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12192000"/>
  <p:notesSz cx="6858000" cy="9144000"/>
  <p:embeddedFontLst>
    <p:embeddedFont>
      <p:font typeface="Play"/>
      <p:regular r:id="rId52"/>
      <p:bold r:id="rId53"/>
    </p:embeddedFont>
    <p:embeddedFont>
      <p:font typeface="Poppins ExtraBold"/>
      <p:bold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6" roundtripDataSignature="AMtx7mjga71p1ovt6nurjU5FHWOPeOUs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4FCE95-44A5-46E5-A581-0837B736D212}">
  <a:tblStyle styleId="{C64FCE95-44A5-46E5-A581-0837B736D21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DA7ED15-D390-4EDE-BD45-6372B75F22CF}" styleName="Table_1">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Play-bold.fntdata"/><Relationship Id="rId52" Type="http://schemas.openxmlformats.org/officeDocument/2006/relationships/font" Target="fonts/Play-regular.fntdata"/><Relationship Id="rId11" Type="http://schemas.openxmlformats.org/officeDocument/2006/relationships/slide" Target="slides/slide5.xml"/><Relationship Id="rId55" Type="http://schemas.openxmlformats.org/officeDocument/2006/relationships/font" Target="fonts/PoppinsExtraBold-boldItalic.fntdata"/><Relationship Id="rId10" Type="http://schemas.openxmlformats.org/officeDocument/2006/relationships/slide" Target="slides/slide4.xml"/><Relationship Id="rId54" Type="http://schemas.openxmlformats.org/officeDocument/2006/relationships/font" Target="fonts/PoppinsExtraBold-bold.fntdata"/><Relationship Id="rId13" Type="http://schemas.openxmlformats.org/officeDocument/2006/relationships/slide" Target="slides/slide7.xml"/><Relationship Id="rId12" Type="http://schemas.openxmlformats.org/officeDocument/2006/relationships/slide" Target="slides/slide6.xml"/><Relationship Id="rId56"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96" name="Google Shape;19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ar-MA" sz="1800" u="none" cap="none" strike="noStrike">
                <a:solidFill>
                  <a:srgbClr val="000000"/>
                </a:solidFill>
                <a:latin typeface="Arial"/>
                <a:ea typeface="Arial"/>
                <a:cs typeface="Arial"/>
                <a:sym typeface="Arial"/>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284" name="Google Shape;28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321" name="Google Shape;32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332" name="Google Shape;33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353" name="Google Shape;35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363" name="Google Shape;3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2" name="Google Shape;78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4" name="Google Shape;79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0" name="Google Shape;82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9" name="Google Shape;82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1" name="Google Shape;84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2" name="Google Shape;852;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3" name="Google Shape;853;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5" name="Google Shape;86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6" name="Google Shape;866;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9" name="Google Shape;879;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0" name="Google Shape;880;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2" name="Google Shape;892;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3" name="Google Shape;893;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47"/>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 name="Shape 17"/>
        <p:cNvGrpSpPr/>
        <p:nvPr/>
      </p:nvGrpSpPr>
      <p:grpSpPr>
        <a:xfrm>
          <a:off x="0" y="0"/>
          <a:ext cx="0" cy="0"/>
          <a:chOff x="0" y="0"/>
          <a:chExt cx="0" cy="0"/>
        </a:xfrm>
      </p:grpSpPr>
      <p:sp>
        <p:nvSpPr>
          <p:cNvPr id="18" name="Google Shape;18;p50"/>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 name="Google Shape;19;p50"/>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 name="Google Shape;20;p50"/>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1" name="Google Shape;21;p50"/>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2" name="Google Shape;22;p50"/>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 name="Google Shape;23;p50"/>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 name="Google Shape;24;p50"/>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5" name="Google Shape;25;p50"/>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 name="Google Shape;26;p50"/>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 name="Google Shape;27;p50"/>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8" name="Google Shape;28;p50"/>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9" name="Google Shape;29;p50"/>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0" name="Google Shape;30;p50"/>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1" name="Shape 31"/>
        <p:cNvGrpSpPr/>
        <p:nvPr/>
      </p:nvGrpSpPr>
      <p:grpSpPr>
        <a:xfrm>
          <a:off x="0" y="0"/>
          <a:ext cx="0" cy="0"/>
          <a:chOff x="0" y="0"/>
          <a:chExt cx="0" cy="0"/>
        </a:xfrm>
      </p:grpSpPr>
      <p:sp>
        <p:nvSpPr>
          <p:cNvPr id="32" name="Google Shape;32;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5" name="Shape 3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6" name="Shape 36"/>
        <p:cNvGrpSpPr/>
        <p:nvPr/>
      </p:nvGrpSpPr>
      <p:grpSpPr>
        <a:xfrm>
          <a:off x="0" y="0"/>
          <a:ext cx="0" cy="0"/>
          <a:chOff x="0" y="0"/>
          <a:chExt cx="0" cy="0"/>
        </a:xfrm>
      </p:grpSpPr>
      <p:sp>
        <p:nvSpPr>
          <p:cNvPr id="37" name="Google Shape;37;p53"/>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5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9" name="Google Shape;39;p5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0" name="Google Shape;40;p53"/>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2" name="Google Shape;42;p5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3" name="Google Shape;43;p53"/>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53"/>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3"/>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3"/>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3"/>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3"/>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5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50" name="Shape 5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 name="Shape 51"/>
        <p:cNvGrpSpPr/>
        <p:nvPr/>
      </p:nvGrpSpPr>
      <p:grpSpPr>
        <a:xfrm>
          <a:off x="0" y="0"/>
          <a:ext cx="0" cy="0"/>
          <a:chOff x="0" y="0"/>
          <a:chExt cx="0" cy="0"/>
        </a:xfrm>
      </p:grpSpPr>
      <p:sp>
        <p:nvSpPr>
          <p:cNvPr id="52" name="Google Shape;52;p5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5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4" name="Google Shape;54;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7" name="Shape 57"/>
        <p:cNvGrpSpPr/>
        <p:nvPr/>
      </p:nvGrpSpPr>
      <p:grpSpPr>
        <a:xfrm>
          <a:off x="0" y="0"/>
          <a:ext cx="0" cy="0"/>
          <a:chOff x="0" y="0"/>
          <a:chExt cx="0" cy="0"/>
        </a:xfrm>
      </p:grpSpPr>
      <p:sp>
        <p:nvSpPr>
          <p:cNvPr id="58" name="Google Shape;58;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3" name="Shape 63"/>
        <p:cNvGrpSpPr/>
        <p:nvPr/>
      </p:nvGrpSpPr>
      <p:grpSpPr>
        <a:xfrm>
          <a:off x="0" y="0"/>
          <a:ext cx="0" cy="0"/>
          <a:chOff x="0" y="0"/>
          <a:chExt cx="0" cy="0"/>
        </a:xfrm>
      </p:grpSpPr>
      <p:sp>
        <p:nvSpPr>
          <p:cNvPr id="64" name="Google Shape;64;p5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5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66" name="Google Shape;66;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69" name="Shape 69"/>
        <p:cNvGrpSpPr/>
        <p:nvPr/>
      </p:nvGrpSpPr>
      <p:grpSpPr>
        <a:xfrm>
          <a:off x="0" y="0"/>
          <a:ext cx="0" cy="0"/>
          <a:chOff x="0" y="0"/>
          <a:chExt cx="0" cy="0"/>
        </a:xfrm>
      </p:grpSpPr>
      <p:sp>
        <p:nvSpPr>
          <p:cNvPr id="70" name="Google Shape;70;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5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5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76" name="Shape 76"/>
        <p:cNvGrpSpPr/>
        <p:nvPr/>
      </p:nvGrpSpPr>
      <p:grpSpPr>
        <a:xfrm>
          <a:off x="0" y="0"/>
          <a:ext cx="0" cy="0"/>
          <a:chOff x="0" y="0"/>
          <a:chExt cx="0" cy="0"/>
        </a:xfrm>
      </p:grpSpPr>
      <p:sp>
        <p:nvSpPr>
          <p:cNvPr id="77" name="Google Shape;77;p5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5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5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 name="Google Shape;81;p5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85" name="Shape 85"/>
        <p:cNvGrpSpPr/>
        <p:nvPr/>
      </p:nvGrpSpPr>
      <p:grpSpPr>
        <a:xfrm>
          <a:off x="0" y="0"/>
          <a:ext cx="0" cy="0"/>
          <a:chOff x="0" y="0"/>
          <a:chExt cx="0" cy="0"/>
        </a:xfrm>
      </p:grpSpPr>
      <p:sp>
        <p:nvSpPr>
          <p:cNvPr id="86" name="Google Shape;86;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0" name="Shape 90"/>
        <p:cNvGrpSpPr/>
        <p:nvPr/>
      </p:nvGrpSpPr>
      <p:grpSpPr>
        <a:xfrm>
          <a:off x="0" y="0"/>
          <a:ext cx="0" cy="0"/>
          <a:chOff x="0" y="0"/>
          <a:chExt cx="0" cy="0"/>
        </a:xfrm>
      </p:grpSpPr>
      <p:sp>
        <p:nvSpPr>
          <p:cNvPr id="91" name="Google Shape;91;p6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6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 name="Google Shape;93;p6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 name="Google Shape;94;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7" name="Shape 97"/>
        <p:cNvGrpSpPr/>
        <p:nvPr/>
      </p:nvGrpSpPr>
      <p:grpSpPr>
        <a:xfrm>
          <a:off x="0" y="0"/>
          <a:ext cx="0" cy="0"/>
          <a:chOff x="0" y="0"/>
          <a:chExt cx="0" cy="0"/>
        </a:xfrm>
      </p:grpSpPr>
      <p:sp>
        <p:nvSpPr>
          <p:cNvPr id="98" name="Google Shape;98;p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62"/>
          <p:cNvSpPr/>
          <p:nvPr>
            <p:ph idx="2" type="pic"/>
          </p:nvPr>
        </p:nvSpPr>
        <p:spPr>
          <a:xfrm>
            <a:off x="5183188" y="987425"/>
            <a:ext cx="6172200" cy="4873625"/>
          </a:xfrm>
          <a:prstGeom prst="rect">
            <a:avLst/>
          </a:prstGeom>
          <a:noFill/>
          <a:ln>
            <a:noFill/>
          </a:ln>
        </p:spPr>
      </p:sp>
      <p:sp>
        <p:nvSpPr>
          <p:cNvPr id="100" name="Google Shape;100;p6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1" name="Google Shape;101;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4" name="Shape 104"/>
        <p:cNvGrpSpPr/>
        <p:nvPr/>
      </p:nvGrpSpPr>
      <p:grpSpPr>
        <a:xfrm>
          <a:off x="0" y="0"/>
          <a:ext cx="0" cy="0"/>
          <a:chOff x="0" y="0"/>
          <a:chExt cx="0" cy="0"/>
        </a:xfrm>
      </p:grpSpPr>
      <p:sp>
        <p:nvSpPr>
          <p:cNvPr id="105" name="Google Shape;105;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6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 name="Shape 110"/>
        <p:cNvGrpSpPr/>
        <p:nvPr/>
      </p:nvGrpSpPr>
      <p:grpSpPr>
        <a:xfrm>
          <a:off x="0" y="0"/>
          <a:ext cx="0" cy="0"/>
          <a:chOff x="0" y="0"/>
          <a:chExt cx="0" cy="0"/>
        </a:xfrm>
      </p:grpSpPr>
      <p:sp>
        <p:nvSpPr>
          <p:cNvPr id="111" name="Google Shape;111;p6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6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2" name="Shape 122"/>
        <p:cNvGrpSpPr/>
        <p:nvPr/>
      </p:nvGrpSpPr>
      <p:grpSpPr>
        <a:xfrm>
          <a:off x="0" y="0"/>
          <a:ext cx="0" cy="0"/>
          <a:chOff x="0" y="0"/>
          <a:chExt cx="0" cy="0"/>
        </a:xfrm>
      </p:grpSpPr>
      <p:sp>
        <p:nvSpPr>
          <p:cNvPr id="123" name="Google Shape;123;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26" name="Shape 126"/>
        <p:cNvGrpSpPr/>
        <p:nvPr/>
      </p:nvGrpSpPr>
      <p:grpSpPr>
        <a:xfrm>
          <a:off x="0" y="0"/>
          <a:ext cx="0" cy="0"/>
          <a:chOff x="0" y="0"/>
          <a:chExt cx="0" cy="0"/>
        </a:xfrm>
      </p:grpSpPr>
      <p:sp>
        <p:nvSpPr>
          <p:cNvPr id="127" name="Google Shape;127;p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9" name="Google Shape;129;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2" name="Shape 132"/>
        <p:cNvGrpSpPr/>
        <p:nvPr/>
      </p:nvGrpSpPr>
      <p:grpSpPr>
        <a:xfrm>
          <a:off x="0" y="0"/>
          <a:ext cx="0" cy="0"/>
          <a:chOff x="0" y="0"/>
          <a:chExt cx="0" cy="0"/>
        </a:xfrm>
      </p:grpSpPr>
      <p:sp>
        <p:nvSpPr>
          <p:cNvPr id="133" name="Google Shape;133;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38" name="Shape 138"/>
        <p:cNvGrpSpPr/>
        <p:nvPr/>
      </p:nvGrpSpPr>
      <p:grpSpPr>
        <a:xfrm>
          <a:off x="0" y="0"/>
          <a:ext cx="0" cy="0"/>
          <a:chOff x="0" y="0"/>
          <a:chExt cx="0" cy="0"/>
        </a:xfrm>
      </p:grpSpPr>
      <p:sp>
        <p:nvSpPr>
          <p:cNvPr id="139" name="Google Shape;139;p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1" name="Google Shape;141;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4" name="Shape 144"/>
        <p:cNvGrpSpPr/>
        <p:nvPr/>
      </p:nvGrpSpPr>
      <p:grpSpPr>
        <a:xfrm>
          <a:off x="0" y="0"/>
          <a:ext cx="0" cy="0"/>
          <a:chOff x="0" y="0"/>
          <a:chExt cx="0" cy="0"/>
        </a:xfrm>
      </p:grpSpPr>
      <p:sp>
        <p:nvSpPr>
          <p:cNvPr id="145" name="Google Shape;145;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51" name="Shape 151"/>
        <p:cNvGrpSpPr/>
        <p:nvPr/>
      </p:nvGrpSpPr>
      <p:grpSpPr>
        <a:xfrm>
          <a:off x="0" y="0"/>
          <a:ext cx="0" cy="0"/>
          <a:chOff x="0" y="0"/>
          <a:chExt cx="0" cy="0"/>
        </a:xfrm>
      </p:grpSpPr>
      <p:sp>
        <p:nvSpPr>
          <p:cNvPr id="152" name="Google Shape;152;p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4" name="Google Shape;154;p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6" name="Google Shape;156;p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0" name="Shape 160"/>
        <p:cNvGrpSpPr/>
        <p:nvPr/>
      </p:nvGrpSpPr>
      <p:grpSpPr>
        <a:xfrm>
          <a:off x="0" y="0"/>
          <a:ext cx="0" cy="0"/>
          <a:chOff x="0" y="0"/>
          <a:chExt cx="0" cy="0"/>
        </a:xfrm>
      </p:grpSpPr>
      <p:sp>
        <p:nvSpPr>
          <p:cNvPr id="161" name="Google Shape;161;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65" name="Shape 165"/>
        <p:cNvGrpSpPr/>
        <p:nvPr/>
      </p:nvGrpSpPr>
      <p:grpSpPr>
        <a:xfrm>
          <a:off x="0" y="0"/>
          <a:ext cx="0" cy="0"/>
          <a:chOff x="0" y="0"/>
          <a:chExt cx="0" cy="0"/>
        </a:xfrm>
      </p:grpSpPr>
      <p:sp>
        <p:nvSpPr>
          <p:cNvPr id="166" name="Google Shape;166;p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7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8" name="Google Shape;168;p7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9" name="Google Shape;169;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72" name="Shape 172"/>
        <p:cNvGrpSpPr/>
        <p:nvPr/>
      </p:nvGrpSpPr>
      <p:grpSpPr>
        <a:xfrm>
          <a:off x="0" y="0"/>
          <a:ext cx="0" cy="0"/>
          <a:chOff x="0" y="0"/>
          <a:chExt cx="0" cy="0"/>
        </a:xfrm>
      </p:grpSpPr>
      <p:sp>
        <p:nvSpPr>
          <p:cNvPr id="173" name="Google Shape;173;p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72"/>
          <p:cNvSpPr/>
          <p:nvPr>
            <p:ph idx="2" type="pic"/>
          </p:nvPr>
        </p:nvSpPr>
        <p:spPr>
          <a:xfrm>
            <a:off x="5183188" y="987425"/>
            <a:ext cx="6172200" cy="4873625"/>
          </a:xfrm>
          <a:prstGeom prst="rect">
            <a:avLst/>
          </a:prstGeom>
          <a:noFill/>
          <a:ln>
            <a:noFill/>
          </a:ln>
        </p:spPr>
      </p:sp>
      <p:sp>
        <p:nvSpPr>
          <p:cNvPr id="175" name="Google Shape;175;p7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6" name="Google Shape;176;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79" name="Shape 179"/>
        <p:cNvGrpSpPr/>
        <p:nvPr/>
      </p:nvGrpSpPr>
      <p:grpSpPr>
        <a:xfrm>
          <a:off x="0" y="0"/>
          <a:ext cx="0" cy="0"/>
          <a:chOff x="0" y="0"/>
          <a:chExt cx="0" cy="0"/>
        </a:xfrm>
      </p:grpSpPr>
      <p:sp>
        <p:nvSpPr>
          <p:cNvPr id="180" name="Google Shape;180;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7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85" name="Shape 185"/>
        <p:cNvGrpSpPr/>
        <p:nvPr/>
      </p:nvGrpSpPr>
      <p:grpSpPr>
        <a:xfrm>
          <a:off x="0" y="0"/>
          <a:ext cx="0" cy="0"/>
          <a:chOff x="0" y="0"/>
          <a:chExt cx="0" cy="0"/>
        </a:xfrm>
      </p:grpSpPr>
      <p:sp>
        <p:nvSpPr>
          <p:cNvPr id="186" name="Google Shape;186;p7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7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91" name="Shape 191"/>
        <p:cNvGrpSpPr/>
        <p:nvPr/>
      </p:nvGrpSpPr>
      <p:grpSpPr>
        <a:xfrm>
          <a:off x="0" y="0"/>
          <a:ext cx="0" cy="0"/>
          <a:chOff x="0" y="0"/>
          <a:chExt cx="0" cy="0"/>
        </a:xfrm>
      </p:grpSpPr>
      <p:sp>
        <p:nvSpPr>
          <p:cNvPr id="192" name="Google Shape;192;p75"/>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theme" Target="../theme/theme3.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6" name="Shape 116"/>
        <p:cNvGrpSpPr/>
        <p:nvPr/>
      </p:nvGrpSpPr>
      <p:grpSpPr>
        <a:xfrm>
          <a:off x="0" y="0"/>
          <a:ext cx="0" cy="0"/>
          <a:chOff x="0" y="0"/>
          <a:chExt cx="0" cy="0"/>
        </a:xfrm>
      </p:grpSpPr>
      <p:sp>
        <p:nvSpPr>
          <p:cNvPr id="117" name="Google Shape;117;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 name="Google Shape;118;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0" name="Google Shape;120;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1" name="Google Shape;121;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3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27.png"/><Relationship Id="rId5"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19.pn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34.png"/><Relationship Id="rId5"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23.png"/><Relationship Id="rId5"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5.png"/><Relationship Id="rId4" Type="http://schemas.openxmlformats.org/officeDocument/2006/relationships/image" Target="../media/image23.png"/><Relationship Id="rId5"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5.png"/><Relationship Id="rId4" Type="http://schemas.openxmlformats.org/officeDocument/2006/relationships/image" Target="../media/image23.png"/><Relationship Id="rId5"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23.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5.png"/><Relationship Id="rId4" Type="http://schemas.openxmlformats.org/officeDocument/2006/relationships/image" Target="../media/image31.png"/><Relationship Id="rId5"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5.png"/><Relationship Id="rId4" Type="http://schemas.openxmlformats.org/officeDocument/2006/relationships/image" Target="../media/image31.png"/><Relationship Id="rId5"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23.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23.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23.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23.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31.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31.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31.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4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44.png"/><Relationship Id="rId6"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44.png"/><Relationship Id="rId6" Type="http://schemas.openxmlformats.org/officeDocument/2006/relationships/image" Target="../media/image4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الصفحة الرئيسية" id="198" name="Google Shape;19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199" name="Google Shape;19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00" name="Google Shape;20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الثانية </a:t>
            </a:r>
            <a:endParaRPr/>
          </a:p>
        </p:txBody>
      </p:sp>
      <p:sp>
        <p:nvSpPr>
          <p:cNvPr id="201" name="Google Shape;20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02" name="Google Shape;20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03" name="Google Shape;20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04" name="Google Shape;20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05" name="Google Shape;20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Arial"/>
                <a:ea typeface="Arial"/>
                <a:cs typeface="Arial"/>
                <a:sym typeface="Arial"/>
              </a:rPr>
              <a:t>مادَّةُ اللُّغةِ العَربيَّةِ</a:t>
            </a:r>
            <a:endParaRPr b="0" i="0" sz="6000" u="none" cap="none" strike="noStrike">
              <a:solidFill>
                <a:schemeClr val="dk1"/>
              </a:solidFill>
              <a:latin typeface="Arial"/>
              <a:ea typeface="Arial"/>
              <a:cs typeface="Arial"/>
              <a:sym typeface="Arial"/>
            </a:endParaRPr>
          </a:p>
        </p:txBody>
      </p:sp>
      <p:grpSp>
        <p:nvGrpSpPr>
          <p:cNvPr id="206" name="Google Shape;206;p1"/>
          <p:cNvGrpSpPr/>
          <p:nvPr/>
        </p:nvGrpSpPr>
        <p:grpSpPr>
          <a:xfrm>
            <a:off x="917856" y="1127574"/>
            <a:ext cx="1782933" cy="1428585"/>
            <a:chOff x="917856" y="1127574"/>
            <a:chExt cx="1782933" cy="1428585"/>
          </a:xfrm>
        </p:grpSpPr>
        <p:pic>
          <p:nvPicPr>
            <p:cNvPr id="207" name="Google Shape;20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208" name="Google Shape;208;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209" name="Google Shape;209;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0" name="Google Shape;210;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r>
              <a:rPr b="1" i="0" lang="ar-MA" sz="2400" u="none" cap="none" strike="noStrike">
                <a:solidFill>
                  <a:schemeClr val="lt1"/>
                </a:solidFill>
                <a:latin typeface="Calibri"/>
                <a:ea typeface="Calibri"/>
                <a:cs typeface="Calibri"/>
                <a:sym typeface="Calibri"/>
              </a:rPr>
              <a:t>الثانية</a:t>
            </a:r>
            <a:endParaRPr b="1" i="0" sz="2400" u="none" cap="none" strike="noStrike">
              <a:solidFill>
                <a:srgbClr val="FFFFFF"/>
              </a:solidFill>
              <a:latin typeface="Calibri"/>
              <a:ea typeface="Calibri"/>
              <a:cs typeface="Calibri"/>
              <a:sym typeface="Calibri"/>
            </a:endParaRPr>
          </a:p>
        </p:txBody>
      </p:sp>
      <p:sp>
        <p:nvSpPr>
          <p:cNvPr id="211" name="Google Shape;211;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2" name="Google Shape;212;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3" name="Google Shape;213;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214" name="Google Shape;214;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5" name="Google Shape;215;p1"/>
          <p:cNvSpPr txBox="1"/>
          <p:nvPr/>
        </p:nvSpPr>
        <p:spPr>
          <a:xfrm>
            <a:off x="5236149" y="357599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قصتي مع السينما</a:t>
            </a:r>
            <a:endParaRPr/>
          </a:p>
        </p:txBody>
      </p:sp>
      <p:sp>
        <p:nvSpPr>
          <p:cNvPr id="216" name="Google Shape;216;p1"/>
          <p:cNvSpPr/>
          <p:nvPr/>
        </p:nvSpPr>
        <p:spPr>
          <a:xfrm>
            <a:off x="4895237" y="268248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7" name="Google Shape;217;p1"/>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المرحلة 1</a:t>
            </a:r>
            <a:endParaRPr b="1" i="0" sz="2400" u="none" cap="none" strike="noStrike">
              <a:solidFill>
                <a:srgbClr val="FFFFFF"/>
              </a:solidFill>
              <a:latin typeface="Calibri"/>
              <a:ea typeface="Calibri"/>
              <a:cs typeface="Calibri"/>
              <a:sym typeface="Calibri"/>
            </a:endParaRPr>
          </a:p>
        </p:txBody>
      </p:sp>
      <p:sp>
        <p:nvSpPr>
          <p:cNvPr id="218" name="Google Shape;218;p1"/>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الآداب والفنون</a:t>
            </a:r>
            <a:endParaRPr/>
          </a:p>
        </p:txBody>
      </p:sp>
      <p:sp>
        <p:nvSpPr>
          <p:cNvPr id="219" name="Google Shape;219;p1"/>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20" name="Google Shape;220;p1"/>
          <p:cNvSpPr txBox="1"/>
          <p:nvPr/>
        </p:nvSpPr>
        <p:spPr>
          <a:xfrm>
            <a:off x="5236149" y="453868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الأول</a:t>
            </a:r>
            <a:endParaRPr/>
          </a:p>
        </p:txBody>
      </p:sp>
      <p:sp>
        <p:nvSpPr>
          <p:cNvPr id="221" name="Google Shape;221;p1"/>
          <p:cNvSpPr txBox="1"/>
          <p:nvPr/>
        </p:nvSpPr>
        <p:spPr>
          <a:xfrm>
            <a:off x="5236149" y="5414421"/>
            <a:ext cx="4048729"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الظواهر اللغوية</a:t>
            </a:r>
            <a:endParaRPr/>
          </a:p>
        </p:txBody>
      </p:sp>
      <p:sp>
        <p:nvSpPr>
          <p:cNvPr id="222" name="Google Shape;222;p1"/>
          <p:cNvSpPr txBox="1"/>
          <p:nvPr/>
        </p:nvSpPr>
        <p:spPr>
          <a:xfrm>
            <a:off x="5334977" y="6176650"/>
            <a:ext cx="4048729" cy="369332"/>
          </a:xfrm>
          <a:prstGeom prst="rect">
            <a:avLst/>
          </a:prstGeom>
          <a:noFill/>
          <a:ln>
            <a:noFill/>
          </a:ln>
        </p:spPr>
        <p:txBody>
          <a:bodyPr anchorCtr="1" anchor="t" bIns="0" lIns="0" spcFirstLastPara="1" rIns="0" wrap="square" tIns="0">
            <a:spAutoFit/>
          </a:bodyPr>
          <a:lstStyle/>
          <a:p>
            <a:pPr indent="0" lvl="0" marL="0" marR="0" rtl="0" algn="ctr">
              <a:spcBef>
                <a:spcPts val="0"/>
              </a:spcBef>
              <a:spcAft>
                <a:spcPts val="0"/>
              </a:spcAft>
              <a:buNone/>
            </a:pPr>
            <a:r>
              <a:rPr b="1" i="0" lang="ar-MA" sz="2400" u="none" cap="none" strike="noStrike">
                <a:solidFill>
                  <a:schemeClr val="lt1"/>
                </a:solidFill>
                <a:latin typeface="Calibri"/>
                <a:ea typeface="Calibri"/>
                <a:cs typeface="Calibri"/>
                <a:sym typeface="Calibri"/>
              </a:rPr>
              <a:t>اسم الفاعل</a:t>
            </a:r>
            <a:endParaRPr b="1" i="0" sz="2400" u="none" cap="none" strike="noStrike">
              <a:solidFill>
                <a:schemeClr val="lt1"/>
              </a:solidFill>
              <a:latin typeface="Calibri"/>
              <a:ea typeface="Calibri"/>
              <a:cs typeface="Calibri"/>
              <a:sym typeface="Calibri"/>
            </a:endParaRPr>
          </a:p>
        </p:txBody>
      </p:sp>
      <p:pic>
        <p:nvPicPr>
          <p:cNvPr descr="Une image contenant texte, Visage humain, dessin humoristique, Dessin animé&#10;&#10;Le contenu généré par l’IA peut être incorrect." id="223" name="Google Shape;223;p1"/>
          <p:cNvPicPr preferRelativeResize="0"/>
          <p:nvPr/>
        </p:nvPicPr>
        <p:blipFill rotWithShape="1">
          <a:blip r:embed="rId5">
            <a:alphaModFix/>
          </a:blip>
          <a:srcRect b="0" l="0" r="0" t="0"/>
          <a:stretch/>
        </p:blipFill>
        <p:spPr>
          <a:xfrm>
            <a:off x="617166" y="2789282"/>
            <a:ext cx="3523722" cy="3503459"/>
          </a:xfrm>
          <a:prstGeom prst="rect">
            <a:avLst/>
          </a:prstGeom>
          <a:noFill/>
          <a:ln>
            <a:noFill/>
          </a:ln>
        </p:spPr>
      </p:pic>
      <p:sp>
        <p:nvSpPr>
          <p:cNvPr id="224" name="Google Shape;224;p1"/>
          <p:cNvSpPr/>
          <p:nvPr/>
        </p:nvSpPr>
        <p:spPr>
          <a:xfrm>
            <a:off x="613056" y="3961676"/>
            <a:ext cx="771244" cy="11479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28" name="Shape 228"/>
        <p:cNvGrpSpPr/>
        <p:nvPr/>
      </p:nvGrpSpPr>
      <p:grpSpPr>
        <a:xfrm>
          <a:off x="0" y="0"/>
          <a:ext cx="0" cy="0"/>
          <a:chOff x="0" y="0"/>
          <a:chExt cx="0" cy="0"/>
        </a:xfrm>
      </p:grpSpPr>
      <p:pic>
        <p:nvPicPr>
          <p:cNvPr descr="Image générée" id="229" name="Google Shape;229;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230" name="Google Shape;230;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231" name="Google Shape;231;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232" name="Google Shape;232;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233" name="Google Shape;233;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بالمدرس(ة)</a:t>
            </a:r>
            <a:endParaRPr b="1" i="0" sz="2000" u="none" cap="none" strike="noStrike">
              <a:solidFill>
                <a:srgbClr val="44546A"/>
              </a:solidFill>
              <a:latin typeface="Calibri"/>
              <a:ea typeface="Calibri"/>
              <a:cs typeface="Calibri"/>
              <a:sym typeface="Calibri"/>
            </a:endParaRPr>
          </a:p>
        </p:txBody>
      </p:sp>
      <p:sp>
        <p:nvSpPr>
          <p:cNvPr id="234" name="Google Shape;234;p2"/>
          <p:cNvSpPr txBox="1"/>
          <p:nvPr/>
        </p:nvSpPr>
        <p:spPr>
          <a:xfrm>
            <a:off x="1502226" y="2041881"/>
            <a:ext cx="9106684" cy="1128464"/>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المدرس المتعلمين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235" name="Google Shape;235;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236" name="Google Shape;236;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237" name="Google Shape;237;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238" name="Google Shape;238;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239" name="Google Shape;239;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بالمدرس(ة)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43" name="Shape 243"/>
        <p:cNvGrpSpPr/>
        <p:nvPr/>
      </p:nvGrpSpPr>
      <p:grpSpPr>
        <a:xfrm>
          <a:off x="0" y="0"/>
          <a:ext cx="0" cy="0"/>
          <a:chOff x="0" y="0"/>
          <a:chExt cx="0" cy="0"/>
        </a:xfrm>
      </p:grpSpPr>
      <p:sp>
        <p:nvSpPr>
          <p:cNvPr id="244" name="Google Shape;244;p3"/>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بالمتعلم:</a:t>
            </a:r>
            <a:endParaRPr/>
          </a:p>
        </p:txBody>
      </p:sp>
      <p:sp>
        <p:nvSpPr>
          <p:cNvPr id="245" name="Google Shape;245;p3"/>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246" name="Google Shape;246;p3"/>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lnSpc>
                <a:spcPct val="100000"/>
              </a:lnSpc>
              <a:spcBef>
                <a:spcPts val="0"/>
              </a:spcBef>
              <a:spcAft>
                <a:spcPts val="0"/>
              </a:spcAft>
              <a:buClr>
                <a:srgbClr val="44546A"/>
              </a:buClr>
              <a:buSzPts val="2133"/>
              <a:buFont typeface="Calibri"/>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247" name="Google Shape;247;p3"/>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248" name="Google Shape;248;p3"/>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249" name="Google Shape;249;p3"/>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250" name="Google Shape;250;p3"/>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251" name="Google Shape;251;p3"/>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252" name="Google Shape;252;p3"/>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7" name="Shape 257"/>
        <p:cNvGrpSpPr/>
        <p:nvPr/>
      </p:nvGrpSpPr>
      <p:grpSpPr>
        <a:xfrm>
          <a:off x="0" y="0"/>
          <a:ext cx="0" cy="0"/>
          <a:chOff x="0" y="0"/>
          <a:chExt cx="0" cy="0"/>
        </a:xfrm>
      </p:grpSpPr>
      <p:sp>
        <p:nvSpPr>
          <p:cNvPr id="258" name="Google Shape;258;p4"/>
          <p:cNvSpPr txBox="1"/>
          <p:nvPr/>
        </p:nvSpPr>
        <p:spPr>
          <a:xfrm>
            <a:off x="6023700" y="235406"/>
            <a:ext cx="5024049" cy="509114"/>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000000"/>
              </a:buClr>
              <a:buSzPts val="3200"/>
              <a:buFont typeface="Calibri"/>
              <a:buNone/>
            </a:pPr>
            <a:r>
              <a:rPr b="1" i="0" lang="ar-MA" sz="3200" u="none" cap="none" strike="noStrike">
                <a:solidFill>
                  <a:srgbClr val="000000"/>
                </a:solidFill>
                <a:latin typeface="Calibri"/>
                <a:ea typeface="Calibri"/>
                <a:cs typeface="Calibri"/>
                <a:sym typeface="Calibri"/>
              </a:rPr>
              <a:t>هيكلة الوحدة الديداكتيكية</a:t>
            </a:r>
            <a:r>
              <a:rPr b="1" i="0" lang="ar-MA" sz="3200" u="none" cap="none" strike="noStrike">
                <a:solidFill>
                  <a:srgbClr val="44546A"/>
                </a:solidFill>
                <a:latin typeface="Calibri"/>
                <a:ea typeface="Calibri"/>
                <a:cs typeface="Calibri"/>
                <a:sym typeface="Calibri"/>
              </a:rPr>
              <a:t>:</a:t>
            </a:r>
            <a:endParaRPr b="1" i="0" sz="3200" u="none" cap="none" strike="noStrike">
              <a:solidFill>
                <a:srgbClr val="44546A"/>
              </a:solidFill>
              <a:latin typeface="Calibri"/>
              <a:ea typeface="Calibri"/>
              <a:cs typeface="Calibri"/>
              <a:sym typeface="Calibri"/>
            </a:endParaRPr>
          </a:p>
        </p:txBody>
      </p:sp>
      <p:grpSp>
        <p:nvGrpSpPr>
          <p:cNvPr id="259" name="Google Shape;259;p4"/>
          <p:cNvGrpSpPr/>
          <p:nvPr/>
        </p:nvGrpSpPr>
        <p:grpSpPr>
          <a:xfrm>
            <a:off x="388865" y="1988385"/>
            <a:ext cx="5051153" cy="3777157"/>
            <a:chOff x="2772708" y="1535570"/>
            <a:chExt cx="7975241" cy="3777157"/>
          </a:xfrm>
        </p:grpSpPr>
        <p:sp>
          <p:nvSpPr>
            <p:cNvPr id="260" name="Google Shape;260;p4"/>
            <p:cNvSpPr/>
            <p:nvPr/>
          </p:nvSpPr>
          <p:spPr>
            <a:xfrm>
              <a:off x="2815502" y="153557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spcBef>
                  <a:spcPts val="0"/>
                </a:spcBef>
                <a:spcAft>
                  <a:spcPts val="0"/>
                </a:spcAft>
                <a:buNone/>
              </a:pPr>
              <a:r>
                <a:rPr b="1" i="0" lang="ar-MA" sz="2000" u="none" cap="none" strike="noStrike">
                  <a:solidFill>
                    <a:srgbClr val="000000"/>
                  </a:solidFill>
                  <a:latin typeface="Calibri"/>
                  <a:ea typeface="Calibri"/>
                  <a:cs typeface="Calibri"/>
                  <a:sym typeface="Calibri"/>
                </a:rPr>
                <a:t>الطلاقة والفهم </a:t>
              </a:r>
              <a:r>
                <a:rPr b="1" i="0" lang="ar-MA" sz="2400" u="none" cap="none" strike="noStrike">
                  <a:solidFill>
                    <a:srgbClr val="000000"/>
                  </a:solidFill>
                  <a:latin typeface="Calibri"/>
                  <a:ea typeface="Calibri"/>
                  <a:cs typeface="Calibri"/>
                  <a:sym typeface="Calibri"/>
                </a:rPr>
                <a:t>: </a:t>
              </a:r>
              <a:r>
                <a:rPr b="1" i="0" lang="ar-MA" sz="2000" u="none" cap="none" strike="noStrike">
                  <a:solidFill>
                    <a:srgbClr val="000000"/>
                  </a:solidFill>
                  <a:latin typeface="Calibri"/>
                  <a:ea typeface="Calibri"/>
                  <a:cs typeface="Calibri"/>
                  <a:sym typeface="Calibri"/>
                </a:rPr>
                <a:t>قصتي مع السينما</a:t>
              </a:r>
              <a:endParaRPr b="1" i="0" sz="2000" u="none" cap="none" strike="noStrike">
                <a:solidFill>
                  <a:srgbClr val="000000"/>
                </a:solidFill>
                <a:latin typeface="Calibri"/>
                <a:ea typeface="Calibri"/>
                <a:cs typeface="Calibri"/>
                <a:sym typeface="Calibri"/>
              </a:endParaRPr>
            </a:p>
          </p:txBody>
        </p:sp>
        <p:sp>
          <p:nvSpPr>
            <p:cNvPr id="261" name="Google Shape;261;p4"/>
            <p:cNvSpPr/>
            <p:nvPr/>
          </p:nvSpPr>
          <p:spPr>
            <a:xfrm>
              <a:off x="8922431" y="347544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الحصة 3</a:t>
              </a:r>
              <a:endParaRPr b="1" i="0" sz="2000" u="none" cap="none" strike="noStrike">
                <a:solidFill>
                  <a:srgbClr val="000000"/>
                </a:solidFill>
                <a:latin typeface="Calibri"/>
                <a:ea typeface="Calibri"/>
                <a:cs typeface="Calibri"/>
                <a:sym typeface="Calibri"/>
              </a:endParaRPr>
            </a:p>
          </p:txBody>
        </p:sp>
        <p:sp>
          <p:nvSpPr>
            <p:cNvPr id="262" name="Google Shape;262;p4"/>
            <p:cNvSpPr/>
            <p:nvPr/>
          </p:nvSpPr>
          <p:spPr>
            <a:xfrm>
              <a:off x="2819873" y="349552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200"/>
                <a:buFont typeface="Calibri"/>
                <a:buNone/>
              </a:pPr>
              <a:r>
                <a:rPr b="1" i="0" lang="ar-MA" sz="2000" u="none" cap="none" strike="noStrike">
                  <a:solidFill>
                    <a:srgbClr val="000000"/>
                  </a:solidFill>
                  <a:latin typeface="Calibri"/>
                  <a:ea typeface="Calibri"/>
                  <a:cs typeface="Calibri"/>
                  <a:sym typeface="Calibri"/>
                </a:rPr>
                <a:t>الإنتاج الكتابي</a:t>
              </a:r>
              <a:r>
                <a:rPr b="0" i="0" lang="ar-MA" sz="2000" u="none" cap="none" strike="noStrike">
                  <a:solidFill>
                    <a:srgbClr val="000000"/>
                  </a:solidFill>
                  <a:latin typeface="Calibri"/>
                  <a:ea typeface="Calibri"/>
                  <a:cs typeface="Calibri"/>
                  <a:sym typeface="Calibri"/>
                </a:rPr>
                <a:t>: إنتاج نص سردي (2)</a:t>
              </a:r>
              <a:endParaRPr b="0" i="0" sz="2000" u="none" cap="none" strike="noStrike">
                <a:solidFill>
                  <a:srgbClr val="000000"/>
                </a:solidFill>
                <a:latin typeface="Calibri"/>
                <a:ea typeface="Calibri"/>
                <a:cs typeface="Calibri"/>
                <a:sym typeface="Calibri"/>
              </a:endParaRPr>
            </a:p>
          </p:txBody>
        </p:sp>
        <p:sp>
          <p:nvSpPr>
            <p:cNvPr id="263" name="Google Shape;263;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Calibri"/>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264" name="Google Shape;264;p4"/>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Clr>
                  <a:srgbClr val="000000"/>
                </a:buClr>
                <a:buSzPts val="1867"/>
                <a:buFont typeface="Calibri"/>
                <a:buNone/>
              </a:pPr>
              <a:r>
                <a:rPr b="1" i="0" lang="ar-MA" sz="1867" u="none" cap="none" strike="noStrike">
                  <a:solidFill>
                    <a:srgbClr val="000000"/>
                  </a:solidFill>
                  <a:latin typeface="Calibri"/>
                  <a:ea typeface="Calibri"/>
                  <a:cs typeface="Calibri"/>
                  <a:sym typeface="Calibri"/>
                </a:rPr>
                <a:t>الحصة 2 </a:t>
              </a:r>
              <a:endParaRPr b="1" i="0" sz="1867" u="none" cap="none" strike="noStrike">
                <a:solidFill>
                  <a:srgbClr val="000000"/>
                </a:solidFill>
                <a:latin typeface="Calibri"/>
                <a:ea typeface="Calibri"/>
                <a:cs typeface="Calibri"/>
                <a:sym typeface="Calibri"/>
              </a:endParaRPr>
            </a:p>
          </p:txBody>
        </p:sp>
        <p:sp>
          <p:nvSpPr>
            <p:cNvPr id="265" name="Google Shape;265;p4"/>
            <p:cNvSpPr/>
            <p:nvPr/>
          </p:nvSpPr>
          <p:spPr>
            <a:xfrm>
              <a:off x="8922432" y="458685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Calibri"/>
                <a:buNone/>
              </a:pPr>
              <a:r>
                <a:rPr b="1" i="0" lang="ar-MA" sz="1867" u="none" cap="none" strike="noStrike">
                  <a:solidFill>
                    <a:srgbClr val="000000"/>
                  </a:solidFill>
                  <a:latin typeface="Calibri"/>
                  <a:ea typeface="Calibri"/>
                  <a:cs typeface="Calibri"/>
                  <a:sym typeface="Calibri"/>
                </a:rPr>
                <a:t>الحصة 4</a:t>
              </a:r>
              <a:endParaRPr b="1" i="0" sz="1867" u="none" cap="none" strike="noStrike">
                <a:solidFill>
                  <a:srgbClr val="000000"/>
                </a:solidFill>
                <a:latin typeface="Calibri"/>
                <a:ea typeface="Calibri"/>
                <a:cs typeface="Calibri"/>
                <a:sym typeface="Calibri"/>
              </a:endParaRPr>
            </a:p>
          </p:txBody>
        </p:sp>
        <p:sp>
          <p:nvSpPr>
            <p:cNvPr id="266" name="Google Shape;266;p4"/>
            <p:cNvSpPr/>
            <p:nvPr/>
          </p:nvSpPr>
          <p:spPr>
            <a:xfrm>
              <a:off x="2819873" y="24271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lnSpc>
                  <a:spcPct val="100000"/>
                </a:lnSpc>
                <a:spcBef>
                  <a:spcPts val="0"/>
                </a:spcBef>
                <a:spcAft>
                  <a:spcPts val="0"/>
                </a:spcAft>
                <a:buClr>
                  <a:srgbClr val="000000"/>
                </a:buClr>
                <a:buSzPts val="1200"/>
                <a:buFont typeface="Calibri"/>
                <a:buNone/>
              </a:pPr>
              <a:r>
                <a:rPr b="1" i="0" lang="ar-MA" sz="2000" u="none" cap="none" strike="noStrike">
                  <a:solidFill>
                    <a:srgbClr val="000000"/>
                  </a:solidFill>
                  <a:latin typeface="Calibri"/>
                  <a:ea typeface="Calibri"/>
                  <a:cs typeface="Calibri"/>
                  <a:sym typeface="Calibri"/>
                </a:rPr>
                <a:t>الإنتاج الكتابي</a:t>
              </a:r>
              <a:r>
                <a:rPr b="0" i="0" lang="ar-MA" sz="2000" u="none" cap="none" strike="noStrike">
                  <a:solidFill>
                    <a:srgbClr val="000000"/>
                  </a:solidFill>
                  <a:latin typeface="Calibri"/>
                  <a:ea typeface="Calibri"/>
                  <a:cs typeface="Calibri"/>
                  <a:sym typeface="Calibri"/>
                </a:rPr>
                <a:t>: إنتاج نص سردي (2)</a:t>
              </a:r>
              <a:endParaRPr b="0" i="0" sz="2000" u="none" cap="none" strike="noStrike">
                <a:solidFill>
                  <a:srgbClr val="000000"/>
                </a:solidFill>
                <a:latin typeface="Calibri"/>
                <a:ea typeface="Calibri"/>
                <a:cs typeface="Calibri"/>
                <a:sym typeface="Calibri"/>
              </a:endParaRPr>
            </a:p>
          </p:txBody>
        </p:sp>
        <p:sp>
          <p:nvSpPr>
            <p:cNvPr id="267" name="Google Shape;267;p4"/>
            <p:cNvSpPr/>
            <p:nvPr/>
          </p:nvSpPr>
          <p:spPr>
            <a:xfrm>
              <a:off x="2772708" y="4563892"/>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Calibri"/>
                <a:buNone/>
              </a:pPr>
              <a:r>
                <a:rPr b="1" i="0" lang="ar-MA" sz="2400" u="none" cap="none" strike="noStrike">
                  <a:solidFill>
                    <a:srgbClr val="000000"/>
                  </a:solidFill>
                  <a:latin typeface="Calibri"/>
                  <a:ea typeface="Calibri"/>
                  <a:cs typeface="Calibri"/>
                  <a:sym typeface="Calibri"/>
                </a:rPr>
                <a:t>الدعم والتقويم</a:t>
              </a:r>
              <a:endParaRPr b="0" i="0" sz="2400" u="none" cap="none" strike="noStrike">
                <a:solidFill>
                  <a:srgbClr val="000000"/>
                </a:solidFill>
                <a:latin typeface="Arial"/>
                <a:ea typeface="Arial"/>
                <a:cs typeface="Arial"/>
                <a:sym typeface="Arial"/>
              </a:endParaRPr>
            </a:p>
          </p:txBody>
        </p:sp>
      </p:grpSp>
      <p:pic>
        <p:nvPicPr>
          <p:cNvPr descr="Image générée" id="268" name="Google Shape;268;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269" name="Google Shape;269;p4"/>
          <p:cNvSpPr/>
          <p:nvPr/>
        </p:nvSpPr>
        <p:spPr>
          <a:xfrm>
            <a:off x="6708878" y="1051194"/>
            <a:ext cx="5024049" cy="627084"/>
          </a:xfrm>
          <a:prstGeom prst="rect">
            <a:avLst/>
          </a:prstGeom>
          <a:solidFill>
            <a:srgbClr val="00B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200"/>
              <a:buFont typeface="Calibri"/>
              <a:buNone/>
            </a:pPr>
            <a:r>
              <a:rPr b="1" i="0" lang="ar-MA" sz="3200" u="none" cap="none" strike="noStrike">
                <a:solidFill>
                  <a:srgbClr val="FFFFFF"/>
                </a:solidFill>
                <a:latin typeface="Calibri"/>
                <a:ea typeface="Calibri"/>
                <a:cs typeface="Calibri"/>
                <a:sym typeface="Calibri"/>
              </a:rPr>
              <a:t>الأسبوع 1 </a:t>
            </a:r>
            <a:endParaRPr/>
          </a:p>
        </p:txBody>
      </p:sp>
      <p:sp>
        <p:nvSpPr>
          <p:cNvPr id="270" name="Google Shape;270;p4"/>
          <p:cNvSpPr/>
          <p:nvPr/>
        </p:nvSpPr>
        <p:spPr>
          <a:xfrm>
            <a:off x="415968" y="1017300"/>
            <a:ext cx="5007069" cy="627084"/>
          </a:xfrm>
          <a:prstGeom prst="rect">
            <a:avLst/>
          </a:prstGeom>
          <a:solidFill>
            <a:srgbClr val="F7CAAC"/>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ar-MA" sz="3200" u="none" cap="none" strike="noStrike">
                <a:solidFill>
                  <a:srgbClr val="000000"/>
                </a:solidFill>
                <a:latin typeface="Calibri"/>
                <a:ea typeface="Calibri"/>
                <a:cs typeface="Calibri"/>
                <a:sym typeface="Calibri"/>
              </a:rPr>
              <a:t>الأسبوع 2</a:t>
            </a:r>
            <a:endParaRPr b="1" i="0" sz="3200" u="none" cap="none" strike="noStrike">
              <a:solidFill>
                <a:srgbClr val="000000"/>
              </a:solidFill>
              <a:latin typeface="Calibri"/>
              <a:ea typeface="Calibri"/>
              <a:cs typeface="Calibri"/>
              <a:sym typeface="Calibri"/>
            </a:endParaRPr>
          </a:p>
        </p:txBody>
      </p:sp>
      <p:grpSp>
        <p:nvGrpSpPr>
          <p:cNvPr id="271" name="Google Shape;271;p4"/>
          <p:cNvGrpSpPr/>
          <p:nvPr/>
        </p:nvGrpSpPr>
        <p:grpSpPr>
          <a:xfrm>
            <a:off x="6766249" y="1806502"/>
            <a:ext cx="5133345" cy="3910857"/>
            <a:chOff x="2768422" y="1529740"/>
            <a:chExt cx="8105014" cy="3910857"/>
          </a:xfrm>
        </p:grpSpPr>
        <p:sp>
          <p:nvSpPr>
            <p:cNvPr id="272" name="Google Shape;272;p4"/>
            <p:cNvSpPr/>
            <p:nvPr/>
          </p:nvSpPr>
          <p:spPr>
            <a:xfrm>
              <a:off x="2768422" y="2539183"/>
              <a:ext cx="8105014" cy="862607"/>
            </a:xfrm>
            <a:prstGeom prst="roundRect">
              <a:avLst>
                <a:gd fmla="val 16667" name="adj"/>
              </a:avLst>
            </a:prstGeom>
            <a:solidFill>
              <a:schemeClr val="lt1"/>
            </a:solidFill>
            <a:ln cap="flat" cmpd="sng" w="38100">
              <a:solidFill>
                <a:schemeClr val="dk1"/>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000000"/>
                </a:solidFill>
                <a:latin typeface="Arial"/>
                <a:ea typeface="Arial"/>
                <a:cs typeface="Arial"/>
                <a:sym typeface="Arial"/>
              </a:endParaRPr>
            </a:p>
          </p:txBody>
        </p:sp>
        <p:sp>
          <p:nvSpPr>
            <p:cNvPr id="273" name="Google Shape;273;p4"/>
            <p:cNvSpPr/>
            <p:nvPr/>
          </p:nvSpPr>
          <p:spPr>
            <a:xfrm>
              <a:off x="2815502" y="2607293"/>
              <a:ext cx="5536023"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lnSpc>
                  <a:spcPct val="100000"/>
                </a:lnSpc>
                <a:spcBef>
                  <a:spcPts val="0"/>
                </a:spcBef>
                <a:spcAft>
                  <a:spcPts val="0"/>
                </a:spcAft>
                <a:buClr>
                  <a:srgbClr val="FFFFFF"/>
                </a:buClr>
                <a:buSzPts val="2000"/>
                <a:buFont typeface="Calibri"/>
                <a:buNone/>
              </a:pPr>
              <a:r>
                <a:rPr b="1" i="0" lang="ar-MA" sz="2000" u="none" cap="none" strike="noStrike">
                  <a:solidFill>
                    <a:srgbClr val="FFFFFF"/>
                  </a:solidFill>
                  <a:latin typeface="Calibri"/>
                  <a:ea typeface="Calibri"/>
                  <a:cs typeface="Calibri"/>
                  <a:sym typeface="Calibri"/>
                </a:rPr>
                <a:t>الظواهر اللغوية: </a:t>
              </a:r>
              <a:r>
                <a:rPr b="0" i="0" lang="ar-MA" sz="2400" u="none" cap="none" strike="noStrike">
                  <a:solidFill>
                    <a:srgbClr val="FFFFFF"/>
                  </a:solidFill>
                  <a:latin typeface="Calibri"/>
                  <a:ea typeface="Calibri"/>
                  <a:cs typeface="Calibri"/>
                  <a:sym typeface="Calibri"/>
                </a:rPr>
                <a:t>اسم الفاعل</a:t>
              </a:r>
              <a:endParaRPr b="0" i="0" sz="2000" u="none" cap="none" strike="noStrike">
                <a:solidFill>
                  <a:srgbClr val="FFFFFF"/>
                </a:solidFill>
                <a:latin typeface="Calibri"/>
                <a:ea typeface="Calibri"/>
                <a:cs typeface="Calibri"/>
                <a:sym typeface="Calibri"/>
              </a:endParaRPr>
            </a:p>
          </p:txBody>
        </p:sp>
        <p:sp>
          <p:nvSpPr>
            <p:cNvPr id="274" name="Google Shape;274;p4"/>
            <p:cNvSpPr/>
            <p:nvPr/>
          </p:nvSpPr>
          <p:spPr>
            <a:xfrm>
              <a:off x="8922431" y="361309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الحصة 3</a:t>
              </a:r>
              <a:endParaRPr b="1" i="0" sz="2000" u="none" cap="none" strike="noStrike">
                <a:solidFill>
                  <a:srgbClr val="000000"/>
                </a:solidFill>
                <a:latin typeface="Calibri"/>
                <a:ea typeface="Calibri"/>
                <a:cs typeface="Calibri"/>
                <a:sym typeface="Calibri"/>
              </a:endParaRPr>
            </a:p>
          </p:txBody>
        </p:sp>
        <p:sp>
          <p:nvSpPr>
            <p:cNvPr id="275" name="Google Shape;275;p4"/>
            <p:cNvSpPr/>
            <p:nvPr/>
          </p:nvSpPr>
          <p:spPr>
            <a:xfrm>
              <a:off x="2819873" y="4714728"/>
              <a:ext cx="5545798"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000" u="none" cap="none" strike="noStrike">
                  <a:solidFill>
                    <a:srgbClr val="000000"/>
                  </a:solidFill>
                  <a:latin typeface="Calibri"/>
                  <a:ea typeface="Calibri"/>
                  <a:cs typeface="Calibri"/>
                  <a:sym typeface="Calibri"/>
                </a:rPr>
                <a:t>الطلاقة والفهم: قصتي مع السينما</a:t>
              </a:r>
              <a:endParaRPr b="1" i="0" sz="2000" u="none" cap="none" strike="noStrike">
                <a:solidFill>
                  <a:srgbClr val="000000"/>
                </a:solidFill>
                <a:latin typeface="Calibri"/>
                <a:ea typeface="Calibri"/>
                <a:cs typeface="Calibri"/>
                <a:sym typeface="Calibri"/>
              </a:endParaRPr>
            </a:p>
          </p:txBody>
        </p:sp>
        <p:sp>
          <p:nvSpPr>
            <p:cNvPr id="276" name="Google Shape;276;p4"/>
            <p:cNvSpPr/>
            <p:nvPr/>
          </p:nvSpPr>
          <p:spPr>
            <a:xfrm>
              <a:off x="8949243" y="258710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FFFFFF"/>
                </a:buClr>
                <a:buSzPts val="1867"/>
                <a:buFont typeface="Calibri"/>
                <a:buNone/>
              </a:pPr>
              <a:r>
                <a:rPr b="1" i="0" lang="ar-MA" sz="1867" u="none" cap="none" strike="noStrike">
                  <a:solidFill>
                    <a:srgbClr val="FFFFFF"/>
                  </a:solidFill>
                  <a:latin typeface="Calibri"/>
                  <a:ea typeface="Calibri"/>
                  <a:cs typeface="Calibri"/>
                  <a:sym typeface="Calibri"/>
                </a:rPr>
                <a:t>الحصة 2</a:t>
              </a:r>
              <a:endParaRPr b="1" i="0" sz="1867" u="none" cap="none" strike="noStrike">
                <a:solidFill>
                  <a:srgbClr val="FFFFFF"/>
                </a:solidFill>
                <a:latin typeface="Calibri"/>
                <a:ea typeface="Calibri"/>
                <a:cs typeface="Calibri"/>
                <a:sym typeface="Calibri"/>
              </a:endParaRPr>
            </a:p>
          </p:txBody>
        </p:sp>
        <p:sp>
          <p:nvSpPr>
            <p:cNvPr id="277" name="Google Shape;277;p4"/>
            <p:cNvSpPr/>
            <p:nvPr/>
          </p:nvSpPr>
          <p:spPr>
            <a:xfrm>
              <a:off x="8949243" y="1529740"/>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Clr>
                  <a:srgbClr val="000000"/>
                </a:buClr>
                <a:buSzPts val="1867"/>
                <a:buFont typeface="Calibri"/>
                <a:buNone/>
              </a:pPr>
              <a:r>
                <a:rPr b="1" i="0" lang="ar-MA" sz="1867" u="none" cap="none" strike="noStrike">
                  <a:solidFill>
                    <a:srgbClr val="000000"/>
                  </a:solidFill>
                  <a:latin typeface="Calibri"/>
                  <a:ea typeface="Calibri"/>
                  <a:cs typeface="Calibri"/>
                  <a:sym typeface="Calibri"/>
                </a:rPr>
                <a:t>الحصة 1 </a:t>
              </a:r>
              <a:endParaRPr b="1" i="0" sz="1867" u="none" cap="none" strike="noStrike">
                <a:solidFill>
                  <a:srgbClr val="000000"/>
                </a:solidFill>
                <a:latin typeface="Calibri"/>
                <a:ea typeface="Calibri"/>
                <a:cs typeface="Calibri"/>
                <a:sym typeface="Calibri"/>
              </a:endParaRPr>
            </a:p>
          </p:txBody>
        </p:sp>
        <p:sp>
          <p:nvSpPr>
            <p:cNvPr id="278" name="Google Shape;278;p4"/>
            <p:cNvSpPr/>
            <p:nvPr/>
          </p:nvSpPr>
          <p:spPr>
            <a:xfrm>
              <a:off x="8922431" y="46620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Calibri"/>
                <a:buNone/>
              </a:pPr>
              <a:r>
                <a:rPr b="1" i="0" lang="ar-MA" sz="1867" u="none" cap="none" strike="noStrike">
                  <a:solidFill>
                    <a:srgbClr val="000000"/>
                  </a:solidFill>
                  <a:latin typeface="Calibri"/>
                  <a:ea typeface="Calibri"/>
                  <a:cs typeface="Calibri"/>
                  <a:sym typeface="Calibri"/>
                </a:rPr>
                <a:t>الحصة 4</a:t>
              </a:r>
              <a:endParaRPr b="1" i="0" sz="1867" u="none" cap="none" strike="noStrike">
                <a:solidFill>
                  <a:srgbClr val="000000"/>
                </a:solidFill>
                <a:latin typeface="Calibri"/>
                <a:ea typeface="Calibri"/>
                <a:cs typeface="Calibri"/>
                <a:sym typeface="Calibri"/>
              </a:endParaRPr>
            </a:p>
          </p:txBody>
        </p:sp>
        <p:sp>
          <p:nvSpPr>
            <p:cNvPr id="279" name="Google Shape;279;p4"/>
            <p:cNvSpPr/>
            <p:nvPr/>
          </p:nvSpPr>
          <p:spPr>
            <a:xfrm>
              <a:off x="2819873" y="1532395"/>
              <a:ext cx="5545798"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r">
                <a:spcBef>
                  <a:spcPts val="0"/>
                </a:spcBef>
                <a:spcAft>
                  <a:spcPts val="0"/>
                </a:spcAft>
                <a:buNone/>
              </a:pPr>
              <a:r>
                <a:rPr b="1" i="0" lang="ar-MA" sz="2000" u="none" cap="none" strike="noStrike">
                  <a:solidFill>
                    <a:srgbClr val="000000"/>
                  </a:solidFill>
                  <a:latin typeface="Calibri"/>
                  <a:ea typeface="Calibri"/>
                  <a:cs typeface="Calibri"/>
                  <a:sym typeface="Calibri"/>
                </a:rPr>
                <a:t>أستمع وأفهم: كيف عشقت السينما؟</a:t>
              </a:r>
              <a:endParaRPr b="1" i="0" sz="2000" u="none" cap="none" strike="noStrike">
                <a:solidFill>
                  <a:srgbClr val="000000"/>
                </a:solidFill>
                <a:latin typeface="Calibri"/>
                <a:ea typeface="Calibri"/>
                <a:cs typeface="Calibri"/>
                <a:sym typeface="Calibri"/>
              </a:endParaRPr>
            </a:p>
          </p:txBody>
        </p:sp>
        <p:sp>
          <p:nvSpPr>
            <p:cNvPr id="280" name="Google Shape;280;p4"/>
            <p:cNvSpPr/>
            <p:nvPr/>
          </p:nvSpPr>
          <p:spPr>
            <a:xfrm>
              <a:off x="2772709" y="3626367"/>
              <a:ext cx="5545798"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000" u="none" cap="none" strike="noStrike">
                  <a:solidFill>
                    <a:srgbClr val="000000"/>
                  </a:solidFill>
                  <a:latin typeface="Calibri"/>
                  <a:ea typeface="Calibri"/>
                  <a:cs typeface="Calibri"/>
                  <a:sym typeface="Calibri"/>
                </a:rPr>
                <a:t>أتحدث: أفضل فيلم سينمائي شاهدته</a:t>
              </a:r>
              <a:endParaRPr b="1" i="0" sz="2000" u="none" cap="none" strike="noStrike">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p5"/>
          <p:cNvGrpSpPr/>
          <p:nvPr/>
        </p:nvGrpSpPr>
        <p:grpSpPr>
          <a:xfrm>
            <a:off x="835255" y="904692"/>
            <a:ext cx="9864245" cy="5485899"/>
            <a:chOff x="2159302" y="1382561"/>
            <a:chExt cx="8127697" cy="5072667"/>
          </a:xfrm>
        </p:grpSpPr>
        <p:sp>
          <p:nvSpPr>
            <p:cNvPr id="287" name="Google Shape;287;p5"/>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88" name="Google Shape;288;p5"/>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289" name="Google Shape;289;p5"/>
          <p:cNvSpPr/>
          <p:nvPr/>
        </p:nvSpPr>
        <p:spPr>
          <a:xfrm>
            <a:off x="9561957" y="174599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90" name="Google Shape;290;p5"/>
          <p:cNvSpPr/>
          <p:nvPr/>
        </p:nvSpPr>
        <p:spPr>
          <a:xfrm>
            <a:off x="9531818" y="272211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91" name="Google Shape;291;p5"/>
          <p:cNvSpPr/>
          <p:nvPr/>
        </p:nvSpPr>
        <p:spPr>
          <a:xfrm>
            <a:off x="9578437" y="374523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292" name="Google Shape;292;p5"/>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chemeClr val="dk1"/>
                </a:solidFill>
                <a:latin typeface="Calibri"/>
                <a:ea typeface="Calibri"/>
                <a:cs typeface="Calibri"/>
                <a:sym typeface="Calibri"/>
              </a:rPr>
              <a:t>هيكلة حصة الظاهرة اللغوية</a:t>
            </a:r>
            <a:endParaRPr b="1" i="0" sz="3200" u="none" cap="none" strike="noStrike">
              <a:solidFill>
                <a:schemeClr val="dk1"/>
              </a:solidFill>
              <a:latin typeface="Calibri"/>
              <a:ea typeface="Calibri"/>
              <a:cs typeface="Calibri"/>
              <a:sym typeface="Calibri"/>
            </a:endParaRPr>
          </a:p>
        </p:txBody>
      </p:sp>
      <p:pic>
        <p:nvPicPr>
          <p:cNvPr id="293" name="Google Shape;293;p5"/>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294" name="Google Shape;294;p5"/>
          <p:cNvSpPr txBox="1"/>
          <p:nvPr/>
        </p:nvSpPr>
        <p:spPr>
          <a:xfrm>
            <a:off x="1667662" y="174222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16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r>
              <a:rPr b="1" i="0" lang="ar-MA" sz="2000" u="none" cap="none" strike="noStrike">
                <a:solidFill>
                  <a:srgbClr val="106585"/>
                </a:solidFill>
                <a:latin typeface="Calibri"/>
                <a:ea typeface="Calibri"/>
                <a:cs typeface="Calibri"/>
                <a:sym typeface="Calibri"/>
              </a:rPr>
              <a:t>(</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295" name="Google Shape;295;p5"/>
          <p:cNvSpPr/>
          <p:nvPr/>
        </p:nvSpPr>
        <p:spPr>
          <a:xfrm>
            <a:off x="1894216" y="177918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8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96" name="Google Shape;296;p5"/>
          <p:cNvSpPr/>
          <p:nvPr/>
        </p:nvSpPr>
        <p:spPr>
          <a:xfrm>
            <a:off x="1634412" y="165963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97" name="Google Shape;297;p5"/>
          <p:cNvSpPr txBox="1"/>
          <p:nvPr/>
        </p:nvSpPr>
        <p:spPr>
          <a:xfrm>
            <a:off x="1706799" y="2706820"/>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تعرف اسم الفاعل ووظيفته</a:t>
            </a:r>
            <a:endParaRPr b="1" i="0" sz="2000" u="none" cap="none" strike="noStrike">
              <a:solidFill>
                <a:srgbClr val="106585"/>
              </a:solidFill>
              <a:latin typeface="Calibri"/>
              <a:ea typeface="Calibri"/>
              <a:cs typeface="Calibri"/>
              <a:sym typeface="Calibri"/>
            </a:endParaRPr>
          </a:p>
        </p:txBody>
      </p:sp>
      <p:sp>
        <p:nvSpPr>
          <p:cNvPr id="298" name="Google Shape;298;p5"/>
          <p:cNvSpPr/>
          <p:nvPr/>
        </p:nvSpPr>
        <p:spPr>
          <a:xfrm>
            <a:off x="1966603" y="2743787"/>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99" name="Google Shape;299;p5"/>
          <p:cNvSpPr/>
          <p:nvPr/>
        </p:nvSpPr>
        <p:spPr>
          <a:xfrm>
            <a:off x="1706799" y="262423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00" name="Google Shape;300;p5"/>
          <p:cNvSpPr txBox="1"/>
          <p:nvPr/>
        </p:nvSpPr>
        <p:spPr>
          <a:xfrm>
            <a:off x="1755752" y="3681148"/>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توظيف اسم الفاعل في سياقات تواصلية</a:t>
            </a:r>
            <a:endParaRPr b="1" i="0" sz="2000" u="none" cap="none" strike="noStrike">
              <a:solidFill>
                <a:srgbClr val="2F5496"/>
              </a:solidFill>
              <a:latin typeface="Calibri"/>
              <a:ea typeface="Calibri"/>
              <a:cs typeface="Calibri"/>
              <a:sym typeface="Calibri"/>
            </a:endParaRPr>
          </a:p>
        </p:txBody>
      </p:sp>
      <p:sp>
        <p:nvSpPr>
          <p:cNvPr id="301" name="Google Shape;301;p5"/>
          <p:cNvSpPr/>
          <p:nvPr/>
        </p:nvSpPr>
        <p:spPr>
          <a:xfrm>
            <a:off x="2015556" y="3715843"/>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02" name="Google Shape;302;p5"/>
          <p:cNvSpPr/>
          <p:nvPr/>
        </p:nvSpPr>
        <p:spPr>
          <a:xfrm>
            <a:off x="1772377" y="366279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03" name="Google Shape;303;p5"/>
          <p:cNvSpPr/>
          <p:nvPr/>
        </p:nvSpPr>
        <p:spPr>
          <a:xfrm>
            <a:off x="9578645" y="465858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04" name="Google Shape;304;p5"/>
          <p:cNvSpPr txBox="1"/>
          <p:nvPr/>
        </p:nvSpPr>
        <p:spPr>
          <a:xfrm>
            <a:off x="1723149" y="466793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Calibri"/>
              <a:buNone/>
            </a:pPr>
            <a:r>
              <a:rPr b="1" i="0" lang="ar-MA" sz="2000" u="none" cap="none" strike="noStrike">
                <a:solidFill>
                  <a:srgbClr val="106585"/>
                </a:solidFill>
                <a:latin typeface="Calibri"/>
                <a:ea typeface="Calibri"/>
                <a:cs typeface="Calibri"/>
                <a:sym typeface="Calibri"/>
              </a:rPr>
              <a:t>اختتام الحصة</a:t>
            </a:r>
            <a:endParaRPr b="0" i="0" sz="2000" u="none" cap="none" strike="noStrike">
              <a:solidFill>
                <a:srgbClr val="000000"/>
              </a:solidFill>
              <a:latin typeface="Calibri"/>
              <a:ea typeface="Calibri"/>
              <a:cs typeface="Calibri"/>
              <a:sym typeface="Calibri"/>
            </a:endParaRPr>
          </a:p>
        </p:txBody>
      </p:sp>
      <p:sp>
        <p:nvSpPr>
          <p:cNvPr id="305" name="Google Shape;305;p5"/>
          <p:cNvSpPr txBox="1"/>
          <p:nvPr/>
        </p:nvSpPr>
        <p:spPr>
          <a:xfrm>
            <a:off x="2158468" y="47431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7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06" name="Google Shape;306;p5"/>
          <p:cNvSpPr/>
          <p:nvPr/>
        </p:nvSpPr>
        <p:spPr>
          <a:xfrm>
            <a:off x="1739189" y="465523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grpSp>
        <p:nvGrpSpPr>
          <p:cNvPr id="311" name="Google Shape;311;p6"/>
          <p:cNvGrpSpPr/>
          <p:nvPr/>
        </p:nvGrpSpPr>
        <p:grpSpPr>
          <a:xfrm>
            <a:off x="5130955" y="1706886"/>
            <a:ext cx="6054377" cy="3711725"/>
            <a:chOff x="1715066" y="1103461"/>
            <a:chExt cx="5717724" cy="3124203"/>
          </a:xfrm>
        </p:grpSpPr>
        <p:sp>
          <p:nvSpPr>
            <p:cNvPr id="312" name="Google Shape;312;p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13" name="Google Shape;313;p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314" name="Google Shape;314;p6"/>
          <p:cNvSpPr txBox="1"/>
          <p:nvPr/>
        </p:nvSpPr>
        <p:spPr>
          <a:xfrm>
            <a:off x="5975776" y="1886181"/>
            <a:ext cx="4754879" cy="344190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44546A"/>
              </a:buClr>
              <a:buSzPts val="5467"/>
              <a:buFont typeface="Calibri"/>
              <a:buNone/>
            </a:pPr>
            <a:r>
              <a:rPr b="1" i="0" lang="ar-MA" sz="5467" u="none" cap="none" strike="noStrike">
                <a:solidFill>
                  <a:srgbClr val="44546A"/>
                </a:solidFill>
                <a:latin typeface="Calibri"/>
                <a:ea typeface="Calibri"/>
                <a:cs typeface="Calibri"/>
                <a:sym typeface="Calibri"/>
              </a:rPr>
              <a:t>افتتاح الحصة:</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Clr>
                <a:srgbClr val="44546A"/>
              </a:buClr>
              <a:buSzPts val="6000"/>
              <a:buFont typeface="Calibri"/>
              <a:buNone/>
            </a:pPr>
            <a:r>
              <a:rPr b="1" i="0" lang="ar-MA" sz="6000" u="none" cap="none" strike="noStrike">
                <a:solidFill>
                  <a:srgbClr val="44546A"/>
                </a:solidFill>
                <a:latin typeface="Calibri"/>
                <a:ea typeface="Calibri"/>
                <a:cs typeface="Calibri"/>
                <a:sym typeface="Calibri"/>
              </a:rPr>
              <a:t>دقائق</a:t>
            </a:r>
            <a:r>
              <a:rPr b="1" i="0" lang="ar-MA" sz="7200" u="none" cap="none" strike="noStrike">
                <a:solidFill>
                  <a:srgbClr val="44546A"/>
                </a:solidFill>
                <a:latin typeface="Calibri"/>
                <a:ea typeface="Calibri"/>
                <a:cs typeface="Calibri"/>
                <a:sym typeface="Calibri"/>
              </a:rPr>
              <a:t> </a:t>
            </a:r>
            <a:r>
              <a:rPr b="1" i="0" lang="ar-MA" sz="6000" u="none" cap="none" strike="noStrike">
                <a:solidFill>
                  <a:srgbClr val="44546A"/>
                </a:solidFill>
                <a:latin typeface="Arial"/>
                <a:ea typeface="Arial"/>
                <a:cs typeface="Arial"/>
                <a:sym typeface="Arial"/>
              </a:rPr>
              <a:t>08</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Clr>
                <a:srgbClr val="E97132"/>
              </a:buClr>
              <a:buSzPts val="4400"/>
              <a:buFont typeface="Calibri"/>
              <a:buNone/>
            </a:pPr>
            <a:r>
              <a:rPr b="1" i="0" lang="ar-MA" sz="4400" u="none" cap="none" strike="noStrike">
                <a:solidFill>
                  <a:srgbClr val="E97132"/>
                </a:solidFill>
                <a:latin typeface="Calibri"/>
                <a:ea typeface="Calibri"/>
                <a:cs typeface="Calibri"/>
                <a:sym typeface="Calibri"/>
              </a:rPr>
              <a:t>أ- نشاط اعتيادي</a:t>
            </a:r>
            <a:endParaRPr b="1" i="0" sz="3600" u="none" cap="none" strike="noStrike">
              <a:solidFill>
                <a:srgbClr val="E97132"/>
              </a:solidFill>
              <a:latin typeface="Calibri"/>
              <a:ea typeface="Calibri"/>
              <a:cs typeface="Calibri"/>
              <a:sym typeface="Calibri"/>
            </a:endParaRPr>
          </a:p>
        </p:txBody>
      </p:sp>
      <p:grpSp>
        <p:nvGrpSpPr>
          <p:cNvPr id="315" name="Google Shape;315;p6"/>
          <p:cNvGrpSpPr/>
          <p:nvPr/>
        </p:nvGrpSpPr>
        <p:grpSpPr>
          <a:xfrm>
            <a:off x="1080124" y="2206654"/>
            <a:ext cx="3104368" cy="3007332"/>
            <a:chOff x="587266" y="1926814"/>
            <a:chExt cx="3104368" cy="3007332"/>
          </a:xfrm>
        </p:grpSpPr>
        <p:pic>
          <p:nvPicPr>
            <p:cNvPr descr="Une image contenant gâteau d’anniversaire, dessin humoristique, dessin, clipart" id="316" name="Google Shape;316;p6"/>
            <p:cNvPicPr preferRelativeResize="0"/>
            <p:nvPr/>
          </p:nvPicPr>
          <p:blipFill rotWithShape="1">
            <a:blip r:embed="rId3">
              <a:alphaModFix/>
            </a:blip>
            <a:srcRect b="0" l="0" r="0" t="0"/>
            <a:stretch/>
          </p:blipFill>
          <p:spPr>
            <a:xfrm>
              <a:off x="1622519" y="1926814"/>
              <a:ext cx="2069115" cy="1234434"/>
            </a:xfrm>
            <a:prstGeom prst="rect">
              <a:avLst/>
            </a:prstGeom>
            <a:noFill/>
            <a:ln>
              <a:noFill/>
            </a:ln>
          </p:spPr>
        </p:pic>
        <p:pic>
          <p:nvPicPr>
            <p:cNvPr id="317" name="Google Shape;317;p6"/>
            <p:cNvPicPr preferRelativeResize="0"/>
            <p:nvPr/>
          </p:nvPicPr>
          <p:blipFill rotWithShape="1">
            <a:blip r:embed="rId4">
              <a:alphaModFix/>
            </a:blip>
            <a:srcRect b="0" l="0" r="0" t="0"/>
            <a:stretch/>
          </p:blipFill>
          <p:spPr>
            <a:xfrm>
              <a:off x="587266" y="2258937"/>
              <a:ext cx="2675209" cy="2675209"/>
            </a:xfrm>
            <a:prstGeom prst="rect">
              <a:avLst/>
            </a:prstGeom>
            <a:noFill/>
            <a:ln>
              <a:noFill/>
            </a:ln>
          </p:spPr>
        </p:pic>
      </p:grpSp>
      <p:sp>
        <p:nvSpPr>
          <p:cNvPr id="318" name="Google Shape;318;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descr="Image générée" id="323" name="Google Shape;323;p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24" name="Google Shape;324;p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25" name="Google Shape;325;p7"/>
          <p:cNvSpPr txBox="1"/>
          <p:nvPr/>
        </p:nvSpPr>
        <p:spPr>
          <a:xfrm>
            <a:off x="825153" y="110718"/>
            <a:ext cx="1054169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لنر من الرائد الذي سيتوصل إلى تحديد موضوع الصورة، وما تمثله بالنسبة إليه في جملتين</a:t>
            </a:r>
            <a:endParaRPr/>
          </a:p>
        </p:txBody>
      </p:sp>
      <p:pic>
        <p:nvPicPr>
          <p:cNvPr descr="Lever la main - Icônes mains et gestes gratuites" id="326" name="Google Shape;326;p7"/>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pic>
        <p:nvPicPr>
          <p:cNvPr descr="عمالة الأطفال.. مشاكل نفسية واجتماعية خطيرة - مجلة المنال" id="327" name="Google Shape;327;p7"/>
          <p:cNvPicPr preferRelativeResize="0"/>
          <p:nvPr/>
        </p:nvPicPr>
        <p:blipFill rotWithShape="1">
          <a:blip r:embed="rId5">
            <a:alphaModFix/>
          </a:blip>
          <a:srcRect b="0" l="0" r="0" t="0"/>
          <a:stretch/>
        </p:blipFill>
        <p:spPr>
          <a:xfrm>
            <a:off x="2025222" y="1052051"/>
            <a:ext cx="7974183" cy="3382297"/>
          </a:xfrm>
          <a:prstGeom prst="rect">
            <a:avLst/>
          </a:prstGeom>
          <a:noFill/>
          <a:ln>
            <a:noFill/>
          </a:ln>
        </p:spPr>
      </p:pic>
      <p:sp>
        <p:nvSpPr>
          <p:cNvPr id="328" name="Google Shape;328;p7"/>
          <p:cNvSpPr txBox="1"/>
          <p:nvPr/>
        </p:nvSpPr>
        <p:spPr>
          <a:xfrm>
            <a:off x="1095698" y="512856"/>
            <a:ext cx="10158065"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400"/>
              <a:buFont typeface="Arial"/>
              <a:buNone/>
            </a:pPr>
            <a:r>
              <a:rPr b="0" i="0" lang="ar-MA" sz="1400" u="none" cap="none" strike="noStrike">
                <a:solidFill>
                  <a:srgbClr val="AEAEAE"/>
                </a:solidFill>
                <a:latin typeface="Calibri"/>
                <a:ea typeface="Calibri"/>
                <a:cs typeface="Calibri"/>
                <a:sym typeface="Calibri"/>
              </a:rPr>
              <a:t>يوجه المدرس المتعلمين إلى ملاحظة الصورة، ويطلب منهم تحديد موضوعها، وبيان ما تمثله بالنسبة إليهم والتعبير عن رأيهم في الظاهرة مكتفيا بالاستماع إلى أربع إجابات</a:t>
            </a:r>
            <a:endParaRPr/>
          </a:p>
        </p:txBody>
      </p:sp>
      <p:sp>
        <p:nvSpPr>
          <p:cNvPr id="329" name="Google Shape;329;p7"/>
          <p:cNvSpPr/>
          <p:nvPr/>
        </p:nvSpPr>
        <p:spPr>
          <a:xfrm flipH="1">
            <a:off x="762387" y="4857096"/>
            <a:ext cx="10429660" cy="1220570"/>
          </a:xfrm>
          <a:prstGeom prst="roundRect">
            <a:avLst>
              <a:gd fmla="val 16667" name="adj"/>
            </a:avLst>
          </a:prstGeom>
          <a:solidFill>
            <a:schemeClr val="l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002060"/>
                </a:solidFill>
                <a:latin typeface="Calibri"/>
                <a:ea typeface="Calibri"/>
                <a:cs typeface="Calibri"/>
                <a:sym typeface="Calibri"/>
              </a:rPr>
              <a:t>تمثل الصورة أمامي موضوع </a:t>
            </a:r>
            <a:r>
              <a:rPr b="0" i="0" lang="ar-MA" sz="1800" u="none" cap="none" strike="noStrike">
                <a:solidFill>
                  <a:schemeClr val="accent4"/>
                </a:solidFill>
                <a:latin typeface="Arial"/>
                <a:ea typeface="Arial"/>
                <a:cs typeface="Arial"/>
                <a:sym typeface="Arial"/>
              </a:rPr>
              <a:t>.....................................،</a:t>
            </a:r>
            <a:r>
              <a:rPr b="1" i="0" lang="ar-MA" sz="2000" u="none" cap="none" strike="noStrike">
                <a:solidFill>
                  <a:srgbClr val="002060"/>
                </a:solidFill>
                <a:latin typeface="Calibri"/>
                <a:ea typeface="Calibri"/>
                <a:cs typeface="Calibri"/>
                <a:sym typeface="Calibri"/>
              </a:rPr>
              <a:t> </a:t>
            </a:r>
            <a:r>
              <a:rPr b="1" i="0" lang="ar-MA" sz="2800" u="none" cap="none" strike="noStrike">
                <a:solidFill>
                  <a:srgbClr val="002060"/>
                </a:solidFill>
                <a:latin typeface="Calibri"/>
                <a:ea typeface="Calibri"/>
                <a:cs typeface="Calibri"/>
                <a:sym typeface="Calibri"/>
              </a:rPr>
              <a:t>وأرى </a:t>
            </a:r>
            <a:r>
              <a:rPr b="1" i="0" lang="ar-MA" sz="2800" u="none" cap="none" strike="noStrike">
                <a:solidFill>
                  <a:schemeClr val="accent4"/>
                </a:solidFill>
                <a:latin typeface="Calibri"/>
                <a:ea typeface="Calibri"/>
                <a:cs typeface="Calibri"/>
                <a:sym typeface="Calibri"/>
              </a:rPr>
              <a:t>أن </a:t>
            </a:r>
            <a:r>
              <a:rPr b="0" i="0" lang="ar-MA" sz="1800" u="none" cap="none" strike="noStrike">
                <a:solidFill>
                  <a:schemeClr val="accent4"/>
                </a:solidFill>
                <a:latin typeface="Arial"/>
                <a:ea typeface="Arial"/>
                <a:cs typeface="Arial"/>
                <a:sym typeface="Arial"/>
              </a:rPr>
              <a:t>.....................................................</a:t>
            </a:r>
            <a:endParaRPr b="0" i="0" sz="1800" u="none" cap="none" strike="noStrike">
              <a:solidFill>
                <a:schemeClr val="accent4"/>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descr="Image générée" id="334" name="Google Shape;334;p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35" name="Google Shape;335;p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36" name="Google Shape;336;p8"/>
          <p:cNvSpPr txBox="1"/>
          <p:nvPr/>
        </p:nvSpPr>
        <p:spPr>
          <a:xfrm>
            <a:off x="1081548" y="450897"/>
            <a:ext cx="10126272"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400"/>
              <a:buFont typeface="Arial"/>
              <a:buNone/>
            </a:pPr>
            <a:r>
              <a:rPr b="0" i="1" lang="ar-MA" sz="1400" u="none" cap="none" strike="noStrike">
                <a:solidFill>
                  <a:srgbClr val="AEAEAE"/>
                </a:solidFill>
                <a:latin typeface="Calibri"/>
                <a:ea typeface="Calibri"/>
                <a:cs typeface="Calibri"/>
                <a:sym typeface="Calibri"/>
              </a:rPr>
              <a:t>ينوه المدرس بإجابات المتعلمين، ويقدم لقب "الرائد" للمتعلم الذي أحسن تقديم موضوع الصورة، وبين موقفه من الظاهرة في جملتين، مبينا خطورتها على مستقبل الأطفال</a:t>
            </a:r>
            <a:endParaRPr/>
          </a:p>
        </p:txBody>
      </p:sp>
      <p:pic>
        <p:nvPicPr>
          <p:cNvPr id="337" name="Google Shape;337;p8"/>
          <p:cNvPicPr preferRelativeResize="0"/>
          <p:nvPr/>
        </p:nvPicPr>
        <p:blipFill rotWithShape="1">
          <a:blip r:embed="rId4">
            <a:alphaModFix/>
          </a:blip>
          <a:srcRect b="0" l="0" r="0" t="0"/>
          <a:stretch/>
        </p:blipFill>
        <p:spPr>
          <a:xfrm>
            <a:off x="6896" y="85772"/>
            <a:ext cx="730250" cy="730250"/>
          </a:xfrm>
          <a:prstGeom prst="rect">
            <a:avLst/>
          </a:prstGeom>
          <a:noFill/>
          <a:ln>
            <a:noFill/>
          </a:ln>
        </p:spPr>
      </p:pic>
      <p:sp>
        <p:nvSpPr>
          <p:cNvPr id="338" name="Google Shape;338;p8"/>
          <p:cNvSpPr txBox="1"/>
          <p:nvPr/>
        </p:nvSpPr>
        <p:spPr>
          <a:xfrm>
            <a:off x="818256" y="83936"/>
            <a:ext cx="1054169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لنر من الرائد الذي سيتوصل إلى تحديد موضوع الصورة، وموقفه من ذلك في جملتين، مع التعليل</a:t>
            </a:r>
            <a:endParaRPr/>
          </a:p>
        </p:txBody>
      </p:sp>
      <p:sp>
        <p:nvSpPr>
          <p:cNvPr id="339" name="Google Shape;339;p8"/>
          <p:cNvSpPr/>
          <p:nvPr/>
        </p:nvSpPr>
        <p:spPr>
          <a:xfrm flipH="1">
            <a:off x="1081548" y="2635006"/>
            <a:ext cx="10429660" cy="1320100"/>
          </a:xfrm>
          <a:prstGeom prst="roundRect">
            <a:avLst>
              <a:gd fmla="val 16667" name="adj"/>
            </a:avLst>
          </a:prstGeom>
          <a:solidFill>
            <a:schemeClr val="l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تُجسّد الصورة ظاهرة تشغيل الأطفال</a:t>
            </a:r>
            <a:r>
              <a:rPr b="0" i="0" lang="ar-MA" sz="2800" u="none" cap="none" strike="noStrike">
                <a:solidFill>
                  <a:schemeClr val="dk1"/>
                </a:solidFill>
                <a:latin typeface="Arial"/>
                <a:ea typeface="Arial"/>
                <a:cs typeface="Arial"/>
                <a:sym typeface="Arial"/>
              </a:rPr>
              <a:t>،</a:t>
            </a:r>
            <a:r>
              <a:rPr b="1" i="0" lang="ar-MA" sz="2800" u="none" cap="none" strike="noStrike">
                <a:solidFill>
                  <a:schemeClr val="dk1"/>
                </a:solidFill>
                <a:latin typeface="Calibri"/>
                <a:ea typeface="Calibri"/>
                <a:cs typeface="Calibri"/>
                <a:sym typeface="Calibri"/>
              </a:rPr>
              <a:t> وهي ظاهرة تتسبب في حرمانهم من الحاجات الطبيعية (اللعب، التعلم...).</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grpSp>
        <p:nvGrpSpPr>
          <p:cNvPr id="344" name="Google Shape;344;p9"/>
          <p:cNvGrpSpPr/>
          <p:nvPr/>
        </p:nvGrpSpPr>
        <p:grpSpPr>
          <a:xfrm>
            <a:off x="5130955" y="1706886"/>
            <a:ext cx="6054377" cy="3711725"/>
            <a:chOff x="1715066" y="1103461"/>
            <a:chExt cx="5717724" cy="3124203"/>
          </a:xfrm>
        </p:grpSpPr>
        <p:sp>
          <p:nvSpPr>
            <p:cNvPr id="345" name="Google Shape;345;p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46" name="Google Shape;346;p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47" name="Google Shape;347;p9"/>
          <p:cNvSpPr txBox="1"/>
          <p:nvPr/>
        </p:nvSpPr>
        <p:spPr>
          <a:xfrm>
            <a:off x="5320145" y="2008346"/>
            <a:ext cx="5312187" cy="176836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ب- مراقبة إنجاز الواجبات المنزلية</a:t>
            </a:r>
            <a:endParaRPr b="1" i="0" sz="3600" u="none" cap="none" strike="noStrike">
              <a:solidFill>
                <a:schemeClr val="accent2"/>
              </a:solidFill>
              <a:latin typeface="Calibri"/>
              <a:ea typeface="Calibri"/>
              <a:cs typeface="Calibri"/>
              <a:sym typeface="Calibri"/>
            </a:endParaRPr>
          </a:p>
        </p:txBody>
      </p:sp>
      <p:pic>
        <p:nvPicPr>
          <p:cNvPr id="348" name="Google Shape;348;p9"/>
          <p:cNvPicPr preferRelativeResize="0"/>
          <p:nvPr/>
        </p:nvPicPr>
        <p:blipFill rotWithShape="1">
          <a:blip r:embed="rId3">
            <a:alphaModFix/>
          </a:blip>
          <a:srcRect b="0" l="0" r="0" t="0"/>
          <a:stretch/>
        </p:blipFill>
        <p:spPr>
          <a:xfrm>
            <a:off x="713863" y="2091395"/>
            <a:ext cx="2675209" cy="2675209"/>
          </a:xfrm>
          <a:prstGeom prst="rect">
            <a:avLst/>
          </a:prstGeom>
          <a:noFill/>
          <a:ln>
            <a:noFill/>
          </a:ln>
        </p:spPr>
      </p:pic>
      <p:pic>
        <p:nvPicPr>
          <p:cNvPr id="349" name="Google Shape;349;p9"/>
          <p:cNvPicPr preferRelativeResize="0"/>
          <p:nvPr/>
        </p:nvPicPr>
        <p:blipFill rotWithShape="1">
          <a:blip r:embed="rId4">
            <a:alphaModFix/>
          </a:blip>
          <a:srcRect b="0" l="0" r="0" t="0"/>
          <a:stretch/>
        </p:blipFill>
        <p:spPr>
          <a:xfrm>
            <a:off x="2113538" y="2342910"/>
            <a:ext cx="877251" cy="877251"/>
          </a:xfrm>
          <a:prstGeom prst="rect">
            <a:avLst/>
          </a:prstGeom>
          <a:noFill/>
          <a:ln>
            <a:noFill/>
          </a:ln>
        </p:spPr>
      </p:pic>
      <p:sp>
        <p:nvSpPr>
          <p:cNvPr id="350" name="Google Shape;350;p9"/>
          <p:cNvSpPr/>
          <p:nvPr/>
        </p:nvSpPr>
        <p:spPr>
          <a:xfrm>
            <a:off x="-2894" y="29817"/>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descr="Image générée" id="355" name="Google Shape;355;p1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56" name="Google Shape;356;p1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357" name="Google Shape;357;p10"/>
          <p:cNvPicPr preferRelativeResize="0"/>
          <p:nvPr/>
        </p:nvPicPr>
        <p:blipFill rotWithShape="1">
          <a:blip r:embed="rId4">
            <a:alphaModFix/>
          </a:blip>
          <a:srcRect b="0" l="0" r="0" t="0"/>
          <a:stretch/>
        </p:blipFill>
        <p:spPr>
          <a:xfrm>
            <a:off x="6896" y="85772"/>
            <a:ext cx="730250" cy="730250"/>
          </a:xfrm>
          <a:prstGeom prst="rect">
            <a:avLst/>
          </a:prstGeom>
          <a:noFill/>
          <a:ln>
            <a:noFill/>
          </a:ln>
        </p:spPr>
      </p:pic>
      <p:sp>
        <p:nvSpPr>
          <p:cNvPr id="358" name="Google Shape;358;p10"/>
          <p:cNvSpPr/>
          <p:nvPr/>
        </p:nvSpPr>
        <p:spPr>
          <a:xfrm>
            <a:off x="791057" y="117304"/>
            <a:ext cx="1056030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2000" u="none" cap="none" strike="noStrike">
                <a:solidFill>
                  <a:schemeClr val="accent2"/>
                </a:solidFill>
                <a:latin typeface="Calibri"/>
                <a:ea typeface="Calibri"/>
                <a:cs typeface="Calibri"/>
                <a:sym typeface="Calibri"/>
              </a:rPr>
              <a:t>مراقبة إنجاز الواجبات المنزلية المرتبطة بحصة الاستماع</a:t>
            </a:r>
            <a:endParaRPr b="1" i="0" sz="2000" u="none" cap="none" strike="noStrike">
              <a:solidFill>
                <a:srgbClr val="757070"/>
              </a:solidFill>
              <a:latin typeface="Arial"/>
              <a:ea typeface="Arial"/>
              <a:cs typeface="Arial"/>
              <a:sym typeface="Arial"/>
            </a:endParaRPr>
          </a:p>
        </p:txBody>
      </p:sp>
      <p:sp>
        <p:nvSpPr>
          <p:cNvPr id="359" name="Google Shape;359;p10"/>
          <p:cNvSpPr txBox="1"/>
          <p:nvPr/>
        </p:nvSpPr>
        <p:spPr>
          <a:xfrm>
            <a:off x="1780440" y="52515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يراقب  المدرس مدى إنجاز المتعلمين للواجبات المنزلية( </a:t>
            </a:r>
            <a:r>
              <a:rPr b="0" i="1" lang="ar-MA" sz="1600" u="none" cap="none" strike="noStrike">
                <a:solidFill>
                  <a:srgbClr val="FF0000"/>
                </a:solidFill>
                <a:latin typeface="Calibri"/>
                <a:ea typeface="Calibri"/>
                <a:cs typeface="Calibri"/>
                <a:sym typeface="Calibri"/>
              </a:rPr>
              <a:t>يكتفي</a:t>
            </a:r>
            <a:r>
              <a:rPr b="0" i="1" lang="ar-MA" sz="1600" u="none" cap="none" strike="noStrike">
                <a:solidFill>
                  <a:srgbClr val="AFABAB"/>
                </a:solidFill>
                <a:latin typeface="Calibri"/>
                <a:ea typeface="Calibri"/>
                <a:cs typeface="Calibri"/>
                <a:sym typeface="Calibri"/>
              </a:rPr>
              <a:t> المدرس بعينة من المتعلمين في كل حصة).</a:t>
            </a:r>
            <a:endParaRPr b="0" i="1" sz="1600" u="none" cap="none" strike="noStrike">
              <a:solidFill>
                <a:srgbClr val="AFABAB"/>
              </a:solidFill>
              <a:latin typeface="Calibri"/>
              <a:ea typeface="Calibri"/>
              <a:cs typeface="Calibri"/>
              <a:sym typeface="Calibri"/>
            </a:endParaRPr>
          </a:p>
        </p:txBody>
      </p:sp>
      <p:pic>
        <p:nvPicPr>
          <p:cNvPr id="360" name="Google Shape;360;p10"/>
          <p:cNvPicPr preferRelativeResize="0"/>
          <p:nvPr/>
        </p:nvPicPr>
        <p:blipFill rotWithShape="1">
          <a:blip r:embed="rId5">
            <a:alphaModFix/>
          </a:blip>
          <a:srcRect b="8977" l="0" r="0" t="0"/>
          <a:stretch/>
        </p:blipFill>
        <p:spPr>
          <a:xfrm>
            <a:off x="3020472" y="1550504"/>
            <a:ext cx="6283631" cy="419431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descr="Image générée" id="365" name="Google Shape;365;p1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366" name="Google Shape;366;p11"/>
          <p:cNvPicPr preferRelativeResize="0"/>
          <p:nvPr/>
        </p:nvPicPr>
        <p:blipFill rotWithShape="1">
          <a:blip r:embed="rId4">
            <a:alphaModFix/>
          </a:blip>
          <a:srcRect b="0" l="0" r="0" t="0"/>
          <a:stretch/>
        </p:blipFill>
        <p:spPr>
          <a:xfrm>
            <a:off x="161925" y="52897"/>
            <a:ext cx="731837" cy="731837"/>
          </a:xfrm>
          <a:prstGeom prst="rect">
            <a:avLst/>
          </a:prstGeom>
          <a:noFill/>
          <a:ln>
            <a:noFill/>
          </a:ln>
        </p:spPr>
      </p:pic>
      <p:sp>
        <p:nvSpPr>
          <p:cNvPr id="367" name="Google Shape;367;p11"/>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368" name="Google Shape;368;p11"/>
          <p:cNvSpPr txBox="1"/>
          <p:nvPr/>
        </p:nvSpPr>
        <p:spPr>
          <a:xfrm>
            <a:off x="4800599" y="365980"/>
            <a:ext cx="6553201" cy="375552"/>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يشرح المدرس النشاط ويقدم مثالا للجواب.</a:t>
            </a:r>
            <a:endParaRPr b="0" i="1" sz="1400" u="none" cap="none" strike="noStrike">
              <a:solidFill>
                <a:srgbClr val="757070"/>
              </a:solidFill>
              <a:latin typeface="Calibri"/>
              <a:ea typeface="Calibri"/>
              <a:cs typeface="Calibri"/>
              <a:sym typeface="Calibri"/>
            </a:endParaRPr>
          </a:p>
        </p:txBody>
      </p:sp>
      <p:sp>
        <p:nvSpPr>
          <p:cNvPr id="369" name="Google Shape;369;p11"/>
          <p:cNvSpPr txBox="1"/>
          <p:nvPr/>
        </p:nvSpPr>
        <p:spPr>
          <a:xfrm>
            <a:off x="0" y="43264"/>
            <a:ext cx="11298238"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في منازلكم، أجيبوا عن السؤال الآتي: أبحث عن عناوين برامج وطنية ودولية تهتم بالسينما.</a:t>
            </a:r>
            <a:endParaRPr b="1" i="0" sz="2000" u="none" cap="none" strike="noStrike">
              <a:solidFill>
                <a:srgbClr val="757070"/>
              </a:solidFill>
              <a:latin typeface="Calibri"/>
              <a:ea typeface="Calibri"/>
              <a:cs typeface="Calibri"/>
              <a:sym typeface="Calibri"/>
            </a:endParaRPr>
          </a:p>
        </p:txBody>
      </p:sp>
      <p:pic>
        <p:nvPicPr>
          <p:cNvPr id="370" name="Google Shape;370;p11"/>
          <p:cNvPicPr preferRelativeResize="0"/>
          <p:nvPr/>
        </p:nvPicPr>
        <p:blipFill rotWithShape="1">
          <a:blip r:embed="rId5">
            <a:alphaModFix/>
          </a:blip>
          <a:srcRect b="0" l="0" r="0" t="0"/>
          <a:stretch/>
        </p:blipFill>
        <p:spPr>
          <a:xfrm>
            <a:off x="3435055" y="1538188"/>
            <a:ext cx="5092188" cy="432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12"/>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id="376" name="Google Shape;376;p12"/>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377" name="Google Shape;377;p12"/>
          <p:cNvPicPr preferRelativeResize="0"/>
          <p:nvPr/>
        </p:nvPicPr>
        <p:blipFill rotWithShape="1">
          <a:blip r:embed="rId4">
            <a:alphaModFix/>
          </a:blip>
          <a:srcRect b="0" l="0" r="0" t="0"/>
          <a:stretch/>
        </p:blipFill>
        <p:spPr>
          <a:xfrm>
            <a:off x="7671750" y="2676095"/>
            <a:ext cx="2952000" cy="2952000"/>
          </a:xfrm>
          <a:prstGeom prst="rect">
            <a:avLst/>
          </a:prstGeom>
          <a:noFill/>
          <a:ln>
            <a:noFill/>
          </a:ln>
        </p:spPr>
      </p:pic>
      <p:pic>
        <p:nvPicPr>
          <p:cNvPr descr="Lever la main - Icônes mains et gestes gratuites" id="378" name="Google Shape;378;p12"/>
          <p:cNvPicPr preferRelativeResize="0"/>
          <p:nvPr/>
        </p:nvPicPr>
        <p:blipFill rotWithShape="1">
          <a:blip r:embed="rId5">
            <a:alphaModFix/>
          </a:blip>
          <a:srcRect b="0" l="0" r="0" t="0"/>
          <a:stretch/>
        </p:blipFill>
        <p:spPr>
          <a:xfrm>
            <a:off x="2465894" y="2856095"/>
            <a:ext cx="2772000" cy="2772000"/>
          </a:xfrm>
          <a:prstGeom prst="rect">
            <a:avLst/>
          </a:prstGeom>
          <a:noFill/>
          <a:ln>
            <a:noFill/>
          </a:ln>
        </p:spPr>
      </p:pic>
      <p:sp>
        <p:nvSpPr>
          <p:cNvPr id="379" name="Google Shape;379;p12"/>
          <p:cNvSpPr/>
          <p:nvPr/>
        </p:nvSpPr>
        <p:spPr>
          <a:xfrm>
            <a:off x="768175" y="163166"/>
            <a:ext cx="10355703"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2000" u="none" cap="none" strike="noStrike">
                <a:solidFill>
                  <a:schemeClr val="accent2"/>
                </a:solidFill>
                <a:latin typeface="Calibri"/>
                <a:ea typeface="Calibri"/>
                <a:cs typeface="Calibri"/>
                <a:sym typeface="Calibri"/>
              </a:rPr>
              <a:t>ج-</a:t>
            </a:r>
            <a:r>
              <a:rPr b="1" i="0" lang="ar-MA" sz="2400" u="none" cap="none" strike="noStrike">
                <a:solidFill>
                  <a:srgbClr val="44546A"/>
                </a:solidFill>
                <a:latin typeface="Calibri"/>
                <a:ea typeface="Calibri"/>
                <a:cs typeface="Calibri"/>
                <a:sym typeface="Calibri"/>
              </a:rPr>
              <a:t> </a:t>
            </a:r>
            <a:r>
              <a:rPr b="1" i="0" lang="ar-MA" sz="2000" u="none" cap="none" strike="noStrike">
                <a:solidFill>
                  <a:schemeClr val="accent2"/>
                </a:solidFill>
                <a:latin typeface="Calibri"/>
                <a:ea typeface="Calibri"/>
                <a:cs typeface="Calibri"/>
                <a:sym typeface="Calibri"/>
              </a:rPr>
              <a:t>ميثاق القسم: </a:t>
            </a:r>
            <a:r>
              <a:rPr b="0" i="0" lang="ar-MA" sz="2400" u="none" cap="none" strike="noStrike">
                <a:solidFill>
                  <a:srgbClr val="000000"/>
                </a:solidFill>
                <a:latin typeface="Calibri"/>
                <a:ea typeface="Calibri"/>
                <a:cs typeface="Calibri"/>
                <a:sym typeface="Calibri"/>
              </a:rPr>
              <a:t>من يذكرنا بمعنى ضوابط العمل التي ينبغي الالتزام بها داخل الفصل؟</a:t>
            </a:r>
            <a:endParaRPr b="0" i="0" sz="2400" u="none" cap="none" strike="noStrike">
              <a:solidFill>
                <a:srgbClr val="000000"/>
              </a:solidFill>
              <a:latin typeface="Arial"/>
              <a:ea typeface="Arial"/>
              <a:cs typeface="Arial"/>
              <a:sym typeface="Arial"/>
            </a:endParaRPr>
          </a:p>
        </p:txBody>
      </p:sp>
      <p:sp>
        <p:nvSpPr>
          <p:cNvPr id="380" name="Google Shape;380;p12"/>
          <p:cNvSpPr txBox="1"/>
          <p:nvPr/>
        </p:nvSpPr>
        <p:spPr>
          <a:xfrm>
            <a:off x="1632105" y="663306"/>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كل ضابط من هذه الضوابط في مدة دقيقة.</a:t>
            </a:r>
            <a:endParaRPr b="0" i="1" sz="1600" u="none" cap="none" strike="noStrike">
              <a:solidFill>
                <a:srgbClr val="AFABAB"/>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3"/>
          <p:cNvSpPr/>
          <p:nvPr/>
        </p:nvSpPr>
        <p:spPr>
          <a:xfrm>
            <a:off x="896630" y="1119068"/>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id="386" name="Google Shape;386;p13"/>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387" name="Google Shape;387;p13"/>
          <p:cNvPicPr preferRelativeResize="0"/>
          <p:nvPr/>
        </p:nvPicPr>
        <p:blipFill rotWithShape="1">
          <a:blip r:embed="rId4">
            <a:alphaModFix/>
          </a:blip>
          <a:srcRect b="0" l="0" r="0" t="0"/>
          <a:stretch/>
        </p:blipFill>
        <p:spPr>
          <a:xfrm>
            <a:off x="10024889" y="2370180"/>
            <a:ext cx="699052" cy="699052"/>
          </a:xfrm>
          <a:prstGeom prst="rect">
            <a:avLst/>
          </a:prstGeom>
          <a:noFill/>
          <a:ln>
            <a:noFill/>
          </a:ln>
        </p:spPr>
      </p:pic>
      <p:sp>
        <p:nvSpPr>
          <p:cNvPr id="388" name="Google Shape;388;p13"/>
          <p:cNvSpPr txBox="1"/>
          <p:nvPr/>
        </p:nvSpPr>
        <p:spPr>
          <a:xfrm>
            <a:off x="2094591" y="2576846"/>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pic>
        <p:nvPicPr>
          <p:cNvPr descr="Lever la main - Icônes mains et gestes gratuites" id="389" name="Google Shape;389;p13"/>
          <p:cNvPicPr preferRelativeResize="0"/>
          <p:nvPr/>
        </p:nvPicPr>
        <p:blipFill rotWithShape="1">
          <a:blip r:embed="rId5">
            <a:alphaModFix/>
          </a:blip>
          <a:srcRect b="0" l="0" r="0" t="0"/>
          <a:stretch/>
        </p:blipFill>
        <p:spPr>
          <a:xfrm>
            <a:off x="10018380" y="4409639"/>
            <a:ext cx="702636" cy="702636"/>
          </a:xfrm>
          <a:prstGeom prst="rect">
            <a:avLst/>
          </a:prstGeom>
          <a:noFill/>
          <a:ln>
            <a:noFill/>
          </a:ln>
        </p:spPr>
      </p:pic>
      <p:sp>
        <p:nvSpPr>
          <p:cNvPr id="390" name="Google Shape;390;p13"/>
          <p:cNvSpPr txBox="1"/>
          <p:nvPr/>
        </p:nvSpPr>
        <p:spPr>
          <a:xfrm>
            <a:off x="939425" y="4722083"/>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391" name="Google Shape;391;p13"/>
          <p:cNvSpPr txBox="1"/>
          <p:nvPr/>
        </p:nvSpPr>
        <p:spPr>
          <a:xfrm>
            <a:off x="1632105" y="663306"/>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كل ضابط من هذه الضوابط في مدة دقيقة.</a:t>
            </a:r>
            <a:endParaRPr b="0" i="1" sz="1600" u="none" cap="none" strike="noStrike">
              <a:solidFill>
                <a:srgbClr val="AFABAB"/>
              </a:solidFill>
              <a:latin typeface="Calibri"/>
              <a:ea typeface="Calibri"/>
              <a:cs typeface="Calibri"/>
              <a:sym typeface="Calibri"/>
            </a:endParaRPr>
          </a:p>
        </p:txBody>
      </p:sp>
      <p:sp>
        <p:nvSpPr>
          <p:cNvPr id="392" name="Google Shape;392;p13"/>
          <p:cNvSpPr/>
          <p:nvPr/>
        </p:nvSpPr>
        <p:spPr>
          <a:xfrm>
            <a:off x="768175" y="163166"/>
            <a:ext cx="10355703"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2400" u="none" cap="none" strike="noStrike">
                <a:solidFill>
                  <a:srgbClr val="44546A"/>
                </a:solidFill>
                <a:latin typeface="Calibri"/>
                <a:ea typeface="Calibri"/>
                <a:cs typeface="Calibri"/>
                <a:sym typeface="Calibri"/>
              </a:rPr>
              <a:t>ج- ميثاق القسم: </a:t>
            </a:r>
            <a:r>
              <a:rPr b="0" i="0" lang="ar-MA" sz="2400" u="none" cap="none" strike="noStrike">
                <a:solidFill>
                  <a:srgbClr val="000000"/>
                </a:solidFill>
                <a:latin typeface="Calibri"/>
                <a:ea typeface="Calibri"/>
                <a:cs typeface="Calibri"/>
                <a:sym typeface="Calibri"/>
              </a:rPr>
              <a:t>من يذكرنا بمعنى ضوابط العمل التي ينبغي الالتزام بها داخل الفصل؟</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grpSp>
        <p:nvGrpSpPr>
          <p:cNvPr id="397" name="Google Shape;397;p14"/>
          <p:cNvGrpSpPr/>
          <p:nvPr/>
        </p:nvGrpSpPr>
        <p:grpSpPr>
          <a:xfrm>
            <a:off x="5130955" y="1706886"/>
            <a:ext cx="6054377" cy="3711725"/>
            <a:chOff x="1715066" y="1103461"/>
            <a:chExt cx="5717724" cy="3124203"/>
          </a:xfrm>
        </p:grpSpPr>
        <p:sp>
          <p:nvSpPr>
            <p:cNvPr id="398" name="Google Shape;398;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9" name="Google Shape;399;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00" name="Google Shape;400;p14"/>
          <p:cNvSpPr txBox="1"/>
          <p:nvPr/>
        </p:nvSpPr>
        <p:spPr>
          <a:xfrm>
            <a:off x="5877453" y="2008346"/>
            <a:ext cx="4754879" cy="182883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افتتاح الحصة: </a:t>
            </a:r>
            <a:endParaRPr b="1" i="0" sz="5400" u="none" cap="none" strike="noStrike">
              <a:solidFill>
                <a:schemeClr val="dk1"/>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ج- التصريح بالأهداف</a:t>
            </a:r>
            <a:endParaRPr b="1" i="0" sz="4800" u="none" cap="none" strike="noStrike">
              <a:solidFill>
                <a:srgbClr val="44546A"/>
              </a:solidFill>
              <a:latin typeface="Calibri"/>
              <a:ea typeface="Calibri"/>
              <a:cs typeface="Calibri"/>
              <a:sym typeface="Calibri"/>
            </a:endParaRPr>
          </a:p>
        </p:txBody>
      </p:sp>
      <p:pic>
        <p:nvPicPr>
          <p:cNvPr id="401" name="Google Shape;401;p14"/>
          <p:cNvPicPr preferRelativeResize="0"/>
          <p:nvPr/>
        </p:nvPicPr>
        <p:blipFill rotWithShape="1">
          <a:blip r:embed="rId3">
            <a:alphaModFix/>
          </a:blip>
          <a:srcRect b="0" l="0" r="0" t="0"/>
          <a:stretch/>
        </p:blipFill>
        <p:spPr>
          <a:xfrm>
            <a:off x="1757708" y="2732387"/>
            <a:ext cx="1173691" cy="1173691"/>
          </a:xfrm>
          <a:prstGeom prst="rect">
            <a:avLst/>
          </a:prstGeom>
          <a:noFill/>
          <a:ln>
            <a:noFill/>
          </a:ln>
        </p:spPr>
      </p:pic>
      <p:pic>
        <p:nvPicPr>
          <p:cNvPr id="402" name="Google Shape;402;p14"/>
          <p:cNvPicPr preferRelativeResize="0"/>
          <p:nvPr/>
        </p:nvPicPr>
        <p:blipFill rotWithShape="1">
          <a:blip r:embed="rId4">
            <a:alphaModFix/>
          </a:blip>
          <a:srcRect b="0" l="0" r="0" t="0"/>
          <a:stretch/>
        </p:blipFill>
        <p:spPr>
          <a:xfrm>
            <a:off x="521782" y="2652876"/>
            <a:ext cx="2675209" cy="2675209"/>
          </a:xfrm>
          <a:prstGeom prst="rect">
            <a:avLst/>
          </a:prstGeom>
          <a:noFill/>
          <a:ln>
            <a:noFill/>
          </a:ln>
        </p:spPr>
      </p:pic>
      <p:sp>
        <p:nvSpPr>
          <p:cNvPr id="403" name="Google Shape;403;p14"/>
          <p:cNvSpPr/>
          <p:nvPr/>
        </p:nvSpPr>
        <p:spPr>
          <a:xfrm>
            <a:off x="-2894" y="29817"/>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09" name="Google Shape;409;p15"/>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10" name="Google Shape;410;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411" name="Google Shape;411;p15"/>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412" name="Google Shape;412;p15"/>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413" name="Google Shape;413;p15"/>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414" name="Google Shape;414;p15"/>
          <p:cNvSpPr txBox="1"/>
          <p:nvPr/>
        </p:nvSpPr>
        <p:spPr>
          <a:xfrm>
            <a:off x="1774417" y="125250"/>
            <a:ext cx="9643604" cy="40006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pic>
        <p:nvPicPr>
          <p:cNvPr id="415" name="Google Shape;415;p15"/>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416" name="Google Shape;416;p15"/>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أتعرف اسم الفاعل ووظيفته</a:t>
            </a:r>
            <a:endParaRPr/>
          </a:p>
        </p:txBody>
      </p:sp>
      <p:sp>
        <p:nvSpPr>
          <p:cNvPr id="417" name="Google Shape;417;p15"/>
          <p:cNvSpPr/>
          <p:nvPr/>
        </p:nvSpPr>
        <p:spPr>
          <a:xfrm>
            <a:off x="1014353" y="3914380"/>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002060"/>
                </a:solidFill>
                <a:latin typeface="Calibri"/>
                <a:ea typeface="Calibri"/>
                <a:cs typeface="Calibri"/>
                <a:sym typeface="Calibri"/>
              </a:rPr>
              <a:t>أوظف اسم الفاعل في سياقات تواصلية مختلفة</a:t>
            </a:r>
            <a:endParaRPr b="1" i="0" sz="3200" u="none" cap="none" strike="noStrike">
              <a:solidFill>
                <a:srgbClr val="002060"/>
              </a:solidFill>
              <a:latin typeface="Calibri"/>
              <a:ea typeface="Calibri"/>
              <a:cs typeface="Calibri"/>
              <a:sym typeface="Calibri"/>
            </a:endParaRPr>
          </a:p>
        </p:txBody>
      </p:sp>
      <p:sp>
        <p:nvSpPr>
          <p:cNvPr id="418" name="Google Shape;418;p15"/>
          <p:cNvSpPr txBox="1"/>
          <p:nvPr/>
        </p:nvSpPr>
        <p:spPr>
          <a:xfrm>
            <a:off x="1014352" y="49114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Arial"/>
                <a:ea typeface="Arial"/>
                <a:cs typeface="Arial"/>
                <a:sym typeface="Arial"/>
              </a:rPr>
              <a:t>يشرح المدرس في دقيقتين أهداف الحصة، والمطلوب من المتعلم في كل هدف.</a:t>
            </a:r>
            <a:endParaRPr b="0" i="0" sz="1600" u="none" cap="none" strike="noStrike">
              <a:solidFill>
                <a:srgbClr val="7F7F7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2000"/>
                                        <p:tgtEl>
                                          <p:spTgt spid="4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2000"/>
                                        <p:tgtEl>
                                          <p:spTgt spid="4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500"/>
                                        <p:tgtEl>
                                          <p:spTgt spid="4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grpSp>
        <p:nvGrpSpPr>
          <p:cNvPr id="423" name="Google Shape;423;p16"/>
          <p:cNvGrpSpPr/>
          <p:nvPr/>
        </p:nvGrpSpPr>
        <p:grpSpPr>
          <a:xfrm>
            <a:off x="5130955" y="1706886"/>
            <a:ext cx="6054377" cy="3711725"/>
            <a:chOff x="1715066" y="1103461"/>
            <a:chExt cx="5717724" cy="3124203"/>
          </a:xfrm>
        </p:grpSpPr>
        <p:sp>
          <p:nvSpPr>
            <p:cNvPr id="424" name="Google Shape;424;p1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25" name="Google Shape;425;p1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26" name="Google Shape;426;p16"/>
          <p:cNvSpPr txBox="1"/>
          <p:nvPr/>
        </p:nvSpPr>
        <p:spPr>
          <a:xfrm>
            <a:off x="5223539" y="2321004"/>
            <a:ext cx="5869200" cy="147732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تعرف اسم الفاعل ووظيفته</a:t>
            </a:r>
            <a:endParaRPr b="1" i="0" sz="48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427" name="Google Shape;427;p16"/>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33" name="Google Shape;433;p17"/>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434" name="Google Shape;434;p17"/>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435" name="Google Shape;435;p17"/>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436" name="Google Shape;436;p17"/>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النمذجة: لأتعرف اسم الفاعل ووظيفته سأتبع الخطوات الآتية:</a:t>
            </a:r>
            <a:endParaRPr/>
          </a:p>
        </p:txBody>
      </p:sp>
      <p:sp>
        <p:nvSpPr>
          <p:cNvPr id="437" name="Google Shape;437;p17"/>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يقدم المدرس خطوات تعرف التشبيه ووظيفته، ثم يحدد أركانه</a:t>
            </a:r>
            <a:endParaRPr b="0" i="0" sz="1400" u="none" cap="none" strike="noStrike">
              <a:solidFill>
                <a:srgbClr val="000000"/>
              </a:solidFill>
              <a:latin typeface="Calibri"/>
              <a:ea typeface="Calibri"/>
              <a:cs typeface="Calibri"/>
              <a:sym typeface="Calibri"/>
            </a:endParaRPr>
          </a:p>
        </p:txBody>
      </p:sp>
      <p:sp>
        <p:nvSpPr>
          <p:cNvPr id="438" name="Google Shape;438;p17"/>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39" name="Google Shape;439;p17"/>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0" name="Google Shape;440;p17"/>
          <p:cNvSpPr/>
          <p:nvPr/>
        </p:nvSpPr>
        <p:spPr>
          <a:xfrm>
            <a:off x="8786191" y="1869179"/>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1" name="Google Shape;441;p17"/>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42" name="Google Shape;442;p17"/>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43" name="Google Shape;443;p17"/>
          <p:cNvSpPr/>
          <p:nvPr/>
        </p:nvSpPr>
        <p:spPr>
          <a:xfrm>
            <a:off x="-2894" y="1053400"/>
            <a:ext cx="12191999" cy="5804599"/>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444" name="Google Shape;444;p17"/>
          <p:cNvGraphicFramePr/>
          <p:nvPr/>
        </p:nvGraphicFramePr>
        <p:xfrm>
          <a:off x="9254954" y="2399584"/>
          <a:ext cx="3000000" cy="3000000"/>
        </p:xfrm>
        <a:graphic>
          <a:graphicData uri="http://schemas.openxmlformats.org/drawingml/2006/table">
            <a:tbl>
              <a:tblPr>
                <a:noFill/>
                <a:tableStyleId>{C64FCE95-44A5-46E5-A581-0837B736D212}</a:tableStyleId>
              </a:tblPr>
              <a:tblGrid>
                <a:gridCol w="2435700"/>
              </a:tblGrid>
              <a:tr h="58540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58540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 ما </a:t>
                      </a:r>
                      <a:r>
                        <a:rPr b="1" i="0" lang="ar-MA" sz="2400" u="none" cap="none" strike="noStrike">
                          <a:solidFill>
                            <a:schemeClr val="dk1"/>
                          </a:solidFill>
                          <a:latin typeface="Calibri"/>
                          <a:ea typeface="Calibri"/>
                          <a:cs typeface="Calibri"/>
                          <a:sym typeface="Calibri"/>
                        </a:rPr>
                        <a:t>اسم الفاعل</a:t>
                      </a:r>
                      <a:r>
                        <a:rPr b="1" i="0" lang="ar-MA" sz="2400" u="none" cap="none" strike="noStrike">
                          <a:solidFill>
                            <a:srgbClr val="C00000"/>
                          </a:solidFill>
                          <a:latin typeface="Calibri"/>
                          <a:ea typeface="Calibri"/>
                          <a:cs typeface="Calibri"/>
                          <a:sym typeface="Calibri"/>
                        </a:rPr>
                        <a:t>؟</a:t>
                      </a:r>
                      <a:endParaRPr sz="1800" u="none" cap="none" strike="noStrike">
                        <a:solidFill>
                          <a:schemeClr val="dk1"/>
                        </a:solidFill>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817175">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45" name="Google Shape;445;p17"/>
          <p:cNvSpPr txBox="1"/>
          <p:nvPr/>
        </p:nvSpPr>
        <p:spPr>
          <a:xfrm>
            <a:off x="437326" y="1197031"/>
            <a:ext cx="11253325" cy="398329"/>
          </a:xfrm>
          <a:prstGeom prst="rect">
            <a:avLst/>
          </a:prstGeom>
          <a:solidFill>
            <a:srgbClr val="C7EDFC"/>
          </a:solidFill>
          <a:ln>
            <a:noFill/>
          </a:ln>
        </p:spPr>
        <p:txBody>
          <a:bodyPr anchorCtr="0" anchor="ctr" bIns="45700" lIns="91425" spcFirstLastPara="1" rIns="91425" wrap="square" tIns="45700">
            <a:normAutofit lnSpcReduction="10000"/>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 ما اسم الفاعل؟ وما وظيفته؟ وكيف يصاغ؟</a:t>
            </a:r>
            <a:endParaRPr b="0" i="0" sz="1800" u="none" cap="none" strike="noStrike">
              <a:solidFill>
                <a:schemeClr val="dk1"/>
              </a:solidFill>
              <a:latin typeface="Arial"/>
              <a:ea typeface="Arial"/>
              <a:cs typeface="Arial"/>
              <a:sym typeface="Arial"/>
            </a:endParaRPr>
          </a:p>
        </p:txBody>
      </p:sp>
      <p:graphicFrame>
        <p:nvGraphicFramePr>
          <p:cNvPr id="446" name="Google Shape;446;p17"/>
          <p:cNvGraphicFramePr/>
          <p:nvPr/>
        </p:nvGraphicFramePr>
        <p:xfrm>
          <a:off x="3530150" y="2385349"/>
          <a:ext cx="3000000" cy="3000000"/>
        </p:xfrm>
        <a:graphic>
          <a:graphicData uri="http://schemas.openxmlformats.org/drawingml/2006/table">
            <a:tbl>
              <a:tblPr>
                <a:noFill/>
                <a:tableStyleId>{C64FCE95-44A5-46E5-A581-0837B736D212}</a:tableStyleId>
              </a:tblPr>
              <a:tblGrid>
                <a:gridCol w="2430525"/>
              </a:tblGrid>
              <a:tr h="438575">
                <a:tc>
                  <a:txBody>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❸</a:t>
                      </a:r>
                      <a:endParaRPr sz="1800" u="none" cap="none" strike="noStrike"/>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E4F5"/>
                    </a:solidFill>
                  </a:tcPr>
                </a:tc>
              </a:tr>
              <a:tr h="961575">
                <a:tc>
                  <a:txBody>
                    <a:bodyPr/>
                    <a:lstStyle/>
                    <a:p>
                      <a:pPr indent="0" lvl="0" marL="0" marR="0" rtl="1" algn="ctr">
                        <a:lnSpc>
                          <a:spcPct val="100000"/>
                        </a:lnSpc>
                        <a:spcBef>
                          <a:spcPts val="0"/>
                        </a:spcBef>
                        <a:spcAft>
                          <a:spcPts val="0"/>
                        </a:spcAft>
                        <a:buClr>
                          <a:srgbClr val="000000"/>
                        </a:buClr>
                        <a:buSzPts val="2800"/>
                        <a:buFont typeface="Arial"/>
                        <a:buNone/>
                      </a:pPr>
                      <a:r>
                        <a:rPr b="1" i="0" lang="ar-MA" sz="2400" u="none" cap="none" strike="noStrike">
                          <a:solidFill>
                            <a:schemeClr val="accent1"/>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كيف</a:t>
                      </a:r>
                      <a:r>
                        <a:rPr b="1" i="0" lang="ar-MA" sz="2400" u="none" cap="none" strike="noStrike">
                          <a:solidFill>
                            <a:schemeClr val="accent1"/>
                          </a:solidFill>
                          <a:latin typeface="Calibri"/>
                          <a:ea typeface="Calibri"/>
                          <a:cs typeface="Calibri"/>
                          <a:sym typeface="Calibri"/>
                        </a:rPr>
                        <a:t> يصاغ اسم الفاعل؟</a:t>
                      </a:r>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E4F5"/>
                    </a:solidFill>
                  </a:tcPr>
                </a:tc>
              </a:tr>
              <a:tr h="1617750">
                <a:tc>
                  <a:txBody>
                    <a:bodyPr/>
                    <a:lstStyle/>
                    <a:p>
                      <a:pPr indent="0" lvl="0" marL="0" marR="0" rtl="1" algn="ctr">
                        <a:lnSpc>
                          <a:spcPct val="100000"/>
                        </a:lnSpc>
                        <a:spcBef>
                          <a:spcPts val="0"/>
                        </a:spcBef>
                        <a:spcAft>
                          <a:spcPts val="0"/>
                        </a:spcAft>
                        <a:buClr>
                          <a:srgbClr val="000000"/>
                        </a:buClr>
                        <a:buSzPts val="2000"/>
                        <a:buFont typeface="Arial"/>
                        <a:buNone/>
                      </a:pPr>
                      <a:r>
                        <a:t/>
                      </a:r>
                      <a:endParaRPr b="1" i="0"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t/>
                      </a:r>
                      <a:endParaRPr b="1" i="0"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47" name="Google Shape;447;p17"/>
          <p:cNvGraphicFramePr/>
          <p:nvPr/>
        </p:nvGraphicFramePr>
        <p:xfrm>
          <a:off x="6390975" y="2394477"/>
          <a:ext cx="3000000" cy="3000000"/>
        </p:xfrm>
        <a:graphic>
          <a:graphicData uri="http://schemas.openxmlformats.org/drawingml/2006/table">
            <a:tbl>
              <a:tblPr>
                <a:noFill/>
                <a:tableStyleId>{C64FCE95-44A5-46E5-A581-0837B736D212}</a:tableStyleId>
              </a:tblPr>
              <a:tblGrid>
                <a:gridCol w="2512350"/>
              </a:tblGrid>
              <a:tr h="626750">
                <a:tc>
                  <a:txBody>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❷</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2CAEB"/>
                    </a:solidFill>
                  </a:tcPr>
                </a:tc>
              </a:tr>
              <a:tr h="1064125">
                <a:tc>
                  <a:txBody>
                    <a:bodyPr/>
                    <a:lstStyle/>
                    <a:p>
                      <a:pPr indent="0" lvl="0" marL="0" marR="0" rtl="1" algn="ctr">
                        <a:lnSpc>
                          <a:spcPct val="150000"/>
                        </a:lnSpc>
                        <a:spcBef>
                          <a:spcPts val="0"/>
                        </a:spcBef>
                        <a:spcAft>
                          <a:spcPts val="0"/>
                        </a:spcAft>
                        <a:buClr>
                          <a:srgbClr val="000000"/>
                        </a:buClr>
                        <a:buSzPts val="2800"/>
                        <a:buFont typeface="Calibri"/>
                        <a:buNone/>
                      </a:pPr>
                      <a:r>
                        <a:rPr b="1" i="0" lang="ar-MA" sz="2400" u="none" cap="none" strike="noStrike">
                          <a:solidFill>
                            <a:schemeClr val="dk1"/>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لماذا</a:t>
                      </a:r>
                      <a:r>
                        <a:rPr b="1" i="0" lang="ar-MA" sz="2400" u="none" cap="none" strike="noStrike">
                          <a:solidFill>
                            <a:schemeClr val="dk1"/>
                          </a:solidFill>
                          <a:latin typeface="Calibri"/>
                          <a:ea typeface="Calibri"/>
                          <a:cs typeface="Calibri"/>
                          <a:sym typeface="Calibri"/>
                        </a:rPr>
                        <a:t> اسم الفاعل؟ </a:t>
                      </a:r>
                      <a:endParaRPr/>
                    </a:p>
                    <a:p>
                      <a:pPr indent="0" lvl="0" marL="0" marR="0" rtl="1" algn="ctr">
                        <a:lnSpc>
                          <a:spcPct val="150000"/>
                        </a:lnSpc>
                        <a:spcBef>
                          <a:spcPts val="0"/>
                        </a:spcBef>
                        <a:spcAft>
                          <a:spcPts val="0"/>
                        </a:spcAft>
                        <a:buClr>
                          <a:srgbClr val="000000"/>
                        </a:buClr>
                        <a:buSzPts val="2800"/>
                        <a:buFont typeface="Calibri"/>
                        <a:buNone/>
                      </a:pPr>
                      <a:r>
                        <a:rPr b="1" i="0" lang="ar-MA" sz="2400" u="none" cap="none" strike="noStrike">
                          <a:solidFill>
                            <a:schemeClr val="dk1"/>
                          </a:solidFill>
                          <a:latin typeface="Calibri"/>
                          <a:ea typeface="Calibri"/>
                          <a:cs typeface="Calibri"/>
                          <a:sym typeface="Calibri"/>
                        </a:rPr>
                        <a:t>ما وظيفته؟</a:t>
                      </a:r>
                      <a:endParaRPr sz="2400" u="none" cap="none" strike="noStrike">
                        <a:solidFill>
                          <a:srgbClr val="FF0000"/>
                        </a:solidFil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2CAEB"/>
                    </a:solidFill>
                  </a:tcPr>
                </a:tc>
              </a:tr>
              <a:tr h="1297100">
                <a:tc>
                  <a:txBody>
                    <a:bodyPr/>
                    <a:lstStyle/>
                    <a:p>
                      <a:pPr indent="0" lvl="0" marL="0" marR="0" rtl="1" algn="just">
                        <a:lnSpc>
                          <a:spcPct val="100000"/>
                        </a:lnSpc>
                        <a:spcBef>
                          <a:spcPts val="0"/>
                        </a:spcBef>
                        <a:spcAft>
                          <a:spcPts val="0"/>
                        </a:spcAft>
                        <a:buClr>
                          <a:srgbClr val="000000"/>
                        </a:buClr>
                        <a:buSzPts val="2800"/>
                        <a:buFont typeface="Arial"/>
                        <a:buNone/>
                      </a:pPr>
                      <a:r>
                        <a:t/>
                      </a:r>
                      <a:endParaRPr b="1" i="0" sz="26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48" name="Google Shape;448;p17"/>
          <p:cNvSpPr/>
          <p:nvPr/>
        </p:nvSpPr>
        <p:spPr>
          <a:xfrm>
            <a:off x="10174875" y="3767339"/>
            <a:ext cx="504056" cy="975159"/>
          </a:xfrm>
          <a:prstGeom prst="upDownArrow">
            <a:avLst>
              <a:gd fmla="val 50000" name="adj1"/>
              <a:gd fmla="val 50000" name="adj2"/>
            </a:avLst>
          </a:prstGeom>
          <a:solidFill>
            <a:srgbClr val="1D9A78"/>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449" name="Google Shape;449;p17"/>
          <p:cNvGraphicFramePr/>
          <p:nvPr/>
        </p:nvGraphicFramePr>
        <p:xfrm>
          <a:off x="236299" y="2374471"/>
          <a:ext cx="3000000" cy="3000000"/>
        </p:xfrm>
        <a:graphic>
          <a:graphicData uri="http://schemas.openxmlformats.org/drawingml/2006/table">
            <a:tbl>
              <a:tblPr>
                <a:noFill/>
                <a:tableStyleId>{C64FCE95-44A5-46E5-A581-0837B736D212}</a:tableStyleId>
              </a:tblPr>
              <a:tblGrid>
                <a:gridCol w="2942225"/>
              </a:tblGrid>
              <a:tr h="732725">
                <a:tc>
                  <a:txBody>
                    <a:bodyPr/>
                    <a:lstStyle/>
                    <a:p>
                      <a:pPr indent="0" lvl="0" marL="0" marR="0" rtl="1" algn="ctr">
                        <a:lnSpc>
                          <a:spcPct val="150000"/>
                        </a:lnSpc>
                        <a:spcBef>
                          <a:spcPts val="0"/>
                        </a:spcBef>
                        <a:spcAft>
                          <a:spcPts val="0"/>
                        </a:spcAft>
                        <a:buClr>
                          <a:srgbClr val="000000"/>
                        </a:buClr>
                        <a:buSzPts val="2800"/>
                        <a:buFont typeface="Arial"/>
                        <a:buNone/>
                      </a:pPr>
                      <a:r>
                        <a:rPr b="1" i="0" lang="ar-M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1E490"/>
                    </a:solidFill>
                  </a:tcPr>
                </a:tc>
              </a:tr>
              <a:tr h="1109800">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 أمثلة توضح وظيفة اسم الفاعل وكيفية صياغته.</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1E490"/>
                    </a:solidFill>
                  </a:tcPr>
                </a:tc>
              </a:tr>
              <a:tr h="1218075">
                <a:tc>
                  <a:txBody>
                    <a:bodyPr/>
                    <a:lstStyle/>
                    <a:p>
                      <a:pPr indent="0" lvl="0" marL="0" marR="0" rtl="1" algn="just">
                        <a:lnSpc>
                          <a:spcPct val="100000"/>
                        </a:lnSpc>
                        <a:spcBef>
                          <a:spcPts val="0"/>
                        </a:spcBef>
                        <a:spcAft>
                          <a:spcPts val="0"/>
                        </a:spcAft>
                        <a:buClr>
                          <a:srgbClr val="000000"/>
                        </a:buClr>
                        <a:buSzPts val="2800"/>
                        <a:buFont typeface="Arial"/>
                        <a:buNone/>
                      </a:pPr>
                      <a:r>
                        <a:t/>
                      </a:r>
                      <a:endParaRPr b="1" i="0" sz="26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1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55" name="Google Shape;455;p18"/>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456" name="Google Shape;456;p18"/>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457" name="Google Shape;457;p18"/>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458" name="Google Shape;458;p18"/>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ما اسم الفاعل؟ ولماذا يستعمل في الكلام؟</a:t>
            </a:r>
            <a:endParaRPr/>
          </a:p>
        </p:txBody>
      </p:sp>
      <p:sp>
        <p:nvSpPr>
          <p:cNvPr id="459" name="Google Shape;459;p18"/>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600"/>
              <a:buFont typeface="Calibri"/>
              <a:buNone/>
            </a:pPr>
            <a:r>
              <a:rPr b="0" i="0" lang="ar-MA" sz="1600" u="none" cap="none" strike="noStrike">
                <a:solidFill>
                  <a:srgbClr val="AEAEAE"/>
                </a:solidFill>
                <a:latin typeface="Calibri"/>
                <a:ea typeface="Calibri"/>
                <a:cs typeface="Calibri"/>
                <a:sym typeface="Calibri"/>
              </a:rPr>
              <a:t>يعرف المدرس اسم الفاعل، ويبين وظيفته ودلالته</a:t>
            </a:r>
            <a:endParaRPr b="0" i="0" sz="1600" u="none" cap="none" strike="noStrike">
              <a:solidFill>
                <a:srgbClr val="000000"/>
              </a:solidFill>
              <a:latin typeface="Calibri"/>
              <a:ea typeface="Calibri"/>
              <a:cs typeface="Calibri"/>
              <a:sym typeface="Calibri"/>
            </a:endParaRPr>
          </a:p>
        </p:txBody>
      </p:sp>
      <p:sp>
        <p:nvSpPr>
          <p:cNvPr id="460" name="Google Shape;460;p18"/>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1" name="Google Shape;461;p18"/>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2" name="Google Shape;462;p18"/>
          <p:cNvSpPr/>
          <p:nvPr/>
        </p:nvSpPr>
        <p:spPr>
          <a:xfrm>
            <a:off x="8786191" y="1869179"/>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3" name="Google Shape;463;p18"/>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4" name="Google Shape;464;p18"/>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465" name="Google Shape;465;p18"/>
          <p:cNvGrpSpPr/>
          <p:nvPr/>
        </p:nvGrpSpPr>
        <p:grpSpPr>
          <a:xfrm>
            <a:off x="758261" y="1441989"/>
            <a:ext cx="11119106" cy="4184338"/>
            <a:chOff x="2885" y="210396"/>
            <a:chExt cx="11119106" cy="4184338"/>
          </a:xfrm>
        </p:grpSpPr>
        <p:sp>
          <p:nvSpPr>
            <p:cNvPr id="466" name="Google Shape;466;p18"/>
            <p:cNvSpPr/>
            <p:nvPr/>
          </p:nvSpPr>
          <p:spPr>
            <a:xfrm>
              <a:off x="8565254" y="2702716"/>
              <a:ext cx="91440" cy="722820"/>
            </a:xfrm>
            <a:custGeom>
              <a:rect b="b" l="l" r="r" t="t"/>
              <a:pathLst>
                <a:path extrusionOk="0" h="120000" w="120000">
                  <a:moveTo>
                    <a:pt x="60000" y="0"/>
                  </a:moveTo>
                  <a:lnTo>
                    <a:pt x="60000" y="81776"/>
                  </a:lnTo>
                  <a:lnTo>
                    <a:pt x="61398" y="81776"/>
                  </a:lnTo>
                  <a:lnTo>
                    <a:pt x="61398" y="120000"/>
                  </a:lnTo>
                </a:path>
              </a:pathLst>
            </a:custGeom>
            <a:noFill/>
            <a:ln cap="flat" cmpd="sng" w="19050">
              <a:solidFill>
                <a:srgbClr val="A02891"/>
              </a:solidFill>
              <a:prstDash val="solid"/>
              <a:miter lim="800000"/>
              <a:headEnd len="sm" w="sm" type="none"/>
              <a:tailEnd len="sm" w="sm" type="none"/>
            </a:ln>
          </p:spPr>
        </p:sp>
        <p:sp>
          <p:nvSpPr>
            <p:cNvPr id="467" name="Google Shape;467;p18"/>
            <p:cNvSpPr/>
            <p:nvPr/>
          </p:nvSpPr>
          <p:spPr>
            <a:xfrm>
              <a:off x="5422921" y="1160972"/>
              <a:ext cx="3188052" cy="722820"/>
            </a:xfrm>
            <a:custGeom>
              <a:rect b="b" l="l" r="r" t="t"/>
              <a:pathLst>
                <a:path extrusionOk="0" h="120000" w="120000">
                  <a:moveTo>
                    <a:pt x="0" y="0"/>
                  </a:moveTo>
                  <a:lnTo>
                    <a:pt x="0" y="81776"/>
                  </a:lnTo>
                  <a:lnTo>
                    <a:pt x="120000" y="81776"/>
                  </a:lnTo>
                  <a:lnTo>
                    <a:pt x="120000" y="120000"/>
                  </a:lnTo>
                </a:path>
              </a:pathLst>
            </a:custGeom>
            <a:noFill/>
            <a:ln cap="flat" cmpd="sng" w="19050">
              <a:solidFill>
                <a:srgbClr val="0C9ED5"/>
              </a:solidFill>
              <a:prstDash val="solid"/>
              <a:miter lim="800000"/>
              <a:headEnd len="sm" w="sm" type="none"/>
              <a:tailEnd len="sm" w="sm" type="none"/>
            </a:ln>
          </p:spPr>
        </p:sp>
        <p:sp>
          <p:nvSpPr>
            <p:cNvPr id="468" name="Google Shape;468;p18"/>
            <p:cNvSpPr/>
            <p:nvPr/>
          </p:nvSpPr>
          <p:spPr>
            <a:xfrm>
              <a:off x="2866183" y="2685814"/>
              <a:ext cx="91440" cy="706501"/>
            </a:xfrm>
            <a:custGeom>
              <a:rect b="b" l="l" r="r" t="t"/>
              <a:pathLst>
                <a:path extrusionOk="0" h="120000" w="120000">
                  <a:moveTo>
                    <a:pt x="60000" y="0"/>
                  </a:moveTo>
                  <a:lnTo>
                    <a:pt x="60000" y="80894"/>
                  </a:lnTo>
                  <a:lnTo>
                    <a:pt x="73112" y="80894"/>
                  </a:lnTo>
                  <a:lnTo>
                    <a:pt x="73112" y="120000"/>
                  </a:lnTo>
                </a:path>
              </a:pathLst>
            </a:custGeom>
            <a:noFill/>
            <a:ln cap="flat" cmpd="sng" w="19050">
              <a:solidFill>
                <a:srgbClr val="A02891"/>
              </a:solidFill>
              <a:prstDash val="solid"/>
              <a:miter lim="800000"/>
              <a:headEnd len="sm" w="sm" type="none"/>
              <a:tailEnd len="sm" w="sm" type="none"/>
            </a:ln>
          </p:spPr>
        </p:sp>
        <p:sp>
          <p:nvSpPr>
            <p:cNvPr id="469" name="Google Shape;469;p18"/>
            <p:cNvSpPr/>
            <p:nvPr/>
          </p:nvSpPr>
          <p:spPr>
            <a:xfrm>
              <a:off x="2911903" y="1160972"/>
              <a:ext cx="2511017" cy="732652"/>
            </a:xfrm>
            <a:custGeom>
              <a:rect b="b" l="l" r="r" t="t"/>
              <a:pathLst>
                <a:path extrusionOk="0" h="120000" w="120000">
                  <a:moveTo>
                    <a:pt x="120000" y="0"/>
                  </a:moveTo>
                  <a:lnTo>
                    <a:pt x="120000" y="82289"/>
                  </a:lnTo>
                  <a:lnTo>
                    <a:pt x="0" y="82289"/>
                  </a:lnTo>
                  <a:lnTo>
                    <a:pt x="0" y="120000"/>
                  </a:lnTo>
                </a:path>
              </a:pathLst>
            </a:custGeom>
            <a:noFill/>
            <a:ln cap="flat" cmpd="sng" w="19050">
              <a:solidFill>
                <a:srgbClr val="0C9ED5"/>
              </a:solidFill>
              <a:prstDash val="solid"/>
              <a:miter lim="800000"/>
              <a:headEnd len="sm" w="sm" type="none"/>
              <a:tailEnd len="sm" w="sm" type="none"/>
            </a:ln>
          </p:spPr>
        </p:sp>
        <p:sp>
          <p:nvSpPr>
            <p:cNvPr id="470" name="Google Shape;470;p18"/>
            <p:cNvSpPr/>
            <p:nvPr/>
          </p:nvSpPr>
          <p:spPr>
            <a:xfrm>
              <a:off x="2293876" y="210396"/>
              <a:ext cx="6258090" cy="950576"/>
            </a:xfrm>
            <a:prstGeom prst="roundRect">
              <a:avLst>
                <a:gd fmla="val 10000"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8"/>
            <p:cNvSpPr/>
            <p:nvPr/>
          </p:nvSpPr>
          <p:spPr>
            <a:xfrm>
              <a:off x="2570025" y="472737"/>
              <a:ext cx="6258090" cy="950576"/>
            </a:xfrm>
            <a:prstGeom prst="roundRect">
              <a:avLst>
                <a:gd fmla="val 10000" name="adj"/>
              </a:avLst>
            </a:prstGeom>
            <a:solidFill>
              <a:schemeClr val="lt1">
                <a:alpha val="89803"/>
              </a:schemeClr>
            </a:solidFill>
            <a:ln cap="flat" cmpd="sng" w="19050">
              <a:solidFill>
                <a:srgbClr val="E9713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8"/>
            <p:cNvSpPr txBox="1"/>
            <p:nvPr/>
          </p:nvSpPr>
          <p:spPr>
            <a:xfrm>
              <a:off x="2597866" y="500578"/>
              <a:ext cx="6202408" cy="894894"/>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اِسِْم ݴلفاعِل ݴسْمٌ مُشْتَقٌّ يَدُلُّ عَلى مَنْ قامَ بݴلفِعْلِ أَوِ ݴتَّصَفَ بِهِ. ويوظف للدلالة على حدث أو لوصف شخص أو شيء. </a:t>
              </a:r>
              <a:endParaRPr b="0" i="0" sz="2000" u="none" cap="none" strike="noStrike">
                <a:solidFill>
                  <a:srgbClr val="00B050"/>
                </a:solidFill>
                <a:latin typeface="Calibri"/>
                <a:ea typeface="Calibri"/>
                <a:cs typeface="Calibri"/>
                <a:sym typeface="Calibri"/>
              </a:endParaRPr>
            </a:p>
          </p:txBody>
        </p:sp>
        <p:sp>
          <p:nvSpPr>
            <p:cNvPr id="473" name="Google Shape;473;p18"/>
            <p:cNvSpPr/>
            <p:nvPr/>
          </p:nvSpPr>
          <p:spPr>
            <a:xfrm>
              <a:off x="2885" y="1893625"/>
              <a:ext cx="5818035" cy="792189"/>
            </a:xfrm>
            <a:prstGeom prst="roundRect">
              <a:avLst>
                <a:gd fmla="val 10000" name="adj"/>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8"/>
            <p:cNvSpPr/>
            <p:nvPr/>
          </p:nvSpPr>
          <p:spPr>
            <a:xfrm>
              <a:off x="279034" y="2155966"/>
              <a:ext cx="5818035" cy="792189"/>
            </a:xfrm>
            <a:prstGeom prst="roundRect">
              <a:avLst>
                <a:gd fmla="val 10000" name="adj"/>
              </a:avLst>
            </a:prstGeom>
            <a:solidFill>
              <a:schemeClr val="lt1">
                <a:alpha val="89803"/>
              </a:schemeClr>
            </a:solidFill>
            <a:ln cap="flat" cmpd="sng" w="19050">
              <a:solidFill>
                <a:srgbClr val="0C9E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8"/>
            <p:cNvSpPr txBox="1"/>
            <p:nvPr/>
          </p:nvSpPr>
          <p:spPr>
            <a:xfrm>
              <a:off x="302236" y="2179168"/>
              <a:ext cx="5771631" cy="745785"/>
            </a:xfrm>
            <a:prstGeom prst="rect">
              <a:avLst/>
            </a:prstGeom>
            <a:noFill/>
            <a:ln>
              <a:noFill/>
            </a:ln>
          </p:spPr>
          <p:txBody>
            <a:bodyPr anchorCtr="0" anchor="ctr" bIns="68575" lIns="68575" spcFirstLastPara="1" rIns="68575" wrap="square" tIns="68575">
              <a:noAutofit/>
            </a:bodyPr>
            <a:lstStyle/>
            <a:p>
              <a:pPr indent="0" lvl="0" marL="0" marR="0" rtl="1" algn="ctr">
                <a:lnSpc>
                  <a:spcPct val="90000"/>
                </a:lnSpc>
                <a:spcBef>
                  <a:spcPts val="0"/>
                </a:spcBef>
                <a:spcAft>
                  <a:spcPts val="0"/>
                </a:spcAft>
                <a:buClr>
                  <a:srgbClr val="000000"/>
                </a:buClr>
                <a:buSzPts val="1800"/>
                <a:buFont typeface="Calibri"/>
                <a:buNone/>
              </a:pPr>
              <a:r>
                <a:rPr b="0" i="0" lang="ar-MA" sz="1800" u="none" cap="none" strike="noStrike">
                  <a:solidFill>
                    <a:srgbClr val="000000"/>
                  </a:solidFill>
                  <a:latin typeface="Calibri"/>
                  <a:ea typeface="Calibri"/>
                  <a:cs typeface="Calibri"/>
                  <a:sym typeface="Calibri"/>
                </a:rPr>
                <a:t>يصاغ من الفعل غير الثلاثي بِضَم مُضارِعِ فِعْلِهِ، وَكَسْر ما قَبْلَ آخِرِه.</a:t>
              </a:r>
              <a:endParaRPr/>
            </a:p>
            <a:p>
              <a:pPr indent="0" lvl="0" marL="0" marR="0" rtl="1" algn="ctr">
                <a:lnSpc>
                  <a:spcPct val="90000"/>
                </a:lnSpc>
                <a:spcBef>
                  <a:spcPts val="630"/>
                </a:spcBef>
                <a:spcAft>
                  <a:spcPts val="0"/>
                </a:spcAft>
                <a:buClr>
                  <a:srgbClr val="000000"/>
                </a:buClr>
                <a:buSzPts val="1800"/>
                <a:buFont typeface="Calibri"/>
                <a:buNone/>
              </a:pPr>
              <a:r>
                <a:rPr b="0" i="0" lang="ar-MA" sz="1800" u="none" cap="none" strike="noStrike">
                  <a:solidFill>
                    <a:srgbClr val="000000"/>
                  </a:solidFill>
                  <a:latin typeface="Calibri"/>
                  <a:ea typeface="Calibri"/>
                  <a:cs typeface="Calibri"/>
                  <a:sym typeface="Calibri"/>
                </a:rPr>
                <a:t>مقتنع من "اقتنع" / مستصنع من "استصنع" / مخرج من "أخرج" </a:t>
              </a:r>
              <a:endParaRPr b="0" i="0" sz="1800" u="none" cap="none" strike="noStrike">
                <a:solidFill>
                  <a:srgbClr val="000000"/>
                </a:solidFill>
                <a:latin typeface="Calibri"/>
                <a:ea typeface="Calibri"/>
                <a:cs typeface="Calibri"/>
                <a:sym typeface="Calibri"/>
              </a:endParaRPr>
            </a:p>
          </p:txBody>
        </p:sp>
        <p:sp>
          <p:nvSpPr>
            <p:cNvPr id="476" name="Google Shape;476;p18"/>
            <p:cNvSpPr/>
            <p:nvPr/>
          </p:nvSpPr>
          <p:spPr>
            <a:xfrm>
              <a:off x="752091" y="3392315"/>
              <a:ext cx="4339605" cy="54259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8"/>
            <p:cNvSpPr/>
            <p:nvPr/>
          </p:nvSpPr>
          <p:spPr>
            <a:xfrm>
              <a:off x="1028240" y="3654657"/>
              <a:ext cx="4339605" cy="54259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8"/>
            <p:cNvSpPr txBox="1"/>
            <p:nvPr/>
          </p:nvSpPr>
          <p:spPr>
            <a:xfrm>
              <a:off x="1044132" y="3670549"/>
              <a:ext cx="4307821" cy="510814"/>
            </a:xfrm>
            <a:prstGeom prst="rect">
              <a:avLst/>
            </a:prstGeom>
            <a:noFill/>
            <a:ln>
              <a:noFill/>
            </a:ln>
          </p:spPr>
          <p:txBody>
            <a:bodyPr anchorCtr="0" anchor="ctr" bIns="76200" lIns="76200" spcFirstLastPara="1" rIns="76200" wrap="square" tIns="76200">
              <a:noAutofit/>
            </a:bodyPr>
            <a:lstStyle/>
            <a:p>
              <a:pPr indent="0" lvl="0" marL="0" marR="0" rtl="1" algn="ctr">
                <a:lnSpc>
                  <a:spcPct val="90000"/>
                </a:lnSpc>
                <a:spcBef>
                  <a:spcPts val="0"/>
                </a:spcBef>
                <a:spcAft>
                  <a:spcPts val="0"/>
                </a:spcAft>
                <a:buClr>
                  <a:srgbClr val="000000"/>
                </a:buClr>
                <a:buSzPts val="2000"/>
                <a:buFont typeface="Calibri"/>
                <a:buNone/>
              </a:pPr>
              <a:r>
                <a:rPr b="0" i="0" lang="ar-MA" sz="2000" u="none" cap="none" strike="noStrike">
                  <a:solidFill>
                    <a:srgbClr val="000000"/>
                  </a:solidFill>
                  <a:latin typeface="Calibri"/>
                  <a:ea typeface="Calibri"/>
                  <a:cs typeface="Calibri"/>
                  <a:sym typeface="Calibri"/>
                </a:rPr>
                <a:t>- نِمْتُ مُقْتَنِعًاً بِأَنَّني قَدَّمْتُ أَفْضَلَ فيلْمٍ في ݴلتَّاريخ. </a:t>
              </a:r>
              <a:endParaRPr b="0" i="0" sz="2000" u="none" cap="none" strike="noStrike">
                <a:solidFill>
                  <a:srgbClr val="000000"/>
                </a:solidFill>
                <a:latin typeface="Calibri"/>
                <a:ea typeface="Calibri"/>
                <a:cs typeface="Calibri"/>
                <a:sym typeface="Calibri"/>
              </a:endParaRPr>
            </a:p>
          </p:txBody>
        </p:sp>
        <p:sp>
          <p:nvSpPr>
            <p:cNvPr id="479" name="Google Shape;479;p18"/>
            <p:cNvSpPr/>
            <p:nvPr/>
          </p:nvSpPr>
          <p:spPr>
            <a:xfrm>
              <a:off x="6376105" y="1883792"/>
              <a:ext cx="4469737" cy="818923"/>
            </a:xfrm>
            <a:prstGeom prst="roundRect">
              <a:avLst>
                <a:gd fmla="val 10000" name="adj"/>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8"/>
            <p:cNvSpPr/>
            <p:nvPr/>
          </p:nvSpPr>
          <p:spPr>
            <a:xfrm>
              <a:off x="6652254" y="2146134"/>
              <a:ext cx="4469737" cy="818923"/>
            </a:xfrm>
            <a:prstGeom prst="roundRect">
              <a:avLst>
                <a:gd fmla="val 10000" name="adj"/>
              </a:avLst>
            </a:prstGeom>
            <a:solidFill>
              <a:schemeClr val="lt1">
                <a:alpha val="89803"/>
              </a:schemeClr>
            </a:solidFill>
            <a:ln cap="flat" cmpd="sng" w="19050">
              <a:solidFill>
                <a:srgbClr val="0C9E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8"/>
            <p:cNvSpPr txBox="1"/>
            <p:nvPr/>
          </p:nvSpPr>
          <p:spPr>
            <a:xfrm>
              <a:off x="6676239" y="2170119"/>
              <a:ext cx="4421767" cy="770953"/>
            </a:xfrm>
            <a:prstGeom prst="rect">
              <a:avLst/>
            </a:prstGeom>
            <a:noFill/>
            <a:ln>
              <a:noFill/>
            </a:ln>
          </p:spPr>
          <p:txBody>
            <a:bodyPr anchorCtr="0" anchor="ctr" bIns="76200" lIns="76200" spcFirstLastPara="1" rIns="76200" wrap="square" tIns="76200">
              <a:noAutofit/>
            </a:bodyPr>
            <a:lstStyle/>
            <a:p>
              <a:pPr indent="0" lvl="0" marL="0" marR="0" rtl="1" algn="r">
                <a:lnSpc>
                  <a:spcPct val="9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1" algn="ctr">
                <a:lnSpc>
                  <a:spcPct val="90000"/>
                </a:lnSpc>
                <a:spcBef>
                  <a:spcPts val="700"/>
                </a:spcBef>
                <a:spcAft>
                  <a:spcPts val="0"/>
                </a:spcAft>
                <a:buClr>
                  <a:srgbClr val="000000"/>
                </a:buClr>
                <a:buSzPts val="1800"/>
                <a:buFont typeface="Calibri"/>
                <a:buNone/>
              </a:pPr>
              <a:r>
                <a:rPr b="0" i="0" lang="ar-MA" sz="1800" u="none" cap="none" strike="noStrike">
                  <a:solidFill>
                    <a:srgbClr val="000000"/>
                  </a:solidFill>
                  <a:latin typeface="Calibri"/>
                  <a:ea typeface="Calibri"/>
                  <a:cs typeface="Calibri"/>
                  <a:sym typeface="Calibri"/>
                </a:rPr>
                <a:t>يصاغ من الفعل الثلاثي على وزن "فاعل"</a:t>
              </a:r>
              <a:endParaRPr/>
            </a:p>
            <a:p>
              <a:pPr indent="0" lvl="0" marL="0" marR="0" rtl="1" algn="ctr">
                <a:lnSpc>
                  <a:spcPct val="90000"/>
                </a:lnSpc>
                <a:spcBef>
                  <a:spcPts val="630"/>
                </a:spcBef>
                <a:spcAft>
                  <a:spcPts val="0"/>
                </a:spcAft>
                <a:buClr>
                  <a:srgbClr val="000000"/>
                </a:buClr>
                <a:buSzPts val="1800"/>
                <a:buFont typeface="Calibri"/>
                <a:buNone/>
              </a:pPr>
              <a:r>
                <a:rPr b="0" i="0" lang="ar-MA" sz="1800" u="none" cap="none" strike="noStrike">
                  <a:solidFill>
                    <a:srgbClr val="000000"/>
                  </a:solidFill>
                  <a:latin typeface="Calibri"/>
                  <a:ea typeface="Calibri"/>
                  <a:cs typeface="Calibri"/>
                  <a:sym typeface="Calibri"/>
                </a:rPr>
                <a:t>(كاتب من "كتب"/ سائل من "سأل"/ شافي من "شف</a:t>
              </a:r>
              <a:r>
                <a:rPr lang="ar-MA" sz="1800">
                  <a:latin typeface="Calibri"/>
                  <a:ea typeface="Calibri"/>
                  <a:cs typeface="Calibri"/>
                  <a:sym typeface="Calibri"/>
                </a:rPr>
                <a:t>ى</a:t>
              </a:r>
              <a:r>
                <a:rPr b="0" i="0" lang="ar-MA" sz="1800" u="none" cap="none" strike="noStrike">
                  <a:solidFill>
                    <a:srgbClr val="000000"/>
                  </a:solidFill>
                  <a:latin typeface="Calibri"/>
                  <a:ea typeface="Calibri"/>
                  <a:cs typeface="Calibri"/>
                  <a:sym typeface="Calibri"/>
                </a:rPr>
                <a:t>"</a:t>
              </a:r>
              <a:endParaRPr/>
            </a:p>
            <a:p>
              <a:pPr indent="0" lvl="0" marL="0" marR="0" rtl="1" algn="r">
                <a:lnSpc>
                  <a:spcPct val="90000"/>
                </a:lnSpc>
                <a:spcBef>
                  <a:spcPts val="63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482" name="Google Shape;482;p18"/>
            <p:cNvSpPr/>
            <p:nvPr/>
          </p:nvSpPr>
          <p:spPr>
            <a:xfrm>
              <a:off x="6610234" y="3425536"/>
              <a:ext cx="4003611" cy="706856"/>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8"/>
            <p:cNvSpPr/>
            <p:nvPr/>
          </p:nvSpPr>
          <p:spPr>
            <a:xfrm>
              <a:off x="6886383" y="3687878"/>
              <a:ext cx="4003611" cy="706856"/>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8"/>
            <p:cNvSpPr txBox="1"/>
            <p:nvPr/>
          </p:nvSpPr>
          <p:spPr>
            <a:xfrm>
              <a:off x="6907086" y="3708581"/>
              <a:ext cx="3962205" cy="665450"/>
            </a:xfrm>
            <a:prstGeom prst="rect">
              <a:avLst/>
            </a:prstGeom>
            <a:noFill/>
            <a:ln>
              <a:noFill/>
            </a:ln>
          </p:spPr>
          <p:txBody>
            <a:bodyPr anchorCtr="0" anchor="ctr" bIns="91425" lIns="91425" spcFirstLastPara="1" rIns="91425" wrap="square" tIns="91425">
              <a:noAutofit/>
            </a:bodyPr>
            <a:lstStyle/>
            <a:p>
              <a:pPr indent="0" lvl="0" marL="0" marR="0" rtl="1" algn="ct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عَبْدُ ݴلْكَريمِ بَرْشيد كاتِبٌ مَسْرَحِيٌّ. </a:t>
              </a:r>
              <a:endParaRPr b="0" i="0" sz="2400" u="none" cap="none" strike="noStrike">
                <a:solidFill>
                  <a:srgbClr val="000000"/>
                </a:solidFill>
                <a:latin typeface="Calibri"/>
                <a:ea typeface="Calibri"/>
                <a:cs typeface="Calibri"/>
                <a:sym typeface="Calibri"/>
              </a:endParaRPr>
            </a:p>
          </p:txBody>
        </p:sp>
      </p:grpSp>
      <p:sp>
        <p:nvSpPr>
          <p:cNvPr id="485" name="Google Shape;485;p18"/>
          <p:cNvSpPr txBox="1"/>
          <p:nvPr/>
        </p:nvSpPr>
        <p:spPr>
          <a:xfrm>
            <a:off x="10082938" y="1371273"/>
            <a:ext cx="1035991" cy="58473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❶</a:t>
            </a:r>
            <a:endParaRPr b="1" i="0" sz="2000" u="none" cap="none" strike="noStrike">
              <a:solidFill>
                <a:schemeClr val="dk1"/>
              </a:solidFill>
              <a:latin typeface="Calibri"/>
              <a:ea typeface="Calibri"/>
              <a:cs typeface="Calibri"/>
              <a:sym typeface="Calibri"/>
            </a:endParaRPr>
          </a:p>
        </p:txBody>
      </p:sp>
      <p:sp>
        <p:nvSpPr>
          <p:cNvPr id="486" name="Google Shape;486;p18"/>
          <p:cNvSpPr/>
          <p:nvPr/>
        </p:nvSpPr>
        <p:spPr>
          <a:xfrm>
            <a:off x="10233991" y="1290909"/>
            <a:ext cx="733886" cy="745465"/>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86"/>
                                        </p:tgtEl>
                                        <p:attrNameLst>
                                          <p:attrName>style.visibility</p:attrName>
                                        </p:attrNameLst>
                                      </p:cBhvr>
                                      <p:to>
                                        <p:strVal val="visible"/>
                                      </p:to>
                                    </p:set>
                                    <p:anim calcmode="lin" valueType="num">
                                      <p:cBhvr additive="base">
                                        <p:cTn dur="500"/>
                                        <p:tgtEl>
                                          <p:spTgt spid="486"/>
                                        </p:tgtEl>
                                        <p:attrNameLst>
                                          <p:attrName>ppt_w</p:attrName>
                                        </p:attrNameLst>
                                      </p:cBhvr>
                                      <p:tavLst>
                                        <p:tav fmla="" tm="0">
                                          <p:val>
                                            <p:strVal val="0"/>
                                          </p:val>
                                        </p:tav>
                                        <p:tav fmla="" tm="100000">
                                          <p:val>
                                            <p:strVal val="#ppt_w"/>
                                          </p:val>
                                        </p:tav>
                                      </p:tavLst>
                                    </p:anim>
                                    <p:anim calcmode="lin" valueType="num">
                                      <p:cBhvr additive="base">
                                        <p:cTn dur="500"/>
                                        <p:tgtEl>
                                          <p:spTgt spid="48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19"/>
          <p:cNvSpPr/>
          <p:nvPr/>
        </p:nvSpPr>
        <p:spPr>
          <a:xfrm>
            <a:off x="5683044" y="1925566"/>
            <a:ext cx="4897111" cy="535531"/>
          </a:xfrm>
          <a:prstGeom prst="rect">
            <a:avLst/>
          </a:prstGeom>
          <a:solidFill>
            <a:srgbClr val="D0D0D0"/>
          </a:solidFill>
          <a:ln>
            <a:noFill/>
          </a:ln>
        </p:spPr>
        <p:txBody>
          <a:bodyPr anchorCtr="0" anchor="t" bIns="45700" lIns="91425" spcFirstLastPara="1" rIns="91425" wrap="square" tIns="45700">
            <a:spAutoFit/>
          </a:bodyPr>
          <a:lstStyle/>
          <a:p>
            <a:pPr indent="0" lvl="0" marL="0" marR="0" rtl="1" algn="ctr">
              <a:lnSpc>
                <a:spcPct val="90000"/>
              </a:lnSpc>
              <a:spcBef>
                <a:spcPts val="0"/>
              </a:spcBef>
              <a:spcAft>
                <a:spcPts val="0"/>
              </a:spcAft>
              <a:buNone/>
            </a:pPr>
            <a:r>
              <a:rPr b="0" i="0" lang="ar-MA" sz="3200" u="none" cap="none" strike="noStrike">
                <a:solidFill>
                  <a:srgbClr val="000000"/>
                </a:solidFill>
                <a:latin typeface="Calibri"/>
                <a:ea typeface="Calibri"/>
                <a:cs typeface="Calibri"/>
                <a:sym typeface="Calibri"/>
              </a:rPr>
              <a:t>عَبْدُ ݴلْكَريمِ بَرْشيد كاتِبٌ مَسْرَحِيٌّ. </a:t>
            </a:r>
            <a:endParaRPr b="0" i="0" sz="3200" u="none" cap="none" strike="noStrike">
              <a:solidFill>
                <a:srgbClr val="000000"/>
              </a:solidFill>
              <a:latin typeface="Calibri"/>
              <a:ea typeface="Calibri"/>
              <a:cs typeface="Calibri"/>
              <a:sym typeface="Calibri"/>
            </a:endParaRPr>
          </a:p>
        </p:txBody>
      </p:sp>
      <p:sp>
        <p:nvSpPr>
          <p:cNvPr id="492" name="Google Shape;492;p19"/>
          <p:cNvSpPr/>
          <p:nvPr/>
        </p:nvSpPr>
        <p:spPr>
          <a:xfrm>
            <a:off x="8467277" y="3577596"/>
            <a:ext cx="2758966" cy="48873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3200" u="none" cap="none" strike="noStrike">
              <a:solidFill>
                <a:schemeClr val="accent6"/>
              </a:solidFill>
              <a:latin typeface="Calibri"/>
              <a:ea typeface="Calibri"/>
              <a:cs typeface="Calibri"/>
              <a:sym typeface="Calibri"/>
            </a:endParaRPr>
          </a:p>
        </p:txBody>
      </p:sp>
      <p:sp>
        <p:nvSpPr>
          <p:cNvPr id="493" name="Google Shape;493;p19"/>
          <p:cNvSpPr/>
          <p:nvPr/>
        </p:nvSpPr>
        <p:spPr>
          <a:xfrm>
            <a:off x="8762016" y="4647123"/>
            <a:ext cx="2214943" cy="8055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494" name="Google Shape;494;p19"/>
          <p:cNvPicPr preferRelativeResize="0"/>
          <p:nvPr/>
        </p:nvPicPr>
        <p:blipFill rotWithShape="1">
          <a:blip r:embed="rId3">
            <a:alphaModFix/>
          </a:blip>
          <a:srcRect b="0" l="0" r="0" t="0"/>
          <a:stretch/>
        </p:blipFill>
        <p:spPr>
          <a:xfrm rot="5400000">
            <a:off x="8688391" y="2428093"/>
            <a:ext cx="907910" cy="1116028"/>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495" name="Google Shape;495;p19"/>
          <p:cNvPicPr preferRelativeResize="0"/>
          <p:nvPr/>
        </p:nvPicPr>
        <p:blipFill rotWithShape="1">
          <a:blip r:embed="rId3">
            <a:alphaModFix/>
          </a:blip>
          <a:srcRect b="0" l="0" r="0" t="0"/>
          <a:stretch/>
        </p:blipFill>
        <p:spPr>
          <a:xfrm rot="5400000">
            <a:off x="6426934" y="3097734"/>
            <a:ext cx="2337951" cy="1123784"/>
          </a:xfrm>
          <a:prstGeom prst="rect">
            <a:avLst/>
          </a:prstGeom>
          <a:noFill/>
          <a:ln>
            <a:noFill/>
          </a:ln>
          <a:effectLst>
            <a:reflection blurRad="0" dir="5400000" dist="5000" endA="0" endPos="30000" kx="0" rotWithShape="0" algn="bl" stA="30000" stPos="0" sy="-100000" ky="0"/>
          </a:effectLst>
        </p:spPr>
      </p:pic>
      <p:sp>
        <p:nvSpPr>
          <p:cNvPr id="496" name="Google Shape;496;p19"/>
          <p:cNvSpPr/>
          <p:nvPr/>
        </p:nvSpPr>
        <p:spPr>
          <a:xfrm>
            <a:off x="7965381" y="1861994"/>
            <a:ext cx="2353930" cy="670158"/>
          </a:xfrm>
          <a:prstGeom prst="ellipse">
            <a:avLst/>
          </a:prstGeom>
          <a:noFill/>
          <a:ln cap="flat" cmpd="sng" w="381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7" name="Google Shape;497;p19"/>
          <p:cNvSpPr/>
          <p:nvPr/>
        </p:nvSpPr>
        <p:spPr>
          <a:xfrm>
            <a:off x="7157884" y="1820492"/>
            <a:ext cx="807496" cy="670158"/>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8" name="Google Shape;498;p19"/>
          <p:cNvSpPr/>
          <p:nvPr/>
        </p:nvSpPr>
        <p:spPr>
          <a:xfrm>
            <a:off x="8072285" y="3429000"/>
            <a:ext cx="2609936" cy="967904"/>
          </a:xfrm>
          <a:prstGeom prst="rect">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chemeClr val="accent6"/>
                </a:solidFill>
                <a:latin typeface="Calibri"/>
                <a:ea typeface="Calibri"/>
                <a:cs typeface="Calibri"/>
                <a:sym typeface="Calibri"/>
              </a:rPr>
              <a:t>اسم علم</a:t>
            </a:r>
            <a:endParaRPr b="1" i="0" sz="2000" u="none" cap="none" strike="noStrike">
              <a:solidFill>
                <a:schemeClr val="dk1"/>
              </a:solidFill>
              <a:latin typeface="Arial"/>
              <a:ea typeface="Arial"/>
              <a:cs typeface="Arial"/>
              <a:sym typeface="Arial"/>
            </a:endParaRPr>
          </a:p>
          <a:p>
            <a:pPr indent="0" lvl="0" marL="0" marR="0" rtl="1" algn="ctr">
              <a:spcBef>
                <a:spcPts val="0"/>
              </a:spcBef>
              <a:spcAft>
                <a:spcPts val="0"/>
              </a:spcAft>
              <a:buNone/>
            </a:pPr>
            <a:r>
              <a:rPr b="1" i="0" lang="ar-MA" sz="2000" u="none" cap="none" strike="noStrike">
                <a:solidFill>
                  <a:schemeClr val="accent6"/>
                </a:solidFill>
                <a:latin typeface="Calibri"/>
                <a:ea typeface="Calibri"/>
                <a:cs typeface="Calibri"/>
                <a:sym typeface="Calibri"/>
              </a:rPr>
              <a:t>شخصية مغربية معروفة في الساحة الأدبية والنقدية</a:t>
            </a:r>
            <a:endParaRPr b="1" i="0" sz="2000" u="none" cap="none" strike="noStrike">
              <a:solidFill>
                <a:schemeClr val="accent6"/>
              </a:solidFill>
              <a:latin typeface="Calibri"/>
              <a:ea typeface="Calibri"/>
              <a:cs typeface="Calibri"/>
              <a:sym typeface="Calibri"/>
            </a:endParaRPr>
          </a:p>
        </p:txBody>
      </p:sp>
      <p:sp>
        <p:nvSpPr>
          <p:cNvPr id="499" name="Google Shape;499;p19"/>
          <p:cNvSpPr/>
          <p:nvPr/>
        </p:nvSpPr>
        <p:spPr>
          <a:xfrm>
            <a:off x="6000889" y="4698244"/>
            <a:ext cx="3383747" cy="1258160"/>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400" u="none" cap="none" strike="noStrike">
                <a:solidFill>
                  <a:schemeClr val="accent1"/>
                </a:solidFill>
                <a:latin typeface="Calibri"/>
                <a:ea typeface="Calibri"/>
                <a:cs typeface="Calibri"/>
                <a:sym typeface="Calibri"/>
              </a:rPr>
              <a:t>اسم يخبر أو يقدم</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0" i="0" lang="ar-MA" sz="2400" u="none" cap="none" strike="noStrike">
                <a:solidFill>
                  <a:schemeClr val="accent1"/>
                </a:solidFill>
                <a:latin typeface="Calibri"/>
                <a:ea typeface="Calibri"/>
                <a:cs typeface="Calibri"/>
                <a:sym typeface="Calibri"/>
              </a:rPr>
              <a:t>معلومة حول مهنة أو عمل أو اهتمام هذه الشخصية</a:t>
            </a:r>
            <a:endParaRPr b="0" i="0" sz="1800" u="none" cap="none" strike="noStrike">
              <a:solidFill>
                <a:schemeClr val="dk1"/>
              </a:solidFill>
              <a:latin typeface="Calibri"/>
              <a:ea typeface="Calibri"/>
              <a:cs typeface="Calibri"/>
              <a:sym typeface="Calibri"/>
            </a:endParaRPr>
          </a:p>
        </p:txBody>
      </p:sp>
      <p:sp>
        <p:nvSpPr>
          <p:cNvPr id="500" name="Google Shape;500;p19"/>
          <p:cNvSpPr/>
          <p:nvPr/>
        </p:nvSpPr>
        <p:spPr>
          <a:xfrm>
            <a:off x="1674957" y="4858205"/>
            <a:ext cx="3383747" cy="921017"/>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000" u="none" cap="none" strike="noStrike">
                <a:solidFill>
                  <a:schemeClr val="dk1"/>
                </a:solidFill>
                <a:latin typeface="Calibri"/>
                <a:ea typeface="Calibri"/>
                <a:cs typeface="Calibri"/>
                <a:sym typeface="Calibri"/>
              </a:rPr>
              <a:t>كاتب مسرحي= شخصية تكتب في مجال المسرح، أو هي شخصية اتصفت بالكتابة المسرحية.</a:t>
            </a:r>
            <a:endParaRPr b="0" i="0" sz="1600" u="none" cap="none" strike="noStrike">
              <a:solidFill>
                <a:schemeClr val="dk1"/>
              </a:solidFill>
              <a:latin typeface="Calibri"/>
              <a:ea typeface="Calibri"/>
              <a:cs typeface="Calibri"/>
              <a:sym typeface="Calibri"/>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501" name="Google Shape;501;p19"/>
          <p:cNvPicPr preferRelativeResize="0"/>
          <p:nvPr/>
        </p:nvPicPr>
        <p:blipFill rotWithShape="1">
          <a:blip r:embed="rId3">
            <a:alphaModFix/>
          </a:blip>
          <a:srcRect b="0" l="0" r="0" t="0"/>
          <a:stretch/>
        </p:blipFill>
        <p:spPr>
          <a:xfrm rot="10800000">
            <a:off x="5058704" y="4760699"/>
            <a:ext cx="913788" cy="1116028"/>
          </a:xfrm>
          <a:prstGeom prst="rect">
            <a:avLst/>
          </a:prstGeom>
          <a:noFill/>
          <a:ln>
            <a:noFill/>
          </a:ln>
          <a:effectLst>
            <a:reflection blurRad="0" dir="5400000" dist="5000" endA="0" endPos="30000" kx="0" rotWithShape="0" algn="bl" stA="30000" stPos="0" sy="-100000" ky="0"/>
          </a:effectLst>
        </p:spPr>
      </p:pic>
      <p:sp>
        <p:nvSpPr>
          <p:cNvPr id="502" name="Google Shape;502;p19"/>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03" name="Google Shape;503;p19"/>
          <p:cNvSpPr/>
          <p:nvPr/>
        </p:nvSpPr>
        <p:spPr>
          <a:xfrm>
            <a:off x="27213" y="45274"/>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04" name="Google Shape;504;p19"/>
          <p:cNvPicPr preferRelativeResize="0"/>
          <p:nvPr/>
        </p:nvPicPr>
        <p:blipFill rotWithShape="1">
          <a:blip r:embed="rId4">
            <a:alphaModFix/>
          </a:blip>
          <a:srcRect b="0" l="0" r="0" t="0"/>
          <a:stretch/>
        </p:blipFill>
        <p:spPr>
          <a:xfrm>
            <a:off x="240696" y="81586"/>
            <a:ext cx="744881" cy="744881"/>
          </a:xfrm>
          <a:prstGeom prst="rect">
            <a:avLst/>
          </a:prstGeom>
          <a:noFill/>
          <a:ln>
            <a:noFill/>
          </a:ln>
        </p:spPr>
      </p:pic>
      <p:pic>
        <p:nvPicPr>
          <p:cNvPr descr="Image générée" id="505" name="Google Shape;505;p19"/>
          <p:cNvPicPr preferRelativeResize="0"/>
          <p:nvPr/>
        </p:nvPicPr>
        <p:blipFill rotWithShape="1">
          <a:blip r:embed="rId5">
            <a:alphaModFix/>
          </a:blip>
          <a:srcRect b="61971" l="3539" r="75793" t="24327"/>
          <a:stretch/>
        </p:blipFill>
        <p:spPr>
          <a:xfrm>
            <a:off x="11364944" y="90"/>
            <a:ext cx="705586" cy="704386"/>
          </a:xfrm>
          <a:prstGeom prst="rect">
            <a:avLst/>
          </a:prstGeom>
          <a:noFill/>
          <a:ln>
            <a:noFill/>
          </a:ln>
        </p:spPr>
      </p:pic>
      <p:sp>
        <p:nvSpPr>
          <p:cNvPr id="506" name="Google Shape;506;p19"/>
          <p:cNvSpPr txBox="1"/>
          <p:nvPr/>
        </p:nvSpPr>
        <p:spPr>
          <a:xfrm>
            <a:off x="2630632" y="102160"/>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أحدد اسم الفاعل، وأبين وظيفته انطلاقا من مثال توضيحي</a:t>
            </a:r>
            <a:endParaRPr/>
          </a:p>
        </p:txBody>
      </p:sp>
      <p:sp>
        <p:nvSpPr>
          <p:cNvPr id="507" name="Google Shape;507;p19"/>
          <p:cNvSpPr txBox="1"/>
          <p:nvPr/>
        </p:nvSpPr>
        <p:spPr>
          <a:xfrm>
            <a:off x="1625043" y="165338"/>
            <a:ext cx="9601200" cy="576376"/>
          </a:xfrm>
          <a:prstGeom prst="rect">
            <a:avLst/>
          </a:prstGeom>
          <a:noFill/>
          <a:ln>
            <a:noFill/>
          </a:ln>
        </p:spPr>
        <p:txBody>
          <a:bodyPr anchorCtr="0" anchor="t" bIns="0" lIns="0" spcFirstLastPara="1" rIns="0" wrap="square" tIns="0">
            <a:spAutoFit/>
          </a:bodyPr>
          <a:lstStyle/>
          <a:p>
            <a:pPr indent="0" lvl="0" marL="0" marR="0" rtl="1" algn="r">
              <a:lnSpc>
                <a:spcPct val="392000"/>
              </a:lnSpc>
              <a:spcBef>
                <a:spcPts val="0"/>
              </a:spcBef>
              <a:spcAft>
                <a:spcPts val="0"/>
              </a:spcAft>
              <a:buClr>
                <a:srgbClr val="AEAEAE"/>
              </a:buClr>
              <a:buSzPts val="1400"/>
              <a:buFont typeface="Arial"/>
              <a:buNone/>
            </a:pPr>
            <a:r>
              <a:rPr b="0" i="0" lang="ar-MA" sz="1400" u="none" cap="none" strike="noStrike">
                <a:solidFill>
                  <a:srgbClr val="AEAEAE"/>
                </a:solidFill>
                <a:latin typeface="Calibri"/>
                <a:ea typeface="Calibri"/>
                <a:cs typeface="Calibri"/>
                <a:sym typeface="Calibri"/>
              </a:rPr>
              <a:t>يدعو المدرس المتعلمات والمتعلمين إلى الانتباه، ويوضح لهم وظيفة اسم الفاعل ودلالته انطلاقا من مثال توضيحي</a:t>
            </a:r>
            <a:endParaRPr/>
          </a:p>
        </p:txBody>
      </p:sp>
      <p:sp>
        <p:nvSpPr>
          <p:cNvPr id="508" name="Google Shape;508;p19"/>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9" name="Google Shape;509;p19"/>
          <p:cNvSpPr txBox="1"/>
          <p:nvPr/>
        </p:nvSpPr>
        <p:spPr>
          <a:xfrm>
            <a:off x="10207307" y="1188778"/>
            <a:ext cx="1194765"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❷</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96"/>
                                        </p:tgtEl>
                                        <p:attrNameLst>
                                          <p:attrName>style.visibility</p:attrName>
                                        </p:attrNameLst>
                                      </p:cBhvr>
                                      <p:to>
                                        <p:strVal val="visible"/>
                                      </p:to>
                                    </p:set>
                                    <p:anim calcmode="lin" valueType="num">
                                      <p:cBhvr additive="base">
                                        <p:cTn dur="500"/>
                                        <p:tgtEl>
                                          <p:spTgt spid="496"/>
                                        </p:tgtEl>
                                        <p:attrNameLst>
                                          <p:attrName>ppt_w</p:attrName>
                                        </p:attrNameLst>
                                      </p:cBhvr>
                                      <p:tavLst>
                                        <p:tav fmla="" tm="0">
                                          <p:val>
                                            <p:strVal val="0"/>
                                          </p:val>
                                        </p:tav>
                                        <p:tav fmla="" tm="100000">
                                          <p:val>
                                            <p:strVal val="#ppt_w"/>
                                          </p:val>
                                        </p:tav>
                                      </p:tavLst>
                                    </p:anim>
                                    <p:anim calcmode="lin" valueType="num">
                                      <p:cBhvr additive="base">
                                        <p:cTn dur="500"/>
                                        <p:tgtEl>
                                          <p:spTgt spid="49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97"/>
                                        </p:tgtEl>
                                        <p:attrNameLst>
                                          <p:attrName>style.visibility</p:attrName>
                                        </p:attrNameLst>
                                      </p:cBhvr>
                                      <p:to>
                                        <p:strVal val="visible"/>
                                      </p:to>
                                    </p:set>
                                    <p:anim calcmode="lin" valueType="num">
                                      <p:cBhvr additive="base">
                                        <p:cTn dur="500"/>
                                        <p:tgtEl>
                                          <p:spTgt spid="497"/>
                                        </p:tgtEl>
                                        <p:attrNameLst>
                                          <p:attrName>ppt_w</p:attrName>
                                        </p:attrNameLst>
                                      </p:cBhvr>
                                      <p:tavLst>
                                        <p:tav fmla="" tm="0">
                                          <p:val>
                                            <p:strVal val="0"/>
                                          </p:val>
                                        </p:tav>
                                        <p:tav fmla="" tm="100000">
                                          <p:val>
                                            <p:strVal val="#ppt_w"/>
                                          </p:val>
                                        </p:tav>
                                      </p:tavLst>
                                    </p:anim>
                                    <p:anim calcmode="lin" valueType="num">
                                      <p:cBhvr additive="base">
                                        <p:cTn dur="500"/>
                                        <p:tgtEl>
                                          <p:spTgt spid="49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8"/>
                                        </p:tgtEl>
                                        <p:attrNameLst>
                                          <p:attrName>style.visibility</p:attrName>
                                        </p:attrNameLst>
                                      </p:cBhvr>
                                      <p:to>
                                        <p:strVal val="visible"/>
                                      </p:to>
                                    </p:set>
                                    <p:anim calcmode="lin" valueType="num">
                                      <p:cBhvr additive="base">
                                        <p:cTn dur="500"/>
                                        <p:tgtEl>
                                          <p:spTgt spid="508"/>
                                        </p:tgtEl>
                                        <p:attrNameLst>
                                          <p:attrName>ppt_w</p:attrName>
                                        </p:attrNameLst>
                                      </p:cBhvr>
                                      <p:tavLst>
                                        <p:tav fmla="" tm="0">
                                          <p:val>
                                            <p:strVal val="0"/>
                                          </p:val>
                                        </p:tav>
                                        <p:tav fmla="" tm="100000">
                                          <p:val>
                                            <p:strVal val="#ppt_w"/>
                                          </p:val>
                                        </p:tav>
                                      </p:tavLst>
                                    </p:anim>
                                    <p:anim calcmode="lin" valueType="num">
                                      <p:cBhvr additive="base">
                                        <p:cTn dur="500"/>
                                        <p:tgtEl>
                                          <p:spTgt spid="50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20"/>
          <p:cNvSpPr/>
          <p:nvPr/>
        </p:nvSpPr>
        <p:spPr>
          <a:xfrm>
            <a:off x="5545539" y="1562682"/>
            <a:ext cx="4475749" cy="535531"/>
          </a:xfrm>
          <a:prstGeom prst="rect">
            <a:avLst/>
          </a:prstGeom>
          <a:solidFill>
            <a:srgbClr val="D0D0D0"/>
          </a:solidFill>
          <a:ln>
            <a:noFill/>
          </a:ln>
        </p:spPr>
        <p:txBody>
          <a:bodyPr anchorCtr="0" anchor="t" bIns="45700" lIns="91425" spcFirstLastPara="1" rIns="91425" wrap="square" tIns="45700">
            <a:spAutoFit/>
          </a:bodyPr>
          <a:lstStyle/>
          <a:p>
            <a:pPr indent="0" lvl="0" marL="0" marR="0" rtl="1" algn="ctr">
              <a:lnSpc>
                <a:spcPct val="90000"/>
              </a:lnSpc>
              <a:spcBef>
                <a:spcPts val="0"/>
              </a:spcBef>
              <a:spcAft>
                <a:spcPts val="0"/>
              </a:spcAft>
              <a:buNone/>
            </a:pPr>
            <a:r>
              <a:rPr b="0" i="0" lang="ar-MA" sz="3200" u="none" cap="none" strike="noStrike">
                <a:solidFill>
                  <a:srgbClr val="000000"/>
                </a:solidFill>
                <a:latin typeface="Calibri"/>
                <a:ea typeface="Calibri"/>
                <a:cs typeface="Calibri"/>
                <a:sym typeface="Calibri"/>
              </a:rPr>
              <a:t>عَبْدُ ݴلْكَريمِ بَرْشيد كاتِبٌ مَسْرَحِيٌّ. </a:t>
            </a:r>
            <a:endParaRPr b="0" i="0" sz="3200" u="none" cap="none" strike="noStrike">
              <a:solidFill>
                <a:srgbClr val="000000"/>
              </a:solidFill>
              <a:latin typeface="Calibri"/>
              <a:ea typeface="Calibri"/>
              <a:cs typeface="Calibri"/>
              <a:sym typeface="Calibri"/>
            </a:endParaRPr>
          </a:p>
        </p:txBody>
      </p:sp>
      <p:sp>
        <p:nvSpPr>
          <p:cNvPr id="515" name="Google Shape;515;p20"/>
          <p:cNvSpPr/>
          <p:nvPr/>
        </p:nvSpPr>
        <p:spPr>
          <a:xfrm>
            <a:off x="8854484" y="4347203"/>
            <a:ext cx="2771460" cy="1197291"/>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اسم مشتق من الفعل الثلاثي "كَتَبَ"</a:t>
            </a:r>
            <a:endParaRPr/>
          </a:p>
        </p:txBody>
      </p:sp>
      <p:sp>
        <p:nvSpPr>
          <p:cNvPr id="516" name="Google Shape;516;p20"/>
          <p:cNvSpPr/>
          <p:nvPr/>
        </p:nvSpPr>
        <p:spPr>
          <a:xfrm>
            <a:off x="6235122" y="4602737"/>
            <a:ext cx="2485813" cy="805517"/>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ar-MA" sz="2800" u="none" cap="none" strike="noStrike">
                <a:solidFill>
                  <a:schemeClr val="accent4"/>
                </a:solidFill>
                <a:latin typeface="Calibri"/>
                <a:ea typeface="Calibri"/>
                <a:cs typeface="Calibri"/>
                <a:sym typeface="Calibri"/>
              </a:rPr>
              <a:t>على وزن "فاعل"  </a:t>
            </a:r>
            <a:endParaRPr b="1" i="0" sz="2800" u="none" cap="none" strike="noStrike">
              <a:solidFill>
                <a:schemeClr val="accent4"/>
              </a:solidFill>
              <a:latin typeface="Calibri"/>
              <a:ea typeface="Calibri"/>
              <a:cs typeface="Calibri"/>
              <a:sym typeface="Calibri"/>
            </a:endParaRPr>
          </a:p>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p:txBody>
      </p:sp>
      <p:sp>
        <p:nvSpPr>
          <p:cNvPr id="517" name="Google Shape;517;p20"/>
          <p:cNvSpPr/>
          <p:nvPr/>
        </p:nvSpPr>
        <p:spPr>
          <a:xfrm>
            <a:off x="2172559" y="4364622"/>
            <a:ext cx="3357895" cy="8055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ar-MA" sz="3200" u="none" cap="none" strike="noStrike">
                <a:solidFill>
                  <a:schemeClr val="dk1"/>
                </a:solidFill>
                <a:latin typeface="Arial"/>
                <a:ea typeface="Arial"/>
                <a:cs typeface="Arial"/>
                <a:sym typeface="Arial"/>
              </a:rPr>
              <a:t>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p:txBody>
      </p:sp>
      <p:sp>
        <p:nvSpPr>
          <p:cNvPr id="518" name="Google Shape;518;p20"/>
          <p:cNvSpPr/>
          <p:nvPr/>
        </p:nvSpPr>
        <p:spPr>
          <a:xfrm>
            <a:off x="1469000" y="4442785"/>
            <a:ext cx="4228241" cy="1006125"/>
          </a:xfrm>
          <a:prstGeom prst="roundRect">
            <a:avLst>
              <a:gd fmla="val 16667" name="adj"/>
            </a:avLst>
          </a:prstGeom>
          <a:solidFill>
            <a:srgbClr val="81E490"/>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chemeClr val="dk1"/>
                </a:solidFill>
                <a:latin typeface="Calibri"/>
                <a:ea typeface="Calibri"/>
                <a:cs typeface="Calibri"/>
                <a:sym typeface="Calibri"/>
              </a:rPr>
              <a:t>دَلَّ على من يقوم بالكتابة في مجال المسرح أو يتصف بذلك.</a:t>
            </a:r>
            <a:endParaRPr b="1" i="0" sz="2400" u="none" cap="none" strike="noStrike">
              <a:solidFill>
                <a:schemeClr val="dk1"/>
              </a:solidFill>
              <a:latin typeface="Calibri"/>
              <a:ea typeface="Calibri"/>
              <a:cs typeface="Calibri"/>
              <a:sym typeface="Calibri"/>
            </a:endParaRPr>
          </a:p>
        </p:txBody>
      </p:sp>
      <p:sp>
        <p:nvSpPr>
          <p:cNvPr id="519" name="Google Shape;519;p20"/>
          <p:cNvSpPr/>
          <p:nvPr/>
        </p:nvSpPr>
        <p:spPr>
          <a:xfrm>
            <a:off x="6853082" y="1500328"/>
            <a:ext cx="683143" cy="670158"/>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520" name="Google Shape;520;p20"/>
          <p:cNvPicPr preferRelativeResize="0"/>
          <p:nvPr/>
        </p:nvPicPr>
        <p:blipFill rotWithShape="1">
          <a:blip r:embed="rId3">
            <a:alphaModFix/>
          </a:blip>
          <a:srcRect b="0" l="0" r="0" t="0"/>
          <a:stretch/>
        </p:blipFill>
        <p:spPr>
          <a:xfrm rot="5400000">
            <a:off x="6763762" y="3456974"/>
            <a:ext cx="129768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521" name="Google Shape;521;p20"/>
          <p:cNvPicPr preferRelativeResize="0"/>
          <p:nvPr/>
        </p:nvPicPr>
        <p:blipFill rotWithShape="1">
          <a:blip r:embed="rId3">
            <a:alphaModFix/>
          </a:blip>
          <a:srcRect b="0" l="0" r="0" t="0"/>
          <a:stretch/>
        </p:blipFill>
        <p:spPr>
          <a:xfrm rot="1167500">
            <a:off x="7320976" y="3219734"/>
            <a:ext cx="236675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522" name="Google Shape;522;p20"/>
          <p:cNvPicPr preferRelativeResize="0"/>
          <p:nvPr/>
        </p:nvPicPr>
        <p:blipFill rotWithShape="1">
          <a:blip r:embed="rId3">
            <a:alphaModFix/>
          </a:blip>
          <a:srcRect b="0" l="0" r="0" t="0"/>
          <a:stretch/>
        </p:blipFill>
        <p:spPr>
          <a:xfrm rot="9219872">
            <a:off x="5294176" y="3363760"/>
            <a:ext cx="2205558" cy="1123784"/>
          </a:xfrm>
          <a:prstGeom prst="rect">
            <a:avLst/>
          </a:prstGeom>
          <a:noFill/>
          <a:ln>
            <a:noFill/>
          </a:ln>
          <a:effectLst>
            <a:reflection blurRad="0" dir="5400000" dist="5000" endA="0" endPos="30000" kx="0" rotWithShape="0" algn="bl" stA="30000" stPos="0" sy="-100000" ky="0"/>
          </a:effectLst>
        </p:spPr>
      </p:pic>
      <p:sp>
        <p:nvSpPr>
          <p:cNvPr id="523" name="Google Shape;523;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24" name="Google Shape;524;p20"/>
          <p:cNvSpPr/>
          <p:nvPr/>
        </p:nvSpPr>
        <p:spPr>
          <a:xfrm>
            <a:off x="68826" y="45579"/>
            <a:ext cx="12068747"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25" name="Google Shape;525;p20"/>
          <p:cNvPicPr preferRelativeResize="0"/>
          <p:nvPr/>
        </p:nvPicPr>
        <p:blipFill rotWithShape="1">
          <a:blip r:embed="rId4">
            <a:alphaModFix/>
          </a:blip>
          <a:srcRect b="0" l="0" r="0" t="0"/>
          <a:stretch/>
        </p:blipFill>
        <p:spPr>
          <a:xfrm>
            <a:off x="213483" y="81891"/>
            <a:ext cx="744881" cy="744881"/>
          </a:xfrm>
          <a:prstGeom prst="rect">
            <a:avLst/>
          </a:prstGeom>
          <a:noFill/>
          <a:ln>
            <a:noFill/>
          </a:ln>
        </p:spPr>
      </p:pic>
      <p:pic>
        <p:nvPicPr>
          <p:cNvPr descr="Image générée" id="526" name="Google Shape;526;p20"/>
          <p:cNvPicPr preferRelativeResize="0"/>
          <p:nvPr/>
        </p:nvPicPr>
        <p:blipFill rotWithShape="1">
          <a:blip r:embed="rId5">
            <a:alphaModFix/>
          </a:blip>
          <a:srcRect b="61971" l="3539" r="75793" t="24327"/>
          <a:stretch/>
        </p:blipFill>
        <p:spPr>
          <a:xfrm>
            <a:off x="11337731" y="395"/>
            <a:ext cx="705586" cy="704386"/>
          </a:xfrm>
          <a:prstGeom prst="rect">
            <a:avLst/>
          </a:prstGeom>
          <a:noFill/>
          <a:ln>
            <a:noFill/>
          </a:ln>
        </p:spPr>
      </p:pic>
      <p:sp>
        <p:nvSpPr>
          <p:cNvPr id="527" name="Google Shape;527;p20"/>
          <p:cNvSpPr txBox="1"/>
          <p:nvPr/>
        </p:nvSpPr>
        <p:spPr>
          <a:xfrm>
            <a:off x="2832939" y="140939"/>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أحدد اسم الفاعل وأبين كيفية صياغته من الفعل الثلاثي وأبين وظيفته </a:t>
            </a:r>
            <a:endParaRPr/>
          </a:p>
        </p:txBody>
      </p:sp>
      <p:sp>
        <p:nvSpPr>
          <p:cNvPr id="528" name="Google Shape;528;p20"/>
          <p:cNvSpPr txBox="1"/>
          <p:nvPr/>
        </p:nvSpPr>
        <p:spPr>
          <a:xfrm>
            <a:off x="1483800" y="313621"/>
            <a:ext cx="10161104" cy="470617"/>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EAE"/>
              </a:buClr>
              <a:buSzPts val="1400"/>
              <a:buFont typeface="Play"/>
              <a:buNone/>
            </a:pPr>
            <a:r>
              <a:rPr b="0" i="0" lang="ar-MA" sz="1400" u="none" cap="none" strike="noStrike">
                <a:solidFill>
                  <a:srgbClr val="AEAEAE"/>
                </a:solidFill>
                <a:latin typeface="Play"/>
                <a:ea typeface="Play"/>
                <a:cs typeface="Play"/>
                <a:sym typeface="Play"/>
              </a:rPr>
              <a:t>يذكر  المدر س (ة) بضرورة الانتباه والإصغاء، ويبين طريقة صياغة اسم الفاعل من الفعل الثلاثي‘.</a:t>
            </a:r>
            <a:endParaRPr b="0" i="0" sz="1400" u="none" cap="none" strike="noStrike">
              <a:solidFill>
                <a:srgbClr val="AEAEAE"/>
              </a:solidFill>
              <a:latin typeface="Play"/>
              <a:ea typeface="Play"/>
              <a:cs typeface="Play"/>
              <a:sym typeface="Play"/>
            </a:endParaRPr>
          </a:p>
        </p:txBody>
      </p:sp>
      <p:sp>
        <p:nvSpPr>
          <p:cNvPr id="529" name="Google Shape;529;p20"/>
          <p:cNvSpPr/>
          <p:nvPr/>
        </p:nvSpPr>
        <p:spPr>
          <a:xfrm>
            <a:off x="6564352" y="2699863"/>
            <a:ext cx="1429852" cy="670159"/>
          </a:xfrm>
          <a:prstGeom prst="roundRect">
            <a:avLst>
              <a:gd fmla="val 16667" name="adj"/>
            </a:avLst>
          </a:prstGeom>
          <a:solidFill>
            <a:schemeClr val="l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اسم فاعل </a:t>
            </a:r>
            <a:endParaRPr b="1" i="0" sz="2400" u="none" cap="none" strike="noStrike">
              <a:solidFill>
                <a:schemeClr val="dk1"/>
              </a:solidFill>
              <a:latin typeface="Calibri"/>
              <a:ea typeface="Calibri"/>
              <a:cs typeface="Calibri"/>
              <a:sym typeface="Calibri"/>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530" name="Google Shape;530;p20"/>
          <p:cNvPicPr preferRelativeResize="0"/>
          <p:nvPr/>
        </p:nvPicPr>
        <p:blipFill rotWithShape="1">
          <a:blip r:embed="rId3">
            <a:alphaModFix/>
          </a:blip>
          <a:srcRect b="0" l="0" r="0" t="0"/>
          <a:stretch/>
        </p:blipFill>
        <p:spPr>
          <a:xfrm rot="5400000">
            <a:off x="6966360" y="1882810"/>
            <a:ext cx="510322" cy="1123784"/>
          </a:xfrm>
          <a:prstGeom prst="rect">
            <a:avLst/>
          </a:prstGeom>
          <a:noFill/>
          <a:ln>
            <a:noFill/>
          </a:ln>
          <a:effectLst>
            <a:reflection blurRad="0" dir="5400000" dist="5000" endA="0" endPos="30000" kx="0" rotWithShape="0" algn="bl" stA="30000" stPos="0" sy="-100000" ky="0"/>
          </a:effectLst>
        </p:spPr>
      </p:pic>
      <p:sp>
        <p:nvSpPr>
          <p:cNvPr id="531" name="Google Shape;531;p20"/>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2" name="Google Shape;532;p20"/>
          <p:cNvSpPr txBox="1"/>
          <p:nvPr/>
        </p:nvSpPr>
        <p:spPr>
          <a:xfrm>
            <a:off x="10381392" y="1247558"/>
            <a:ext cx="824392"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❸</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19"/>
                                        </p:tgtEl>
                                        <p:attrNameLst>
                                          <p:attrName>style.visibility</p:attrName>
                                        </p:attrNameLst>
                                      </p:cBhvr>
                                      <p:to>
                                        <p:strVal val="visible"/>
                                      </p:to>
                                    </p:set>
                                    <p:anim calcmode="lin" valueType="num">
                                      <p:cBhvr additive="base">
                                        <p:cTn dur="500"/>
                                        <p:tgtEl>
                                          <p:spTgt spid="519"/>
                                        </p:tgtEl>
                                        <p:attrNameLst>
                                          <p:attrName>ppt_w</p:attrName>
                                        </p:attrNameLst>
                                      </p:cBhvr>
                                      <p:tavLst>
                                        <p:tav fmla="" tm="0">
                                          <p:val>
                                            <p:strVal val="0"/>
                                          </p:val>
                                        </p:tav>
                                        <p:tav fmla="" tm="100000">
                                          <p:val>
                                            <p:strVal val="#ppt_w"/>
                                          </p:val>
                                        </p:tav>
                                      </p:tavLst>
                                    </p:anim>
                                    <p:anim calcmode="lin" valueType="num">
                                      <p:cBhvr additive="base">
                                        <p:cTn dur="500"/>
                                        <p:tgtEl>
                                          <p:spTgt spid="51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500"/>
                                        <p:tgtEl>
                                          <p:spTgt spid="531"/>
                                        </p:tgtEl>
                                        <p:attrNameLst>
                                          <p:attrName>ppt_w</p:attrName>
                                        </p:attrNameLst>
                                      </p:cBhvr>
                                      <p:tavLst>
                                        <p:tav fmla="" tm="0">
                                          <p:val>
                                            <p:strVal val="0"/>
                                          </p:val>
                                        </p:tav>
                                        <p:tav fmla="" tm="100000">
                                          <p:val>
                                            <p:strVal val="#ppt_w"/>
                                          </p:val>
                                        </p:tav>
                                      </p:tavLst>
                                    </p:anim>
                                    <p:anim calcmode="lin" valueType="num">
                                      <p:cBhvr additive="base">
                                        <p:cTn dur="500"/>
                                        <p:tgtEl>
                                          <p:spTgt spid="53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21"/>
          <p:cNvSpPr/>
          <p:nvPr/>
        </p:nvSpPr>
        <p:spPr>
          <a:xfrm>
            <a:off x="8854484" y="4347203"/>
            <a:ext cx="2771460" cy="1197291"/>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200" u="none" cap="none" strike="noStrike">
                <a:solidFill>
                  <a:schemeClr val="dk1"/>
                </a:solidFill>
                <a:latin typeface="Calibri"/>
                <a:ea typeface="Calibri"/>
                <a:cs typeface="Calibri"/>
                <a:sym typeface="Calibri"/>
              </a:rPr>
              <a:t>اسم مشتق من عائلة الفعل غير الثلاثي "اقتنع"</a:t>
            </a:r>
            <a:endParaRPr/>
          </a:p>
        </p:txBody>
      </p:sp>
      <p:sp>
        <p:nvSpPr>
          <p:cNvPr id="538" name="Google Shape;538;p21"/>
          <p:cNvSpPr/>
          <p:nvPr/>
        </p:nvSpPr>
        <p:spPr>
          <a:xfrm>
            <a:off x="6235122" y="4602737"/>
            <a:ext cx="2485813" cy="805517"/>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ar-MA" sz="2200" u="none" cap="none" strike="noStrike">
                <a:solidFill>
                  <a:schemeClr val="accent4"/>
                </a:solidFill>
                <a:latin typeface="Calibri"/>
                <a:ea typeface="Calibri"/>
                <a:cs typeface="Calibri"/>
                <a:sym typeface="Calibri"/>
              </a:rPr>
              <a:t>ضم مضارع "اقتنع" وكسر ما قبل آخره.  </a:t>
            </a:r>
            <a:endParaRPr b="1" i="0" sz="2200" u="none" cap="none" strike="noStrike">
              <a:solidFill>
                <a:schemeClr val="accent4"/>
              </a:solidFill>
              <a:latin typeface="Calibri"/>
              <a:ea typeface="Calibri"/>
              <a:cs typeface="Calibri"/>
              <a:sym typeface="Calibri"/>
            </a:endParaRPr>
          </a:p>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p:txBody>
      </p:sp>
      <p:sp>
        <p:nvSpPr>
          <p:cNvPr id="539" name="Google Shape;539;p21"/>
          <p:cNvSpPr/>
          <p:nvPr/>
        </p:nvSpPr>
        <p:spPr>
          <a:xfrm>
            <a:off x="2172559" y="4364622"/>
            <a:ext cx="3357895" cy="8055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i="0" lang="ar-MA" sz="3200" u="none" cap="none" strike="noStrike">
                <a:solidFill>
                  <a:schemeClr val="dk1"/>
                </a:solidFill>
                <a:latin typeface="Arial"/>
                <a:ea typeface="Arial"/>
                <a:cs typeface="Arial"/>
                <a:sym typeface="Arial"/>
              </a:rPr>
              <a:t> </a:t>
            </a:r>
            <a:endParaRPr b="1" i="0" sz="32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t/>
            </a:r>
            <a:endParaRPr b="1" i="0" sz="3200" u="none" cap="none" strike="noStrike">
              <a:solidFill>
                <a:schemeClr val="dk1"/>
              </a:solidFill>
              <a:latin typeface="Arial"/>
              <a:ea typeface="Arial"/>
              <a:cs typeface="Arial"/>
              <a:sym typeface="Arial"/>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540" name="Google Shape;540;p21"/>
          <p:cNvPicPr preferRelativeResize="0"/>
          <p:nvPr/>
        </p:nvPicPr>
        <p:blipFill rotWithShape="1">
          <a:blip r:embed="rId3">
            <a:alphaModFix/>
          </a:blip>
          <a:srcRect b="0" l="0" r="0" t="0"/>
          <a:stretch/>
        </p:blipFill>
        <p:spPr>
          <a:xfrm rot="5400000">
            <a:off x="6763762" y="3456974"/>
            <a:ext cx="129768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541" name="Google Shape;541;p21"/>
          <p:cNvPicPr preferRelativeResize="0"/>
          <p:nvPr/>
        </p:nvPicPr>
        <p:blipFill rotWithShape="1">
          <a:blip r:embed="rId3">
            <a:alphaModFix/>
          </a:blip>
          <a:srcRect b="0" l="0" r="0" t="0"/>
          <a:stretch/>
        </p:blipFill>
        <p:spPr>
          <a:xfrm rot="1167500">
            <a:off x="7320976" y="3219734"/>
            <a:ext cx="236675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542" name="Google Shape;542;p21"/>
          <p:cNvPicPr preferRelativeResize="0"/>
          <p:nvPr/>
        </p:nvPicPr>
        <p:blipFill rotWithShape="1">
          <a:blip r:embed="rId3">
            <a:alphaModFix/>
          </a:blip>
          <a:srcRect b="0" l="0" r="0" t="0"/>
          <a:stretch/>
        </p:blipFill>
        <p:spPr>
          <a:xfrm rot="9219872">
            <a:off x="5294176" y="3363760"/>
            <a:ext cx="2205558" cy="1123784"/>
          </a:xfrm>
          <a:prstGeom prst="rect">
            <a:avLst/>
          </a:prstGeom>
          <a:noFill/>
          <a:ln>
            <a:noFill/>
          </a:ln>
          <a:effectLst>
            <a:reflection blurRad="0" dir="5400000" dist="5000" endA="0" endPos="30000" kx="0" rotWithShape="0" algn="bl" stA="30000" stPos="0" sy="-100000" ky="0"/>
          </a:effectLst>
        </p:spPr>
      </p:pic>
      <p:sp>
        <p:nvSpPr>
          <p:cNvPr id="543" name="Google Shape;543;p21"/>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44" name="Google Shape;544;p21"/>
          <p:cNvSpPr/>
          <p:nvPr/>
        </p:nvSpPr>
        <p:spPr>
          <a:xfrm>
            <a:off x="68826" y="45579"/>
            <a:ext cx="12068747"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45" name="Google Shape;545;p21"/>
          <p:cNvPicPr preferRelativeResize="0"/>
          <p:nvPr/>
        </p:nvPicPr>
        <p:blipFill rotWithShape="1">
          <a:blip r:embed="rId4">
            <a:alphaModFix/>
          </a:blip>
          <a:srcRect b="0" l="0" r="0" t="0"/>
          <a:stretch/>
        </p:blipFill>
        <p:spPr>
          <a:xfrm>
            <a:off x="213483" y="81891"/>
            <a:ext cx="744881" cy="744881"/>
          </a:xfrm>
          <a:prstGeom prst="rect">
            <a:avLst/>
          </a:prstGeom>
          <a:noFill/>
          <a:ln>
            <a:noFill/>
          </a:ln>
        </p:spPr>
      </p:pic>
      <p:pic>
        <p:nvPicPr>
          <p:cNvPr descr="Image générée" id="546" name="Google Shape;546;p21"/>
          <p:cNvPicPr preferRelativeResize="0"/>
          <p:nvPr/>
        </p:nvPicPr>
        <p:blipFill rotWithShape="1">
          <a:blip r:embed="rId5">
            <a:alphaModFix/>
          </a:blip>
          <a:srcRect b="61971" l="3539" r="75793" t="24327"/>
          <a:stretch/>
        </p:blipFill>
        <p:spPr>
          <a:xfrm>
            <a:off x="11337731" y="395"/>
            <a:ext cx="705586" cy="704386"/>
          </a:xfrm>
          <a:prstGeom prst="rect">
            <a:avLst/>
          </a:prstGeom>
          <a:noFill/>
          <a:ln>
            <a:noFill/>
          </a:ln>
        </p:spPr>
      </p:pic>
      <p:sp>
        <p:nvSpPr>
          <p:cNvPr id="547" name="Google Shape;547;p21"/>
          <p:cNvSpPr txBox="1"/>
          <p:nvPr/>
        </p:nvSpPr>
        <p:spPr>
          <a:xfrm>
            <a:off x="2832939" y="140939"/>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أحدد اسم الفاعل وأبين كيفية صياغته من الفعل غير الثلاثي وأبين وظيفته </a:t>
            </a:r>
            <a:endParaRPr/>
          </a:p>
        </p:txBody>
      </p:sp>
      <p:sp>
        <p:nvSpPr>
          <p:cNvPr id="548" name="Google Shape;548;p21"/>
          <p:cNvSpPr txBox="1"/>
          <p:nvPr/>
        </p:nvSpPr>
        <p:spPr>
          <a:xfrm>
            <a:off x="1483800" y="313621"/>
            <a:ext cx="10161104" cy="470617"/>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EAE"/>
              </a:buClr>
              <a:buSzPts val="1400"/>
              <a:buFont typeface="Play"/>
              <a:buNone/>
            </a:pPr>
            <a:r>
              <a:rPr b="0" i="0" lang="ar-MA" sz="1400" u="none" cap="none" strike="noStrike">
                <a:solidFill>
                  <a:srgbClr val="AEAEAE"/>
                </a:solidFill>
                <a:latin typeface="Play"/>
                <a:ea typeface="Play"/>
                <a:cs typeface="Play"/>
                <a:sym typeface="Play"/>
              </a:rPr>
              <a:t>يذكر  المدر س (ة) بضرورة الانتباه والإصغاء، ويبين طريقة صياغة اسم الفاعل من الفعل غير الثلاثي انطلاقا من مثال توضيحي مختلف ‘.</a:t>
            </a:r>
            <a:endParaRPr b="0" i="0" sz="1400" u="none" cap="none" strike="noStrike">
              <a:solidFill>
                <a:srgbClr val="AEAEAE"/>
              </a:solidFill>
              <a:latin typeface="Play"/>
              <a:ea typeface="Play"/>
              <a:cs typeface="Play"/>
              <a:sym typeface="Play"/>
            </a:endParaRPr>
          </a:p>
        </p:txBody>
      </p:sp>
      <p:sp>
        <p:nvSpPr>
          <p:cNvPr id="549" name="Google Shape;549;p21"/>
          <p:cNvSpPr/>
          <p:nvPr/>
        </p:nvSpPr>
        <p:spPr>
          <a:xfrm>
            <a:off x="6564352" y="2699863"/>
            <a:ext cx="1429852" cy="670159"/>
          </a:xfrm>
          <a:prstGeom prst="roundRect">
            <a:avLst>
              <a:gd fmla="val 16667" name="adj"/>
            </a:avLst>
          </a:prstGeom>
          <a:solidFill>
            <a:schemeClr val="l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اسم فاعل </a:t>
            </a:r>
            <a:endParaRPr b="1" i="0" sz="2400" u="none" cap="none" strike="noStrike">
              <a:solidFill>
                <a:schemeClr val="dk1"/>
              </a:solidFill>
              <a:latin typeface="Calibri"/>
              <a:ea typeface="Calibri"/>
              <a:cs typeface="Calibri"/>
              <a:sym typeface="Calibri"/>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550" name="Google Shape;550;p21"/>
          <p:cNvPicPr preferRelativeResize="0"/>
          <p:nvPr/>
        </p:nvPicPr>
        <p:blipFill rotWithShape="1">
          <a:blip r:embed="rId3">
            <a:alphaModFix/>
          </a:blip>
          <a:srcRect b="0" l="0" r="0" t="0"/>
          <a:stretch/>
        </p:blipFill>
        <p:spPr>
          <a:xfrm rot="5400000">
            <a:off x="6966360" y="1882810"/>
            <a:ext cx="510322" cy="1123784"/>
          </a:xfrm>
          <a:prstGeom prst="rect">
            <a:avLst/>
          </a:prstGeom>
          <a:noFill/>
          <a:ln>
            <a:noFill/>
          </a:ln>
          <a:effectLst>
            <a:reflection blurRad="0" dir="5400000" dist="5000" endA="0" endPos="30000" kx="0" rotWithShape="0" algn="bl" stA="30000" stPos="0" sy="-100000" ky="0"/>
          </a:effectLst>
        </p:spPr>
      </p:pic>
      <p:sp>
        <p:nvSpPr>
          <p:cNvPr id="551" name="Google Shape;551;p21"/>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2" name="Google Shape;552;p21"/>
          <p:cNvSpPr txBox="1"/>
          <p:nvPr/>
        </p:nvSpPr>
        <p:spPr>
          <a:xfrm>
            <a:off x="10381392" y="1247558"/>
            <a:ext cx="824392"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❸</a:t>
            </a:r>
            <a:endParaRPr b="0" i="0" sz="2800" u="none" cap="none" strike="noStrike">
              <a:solidFill>
                <a:schemeClr val="dk1"/>
              </a:solidFill>
              <a:latin typeface="Arial"/>
              <a:ea typeface="Arial"/>
              <a:cs typeface="Arial"/>
              <a:sym typeface="Arial"/>
            </a:endParaRPr>
          </a:p>
        </p:txBody>
      </p:sp>
      <p:sp>
        <p:nvSpPr>
          <p:cNvPr id="553" name="Google Shape;553;p21"/>
          <p:cNvSpPr/>
          <p:nvPr/>
        </p:nvSpPr>
        <p:spPr>
          <a:xfrm>
            <a:off x="2035275" y="1571604"/>
            <a:ext cx="7374839" cy="584775"/>
          </a:xfrm>
          <a:prstGeom prst="rect">
            <a:avLst/>
          </a:prstGeom>
          <a:solidFill>
            <a:srgbClr val="D0D0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ar-MA" sz="3200" u="none" cap="none" strike="noStrike">
                <a:solidFill>
                  <a:srgbClr val="000000"/>
                </a:solidFill>
                <a:latin typeface="Calibri"/>
                <a:ea typeface="Calibri"/>
                <a:cs typeface="Calibri"/>
                <a:sym typeface="Calibri"/>
              </a:rPr>
              <a:t>نِمْتُ مُقْتَنِعًاً بِأَنَّني قَدَّمْتُ أَفْضَلَ فيلْمٍ في ݴلتَّاريخ. </a:t>
            </a:r>
            <a:endParaRPr b="0" i="0" sz="3200" u="none" cap="none" strike="noStrike">
              <a:solidFill>
                <a:schemeClr val="dk1"/>
              </a:solidFill>
              <a:latin typeface="Arial"/>
              <a:ea typeface="Arial"/>
              <a:cs typeface="Arial"/>
              <a:sym typeface="Arial"/>
            </a:endParaRPr>
          </a:p>
        </p:txBody>
      </p:sp>
      <p:sp>
        <p:nvSpPr>
          <p:cNvPr id="554" name="Google Shape;554;p21"/>
          <p:cNvSpPr/>
          <p:nvPr/>
        </p:nvSpPr>
        <p:spPr>
          <a:xfrm>
            <a:off x="6768545" y="1466530"/>
            <a:ext cx="931363" cy="670158"/>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5" name="Google Shape;555;p21"/>
          <p:cNvSpPr/>
          <p:nvPr/>
        </p:nvSpPr>
        <p:spPr>
          <a:xfrm>
            <a:off x="1246591" y="4583785"/>
            <a:ext cx="4328401" cy="921017"/>
          </a:xfrm>
          <a:prstGeom prst="rect">
            <a:avLst/>
          </a:prstGeom>
          <a:solidFill>
            <a:srgbClr val="81E490"/>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dk1"/>
                </a:solidFill>
                <a:latin typeface="Calibri"/>
                <a:ea typeface="Calibri"/>
                <a:cs typeface="Calibri"/>
                <a:sym typeface="Calibri"/>
              </a:rPr>
              <a:t>مقتنع= وصف لحال علي حسن وقد أخلد إلى النوم بعد تقديم فيلم معين</a:t>
            </a:r>
            <a:r>
              <a:rPr b="0" i="0" lang="ar-MA" sz="2000" u="none" cap="none" strike="noStrike">
                <a:solidFill>
                  <a:schemeClr val="dk1"/>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51"/>
                                        </p:tgtEl>
                                        <p:attrNameLst>
                                          <p:attrName>style.visibility</p:attrName>
                                        </p:attrNameLst>
                                      </p:cBhvr>
                                      <p:to>
                                        <p:strVal val="visible"/>
                                      </p:to>
                                    </p:set>
                                    <p:anim calcmode="lin" valueType="num">
                                      <p:cBhvr additive="base">
                                        <p:cTn dur="500"/>
                                        <p:tgtEl>
                                          <p:spTgt spid="551"/>
                                        </p:tgtEl>
                                        <p:attrNameLst>
                                          <p:attrName>ppt_w</p:attrName>
                                        </p:attrNameLst>
                                      </p:cBhvr>
                                      <p:tavLst>
                                        <p:tav fmla="" tm="0">
                                          <p:val>
                                            <p:strVal val="0"/>
                                          </p:val>
                                        </p:tav>
                                        <p:tav fmla="" tm="100000">
                                          <p:val>
                                            <p:strVal val="#ppt_w"/>
                                          </p:val>
                                        </p:tav>
                                      </p:tavLst>
                                    </p:anim>
                                    <p:anim calcmode="lin" valueType="num">
                                      <p:cBhvr additive="base">
                                        <p:cTn dur="500"/>
                                        <p:tgtEl>
                                          <p:spTgt spid="55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54"/>
                                        </p:tgtEl>
                                        <p:attrNameLst>
                                          <p:attrName>style.visibility</p:attrName>
                                        </p:attrNameLst>
                                      </p:cBhvr>
                                      <p:to>
                                        <p:strVal val="visible"/>
                                      </p:to>
                                    </p:set>
                                    <p:anim calcmode="lin" valueType="num">
                                      <p:cBhvr additive="base">
                                        <p:cTn dur="500"/>
                                        <p:tgtEl>
                                          <p:spTgt spid="554"/>
                                        </p:tgtEl>
                                        <p:attrNameLst>
                                          <p:attrName>ppt_w</p:attrName>
                                        </p:attrNameLst>
                                      </p:cBhvr>
                                      <p:tavLst>
                                        <p:tav fmla="" tm="0">
                                          <p:val>
                                            <p:strVal val="0"/>
                                          </p:val>
                                        </p:tav>
                                        <p:tav fmla="" tm="100000">
                                          <p:val>
                                            <p:strVal val="#ppt_w"/>
                                          </p:val>
                                        </p:tav>
                                      </p:tavLst>
                                    </p:anim>
                                    <p:anim calcmode="lin" valueType="num">
                                      <p:cBhvr additive="base">
                                        <p:cTn dur="500"/>
                                        <p:tgtEl>
                                          <p:spTgt spid="55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2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61" name="Google Shape;561;p22"/>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62" name="Google Shape;562;p2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563" name="Google Shape;563;p22"/>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564" name="Google Shape;564;p22"/>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5" name="Google Shape;565;p22"/>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6" name="Google Shape;566;p22"/>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7" name="Google Shape;567;p22"/>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aphicFrame>
        <p:nvGraphicFramePr>
          <p:cNvPr id="568" name="Google Shape;568;p22"/>
          <p:cNvGraphicFramePr/>
          <p:nvPr/>
        </p:nvGraphicFramePr>
        <p:xfrm>
          <a:off x="593786" y="2146454"/>
          <a:ext cx="3000000" cy="3000000"/>
        </p:xfrm>
        <a:graphic>
          <a:graphicData uri="http://schemas.openxmlformats.org/drawingml/2006/table">
            <a:tbl>
              <a:tblPr bandRow="1" firstCol="1" firstRow="1">
                <a:noFill/>
                <a:tableStyleId>{FDA7ED15-D390-4EDE-BD45-6372B75F22CF}</a:tableStyleId>
              </a:tblPr>
              <a:tblGrid>
                <a:gridCol w="5177550"/>
                <a:gridCol w="1465200"/>
                <a:gridCol w="1466350"/>
                <a:gridCol w="1630300"/>
                <a:gridCol w="1554650"/>
              </a:tblGrid>
              <a:tr h="614125">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ݴلْعِبارَةُ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ݴسْمُ ݴلفاعِلِ</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وَزْنُهُ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فِعْلُهُ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نَوْعُ فِعْلِهِ</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 </a:t>
                      </a:r>
                      <a:r>
                        <a:rPr lang="ar-MA" sz="2400" u="none" cap="none" strike="noStrike">
                          <a:solidFill>
                            <a:srgbClr val="000000"/>
                          </a:solidFill>
                          <a:latin typeface="Calibri"/>
                          <a:ea typeface="Calibri"/>
                          <a:cs typeface="Calibri"/>
                          <a:sym typeface="Calibri"/>
                        </a:rPr>
                        <a:t>1- عَبْدُ ݴلْكَريمِ بَرْشيد كاتِبٌ مَسْرَحِيٌّ.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000"/>
                        <a:buFont typeface="Calibri"/>
                        <a:buNone/>
                      </a:pPr>
                      <a:r>
                        <a:rPr lang="ar-MA" sz="2000" u="none" cap="none" strike="noStrike">
                          <a:solidFill>
                            <a:srgbClr val="000000"/>
                          </a:solidFill>
                          <a:latin typeface="Calibri"/>
                          <a:ea typeface="Calibri"/>
                          <a:cs typeface="Calibri"/>
                          <a:sym typeface="Calibri"/>
                        </a:rPr>
                        <a:t>كاتِبٌ</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فاعل</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كَتَبَ</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فعل ثلاثي</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115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2- </a:t>
                      </a:r>
                      <a:r>
                        <a:rPr lang="ar-MA" sz="2400" u="none" cap="none" strike="noStrike">
                          <a:solidFill>
                            <a:srgbClr val="000000"/>
                          </a:solidFill>
                          <a:latin typeface="Calibri"/>
                          <a:ea typeface="Calibri"/>
                          <a:cs typeface="Calibri"/>
                          <a:sym typeface="Calibri"/>
                        </a:rPr>
                        <a:t>نِمْتُ مُقْتَنِعًاً بِأَنَّني قَدَّمْتُ أَفْضَلَ فيلْمٍ في ݴلتَّاريخ. </a:t>
                      </a:r>
                      <a:endParaRPr sz="2400" u="none" cap="none" strike="noStrike"/>
                    </a:p>
                  </a:txBody>
                  <a:tcPr marT="0" marB="0" marR="68575" marL="68575" anchor="ctr"/>
                </a:tc>
                <a:tc>
                  <a:txBody>
                    <a:bodyPr/>
                    <a:lstStyle/>
                    <a:p>
                      <a:pPr indent="0" lvl="0" marL="0" marR="0" rtl="1" algn="ctr">
                        <a:lnSpc>
                          <a:spcPct val="107000"/>
                        </a:lnSpc>
                        <a:spcBef>
                          <a:spcPts val="0"/>
                        </a:spcBef>
                        <a:spcAft>
                          <a:spcPts val="0"/>
                        </a:spcAft>
                        <a:buClr>
                          <a:srgbClr val="000000"/>
                        </a:buClr>
                        <a:buSzPts val="2000"/>
                        <a:buFont typeface="Calibri"/>
                        <a:buNone/>
                      </a:pPr>
                      <a:r>
                        <a:rPr lang="ar-MA" sz="2000" u="none" cap="none" strike="noStrike">
                          <a:solidFill>
                            <a:srgbClr val="000000"/>
                          </a:solidFill>
                          <a:latin typeface="Calibri"/>
                          <a:ea typeface="Calibri"/>
                          <a:cs typeface="Calibri"/>
                          <a:sym typeface="Calibri"/>
                        </a:rPr>
                        <a:t>مُقْتَنِعٌ</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مُفْتَعِل</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اقتنع</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فعل خماسي</a:t>
                      </a:r>
                      <a:endParaRPr b="1"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569" name="Google Shape;569;p22"/>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يستخرج المدرس اسم الفاعل من العبارات المقترحة، ويحدد وزنه وفعله ونوع فعله</a:t>
            </a:r>
            <a:endParaRPr b="0" i="0" sz="1400" u="none" cap="none" strike="noStrike">
              <a:solidFill>
                <a:srgbClr val="000000"/>
              </a:solidFill>
              <a:latin typeface="Calibri"/>
              <a:ea typeface="Calibri"/>
              <a:cs typeface="Calibri"/>
              <a:sym typeface="Calibri"/>
            </a:endParaRPr>
          </a:p>
        </p:txBody>
      </p:sp>
      <p:sp>
        <p:nvSpPr>
          <p:cNvPr id="570" name="Google Shape;570;p22"/>
          <p:cNvSpPr txBox="1"/>
          <p:nvPr/>
        </p:nvSpPr>
        <p:spPr>
          <a:xfrm>
            <a:off x="2630632" y="102160"/>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أَسْتَخْرِجُ مِنَ ݴلعِباراتِ ݴلآتِيَةِ ݴسْمَ ݴلْفاعِلِ، وأُحَدِدُ وَزْنَهُ وفِعْلَهُ ونوعَ فِعْلِهِ: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76" name="Google Shape;576;p23"/>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77" name="Google Shape;577;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578" name="Google Shape;578;p23"/>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579" name="Google Shape;579;p23"/>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0" name="Google Shape;580;p23"/>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81" name="Google Shape;581;p23"/>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2" name="Google Shape;582;p23"/>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3" name="Google Shape;583;p23"/>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الممارسة الموجهة الجماعية: </a:t>
            </a:r>
            <a:r>
              <a:rPr b="1" i="0" lang="ar-MA" sz="2000" u="none" cap="none" strike="noStrike">
                <a:solidFill>
                  <a:srgbClr val="747474"/>
                </a:solidFill>
                <a:latin typeface="Calibri"/>
                <a:ea typeface="Calibri"/>
                <a:cs typeface="Calibri"/>
                <a:sym typeface="Calibri"/>
              </a:rPr>
              <a:t>التحقق من تعرف اسم الفاعل ووزنه وفعله ونوع فعله</a:t>
            </a:r>
            <a:endParaRPr/>
          </a:p>
        </p:txBody>
      </p:sp>
      <p:graphicFrame>
        <p:nvGraphicFramePr>
          <p:cNvPr id="584" name="Google Shape;584;p23"/>
          <p:cNvGraphicFramePr/>
          <p:nvPr/>
        </p:nvGraphicFramePr>
        <p:xfrm>
          <a:off x="490744" y="2436389"/>
          <a:ext cx="3000000" cy="3000000"/>
        </p:xfrm>
        <a:graphic>
          <a:graphicData uri="http://schemas.openxmlformats.org/drawingml/2006/table">
            <a:tbl>
              <a:tblPr bandRow="1" firstCol="1" firstRow="1">
                <a:noFill/>
                <a:tableStyleId>{FDA7ED15-D390-4EDE-BD45-6372B75F22CF}</a:tableStyleId>
              </a:tblPr>
              <a:tblGrid>
                <a:gridCol w="4970500"/>
                <a:gridCol w="1406625"/>
                <a:gridCol w="1407725"/>
                <a:gridCol w="1565100"/>
                <a:gridCol w="1492475"/>
              </a:tblGrid>
              <a:tr h="614125">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ݴلْعِبارَةُ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ݴسْمُ ݴلفاعِلِ</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وَزْنُهُ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فِعْلُهُ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نَوْعُ فِعْلِهِ</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 1- </a:t>
                      </a:r>
                      <a:r>
                        <a:rPr b="1" lang="ar-MA" sz="2400" u="none" cap="none" strike="noStrike">
                          <a:latin typeface="Calibri"/>
                          <a:ea typeface="Calibri"/>
                          <a:cs typeface="Calibri"/>
                          <a:sym typeface="Calibri"/>
                        </a:rPr>
                        <a:t>عَلي حَسَن ناقِدٌ سينِمائِيٌّ.</a:t>
                      </a:r>
                      <a:endParaRPr b="1" sz="2400" u="none" cap="none" strike="noStrike">
                        <a:solidFill>
                          <a:srgbClr val="FFC000"/>
                        </a:solidFill>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100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2- </a:t>
                      </a:r>
                      <a:r>
                        <a:rPr b="1" lang="ar-MA" sz="2400" u="none" cap="none" strike="noStrike">
                          <a:solidFill>
                            <a:schemeClr val="dk1"/>
                          </a:solidFill>
                          <a:latin typeface="Calibri"/>
                          <a:ea typeface="Calibri"/>
                          <a:cs typeface="Calibri"/>
                          <a:sym typeface="Calibri"/>
                        </a:rPr>
                        <a:t>الْمُقْبِلُ عَلى الْأفْلامِ الْوَثائِقِيَّةِ يَتَعَلَّمُ أَكْثَرَ.</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585" name="Google Shape;585;p23"/>
          <p:cNvSpPr/>
          <p:nvPr/>
        </p:nvSpPr>
        <p:spPr>
          <a:xfrm>
            <a:off x="1012791" y="407393"/>
            <a:ext cx="10580802" cy="58477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0" i="0" lang="ar-MA" sz="1600" u="none" cap="none" strike="noStrike">
                <a:solidFill>
                  <a:srgbClr val="AEAEAE"/>
                </a:solidFill>
                <a:latin typeface="Calibri"/>
                <a:ea typeface="Calibri"/>
                <a:cs typeface="Calibri"/>
                <a:sym typeface="Calibri"/>
              </a:rPr>
              <a:t>يطلب المدرس (ة) من </a:t>
            </a:r>
            <a:r>
              <a:rPr b="0" i="0" lang="ar-MA" sz="1600" u="none" cap="none" strike="noStrike">
                <a:solidFill>
                  <a:srgbClr val="FF0000"/>
                </a:solidFill>
                <a:latin typeface="Calibri"/>
                <a:ea typeface="Calibri"/>
                <a:cs typeface="Calibri"/>
                <a:sym typeface="Calibri"/>
              </a:rPr>
              <a:t>جماعة القسم </a:t>
            </a:r>
            <a:r>
              <a:rPr b="0" i="0" lang="ar-MA" sz="1600" u="none" cap="none" strike="noStrike">
                <a:solidFill>
                  <a:srgbClr val="AEAEAE"/>
                </a:solidFill>
                <a:latin typeface="Calibri"/>
                <a:ea typeface="Calibri"/>
                <a:cs typeface="Calibri"/>
                <a:sym typeface="Calibri"/>
              </a:rPr>
              <a:t>استخراج اسم الفاعل، وتحديد وزنه وفعله ونوع فعله في العبارتين المثبتتين في الجدول، ويحفزهم على الإنجاز، ثم ينهض متعلما لتقديم الإجابة، ويطلب منه توضيح سيرورة الإنجاز لزملائه، مع حث المتعلمين على إبداء رأيهم في جوابه </a:t>
            </a:r>
            <a:endParaRPr b="0" i="0" sz="2000" u="none" cap="none" strike="noStrike">
              <a:solidFill>
                <a:srgbClr val="AEAEAE"/>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2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91" name="Google Shape;591;p24"/>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92" name="Google Shape;592;p2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593" name="Google Shape;593;p24"/>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594" name="Google Shape;594;p24"/>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95" name="Google Shape;595;p24"/>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96" name="Google Shape;596;p24"/>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97" name="Google Shape;597;p24"/>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98" name="Google Shape;598;p24"/>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599" name="Google Shape;599;p24"/>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الممارسة الموجهة الجماعية: </a:t>
            </a:r>
            <a:r>
              <a:rPr b="1" i="0" lang="ar-MA" sz="2000" u="none" cap="none" strike="noStrike">
                <a:solidFill>
                  <a:srgbClr val="747474"/>
                </a:solidFill>
                <a:latin typeface="Calibri"/>
                <a:ea typeface="Calibri"/>
                <a:cs typeface="Calibri"/>
                <a:sym typeface="Calibri"/>
              </a:rPr>
              <a:t>التحقق من تعرف اسم الفاعل ووزنه وفعله ونوع فعله</a:t>
            </a:r>
            <a:endParaRPr/>
          </a:p>
        </p:txBody>
      </p:sp>
      <p:graphicFrame>
        <p:nvGraphicFramePr>
          <p:cNvPr id="600" name="Google Shape;600;p24"/>
          <p:cNvGraphicFramePr/>
          <p:nvPr/>
        </p:nvGraphicFramePr>
        <p:xfrm>
          <a:off x="490744" y="2436389"/>
          <a:ext cx="3000000" cy="3000000"/>
        </p:xfrm>
        <a:graphic>
          <a:graphicData uri="http://schemas.openxmlformats.org/drawingml/2006/table">
            <a:tbl>
              <a:tblPr bandRow="1" firstCol="1" firstRow="1">
                <a:noFill/>
                <a:tableStyleId>{FDA7ED15-D390-4EDE-BD45-6372B75F22CF}</a:tableStyleId>
              </a:tblPr>
              <a:tblGrid>
                <a:gridCol w="4970500"/>
                <a:gridCol w="1406625"/>
                <a:gridCol w="1407725"/>
                <a:gridCol w="1565100"/>
                <a:gridCol w="1492475"/>
              </a:tblGrid>
              <a:tr h="614125">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ݴلْعِبارَةُ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ݴسْمُ ݴلفاعِلِ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وَزْنُهُ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فِعْلُهُ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نَوْعُ فِعْلِهِ</a:t>
                      </a:r>
                      <a:endParaRPr b="0"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 1- </a:t>
                      </a:r>
                      <a:r>
                        <a:rPr b="0" lang="ar-MA" sz="2400" u="none" cap="none" strike="noStrike">
                          <a:latin typeface="Calibri"/>
                          <a:ea typeface="Calibri"/>
                          <a:cs typeface="Calibri"/>
                          <a:sym typeface="Calibri"/>
                        </a:rPr>
                        <a:t>عَلي حَسَن ناقِدٌ سينِمائِيٌّ.</a:t>
                      </a:r>
                      <a:endParaRPr b="0" sz="2400" u="none" cap="none" strike="noStrike">
                        <a:solidFill>
                          <a:srgbClr val="FFC000"/>
                        </a:solidFill>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latin typeface="Calibri"/>
                          <a:ea typeface="Calibri"/>
                          <a:cs typeface="Calibri"/>
                          <a:sym typeface="Calibri"/>
                        </a:rPr>
                        <a:t>ناقِدٌ</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فاعل</a:t>
                      </a:r>
                      <a:endParaRPr b="0"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نَقَدَ</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ثلاثي</a:t>
                      </a:r>
                      <a:endParaRPr b="0"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100000"/>
                        </a:lnSpc>
                        <a:spcBef>
                          <a:spcPts val="0"/>
                        </a:spcBef>
                        <a:spcAft>
                          <a:spcPts val="0"/>
                        </a:spcAft>
                        <a:buClr>
                          <a:schemeClr val="dk1"/>
                        </a:buClr>
                        <a:buSzPts val="2400"/>
                        <a:buFont typeface="Calibri"/>
                        <a:buNone/>
                      </a:pPr>
                      <a:r>
                        <a:rPr b="0" lang="ar-MA" sz="2400" u="none" cap="none" strike="noStrike">
                          <a:latin typeface="Calibri"/>
                          <a:ea typeface="Calibri"/>
                          <a:cs typeface="Calibri"/>
                          <a:sym typeface="Calibri"/>
                        </a:rPr>
                        <a:t>2- </a:t>
                      </a:r>
                      <a:r>
                        <a:rPr b="0" lang="ar-MA" sz="2400" u="none" cap="none" strike="noStrike">
                          <a:solidFill>
                            <a:schemeClr val="dk1"/>
                          </a:solidFill>
                          <a:latin typeface="Calibri"/>
                          <a:ea typeface="Calibri"/>
                          <a:cs typeface="Calibri"/>
                          <a:sym typeface="Calibri"/>
                        </a:rPr>
                        <a:t>الْمُقْبِلُ عَلى الْأفْلامِ الْوَثائِقِيَّةِ يَتَعَلَّمُ أَكْثَرَ.</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الْمُقْبِلُ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مُفْعِلٌ</a:t>
                      </a:r>
                      <a:endParaRPr b="0"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أَقْبَلَ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رباعي</a:t>
                      </a:r>
                      <a:endParaRPr b="0"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2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06" name="Google Shape;606;p25"/>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07" name="Google Shape;607;p25"/>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08" name="Google Shape;608;p25"/>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09" name="Google Shape;609;p25"/>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0" name="Google Shape;610;p25"/>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1" name="Google Shape;611;p25"/>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2" name="Google Shape;612;p25"/>
          <p:cNvSpPr txBox="1"/>
          <p:nvPr/>
        </p:nvSpPr>
        <p:spPr>
          <a:xfrm>
            <a:off x="1067219" y="102526"/>
            <a:ext cx="10265948" cy="707886"/>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الممارسة</a:t>
            </a:r>
            <a:r>
              <a:rPr b="1" i="0" lang="ar-MA" sz="2000" u="none" cap="none" strike="noStrike">
                <a:solidFill>
                  <a:srgbClr val="747474"/>
                </a:solidFill>
                <a:latin typeface="Calibri"/>
                <a:ea typeface="Calibri"/>
                <a:cs typeface="Calibri"/>
                <a:sym typeface="Calibri"/>
              </a:rPr>
              <a:t> </a:t>
            </a:r>
            <a:r>
              <a:rPr b="1" i="0" lang="ar-MA" sz="2000" u="none" cap="none" strike="noStrike">
                <a:solidFill>
                  <a:srgbClr val="C00000"/>
                </a:solidFill>
                <a:latin typeface="Calibri"/>
                <a:ea typeface="Calibri"/>
                <a:cs typeface="Calibri"/>
                <a:sym typeface="Calibri"/>
              </a:rPr>
              <a:t>الموجهة الثنائية: </a:t>
            </a:r>
            <a:r>
              <a:rPr b="1" i="0" lang="ar-MA" sz="2000" u="none" cap="none" strike="noStrike">
                <a:solidFill>
                  <a:srgbClr val="747474"/>
                </a:solidFill>
                <a:latin typeface="Calibri"/>
                <a:ea typeface="Calibri"/>
                <a:cs typeface="Calibri"/>
                <a:sym typeface="Calibri"/>
              </a:rPr>
              <a:t>نسْتَخْرِجُ مِنَ ݴلعِباراتِ ݴلآتِيَةِ ݴسْمَ ݴلْفاعِلِ، وأُحَدِدُ وَزْنَهُ وفِعْلَهُ ونوعَ فِعْلِهِ</a:t>
            </a:r>
            <a:endParaRPr/>
          </a:p>
          <a:p>
            <a:pPr indent="0" lvl="0" marL="0" marR="0" rtl="1" algn="r">
              <a:lnSpc>
                <a:spcPct val="100000"/>
              </a:lnSpc>
              <a:spcBef>
                <a:spcPts val="0"/>
              </a:spcBef>
              <a:spcAft>
                <a:spcPts val="0"/>
              </a:spcAft>
              <a:buClr>
                <a:schemeClr val="dk1"/>
              </a:buClr>
              <a:buSzPts val="2000"/>
              <a:buFont typeface="Arial"/>
              <a:buNone/>
            </a:pPr>
            <a:r>
              <a:t/>
            </a:r>
            <a:endParaRPr b="1" i="0" sz="2000" u="none" cap="none" strike="noStrike">
              <a:solidFill>
                <a:srgbClr val="747474"/>
              </a:solidFill>
              <a:latin typeface="Calibri"/>
              <a:ea typeface="Calibri"/>
              <a:cs typeface="Calibri"/>
              <a:sym typeface="Calibri"/>
            </a:endParaRPr>
          </a:p>
        </p:txBody>
      </p:sp>
      <p:graphicFrame>
        <p:nvGraphicFramePr>
          <p:cNvPr id="613" name="Google Shape;613;p25"/>
          <p:cNvGraphicFramePr/>
          <p:nvPr/>
        </p:nvGraphicFramePr>
        <p:xfrm>
          <a:off x="304800" y="2397917"/>
          <a:ext cx="3000000" cy="3000000"/>
        </p:xfrm>
        <a:graphic>
          <a:graphicData uri="http://schemas.openxmlformats.org/drawingml/2006/table">
            <a:tbl>
              <a:tblPr bandRow="1" firstCol="1" firstRow="1">
                <a:noFill/>
                <a:tableStyleId>{FDA7ED15-D390-4EDE-BD45-6372B75F22CF}</a:tableStyleId>
              </a:tblPr>
              <a:tblGrid>
                <a:gridCol w="5453100"/>
                <a:gridCol w="1448575"/>
                <a:gridCol w="1395925"/>
                <a:gridCol w="1668200"/>
                <a:gridCol w="1590775"/>
              </a:tblGrid>
              <a:tr h="732425">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ݴلْعِبارَةُ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ݴسْمُ ݴلفاعِلِ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وَزْنُهُ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فِعْلُهُ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نَوْعُ فِعْلِهِ</a:t>
                      </a:r>
                      <a:endParaRPr b="0" sz="2400" u="none" cap="none" strike="noStrike">
                        <a:solidFill>
                          <a:schemeClr val="dk1"/>
                        </a:solidFill>
                        <a:latin typeface="Calibri"/>
                        <a:ea typeface="Calibri"/>
                        <a:cs typeface="Calibri"/>
                        <a:sym typeface="Calibri"/>
                      </a:endParaRPr>
                    </a:p>
                  </a:txBody>
                  <a:tcPr marT="0" marB="0" marR="68575" marL="68575" anchor="ctr"/>
                </a:tc>
              </a:tr>
              <a:tr h="556750">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1- ݴلْباحِثُ عَنِ ݴلرَّجُلِ ݴلْعَجوزِ في ݴلْقَرْيَةِ صِحافِيٌّ.</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ݴلْباحِثُ</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بَحَثَ</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ثلاثي</a:t>
                      </a:r>
                      <a:endParaRPr b="0" sz="2400" u="none" cap="none" strike="noStrike">
                        <a:solidFill>
                          <a:schemeClr val="dk1"/>
                        </a:solidFill>
                        <a:latin typeface="Calibri"/>
                        <a:ea typeface="Calibri"/>
                        <a:cs typeface="Calibri"/>
                        <a:sym typeface="Calibri"/>
                      </a:endParaRPr>
                    </a:p>
                  </a:txBody>
                  <a:tcPr marT="0" marB="0" marR="68575" marL="68575" anchor="ctr"/>
                </a:tc>
              </a:tr>
              <a:tr h="540775">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 2- أَسْماء ݴلْمُدير مُخْرِجَةُ فيلْم "جُمُعَةٌ مُبارَكَةٌ".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r>
              <a:tr h="530950">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3- ݴلفيلم مُسْتَلْهِمٌ فِكْرَتَهُ مِنْ قِصَّةٍ واقِعِيَّةٍ.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614" name="Google Shape;614;p25"/>
          <p:cNvSpPr txBox="1"/>
          <p:nvPr/>
        </p:nvSpPr>
        <p:spPr>
          <a:xfrm>
            <a:off x="1067218" y="498151"/>
            <a:ext cx="10451806"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dk1"/>
              </a:buClr>
              <a:buSzPts val="1200"/>
              <a:buFont typeface="Arial"/>
              <a:buNone/>
            </a:pPr>
            <a:r>
              <a:rPr b="0" i="1" lang="ar-MA" sz="1200" u="none" cap="none" strike="noStrike">
                <a:solidFill>
                  <a:schemeClr val="dk1"/>
                </a:solidFill>
                <a:latin typeface="Arial"/>
                <a:ea typeface="Arial"/>
                <a:cs typeface="Arial"/>
                <a:sym typeface="Arial"/>
              </a:rPr>
              <a:t> </a:t>
            </a:r>
            <a:br>
              <a:rPr b="0" i="1" lang="ar-MA" sz="1200" u="none" cap="none" strike="noStrike">
                <a:solidFill>
                  <a:schemeClr val="dk1"/>
                </a:solidFill>
                <a:latin typeface="Arial"/>
                <a:ea typeface="Arial"/>
                <a:cs typeface="Arial"/>
                <a:sym typeface="Arial"/>
              </a:rPr>
            </a:br>
            <a:r>
              <a:rPr b="0" i="1" lang="ar-MA" sz="1600" u="none" cap="none" strike="noStrike">
                <a:solidFill>
                  <a:srgbClr val="AEAEAE"/>
                </a:solidFill>
                <a:latin typeface="Calibri"/>
                <a:ea typeface="Calibri"/>
                <a:cs typeface="Calibri"/>
                <a:sym typeface="Calibri"/>
              </a:rPr>
              <a:t>يطلب المدر س من كل متعلم (ة) استخراج اسم الفاعل، وتحديد وزنه وفعله ونوع فعله في كل عبارة في مدة دقبقتين، </a:t>
            </a:r>
            <a:r>
              <a:rPr b="0" i="1" lang="ar-MA" sz="1600" u="none" cap="none" strike="noStrike">
                <a:solidFill>
                  <a:srgbClr val="FF0000"/>
                </a:solidFill>
                <a:latin typeface="Calibri"/>
                <a:ea typeface="Calibri"/>
                <a:cs typeface="Calibri"/>
                <a:sym typeface="Calibri"/>
              </a:rPr>
              <a:t>ويدعوه</a:t>
            </a:r>
            <a:r>
              <a:rPr b="0" i="1" lang="ar-MA" sz="1600" u="none" cap="none" strike="noStrike">
                <a:solidFill>
                  <a:srgbClr val="AEAEAE"/>
                </a:solidFill>
                <a:latin typeface="Calibri"/>
                <a:ea typeface="Calibri"/>
                <a:cs typeface="Calibri"/>
                <a:sym typeface="Calibri"/>
              </a:rPr>
              <a:t> إلى شرح سيرورة توصله إلى الجواب </a:t>
            </a:r>
            <a:r>
              <a:rPr b="0" i="1" lang="ar-MA" sz="1600" u="none" cap="none" strike="noStrike">
                <a:solidFill>
                  <a:srgbClr val="FF0000"/>
                </a:solidFill>
                <a:latin typeface="Calibri"/>
                <a:ea typeface="Calibri"/>
                <a:cs typeface="Calibri"/>
                <a:sym typeface="Calibri"/>
              </a:rPr>
              <a:t>لزميله</a:t>
            </a:r>
            <a:r>
              <a:rPr b="0" i="1" lang="ar-MA" sz="1600" u="none" cap="none" strike="noStrike">
                <a:solidFill>
                  <a:srgbClr val="AEAEAE"/>
                </a:solidFill>
                <a:latin typeface="Calibri"/>
                <a:ea typeface="Calibri"/>
                <a:cs typeface="Calibri"/>
                <a:sym typeface="Calibri"/>
              </a:rPr>
              <a:t>  في سياق التصحيح التبادلي، ثم ينهض متعلما لتقديم الإجابة وشرح خطوات الإجابة لتعليل المتوصل إليه</a:t>
            </a:r>
            <a:br>
              <a:rPr b="0" i="1" lang="ar-MA" sz="1600" u="none" cap="none" strike="noStrike">
                <a:solidFill>
                  <a:srgbClr val="AEAEAE"/>
                </a:solidFill>
                <a:latin typeface="Calibri"/>
                <a:ea typeface="Calibri"/>
                <a:cs typeface="Calibri"/>
                <a:sym typeface="Calibri"/>
              </a:rPr>
            </a:br>
            <a:endParaRPr b="0" i="1" sz="1600" u="none" cap="none" strike="noStrike">
              <a:solidFill>
                <a:srgbClr val="AEAEA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2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20" name="Google Shape;620;p26"/>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21" name="Google Shape;621;p26"/>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22" name="Google Shape;622;p26"/>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23" name="Google Shape;623;p26"/>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24" name="Google Shape;624;p26"/>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5" name="Google Shape;625;p26"/>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26" name="Google Shape;626;p26"/>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27" name="Google Shape;627;p26"/>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المتعلمين</a:t>
            </a:r>
            <a:r>
              <a:rPr b="0" i="1" lang="ar-MA" sz="1400" u="none" cap="none" strike="noStrike">
                <a:solidFill>
                  <a:srgbClr val="C00000"/>
                </a:solidFill>
                <a:latin typeface="Calibri"/>
                <a:ea typeface="Calibri"/>
                <a:cs typeface="Calibri"/>
                <a:sym typeface="Calibri"/>
              </a:rPr>
              <a:t>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628" name="Google Shape;628;p26"/>
          <p:cNvSpPr txBox="1"/>
          <p:nvPr/>
        </p:nvSpPr>
        <p:spPr>
          <a:xfrm>
            <a:off x="1067219" y="102526"/>
            <a:ext cx="10265948" cy="707886"/>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الممارسة</a:t>
            </a:r>
            <a:r>
              <a:rPr b="1" i="0" lang="ar-MA" sz="2000" u="none" cap="none" strike="noStrike">
                <a:solidFill>
                  <a:srgbClr val="747474"/>
                </a:solidFill>
                <a:latin typeface="Calibri"/>
                <a:ea typeface="Calibri"/>
                <a:cs typeface="Calibri"/>
                <a:sym typeface="Calibri"/>
              </a:rPr>
              <a:t> </a:t>
            </a:r>
            <a:r>
              <a:rPr b="1" i="0" lang="ar-MA" sz="2000" u="none" cap="none" strike="noStrike">
                <a:solidFill>
                  <a:srgbClr val="C00000"/>
                </a:solidFill>
                <a:latin typeface="Calibri"/>
                <a:ea typeface="Calibri"/>
                <a:cs typeface="Calibri"/>
                <a:sym typeface="Calibri"/>
              </a:rPr>
              <a:t>الموجهة الثنائية: </a:t>
            </a:r>
            <a:r>
              <a:rPr b="1" i="0" lang="ar-MA" sz="2000" u="none" cap="none" strike="noStrike">
                <a:solidFill>
                  <a:srgbClr val="747474"/>
                </a:solidFill>
                <a:latin typeface="Calibri"/>
                <a:ea typeface="Calibri"/>
                <a:cs typeface="Calibri"/>
                <a:sym typeface="Calibri"/>
              </a:rPr>
              <a:t>نسْتَخْرِجُ مِنَ ݴلعِباراتِ ݴلآتِيَةِ ݴسْمَ ݴلْفاعِلِ، وأُحَدِدُ وَزْنَهُ وفِعْلَهُ ونوعَ فِعْلِهِ</a:t>
            </a:r>
            <a:endParaRPr/>
          </a:p>
          <a:p>
            <a:pPr indent="0" lvl="0" marL="0" marR="0" rtl="1" algn="r">
              <a:lnSpc>
                <a:spcPct val="100000"/>
              </a:lnSpc>
              <a:spcBef>
                <a:spcPts val="0"/>
              </a:spcBef>
              <a:spcAft>
                <a:spcPts val="0"/>
              </a:spcAft>
              <a:buClr>
                <a:schemeClr val="dk1"/>
              </a:buClr>
              <a:buSzPts val="2000"/>
              <a:buFont typeface="Arial"/>
              <a:buNone/>
            </a:pPr>
            <a:r>
              <a:t/>
            </a:r>
            <a:endParaRPr b="1" i="0" sz="2000" u="none" cap="none" strike="noStrike">
              <a:solidFill>
                <a:srgbClr val="747474"/>
              </a:solidFill>
              <a:latin typeface="Calibri"/>
              <a:ea typeface="Calibri"/>
              <a:cs typeface="Calibri"/>
              <a:sym typeface="Calibri"/>
            </a:endParaRPr>
          </a:p>
        </p:txBody>
      </p:sp>
      <p:graphicFrame>
        <p:nvGraphicFramePr>
          <p:cNvPr id="629" name="Google Shape;629;p26"/>
          <p:cNvGraphicFramePr/>
          <p:nvPr/>
        </p:nvGraphicFramePr>
        <p:xfrm>
          <a:off x="304800" y="2397917"/>
          <a:ext cx="3000000" cy="3000000"/>
        </p:xfrm>
        <a:graphic>
          <a:graphicData uri="http://schemas.openxmlformats.org/drawingml/2006/table">
            <a:tbl>
              <a:tblPr bandRow="1" firstCol="1" firstRow="1">
                <a:noFill/>
                <a:tableStyleId>{FDA7ED15-D390-4EDE-BD45-6372B75F22CF}</a:tableStyleId>
              </a:tblPr>
              <a:tblGrid>
                <a:gridCol w="5453100"/>
                <a:gridCol w="1448575"/>
                <a:gridCol w="1395925"/>
                <a:gridCol w="1668200"/>
                <a:gridCol w="1590775"/>
              </a:tblGrid>
              <a:tr h="732425">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ݴلْعِبارَةُ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ݴسْمُ ݴلفاعِلِ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وَزْنُهُ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فِعْلُهُ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نَوْعُ فِعْلِهِ</a:t>
                      </a:r>
                      <a:endParaRPr b="0" sz="2400" u="none" cap="none" strike="noStrike">
                        <a:solidFill>
                          <a:schemeClr val="dk1"/>
                        </a:solidFill>
                        <a:latin typeface="Calibri"/>
                        <a:ea typeface="Calibri"/>
                        <a:cs typeface="Calibri"/>
                        <a:sym typeface="Calibri"/>
                      </a:endParaRPr>
                    </a:p>
                  </a:txBody>
                  <a:tcPr marT="0" marB="0" marR="68575" marL="68575" anchor="ctr"/>
                </a:tc>
              </a:tr>
              <a:tr h="556750">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1- ݴلْباحِثُ عَنِ ݴلرَّجُلِ ݴلْعَجوزِ في ݴلْقَرْيَةِ صِحافِيٌّ.</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ݴلْباحِثُ</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بَحَثَ</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ثلاثي</a:t>
                      </a:r>
                      <a:endParaRPr b="0" sz="2400" u="none" cap="none" strike="noStrike">
                        <a:solidFill>
                          <a:schemeClr val="dk1"/>
                        </a:solidFill>
                        <a:latin typeface="Calibri"/>
                        <a:ea typeface="Calibri"/>
                        <a:cs typeface="Calibri"/>
                        <a:sym typeface="Calibri"/>
                      </a:endParaRPr>
                    </a:p>
                  </a:txBody>
                  <a:tcPr marT="0" marB="0" marR="68575" marL="68575" anchor="ctr"/>
                </a:tc>
              </a:tr>
              <a:tr h="540775">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 2- أَسْماء ݴلْمُدير مُخْرِجَةُ فيلْم "جُمُعَةٌ مُبارَكَةٌ".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مُخْرِجَةُ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مُفعِلَةٌ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أَخْرَجَ</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رباعي</a:t>
                      </a:r>
                      <a:endParaRPr b="0" sz="2400" u="none" cap="none" strike="noStrike">
                        <a:solidFill>
                          <a:schemeClr val="dk1"/>
                        </a:solidFill>
                        <a:latin typeface="Calibri"/>
                        <a:ea typeface="Calibri"/>
                        <a:cs typeface="Calibri"/>
                        <a:sym typeface="Calibri"/>
                      </a:endParaRPr>
                    </a:p>
                  </a:txBody>
                  <a:tcPr marT="0" marB="0" marR="68575" marL="68575" anchor="ctr"/>
                </a:tc>
              </a:tr>
              <a:tr h="530950">
                <a:tc>
                  <a:txBody>
                    <a:bodyPr/>
                    <a:lstStyle/>
                    <a:p>
                      <a:pPr indent="0" lvl="0" marL="0" marR="0" rtl="1" algn="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3- ݴلفيلم مُسْتَلْهِمٌ فِكْرَتَهُ مِنْ قِصَّةٍ واقِعِيَّةٍ.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مُسْتَلْهِمٌ</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مُسْتَفْعِلٌ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اسْتَلْهَمَ</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سداسي</a:t>
                      </a:r>
                      <a:endParaRPr b="0"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2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35" name="Google Shape;635;p27"/>
          <p:cNvSpPr/>
          <p:nvPr/>
        </p:nvSpPr>
        <p:spPr>
          <a:xfrm>
            <a:off x="0" y="0"/>
            <a:ext cx="12192000" cy="6858000"/>
          </a:xfrm>
          <a:prstGeom prst="rect">
            <a:avLst/>
          </a:prstGeom>
          <a:noFill/>
          <a:ln cap="flat" cmpd="sng" w="762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36" name="Google Shape;636;p27"/>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37" name="Google Shape;637;p27"/>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38" name="Google Shape;638;p27"/>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39" name="Google Shape;639;p27"/>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40" name="Google Shape;640;p27"/>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41" name="Google Shape;641;p27"/>
          <p:cNvSpPr txBox="1"/>
          <p:nvPr/>
        </p:nvSpPr>
        <p:spPr>
          <a:xfrm>
            <a:off x="2080009" y="102526"/>
            <a:ext cx="9253157"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الممارسة المستقلة: </a:t>
            </a:r>
            <a:r>
              <a:rPr b="1" i="0" lang="ar-MA" sz="2000" u="none" cap="none" strike="noStrike">
                <a:solidFill>
                  <a:srgbClr val="747474"/>
                </a:solidFill>
                <a:latin typeface="Calibri"/>
                <a:ea typeface="Calibri"/>
                <a:cs typeface="Calibri"/>
                <a:sym typeface="Calibri"/>
              </a:rPr>
              <a:t>أَسْتَخْرِجُ، بِمُفْرَدي، مِنَ ݴلعِباراتِ ݴلآتِيَةِ ݴسْمَ ݴلْفاعِلِ، وأُحَدِدُ وَزْنَهُ وفِعْلَهُ ونوعَ فِعْلِهِ</a:t>
            </a:r>
            <a:endParaRPr/>
          </a:p>
        </p:txBody>
      </p:sp>
      <p:sp>
        <p:nvSpPr>
          <p:cNvPr id="642" name="Google Shape;642;p27"/>
          <p:cNvSpPr txBox="1"/>
          <p:nvPr/>
        </p:nvSpPr>
        <p:spPr>
          <a:xfrm>
            <a:off x="1067218" y="498151"/>
            <a:ext cx="10451806"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dk1"/>
              </a:buClr>
              <a:buSzPts val="1200"/>
              <a:buFont typeface="Arial"/>
              <a:buNone/>
            </a:pPr>
            <a:r>
              <a:rPr b="0" i="1" lang="ar-MA" sz="1200" u="none" cap="none" strike="noStrike">
                <a:solidFill>
                  <a:schemeClr val="dk1"/>
                </a:solidFill>
                <a:latin typeface="Arial"/>
                <a:ea typeface="Arial"/>
                <a:cs typeface="Arial"/>
                <a:sym typeface="Arial"/>
              </a:rPr>
              <a:t> </a:t>
            </a:r>
            <a:br>
              <a:rPr b="0" i="1" lang="ar-MA" sz="1200" u="none" cap="none" strike="noStrike">
                <a:solidFill>
                  <a:schemeClr val="dk1"/>
                </a:solidFill>
                <a:latin typeface="Arial"/>
                <a:ea typeface="Arial"/>
                <a:cs typeface="Arial"/>
                <a:sym typeface="Arial"/>
              </a:rPr>
            </a:br>
            <a:r>
              <a:rPr b="0" i="1" lang="ar-MA" sz="1600" u="none" cap="none" strike="noStrike">
                <a:solidFill>
                  <a:srgbClr val="AEAEAE"/>
                </a:solidFill>
                <a:latin typeface="Calibri"/>
                <a:ea typeface="Calibri"/>
                <a:cs typeface="Calibri"/>
                <a:sym typeface="Calibri"/>
              </a:rPr>
              <a:t>يدعو المدر س كل متعلم (ة) استخراج اسم الفاعل، وتحديد وزنه وفعله ونوع فعله في كل عبارة في مدة دقبقتين، </a:t>
            </a:r>
            <a:r>
              <a:rPr b="0" i="1" lang="ar-MA" sz="1600" u="none" cap="none" strike="noStrike">
                <a:solidFill>
                  <a:srgbClr val="FF0000"/>
                </a:solidFill>
                <a:latin typeface="Calibri"/>
                <a:ea typeface="Calibri"/>
                <a:cs typeface="Calibri"/>
                <a:sym typeface="Calibri"/>
              </a:rPr>
              <a:t>ويحثه</a:t>
            </a:r>
            <a:r>
              <a:rPr b="0" i="1" lang="ar-MA" sz="1600" u="none" cap="none" strike="noStrike">
                <a:solidFill>
                  <a:srgbClr val="AEAEAE"/>
                </a:solidFill>
                <a:latin typeface="Calibri"/>
                <a:ea typeface="Calibri"/>
                <a:cs typeface="Calibri"/>
                <a:sym typeface="Calibri"/>
              </a:rPr>
              <a:t> على توضيح سيرورة توصله إلى الجواب، ويواكب ا لإنجاز، ويقدم الدعم اللازم لمن يحتاج ذلك،ا ثم ينهض متعلما لتقديم الإجابة وشرح خطوات الإجابة لتعليل المتوصل إليه</a:t>
            </a:r>
            <a:br>
              <a:rPr b="0" i="1" lang="ar-MA" sz="1600" u="none" cap="none" strike="noStrike">
                <a:solidFill>
                  <a:srgbClr val="AEAEAE"/>
                </a:solidFill>
                <a:latin typeface="Calibri"/>
                <a:ea typeface="Calibri"/>
                <a:cs typeface="Calibri"/>
                <a:sym typeface="Calibri"/>
              </a:rPr>
            </a:br>
            <a:endParaRPr b="0" i="1" sz="1600" u="none" cap="none" strike="noStrike">
              <a:solidFill>
                <a:srgbClr val="AEAEAE"/>
              </a:solidFill>
              <a:latin typeface="Calibri"/>
              <a:ea typeface="Calibri"/>
              <a:cs typeface="Calibri"/>
              <a:sym typeface="Calibri"/>
            </a:endParaRPr>
          </a:p>
        </p:txBody>
      </p:sp>
      <p:graphicFrame>
        <p:nvGraphicFramePr>
          <p:cNvPr id="643" name="Google Shape;643;p27"/>
          <p:cNvGraphicFramePr/>
          <p:nvPr/>
        </p:nvGraphicFramePr>
        <p:xfrm>
          <a:off x="317700" y="2172627"/>
          <a:ext cx="3000000" cy="3000000"/>
        </p:xfrm>
        <a:graphic>
          <a:graphicData uri="http://schemas.openxmlformats.org/drawingml/2006/table">
            <a:tbl>
              <a:tblPr bandRow="1" firstCol="1" firstRow="1">
                <a:noFill/>
                <a:tableStyleId>{FDA7ED15-D390-4EDE-BD45-6372B75F22CF}</a:tableStyleId>
              </a:tblPr>
              <a:tblGrid>
                <a:gridCol w="5453100"/>
                <a:gridCol w="1448575"/>
                <a:gridCol w="1395925"/>
                <a:gridCol w="1668200"/>
                <a:gridCol w="1590775"/>
              </a:tblGrid>
              <a:tr h="732425">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ݴلْعِبارَةُ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ݴسْمُ ݴلفاعِلِ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وَزْنُهُ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فِعْلُهُ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نَوْعُ فِعْلِهِ</a:t>
                      </a:r>
                      <a:endParaRPr b="0" sz="2400" u="none" cap="none" strike="noStrike">
                        <a:solidFill>
                          <a:schemeClr val="dk1"/>
                        </a:solidFill>
                        <a:latin typeface="Calibri"/>
                        <a:ea typeface="Calibri"/>
                        <a:cs typeface="Calibri"/>
                        <a:sym typeface="Calibri"/>
                      </a:endParaRPr>
                    </a:p>
                  </a:txBody>
                  <a:tcPr marT="0" marB="0" marR="68575" marL="68575" anchor="ctr"/>
                </a:tc>
              </a:tr>
              <a:tr h="556750">
                <a:tc>
                  <a:txBody>
                    <a:bodyPr/>
                    <a:lstStyle/>
                    <a:p>
                      <a:pPr indent="0" lvl="0" marL="0" marR="0" rtl="1" algn="just">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4- قالَ تَعالى: ﴿ إِنَّمَا أَنتَ مُنذِرٞ وَلِكُلِّ قَوْمٍ هَادٍ﴾ </a:t>
                      </a:r>
                      <a:r>
                        <a:rPr b="0" lang="ar-MA" sz="2000" u="none" cap="none" strike="noStrike">
                          <a:solidFill>
                            <a:schemeClr val="dk1"/>
                          </a:solidFill>
                          <a:latin typeface="Calibri"/>
                          <a:ea typeface="Calibri"/>
                          <a:cs typeface="Calibri"/>
                          <a:sym typeface="Calibri"/>
                        </a:rPr>
                        <a:t>سورة الرعد، الآية 7.</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chemeClr val="dk1"/>
                        </a:solidFill>
                        <a:latin typeface="Calibri"/>
                        <a:ea typeface="Calibri"/>
                        <a:cs typeface="Calibri"/>
                        <a:sym typeface="Calibri"/>
                      </a:endParaRPr>
                    </a:p>
                  </a:txBody>
                  <a:tcPr marT="0" marB="0" marR="68575" marL="68575" anchor="ctr"/>
                </a:tc>
              </a:tr>
              <a:tr h="540775">
                <a:tc>
                  <a:txBody>
                    <a:bodyPr/>
                    <a:lstStyle/>
                    <a:p>
                      <a:pPr indent="0" lvl="0" marL="0" marR="0" rtl="1" algn="just">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5- عَنْ عَائِشَةَ رضي الله عنها قالت: قَالَ رَسُولُ اللهِ ﷺ: »الْمَاهِرُ بِالْقُرْآنِ مَعَ السَّفَرَةِ الْكِرَامِ الْبَرَرَةِ «.ـرواه البخاري ومسلم.</a:t>
                      </a:r>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0"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2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49" name="Google Shape;649;p28"/>
          <p:cNvSpPr/>
          <p:nvPr/>
        </p:nvSpPr>
        <p:spPr>
          <a:xfrm>
            <a:off x="0" y="0"/>
            <a:ext cx="12192000" cy="6858000"/>
          </a:xfrm>
          <a:prstGeom prst="rect">
            <a:avLst/>
          </a:prstGeom>
          <a:noFill/>
          <a:ln cap="flat" cmpd="sng" w="762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50" name="Google Shape;650;p28"/>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51" name="Google Shape;651;p28"/>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52" name="Google Shape;652;p28"/>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53" name="Google Shape;653;p28"/>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54" name="Google Shape;654;p28"/>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55" name="Google Shape;655;p28"/>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56" name="Google Shape;656;p28"/>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يستمع المدر س (ة) لأجوبة عينة من المتعلمين، ويطلب منهم توضيح سيرورة التوصل إلى الجواب لزملائه،  ويحرص على التصحيح وتقديم التغذية الراجعة </a:t>
            </a:r>
            <a:endParaRPr b="0" i="1" sz="1400" u="none" cap="none" strike="noStrike">
              <a:solidFill>
                <a:srgbClr val="BFBFBF"/>
              </a:solidFill>
              <a:latin typeface="Calibri"/>
              <a:ea typeface="Calibri"/>
              <a:cs typeface="Calibri"/>
              <a:sym typeface="Calibri"/>
            </a:endParaRPr>
          </a:p>
        </p:txBody>
      </p:sp>
      <p:graphicFrame>
        <p:nvGraphicFramePr>
          <p:cNvPr id="657" name="Google Shape;657;p28"/>
          <p:cNvGraphicFramePr/>
          <p:nvPr/>
        </p:nvGraphicFramePr>
        <p:xfrm>
          <a:off x="317700" y="2172627"/>
          <a:ext cx="3000000" cy="3000000"/>
        </p:xfrm>
        <a:graphic>
          <a:graphicData uri="http://schemas.openxmlformats.org/drawingml/2006/table">
            <a:tbl>
              <a:tblPr bandRow="1" firstCol="1" firstRow="1">
                <a:noFill/>
                <a:tableStyleId>{FDA7ED15-D390-4EDE-BD45-6372B75F22CF}</a:tableStyleId>
              </a:tblPr>
              <a:tblGrid>
                <a:gridCol w="5453100"/>
                <a:gridCol w="1448575"/>
                <a:gridCol w="1395925"/>
                <a:gridCol w="1668200"/>
                <a:gridCol w="1590775"/>
              </a:tblGrid>
              <a:tr h="732425">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ݴلْعِبارَةُ</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ݴسْمُ ݴلفاعِلِ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وَزْنُهُ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فِعْلُهُ</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نَوْعُ فِعْلِهِ</a:t>
                      </a:r>
                      <a:endParaRPr b="0" sz="2400" u="none" cap="none" strike="noStrike">
                        <a:solidFill>
                          <a:schemeClr val="dk1"/>
                        </a:solidFill>
                        <a:latin typeface="Calibri"/>
                        <a:ea typeface="Calibri"/>
                        <a:cs typeface="Calibri"/>
                        <a:sym typeface="Calibri"/>
                      </a:endParaRPr>
                    </a:p>
                  </a:txBody>
                  <a:tcPr marT="0" marB="0" marR="68575" marL="68575" anchor="ctr"/>
                </a:tc>
              </a:tr>
              <a:tr h="556750">
                <a:tc>
                  <a:txBody>
                    <a:bodyPr/>
                    <a:lstStyle/>
                    <a:p>
                      <a:pPr indent="0" lvl="0" marL="0" marR="0" rtl="1" algn="just">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4- قالَ تَعالى: ﴿ إِنَّمَا أَنتَ مُنذِرٞ وَلِكُلِّ قَوْمٍ هَادٍ﴾ </a:t>
                      </a:r>
                      <a:r>
                        <a:rPr b="0" lang="ar-MA" sz="2000" u="none" cap="none" strike="noStrike">
                          <a:solidFill>
                            <a:schemeClr val="dk1"/>
                          </a:solidFill>
                          <a:latin typeface="Calibri"/>
                          <a:ea typeface="Calibri"/>
                          <a:cs typeface="Calibri"/>
                          <a:sym typeface="Calibri"/>
                        </a:rPr>
                        <a:t>سورة الرعد، الآية 7.</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مُنذِرٞ</a:t>
                      </a:r>
                      <a:endParaRPr b="0" sz="2400" u="none" cap="none" strike="noStrike">
                        <a:solidFill>
                          <a:schemeClr val="dk1"/>
                        </a:solidFill>
                        <a:latin typeface="Calibri"/>
                        <a:ea typeface="Calibri"/>
                        <a:cs typeface="Calibri"/>
                        <a:sym typeface="Calibri"/>
                      </a:endParaRPr>
                    </a:p>
                    <a:p>
                      <a:pPr indent="0" lvl="0" marL="0" marR="0" rtl="1" algn="ctr">
                        <a:lnSpc>
                          <a:spcPct val="107000"/>
                        </a:lnSpc>
                        <a:spcBef>
                          <a:spcPts val="80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هادٍ</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مُفعِلٌ</a:t>
                      </a:r>
                      <a:endParaRPr/>
                    </a:p>
                    <a:p>
                      <a:pPr indent="0" lvl="0" marL="0" marR="0" rtl="1" algn="ctr">
                        <a:lnSpc>
                          <a:spcPct val="107000"/>
                        </a:lnSpc>
                        <a:spcBef>
                          <a:spcPts val="80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أَنْذَرَ</a:t>
                      </a:r>
                      <a:endParaRPr/>
                    </a:p>
                    <a:p>
                      <a:pPr indent="0" lvl="0" marL="0" marR="0" rtl="1" algn="ctr">
                        <a:lnSpc>
                          <a:spcPct val="107000"/>
                        </a:lnSpc>
                        <a:spcBef>
                          <a:spcPts val="80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هَدى</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رباعي </a:t>
                      </a:r>
                      <a:endParaRPr/>
                    </a:p>
                    <a:p>
                      <a:pPr indent="0" lvl="0" marL="0" marR="0" rtl="1" algn="ctr">
                        <a:lnSpc>
                          <a:spcPct val="107000"/>
                        </a:lnSpc>
                        <a:spcBef>
                          <a:spcPts val="80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ثلاثي</a:t>
                      </a:r>
                      <a:endParaRPr b="0" sz="2400" u="none" cap="none" strike="noStrike">
                        <a:solidFill>
                          <a:schemeClr val="dk1"/>
                        </a:solidFill>
                        <a:latin typeface="Calibri"/>
                        <a:ea typeface="Calibri"/>
                        <a:cs typeface="Calibri"/>
                        <a:sym typeface="Calibri"/>
                      </a:endParaRPr>
                    </a:p>
                  </a:txBody>
                  <a:tcPr marT="0" marB="0" marR="68575" marL="68575" anchor="ctr"/>
                </a:tc>
              </a:tr>
              <a:tr h="540775">
                <a:tc>
                  <a:txBody>
                    <a:bodyPr/>
                    <a:lstStyle/>
                    <a:p>
                      <a:pPr indent="0" lvl="0" marL="0" marR="0" rtl="1" algn="just">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5- عَنْ عَائِشَةَ رضي الله عنها قالت: قَالَ رَسُولُ اللهِ ﷺ: »الْمَاهِرُ بِالْقُرْآنِ مَعَ السَّفَرَةِ الْكِرَامِ الْبَرَرَةِ «.ـرواه البخاري ومسلم.</a:t>
                      </a:r>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الْمَاهِرُ</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فاعل</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مَهَرَ</a:t>
                      </a:r>
                      <a:endParaRPr b="0"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0" lang="ar-MA" sz="2400" u="none" cap="none" strike="noStrike">
                          <a:solidFill>
                            <a:schemeClr val="dk1"/>
                          </a:solidFill>
                          <a:latin typeface="Calibri"/>
                          <a:ea typeface="Calibri"/>
                          <a:cs typeface="Calibri"/>
                          <a:sym typeface="Calibri"/>
                        </a:rPr>
                        <a:t>ثلاثي</a:t>
                      </a:r>
                      <a:endParaRPr b="0"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658" name="Google Shape;658;p28"/>
          <p:cNvSpPr txBox="1"/>
          <p:nvPr/>
        </p:nvSpPr>
        <p:spPr>
          <a:xfrm>
            <a:off x="2080009" y="102526"/>
            <a:ext cx="9253157"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الممارسة المستقلة: </a:t>
            </a:r>
            <a:r>
              <a:rPr b="1" i="0" lang="ar-MA" sz="2000" u="none" cap="none" strike="noStrike">
                <a:solidFill>
                  <a:srgbClr val="747474"/>
                </a:solidFill>
                <a:latin typeface="Calibri"/>
                <a:ea typeface="Calibri"/>
                <a:cs typeface="Calibri"/>
                <a:sym typeface="Calibri"/>
              </a:rPr>
              <a:t>أَسْتَخْرِجُ، بِمُفْرَدي، مِنَ ݴلعِباراتِ ݴلآتِيَةِ ݴسْمَ ݴلْفاعِلِ، وأُحَدِدُ وَزْنَهُ وفِعْلَهُ ونوعَ فِعْلِهِ</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grpSp>
        <p:nvGrpSpPr>
          <p:cNvPr id="663" name="Google Shape;663;p29"/>
          <p:cNvGrpSpPr/>
          <p:nvPr/>
        </p:nvGrpSpPr>
        <p:grpSpPr>
          <a:xfrm>
            <a:off x="5130955" y="1706886"/>
            <a:ext cx="6054377" cy="3711725"/>
            <a:chOff x="1715066" y="1103461"/>
            <a:chExt cx="5717724" cy="3124203"/>
          </a:xfrm>
        </p:grpSpPr>
        <p:sp>
          <p:nvSpPr>
            <p:cNvPr id="664" name="Google Shape;664;p2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665" name="Google Shape;665;p2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666" name="Google Shape;666;p29"/>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توظيف اسم الفاعل</a:t>
            </a:r>
            <a:endParaRPr/>
          </a:p>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في سياقات تواصلية</a:t>
            </a:r>
            <a:endParaRPr b="1" i="0" sz="48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667" name="Google Shape;667;p29"/>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3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73" name="Google Shape;673;p3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74" name="Google Shape;674;p3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75" name="Google Shape;675;p30"/>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76" name="Google Shape;676;p30"/>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77" name="Google Shape;677;p30"/>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78" name="Google Shape;678;p30"/>
          <p:cNvSpPr txBox="1"/>
          <p:nvPr/>
        </p:nvSpPr>
        <p:spPr>
          <a:xfrm>
            <a:off x="1361662" y="115105"/>
            <a:ext cx="9981156"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None/>
            </a:pPr>
            <a:r>
              <a:rPr b="1" i="0" lang="ar-MA" sz="1800" u="none" cap="none" strike="noStrike">
                <a:solidFill>
                  <a:srgbClr val="FF0000"/>
                </a:solidFill>
                <a:latin typeface="Calibri"/>
                <a:ea typeface="Calibri"/>
                <a:cs typeface="Calibri"/>
                <a:sym typeface="Calibri"/>
              </a:rPr>
              <a:t>النمذجة</a:t>
            </a:r>
            <a:r>
              <a:rPr b="1" i="0" lang="ar-MA" sz="1800" u="none" cap="none" strike="noStrike">
                <a:solidFill>
                  <a:srgbClr val="7F7F7F"/>
                </a:solidFill>
                <a:latin typeface="Calibri"/>
                <a:ea typeface="Calibri"/>
                <a:cs typeface="Calibri"/>
                <a:sym typeface="Calibri"/>
              </a:rPr>
              <a:t>: طيب، والآن، سأوضح لكم المنهجية/ الطريقة التي سأوظف بها اسم الفاعل في وصف اهتمام بالسينما</a:t>
            </a:r>
            <a:endParaRPr b="1" i="0" sz="1800" u="none" cap="none" strike="noStrike">
              <a:solidFill>
                <a:srgbClr val="7F7F7F"/>
              </a:solidFill>
              <a:latin typeface="Calibri"/>
              <a:ea typeface="Calibri"/>
              <a:cs typeface="Calibri"/>
              <a:sym typeface="Calibri"/>
            </a:endParaRPr>
          </a:p>
        </p:txBody>
      </p:sp>
      <p:pic>
        <p:nvPicPr>
          <p:cNvPr id="679" name="Google Shape;679;p30"/>
          <p:cNvPicPr preferRelativeResize="0"/>
          <p:nvPr/>
        </p:nvPicPr>
        <p:blipFill rotWithShape="1">
          <a:blip r:embed="rId5">
            <a:alphaModFix/>
          </a:blip>
          <a:srcRect b="0" l="0" r="0" t="0"/>
          <a:stretch/>
        </p:blipFill>
        <p:spPr>
          <a:xfrm>
            <a:off x="119760" y="1687900"/>
            <a:ext cx="2545343" cy="1775334"/>
          </a:xfrm>
          <a:prstGeom prst="rect">
            <a:avLst/>
          </a:prstGeom>
          <a:noFill/>
          <a:ln>
            <a:noFill/>
          </a:ln>
        </p:spPr>
      </p:pic>
      <p:grpSp>
        <p:nvGrpSpPr>
          <p:cNvPr id="680" name="Google Shape;680;p30"/>
          <p:cNvGrpSpPr/>
          <p:nvPr/>
        </p:nvGrpSpPr>
        <p:grpSpPr>
          <a:xfrm>
            <a:off x="1039918" y="1629218"/>
            <a:ext cx="10696513" cy="4200287"/>
            <a:chOff x="985491" y="439837"/>
            <a:chExt cx="10696513" cy="4200287"/>
          </a:xfrm>
        </p:grpSpPr>
        <p:sp>
          <p:nvSpPr>
            <p:cNvPr id="681" name="Google Shape;681;p30"/>
            <p:cNvSpPr/>
            <p:nvPr/>
          </p:nvSpPr>
          <p:spPr>
            <a:xfrm rot="10800000">
              <a:off x="9190154" y="1353278"/>
              <a:ext cx="823795" cy="881356"/>
            </a:xfrm>
            <a:prstGeom prst="bentArrow">
              <a:avLst>
                <a:gd fmla="val 32840" name="adj1"/>
                <a:gd fmla="val 25000" name="adj2"/>
                <a:gd fmla="val 35780" name="adj3"/>
                <a:gd fmla="val 0" name="adj4"/>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0"/>
            <p:cNvSpPr/>
            <p:nvPr/>
          </p:nvSpPr>
          <p:spPr>
            <a:xfrm>
              <a:off x="7510431" y="439837"/>
              <a:ext cx="4171573" cy="704965"/>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0"/>
            <p:cNvSpPr txBox="1"/>
            <p:nvPr/>
          </p:nvSpPr>
          <p:spPr>
            <a:xfrm>
              <a:off x="7544851" y="474257"/>
              <a:ext cx="4102733" cy="636125"/>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أفكر في اهتمام أو حدث فني</a:t>
              </a:r>
              <a:endParaRPr b="0" i="0" sz="1800" u="none" cap="none" strike="noStrike">
                <a:solidFill>
                  <a:schemeClr val="dk1"/>
                </a:solidFill>
                <a:latin typeface="Calibri"/>
                <a:ea typeface="Calibri"/>
                <a:cs typeface="Calibri"/>
                <a:sym typeface="Calibri"/>
              </a:endParaRPr>
            </a:p>
          </p:txBody>
        </p:sp>
        <p:sp>
          <p:nvSpPr>
            <p:cNvPr id="684" name="Google Shape;684;p30"/>
            <p:cNvSpPr/>
            <p:nvPr/>
          </p:nvSpPr>
          <p:spPr>
            <a:xfrm>
              <a:off x="985491" y="489244"/>
              <a:ext cx="6427693" cy="57253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0"/>
            <p:cNvSpPr txBox="1"/>
            <p:nvPr/>
          </p:nvSpPr>
          <p:spPr>
            <a:xfrm>
              <a:off x="985491" y="489244"/>
              <a:ext cx="6427693" cy="572537"/>
            </a:xfrm>
            <a:prstGeom prst="rect">
              <a:avLst/>
            </a:prstGeom>
            <a:noFill/>
            <a:ln>
              <a:noFill/>
            </a:ln>
          </p:spPr>
          <p:txBody>
            <a:bodyPr anchorCtr="0" anchor="ctr" bIns="68575" lIns="68575" spcFirstLastPara="1" rIns="68575" wrap="square" tIns="68575">
              <a:noAutofit/>
            </a:bodyPr>
            <a:lstStyle/>
            <a:p>
              <a:pPr indent="-171450" lvl="1" marL="171450" marR="0" rtl="1" algn="r">
                <a:lnSpc>
                  <a:spcPct val="90000"/>
                </a:lnSpc>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مثلا = قراءة الرواية، مشاهدة فيلم سينمائي... </a:t>
              </a:r>
              <a:endParaRPr b="0" i="0" sz="1600" u="none" cap="none" strike="noStrike">
                <a:solidFill>
                  <a:schemeClr val="dk1"/>
                </a:solidFill>
                <a:latin typeface="Calibri"/>
                <a:ea typeface="Calibri"/>
                <a:cs typeface="Calibri"/>
                <a:sym typeface="Calibri"/>
              </a:endParaRPr>
            </a:p>
          </p:txBody>
        </p:sp>
        <p:sp>
          <p:nvSpPr>
            <p:cNvPr id="686" name="Google Shape;686;p30"/>
            <p:cNvSpPr/>
            <p:nvPr/>
          </p:nvSpPr>
          <p:spPr>
            <a:xfrm rot="10800000">
              <a:off x="6808802" y="2369064"/>
              <a:ext cx="1003393" cy="881356"/>
            </a:xfrm>
            <a:prstGeom prst="bentArrow">
              <a:avLst>
                <a:gd fmla="val 32840" name="adj1"/>
                <a:gd fmla="val 25000" name="adj2"/>
                <a:gd fmla="val 35780" name="adj3"/>
                <a:gd fmla="val 0" name="adj4"/>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0"/>
            <p:cNvSpPr/>
            <p:nvPr/>
          </p:nvSpPr>
          <p:spPr>
            <a:xfrm>
              <a:off x="5294009" y="1482873"/>
              <a:ext cx="3174863" cy="704965"/>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0"/>
            <p:cNvSpPr txBox="1"/>
            <p:nvPr/>
          </p:nvSpPr>
          <p:spPr>
            <a:xfrm>
              <a:off x="5328429" y="1517293"/>
              <a:ext cx="3106023" cy="636125"/>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أختار فعلا للإخبار عن هذه الشخصية أو صفة تتصف بها</a:t>
              </a:r>
              <a:endParaRPr b="0" i="0" sz="1800" u="none" cap="none" strike="noStrike">
                <a:solidFill>
                  <a:schemeClr val="dk1"/>
                </a:solidFill>
                <a:latin typeface="Calibri"/>
                <a:ea typeface="Calibri"/>
                <a:cs typeface="Calibri"/>
                <a:sym typeface="Calibri"/>
              </a:endParaRPr>
            </a:p>
          </p:txBody>
        </p:sp>
        <p:sp>
          <p:nvSpPr>
            <p:cNvPr id="689" name="Google Shape;689;p30"/>
            <p:cNvSpPr/>
            <p:nvPr/>
          </p:nvSpPr>
          <p:spPr>
            <a:xfrm>
              <a:off x="5422011" y="1430092"/>
              <a:ext cx="1079091" cy="83938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0"/>
            <p:cNvSpPr txBox="1"/>
            <p:nvPr/>
          </p:nvSpPr>
          <p:spPr>
            <a:xfrm>
              <a:off x="5422011" y="1430092"/>
              <a:ext cx="1079091" cy="839386"/>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691" name="Google Shape;691;p30"/>
            <p:cNvSpPr/>
            <p:nvPr/>
          </p:nvSpPr>
          <p:spPr>
            <a:xfrm rot="10800000">
              <a:off x="4524203" y="3458822"/>
              <a:ext cx="1003393" cy="881356"/>
            </a:xfrm>
            <a:prstGeom prst="bentArrow">
              <a:avLst>
                <a:gd fmla="val 32840" name="adj1"/>
                <a:gd fmla="val 25000" name="adj2"/>
                <a:gd fmla="val 35780" name="adj3"/>
                <a:gd fmla="val 0" name="adj4"/>
              </a:avLst>
            </a:prstGeom>
            <a:solidFill>
              <a:srgbClr val="BAC4C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0"/>
            <p:cNvSpPr/>
            <p:nvPr/>
          </p:nvSpPr>
          <p:spPr>
            <a:xfrm>
              <a:off x="3186742" y="2546144"/>
              <a:ext cx="2476641" cy="743463"/>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0"/>
            <p:cNvSpPr txBox="1"/>
            <p:nvPr/>
          </p:nvSpPr>
          <p:spPr>
            <a:xfrm>
              <a:off x="3223041" y="2582443"/>
              <a:ext cx="2404043" cy="670865"/>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أصوغ اسم الفاعل من الفعل مراعيا قواعد الصياغة</a:t>
              </a:r>
              <a:endParaRPr b="0" i="0" sz="1800" u="none" cap="none" strike="noStrike">
                <a:solidFill>
                  <a:schemeClr val="dk1"/>
                </a:solidFill>
                <a:latin typeface="Calibri"/>
                <a:ea typeface="Calibri"/>
                <a:cs typeface="Calibri"/>
                <a:sym typeface="Calibri"/>
              </a:endParaRPr>
            </a:p>
          </p:txBody>
        </p:sp>
        <p:sp>
          <p:nvSpPr>
            <p:cNvPr id="694" name="Google Shape;694;p30"/>
            <p:cNvSpPr/>
            <p:nvPr/>
          </p:nvSpPr>
          <p:spPr>
            <a:xfrm>
              <a:off x="2619711" y="2497658"/>
              <a:ext cx="1079091" cy="83938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0"/>
            <p:cNvSpPr/>
            <p:nvPr/>
          </p:nvSpPr>
          <p:spPr>
            <a:xfrm>
              <a:off x="1512770" y="3620837"/>
              <a:ext cx="2460365" cy="1019287"/>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0"/>
            <p:cNvSpPr txBox="1"/>
            <p:nvPr/>
          </p:nvSpPr>
          <p:spPr>
            <a:xfrm>
              <a:off x="1562536" y="3670603"/>
              <a:ext cx="2360833" cy="919755"/>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Calibri"/>
                <a:buNone/>
              </a:pPr>
              <a:r>
                <a:rPr b="0" i="0" lang="ar-MA" sz="1800" u="none" cap="none" strike="noStrike">
                  <a:solidFill>
                    <a:srgbClr val="000000"/>
                  </a:solidFill>
                  <a:latin typeface="Calibri"/>
                  <a:ea typeface="Calibri"/>
                  <a:cs typeface="Calibri"/>
                  <a:sym typeface="Calibri"/>
                </a:rPr>
                <a:t>أركب عبارة تتضمن اسم الفاعل للإخبار بحدث أو لوصف شخص أو شيء </a:t>
              </a:r>
              <a:endParaRPr b="0" i="0" sz="1800" u="none" cap="none" strike="noStrike">
                <a:solidFill>
                  <a:srgbClr val="000000"/>
                </a:solidFill>
                <a:latin typeface="Calibri"/>
                <a:ea typeface="Calibri"/>
                <a:cs typeface="Calibri"/>
                <a:sym typeface="Calibri"/>
              </a:endParaRPr>
            </a:p>
          </p:txBody>
        </p:sp>
      </p:grpSp>
      <p:sp>
        <p:nvSpPr>
          <p:cNvPr id="697" name="Google Shape;697;p30"/>
          <p:cNvSpPr txBox="1"/>
          <p:nvPr/>
        </p:nvSpPr>
        <p:spPr>
          <a:xfrm>
            <a:off x="8561900" y="2911751"/>
            <a:ext cx="1194765" cy="46166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❷</a:t>
            </a:r>
            <a:endParaRPr b="0" i="0" sz="2400" u="none" cap="none" strike="noStrike">
              <a:solidFill>
                <a:schemeClr val="dk1"/>
              </a:solidFill>
              <a:latin typeface="Arial"/>
              <a:ea typeface="Arial"/>
              <a:cs typeface="Arial"/>
              <a:sym typeface="Arial"/>
            </a:endParaRPr>
          </a:p>
        </p:txBody>
      </p:sp>
      <p:sp>
        <p:nvSpPr>
          <p:cNvPr id="698" name="Google Shape;698;p30"/>
          <p:cNvSpPr txBox="1"/>
          <p:nvPr/>
        </p:nvSpPr>
        <p:spPr>
          <a:xfrm>
            <a:off x="11401816" y="1872196"/>
            <a:ext cx="1035991" cy="46162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chemeClr val="dk1"/>
                </a:solidFill>
                <a:latin typeface="Calibri"/>
                <a:ea typeface="Calibri"/>
                <a:cs typeface="Calibri"/>
                <a:sym typeface="Calibri"/>
              </a:rPr>
              <a:t>❶</a:t>
            </a:r>
            <a:endParaRPr b="1" i="0" sz="1800" u="none" cap="none" strike="noStrike">
              <a:solidFill>
                <a:schemeClr val="dk1"/>
              </a:solidFill>
              <a:latin typeface="Calibri"/>
              <a:ea typeface="Calibri"/>
              <a:cs typeface="Calibri"/>
              <a:sym typeface="Calibri"/>
            </a:endParaRPr>
          </a:p>
        </p:txBody>
      </p:sp>
      <p:sp>
        <p:nvSpPr>
          <p:cNvPr id="699" name="Google Shape;699;p30"/>
          <p:cNvSpPr txBox="1"/>
          <p:nvPr/>
        </p:nvSpPr>
        <p:spPr>
          <a:xfrm>
            <a:off x="5848855" y="3848418"/>
            <a:ext cx="1317523"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chemeClr val="dk1"/>
                </a:solidFill>
                <a:latin typeface="Calibri"/>
                <a:ea typeface="Calibri"/>
                <a:cs typeface="Calibri"/>
                <a:sym typeface="Calibri"/>
              </a:rPr>
              <a:t>❸</a:t>
            </a:r>
            <a:endParaRPr b="1" i="0" sz="1600" u="none" cap="none" strike="noStrike">
              <a:solidFill>
                <a:schemeClr val="dk1"/>
              </a:solidFill>
              <a:latin typeface="Calibri"/>
              <a:ea typeface="Calibri"/>
              <a:cs typeface="Calibri"/>
              <a:sym typeface="Calibri"/>
            </a:endParaRPr>
          </a:p>
        </p:txBody>
      </p:sp>
      <p:sp>
        <p:nvSpPr>
          <p:cNvPr id="700" name="Google Shape;700;p30"/>
          <p:cNvSpPr/>
          <p:nvPr/>
        </p:nvSpPr>
        <p:spPr>
          <a:xfrm>
            <a:off x="1392431" y="3731252"/>
            <a:ext cx="2794684" cy="6487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rgbClr val="FF0000"/>
                </a:solidFill>
                <a:latin typeface="Calibri"/>
                <a:ea typeface="Calibri"/>
                <a:cs typeface="Calibri"/>
                <a:sym typeface="Calibri"/>
              </a:rPr>
              <a:t>قارِئةٌ</a:t>
            </a:r>
            <a:r>
              <a:rPr b="0" i="0" lang="ar-MA" sz="1800" u="none" cap="none" strike="noStrike">
                <a:solidFill>
                  <a:schemeClr val="dk1"/>
                </a:solidFill>
                <a:latin typeface="Calibri"/>
                <a:ea typeface="Calibri"/>
                <a:cs typeface="Calibri"/>
                <a:sym typeface="Calibri"/>
              </a:rPr>
              <a:t> </a:t>
            </a:r>
            <a:r>
              <a:rPr b="0" i="0" lang="ar-MA" sz="2000" u="none" cap="none" strike="noStrike">
                <a:solidFill>
                  <a:schemeClr val="dk1"/>
                </a:solidFill>
                <a:latin typeface="Calibri"/>
                <a:ea typeface="Calibri"/>
                <a:cs typeface="Calibri"/>
                <a:sym typeface="Calibri"/>
              </a:rPr>
              <a:t>- </a:t>
            </a:r>
            <a:r>
              <a:rPr b="0" i="0" lang="ar-MA" sz="1800" u="none" cap="none" strike="noStrike">
                <a:solidFill>
                  <a:srgbClr val="FF0000"/>
                </a:solidFill>
                <a:latin typeface="Calibri"/>
                <a:ea typeface="Calibri"/>
                <a:cs typeface="Calibri"/>
                <a:sym typeface="Calibri"/>
              </a:rPr>
              <a:t>مُثيرٌ</a:t>
            </a:r>
            <a:r>
              <a:rPr b="0" i="0" lang="ar-MA" sz="2000" u="none" cap="none" strike="noStrike">
                <a:solidFill>
                  <a:schemeClr val="dk1"/>
                </a:solidFill>
                <a:latin typeface="Calibri"/>
                <a:ea typeface="Calibri"/>
                <a:cs typeface="Calibri"/>
                <a:sym typeface="Calibri"/>
              </a:rPr>
              <a:t> </a:t>
            </a:r>
            <a:endParaRPr b="0" i="0" sz="1800" u="none" cap="none" strike="noStrike">
              <a:solidFill>
                <a:schemeClr val="dk1"/>
              </a:solidFill>
              <a:latin typeface="Arial"/>
              <a:ea typeface="Arial"/>
              <a:cs typeface="Arial"/>
              <a:sym typeface="Arial"/>
            </a:endParaRPr>
          </a:p>
        </p:txBody>
      </p:sp>
      <p:sp>
        <p:nvSpPr>
          <p:cNvPr id="701" name="Google Shape;701;p30"/>
          <p:cNvSpPr txBox="1"/>
          <p:nvPr/>
        </p:nvSpPr>
        <p:spPr>
          <a:xfrm>
            <a:off x="1311378" y="583471"/>
            <a:ext cx="10187701" cy="246221"/>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Clr>
                <a:srgbClr val="BFBFBF"/>
              </a:buClr>
              <a:buSzPts val="2000"/>
              <a:buFont typeface="Arial"/>
              <a:buNone/>
            </a:pPr>
            <a:r>
              <a:rPr b="0" i="0" lang="ar-MA" sz="1600" u="none" cap="none" strike="noStrike">
                <a:solidFill>
                  <a:srgbClr val="7F7F7F"/>
                </a:solidFill>
                <a:latin typeface="Calibri"/>
                <a:ea typeface="Calibri"/>
                <a:cs typeface="Calibri"/>
                <a:sym typeface="Calibri"/>
              </a:rPr>
              <a:t>يدعو المدرس المتعلمين إلى الانتباه، ويوضح لهم في ثلاث دقائق، الطريقة التي سيوظفون بها اسم الفاعل في وصف اهتمام بالسينما   </a:t>
            </a:r>
            <a:endParaRPr b="0" i="0" sz="1600" u="none" cap="none" strike="noStrike">
              <a:solidFill>
                <a:srgbClr val="7F7F7F"/>
              </a:solidFill>
              <a:latin typeface="Calibri"/>
              <a:ea typeface="Calibri"/>
              <a:cs typeface="Calibri"/>
              <a:sym typeface="Calibri"/>
            </a:endParaRPr>
          </a:p>
        </p:txBody>
      </p:sp>
      <p:sp>
        <p:nvSpPr>
          <p:cNvPr id="702" name="Google Shape;702;p30"/>
          <p:cNvSpPr/>
          <p:nvPr/>
        </p:nvSpPr>
        <p:spPr>
          <a:xfrm>
            <a:off x="2977653" y="2747620"/>
            <a:ext cx="2703871" cy="648702"/>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rgbClr val="000000"/>
                </a:solidFill>
                <a:latin typeface="Calibri"/>
                <a:ea typeface="Calibri"/>
                <a:cs typeface="Calibri"/>
                <a:sym typeface="Calibri"/>
              </a:rPr>
              <a:t>مثلا = </a:t>
            </a:r>
            <a:r>
              <a:rPr b="0" i="0" lang="ar-MA" sz="1800" u="none" cap="none" strike="noStrike">
                <a:solidFill>
                  <a:srgbClr val="FF0000"/>
                </a:solidFill>
                <a:latin typeface="Calibri"/>
                <a:ea typeface="Calibri"/>
                <a:cs typeface="Calibri"/>
                <a:sym typeface="Calibri"/>
              </a:rPr>
              <a:t>أقرأ</a:t>
            </a:r>
            <a:r>
              <a:rPr b="0" i="0" lang="ar-MA" sz="1800" u="none" cap="none" strike="noStrike">
                <a:solidFill>
                  <a:srgbClr val="000000"/>
                </a:solidFill>
                <a:latin typeface="Calibri"/>
                <a:ea typeface="Calibri"/>
                <a:cs typeface="Calibri"/>
                <a:sym typeface="Calibri"/>
              </a:rPr>
              <a:t> الرواية بكثرة </a:t>
            </a:r>
            <a:endParaRPr/>
          </a:p>
          <a:p>
            <a:pPr indent="0" lvl="0" marL="0" marR="0" rtl="0" algn="ctr">
              <a:spcBef>
                <a:spcPts val="0"/>
              </a:spcBef>
              <a:spcAft>
                <a:spcPts val="0"/>
              </a:spcAft>
              <a:buNone/>
            </a:pPr>
            <a:r>
              <a:rPr b="0" i="0" lang="ar-MA" sz="1800" u="none" cap="none" strike="noStrike">
                <a:solidFill>
                  <a:srgbClr val="000000"/>
                </a:solidFill>
                <a:latin typeface="Calibri"/>
                <a:ea typeface="Calibri"/>
                <a:cs typeface="Calibri"/>
                <a:sym typeface="Calibri"/>
              </a:rPr>
              <a:t> </a:t>
            </a:r>
            <a:r>
              <a:rPr b="0" i="0" lang="ar-MA" sz="1800" u="none" cap="none" strike="noStrike">
                <a:solidFill>
                  <a:srgbClr val="C00000"/>
                </a:solidFill>
                <a:latin typeface="Calibri"/>
                <a:ea typeface="Calibri"/>
                <a:cs typeface="Calibri"/>
                <a:sym typeface="Calibri"/>
              </a:rPr>
              <a:t>يُثيرُ</a:t>
            </a:r>
            <a:r>
              <a:rPr b="0" i="0" lang="ar-MA" sz="1800" u="none" cap="none" strike="noStrike">
                <a:solidFill>
                  <a:srgbClr val="000000"/>
                </a:solidFill>
                <a:latin typeface="Calibri"/>
                <a:ea typeface="Calibri"/>
                <a:cs typeface="Calibri"/>
                <a:sym typeface="Calibri"/>
              </a:rPr>
              <a:t> إعجاب الجمهور </a:t>
            </a:r>
            <a:endParaRPr b="0" i="0" sz="1800" u="none" cap="none" strike="noStrike">
              <a:solidFill>
                <a:srgbClr val="000000"/>
              </a:solidFill>
              <a:latin typeface="Calibri"/>
              <a:ea typeface="Calibri"/>
              <a:cs typeface="Calibri"/>
              <a:sym typeface="Calibri"/>
            </a:endParaRPr>
          </a:p>
        </p:txBody>
      </p:sp>
      <p:sp>
        <p:nvSpPr>
          <p:cNvPr id="703" name="Google Shape;703;p30"/>
          <p:cNvSpPr txBox="1"/>
          <p:nvPr/>
        </p:nvSpPr>
        <p:spPr>
          <a:xfrm>
            <a:off x="4670326" y="4954561"/>
            <a:ext cx="5112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ar-MA" sz="2400" u="none" cap="none" strike="noStrike">
                <a:solidFill>
                  <a:schemeClr val="dk1"/>
                </a:solidFill>
                <a:latin typeface="Calibri"/>
                <a:ea typeface="Calibri"/>
                <a:cs typeface="Calibri"/>
                <a:sym typeface="Calibri"/>
              </a:rPr>
              <a:t>❹</a:t>
            </a:r>
            <a:endParaRPr sz="240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31"/>
          <p:cNvSpPr/>
          <p:nvPr/>
        </p:nvSpPr>
        <p:spPr>
          <a:xfrm>
            <a:off x="1740309" y="2150184"/>
            <a:ext cx="8235587"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800">
                <a:solidFill>
                  <a:schemeClr val="dk1"/>
                </a:solidFill>
                <a:latin typeface="Calibri"/>
                <a:ea typeface="Calibri"/>
                <a:cs typeface="Calibri"/>
                <a:sym typeface="Calibri"/>
              </a:rPr>
              <a:t>- أَنا قارِئَةٌ الرِّوايَةَ بكثرةٍ، أَطْمَحُ أَنْ تَكونَ لي أَعْمالٌ سينِمائِيَّةٌ كَبيرَةٌ.</a:t>
            </a:r>
            <a:endParaRPr b="1" sz="2800">
              <a:solidFill>
                <a:schemeClr val="dk1"/>
              </a:solidFill>
              <a:latin typeface="Calibri"/>
              <a:ea typeface="Calibri"/>
              <a:cs typeface="Calibri"/>
              <a:sym typeface="Calibri"/>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709" name="Google Shape;709;p31"/>
          <p:cNvPicPr preferRelativeResize="0"/>
          <p:nvPr/>
        </p:nvPicPr>
        <p:blipFill rotWithShape="1">
          <a:blip r:embed="rId3">
            <a:alphaModFix/>
          </a:blip>
          <a:srcRect b="0" l="0" r="0" t="0"/>
          <a:stretch/>
        </p:blipFill>
        <p:spPr>
          <a:xfrm rot="5400000">
            <a:off x="8482559" y="2820248"/>
            <a:ext cx="129768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710" name="Google Shape;710;p31"/>
          <p:cNvPicPr preferRelativeResize="0"/>
          <p:nvPr/>
        </p:nvPicPr>
        <p:blipFill rotWithShape="1">
          <a:blip r:embed="rId3">
            <a:alphaModFix/>
          </a:blip>
          <a:srcRect b="0" l="0" r="0" t="0"/>
          <a:stretch/>
        </p:blipFill>
        <p:spPr>
          <a:xfrm rot="1167500">
            <a:off x="9035868" y="2590919"/>
            <a:ext cx="236675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711" name="Google Shape;711;p31"/>
          <p:cNvPicPr preferRelativeResize="0"/>
          <p:nvPr/>
        </p:nvPicPr>
        <p:blipFill rotWithShape="1">
          <a:blip r:embed="rId3">
            <a:alphaModFix/>
          </a:blip>
          <a:srcRect b="0" l="0" r="0" t="0"/>
          <a:stretch/>
        </p:blipFill>
        <p:spPr>
          <a:xfrm rot="9219872">
            <a:off x="7078636" y="2756705"/>
            <a:ext cx="2205558" cy="1123784"/>
          </a:xfrm>
          <a:prstGeom prst="rect">
            <a:avLst/>
          </a:prstGeom>
          <a:noFill/>
          <a:ln>
            <a:noFill/>
          </a:ln>
          <a:effectLst>
            <a:reflection blurRad="0" dir="5400000" dist="5000" endA="0" endPos="30000" kx="0" rotWithShape="0" algn="bl" stA="30000" stPos="0" sy="-100000" ky="0"/>
          </a:effectLst>
        </p:spPr>
      </p:pic>
      <p:sp>
        <p:nvSpPr>
          <p:cNvPr id="712" name="Google Shape;712;p31"/>
          <p:cNvSpPr/>
          <p:nvPr/>
        </p:nvSpPr>
        <p:spPr>
          <a:xfrm>
            <a:off x="10472249" y="3524741"/>
            <a:ext cx="1340678" cy="1104156"/>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400">
                <a:solidFill>
                  <a:schemeClr val="accent1"/>
                </a:solidFill>
                <a:latin typeface="Calibri"/>
                <a:ea typeface="Calibri"/>
                <a:cs typeface="Calibri"/>
                <a:sym typeface="Calibri"/>
              </a:rPr>
              <a:t>من الفعل الثلاثي </a:t>
            </a:r>
            <a:endParaRPr/>
          </a:p>
          <a:p>
            <a:pPr indent="0" lvl="0" marL="0" marR="0" rtl="0" algn="ctr">
              <a:spcBef>
                <a:spcPts val="0"/>
              </a:spcBef>
              <a:spcAft>
                <a:spcPts val="0"/>
              </a:spcAft>
              <a:buNone/>
            </a:pPr>
            <a:r>
              <a:rPr b="1" lang="ar-MA" sz="2400">
                <a:solidFill>
                  <a:schemeClr val="accent1"/>
                </a:solidFill>
                <a:latin typeface="Calibri"/>
                <a:ea typeface="Calibri"/>
                <a:cs typeface="Calibri"/>
                <a:sym typeface="Calibri"/>
              </a:rPr>
              <a:t>"قرأ"</a:t>
            </a:r>
            <a:endParaRPr b="1" sz="2400">
              <a:solidFill>
                <a:schemeClr val="accent1"/>
              </a:solidFill>
              <a:latin typeface="Calibri"/>
              <a:ea typeface="Calibri"/>
              <a:cs typeface="Calibri"/>
              <a:sym typeface="Calibri"/>
            </a:endParaRPr>
          </a:p>
        </p:txBody>
      </p:sp>
      <p:sp>
        <p:nvSpPr>
          <p:cNvPr id="713" name="Google Shape;713;p31"/>
          <p:cNvSpPr/>
          <p:nvPr/>
        </p:nvSpPr>
        <p:spPr>
          <a:xfrm>
            <a:off x="7938851" y="3972920"/>
            <a:ext cx="2485813" cy="1162883"/>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3200">
              <a:solidFill>
                <a:schemeClr val="dk1"/>
              </a:solidFill>
              <a:latin typeface="Arial"/>
              <a:ea typeface="Arial"/>
              <a:cs typeface="Arial"/>
              <a:sym typeface="Arial"/>
            </a:endParaRPr>
          </a:p>
          <a:p>
            <a:pPr indent="0" lvl="0" marL="0" marR="0" rtl="0" algn="ctr">
              <a:spcBef>
                <a:spcPts val="0"/>
              </a:spcBef>
              <a:spcAft>
                <a:spcPts val="0"/>
              </a:spcAft>
              <a:buNone/>
            </a:pPr>
            <a:r>
              <a:rPr b="1" lang="ar-MA" sz="2400">
                <a:solidFill>
                  <a:schemeClr val="accent4"/>
                </a:solidFill>
                <a:latin typeface="Calibri"/>
                <a:ea typeface="Calibri"/>
                <a:cs typeface="Calibri"/>
                <a:sym typeface="Calibri"/>
              </a:rPr>
              <a:t>على وزن "فاعل" </a:t>
            </a:r>
            <a:endParaRPr b="1" sz="2400">
              <a:solidFill>
                <a:schemeClr val="accent4"/>
              </a:solidFill>
              <a:latin typeface="Calibri"/>
              <a:ea typeface="Calibri"/>
              <a:cs typeface="Calibri"/>
              <a:sym typeface="Calibri"/>
            </a:endParaRPr>
          </a:p>
          <a:p>
            <a:pPr indent="0" lvl="0" marL="0" marR="0" rtl="0" algn="ctr">
              <a:spcBef>
                <a:spcPts val="0"/>
              </a:spcBef>
              <a:spcAft>
                <a:spcPts val="0"/>
              </a:spcAft>
              <a:buNone/>
            </a:pPr>
            <a:r>
              <a:t/>
            </a:r>
            <a:endParaRPr b="1" sz="3200">
              <a:solidFill>
                <a:schemeClr val="dk1"/>
              </a:solidFill>
              <a:latin typeface="Arial"/>
              <a:ea typeface="Arial"/>
              <a:cs typeface="Arial"/>
              <a:sym typeface="Arial"/>
            </a:endParaRPr>
          </a:p>
        </p:txBody>
      </p:sp>
      <p:sp>
        <p:nvSpPr>
          <p:cNvPr id="714" name="Google Shape;714;p31"/>
          <p:cNvSpPr/>
          <p:nvPr/>
        </p:nvSpPr>
        <p:spPr>
          <a:xfrm>
            <a:off x="5306378" y="3900480"/>
            <a:ext cx="2358187" cy="1006125"/>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400">
                <a:solidFill>
                  <a:schemeClr val="dk1"/>
                </a:solidFill>
                <a:latin typeface="Calibri"/>
                <a:ea typeface="Calibri"/>
                <a:cs typeface="Calibri"/>
                <a:sym typeface="Calibri"/>
              </a:rPr>
              <a:t>تدل على من اتصف بقراءة الرواية </a:t>
            </a:r>
            <a:endParaRPr/>
          </a:p>
        </p:txBody>
      </p:sp>
      <p:sp>
        <p:nvSpPr>
          <p:cNvPr id="715" name="Google Shape;715;p31"/>
          <p:cNvSpPr/>
          <p:nvPr/>
        </p:nvSpPr>
        <p:spPr>
          <a:xfrm>
            <a:off x="8731489" y="2050700"/>
            <a:ext cx="687519" cy="670158"/>
          </a:xfrm>
          <a:prstGeom prst="ellipse">
            <a:avLst/>
          </a:prstGeom>
          <a:noFill/>
          <a:ln cap="flat" cmpd="sng" w="381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716" name="Google Shape;716;p3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717" name="Google Shape;717;p31"/>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18" name="Google Shape;718;p31"/>
          <p:cNvSpPr txBox="1"/>
          <p:nvPr/>
        </p:nvSpPr>
        <p:spPr>
          <a:xfrm>
            <a:off x="2739592" y="138200"/>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lang="ar-MA" sz="2000">
                <a:solidFill>
                  <a:srgbClr val="AEAEAE"/>
                </a:solidFill>
                <a:latin typeface="Calibri"/>
                <a:ea typeface="Calibri"/>
                <a:cs typeface="Calibri"/>
                <a:sym typeface="Calibri"/>
              </a:rPr>
              <a:t>أوظف اسم الفاعل في جمل لوصف اهتمام فني أو سينمائي</a:t>
            </a:r>
            <a:endParaRPr/>
          </a:p>
        </p:txBody>
      </p:sp>
      <p:sp>
        <p:nvSpPr>
          <p:cNvPr id="719" name="Google Shape;719;p31"/>
          <p:cNvSpPr txBox="1"/>
          <p:nvPr/>
        </p:nvSpPr>
        <p:spPr>
          <a:xfrm>
            <a:off x="1254505" y="560114"/>
            <a:ext cx="10187701" cy="246221"/>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600"/>
              <a:buFont typeface="Arial"/>
              <a:buNone/>
            </a:pPr>
            <a:r>
              <a:rPr lang="ar-MA" sz="1600">
                <a:solidFill>
                  <a:srgbClr val="BFBFBF"/>
                </a:solidFill>
                <a:latin typeface="Calibri"/>
                <a:ea typeface="Calibri"/>
                <a:cs typeface="Calibri"/>
                <a:sym typeface="Calibri"/>
              </a:rPr>
              <a:t>يطلب المدرس من المتعلمات والمتعلمين الانتباه، ويوضح لهم الطريقة التي تساعد على توظيف اسم الفاعل في جمل سردية لوصف اهتمام فني أو سينمائي</a:t>
            </a:r>
            <a:endParaRPr/>
          </a:p>
        </p:txBody>
      </p:sp>
      <p:pic>
        <p:nvPicPr>
          <p:cNvPr id="720" name="Google Shape;720;p31"/>
          <p:cNvPicPr preferRelativeResize="0"/>
          <p:nvPr/>
        </p:nvPicPr>
        <p:blipFill rotWithShape="1">
          <a:blip r:embed="rId5">
            <a:alphaModFix/>
          </a:blip>
          <a:srcRect b="0" l="0" r="0" t="0"/>
          <a:stretch/>
        </p:blipFill>
        <p:spPr>
          <a:xfrm>
            <a:off x="248952" y="94537"/>
            <a:ext cx="730250" cy="730250"/>
          </a:xfrm>
          <a:prstGeom prst="rect">
            <a:avLst/>
          </a:prstGeom>
          <a:noFill/>
          <a:ln>
            <a:noFill/>
          </a:ln>
        </p:spPr>
      </p:pic>
      <p:sp>
        <p:nvSpPr>
          <p:cNvPr id="721" name="Google Shape;721;p31"/>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15"/>
                                        </p:tgtEl>
                                        <p:attrNameLst>
                                          <p:attrName>style.visibility</p:attrName>
                                        </p:attrNameLst>
                                      </p:cBhvr>
                                      <p:to>
                                        <p:strVal val="visible"/>
                                      </p:to>
                                    </p:set>
                                    <p:anim calcmode="lin" valueType="num">
                                      <p:cBhvr additive="base">
                                        <p:cTn dur="500"/>
                                        <p:tgtEl>
                                          <p:spTgt spid="715"/>
                                        </p:tgtEl>
                                        <p:attrNameLst>
                                          <p:attrName>ppt_w</p:attrName>
                                        </p:attrNameLst>
                                      </p:cBhvr>
                                      <p:tavLst>
                                        <p:tav fmla="" tm="0">
                                          <p:val>
                                            <p:strVal val="0"/>
                                          </p:val>
                                        </p:tav>
                                        <p:tav fmla="" tm="100000">
                                          <p:val>
                                            <p:strVal val="#ppt_w"/>
                                          </p:val>
                                        </p:tav>
                                      </p:tavLst>
                                    </p:anim>
                                    <p:anim calcmode="lin" valueType="num">
                                      <p:cBhvr additive="base">
                                        <p:cTn dur="500"/>
                                        <p:tgtEl>
                                          <p:spTgt spid="71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32"/>
          <p:cNvSpPr/>
          <p:nvPr/>
        </p:nvSpPr>
        <p:spPr>
          <a:xfrm>
            <a:off x="4798880" y="1943418"/>
            <a:ext cx="5630371" cy="75469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lang="ar-MA" sz="3200">
                <a:solidFill>
                  <a:schemeClr val="dk1"/>
                </a:solidFill>
                <a:latin typeface="Calibri"/>
                <a:ea typeface="Calibri"/>
                <a:cs typeface="Calibri"/>
                <a:sym typeface="Calibri"/>
              </a:rPr>
              <a:t>- شاهَدْتُ فيلْمًا سينِمائِيًّا </a:t>
            </a:r>
            <a:r>
              <a:rPr b="1" lang="ar-MA" sz="3200">
                <a:solidFill>
                  <a:srgbClr val="C00000"/>
                </a:solidFill>
                <a:latin typeface="Calibri"/>
                <a:ea typeface="Calibri"/>
                <a:cs typeface="Calibri"/>
                <a:sym typeface="Calibri"/>
              </a:rPr>
              <a:t>مُثيرًا</a:t>
            </a:r>
            <a:r>
              <a:rPr b="1" lang="ar-MA" sz="3200">
                <a:solidFill>
                  <a:schemeClr val="dk1"/>
                </a:solidFill>
                <a:latin typeface="Calibri"/>
                <a:ea typeface="Calibri"/>
                <a:cs typeface="Calibri"/>
                <a:sym typeface="Calibri"/>
              </a:rPr>
              <a:t>.</a:t>
            </a:r>
            <a:endParaRPr b="1" sz="3200">
              <a:solidFill>
                <a:schemeClr val="dk1"/>
              </a:solidFill>
              <a:latin typeface="Calibri"/>
              <a:ea typeface="Calibri"/>
              <a:cs typeface="Calibri"/>
              <a:sym typeface="Calibri"/>
            </a:endParaRPr>
          </a:p>
        </p:txBody>
      </p:sp>
      <p:sp>
        <p:nvSpPr>
          <p:cNvPr id="727" name="Google Shape;727;p32"/>
          <p:cNvSpPr/>
          <p:nvPr/>
        </p:nvSpPr>
        <p:spPr>
          <a:xfrm>
            <a:off x="9021990" y="2974435"/>
            <a:ext cx="1816568" cy="1104156"/>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400">
                <a:solidFill>
                  <a:schemeClr val="accent1"/>
                </a:solidFill>
                <a:latin typeface="Calibri"/>
                <a:ea typeface="Calibri"/>
                <a:cs typeface="Calibri"/>
                <a:sym typeface="Calibri"/>
              </a:rPr>
              <a:t>مشتق من الفعل الرباعي </a:t>
            </a:r>
            <a:endParaRPr/>
          </a:p>
          <a:p>
            <a:pPr indent="0" lvl="0" marL="0" marR="0" rtl="0" algn="ctr">
              <a:spcBef>
                <a:spcPts val="0"/>
              </a:spcBef>
              <a:spcAft>
                <a:spcPts val="0"/>
              </a:spcAft>
              <a:buNone/>
            </a:pPr>
            <a:r>
              <a:rPr b="1" lang="ar-MA" sz="2400">
                <a:solidFill>
                  <a:schemeClr val="accent1"/>
                </a:solidFill>
                <a:latin typeface="Calibri"/>
                <a:ea typeface="Calibri"/>
                <a:cs typeface="Calibri"/>
                <a:sym typeface="Calibri"/>
              </a:rPr>
              <a:t>"أثار"</a:t>
            </a:r>
            <a:endParaRPr b="1" sz="2400">
              <a:solidFill>
                <a:schemeClr val="accent1"/>
              </a:solidFill>
              <a:latin typeface="Calibri"/>
              <a:ea typeface="Calibri"/>
              <a:cs typeface="Calibri"/>
              <a:sym typeface="Calibri"/>
            </a:endParaRPr>
          </a:p>
        </p:txBody>
      </p:sp>
      <p:sp>
        <p:nvSpPr>
          <p:cNvPr id="728" name="Google Shape;728;p32"/>
          <p:cNvSpPr/>
          <p:nvPr/>
        </p:nvSpPr>
        <p:spPr>
          <a:xfrm>
            <a:off x="5628908" y="3864512"/>
            <a:ext cx="2485813" cy="1162883"/>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3200">
              <a:solidFill>
                <a:schemeClr val="dk1"/>
              </a:solidFill>
              <a:latin typeface="Arial"/>
              <a:ea typeface="Arial"/>
              <a:cs typeface="Arial"/>
              <a:sym typeface="Arial"/>
            </a:endParaRPr>
          </a:p>
          <a:p>
            <a:pPr indent="0" lvl="0" marL="0" marR="0" rtl="0" algn="ctr">
              <a:spcBef>
                <a:spcPts val="0"/>
              </a:spcBef>
              <a:spcAft>
                <a:spcPts val="0"/>
              </a:spcAft>
              <a:buNone/>
            </a:pPr>
            <a:r>
              <a:rPr b="1" lang="ar-MA" sz="2400">
                <a:solidFill>
                  <a:schemeClr val="accent4"/>
                </a:solidFill>
                <a:latin typeface="Calibri"/>
                <a:ea typeface="Calibri"/>
                <a:cs typeface="Calibri"/>
                <a:sym typeface="Calibri"/>
              </a:rPr>
              <a:t>إبدال أول مضارع الفعل ميما مضمومة، وكسر ما قبل آخره. </a:t>
            </a:r>
            <a:endParaRPr b="1" sz="2400">
              <a:solidFill>
                <a:schemeClr val="accent4"/>
              </a:solidFill>
              <a:latin typeface="Calibri"/>
              <a:ea typeface="Calibri"/>
              <a:cs typeface="Calibri"/>
              <a:sym typeface="Calibri"/>
            </a:endParaRPr>
          </a:p>
          <a:p>
            <a:pPr indent="0" lvl="0" marL="0" marR="0" rtl="0" algn="ctr">
              <a:spcBef>
                <a:spcPts val="0"/>
              </a:spcBef>
              <a:spcAft>
                <a:spcPts val="0"/>
              </a:spcAft>
              <a:buNone/>
            </a:pPr>
            <a:r>
              <a:t/>
            </a:r>
            <a:endParaRPr b="1" sz="3200">
              <a:solidFill>
                <a:schemeClr val="dk1"/>
              </a:solidFill>
              <a:latin typeface="Arial"/>
              <a:ea typeface="Arial"/>
              <a:cs typeface="Arial"/>
              <a:sym typeface="Arial"/>
            </a:endParaRPr>
          </a:p>
        </p:txBody>
      </p:sp>
      <p:sp>
        <p:nvSpPr>
          <p:cNvPr id="729" name="Google Shape;729;p32"/>
          <p:cNvSpPr/>
          <p:nvPr/>
        </p:nvSpPr>
        <p:spPr>
          <a:xfrm>
            <a:off x="2500509" y="2818743"/>
            <a:ext cx="2358187" cy="1678175"/>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400">
                <a:solidFill>
                  <a:schemeClr val="dk1"/>
                </a:solidFill>
                <a:latin typeface="Calibri"/>
                <a:ea typeface="Calibri"/>
                <a:cs typeface="Calibri"/>
                <a:sym typeface="Calibri"/>
              </a:rPr>
              <a:t>صفة تدل على أن الفيلم يجذب المُشاهد ويشد انتباهه </a:t>
            </a:r>
            <a:endParaRPr/>
          </a:p>
        </p:txBody>
      </p:sp>
      <p:sp>
        <p:nvSpPr>
          <p:cNvPr id="730" name="Google Shape;730;p32"/>
          <p:cNvSpPr/>
          <p:nvPr/>
        </p:nvSpPr>
        <p:spPr>
          <a:xfrm>
            <a:off x="6195575" y="1994382"/>
            <a:ext cx="811273" cy="670158"/>
          </a:xfrm>
          <a:prstGeom prst="ellipse">
            <a:avLst/>
          </a:prstGeom>
          <a:noFill/>
          <a:ln cap="flat" cmpd="sng" w="381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pic>
        <p:nvPicPr>
          <p:cNvPr descr="https://lh7-rt.googleusercontent.com/slidesz/AGV_vUePvWGgk_BoilQ_WwmSO2TiDWDgo12ueQkMqT8-_K8sBIGTjF_12Wdmyf89dKp29LdzCZX-EtpsRWjRRH8w-Ubngds1GiJTh9Qv70SEQXMeXjJz1ZYNzTIVTm5n3fi8V7mG4u9yG8CxCkXT9ERDltApzk5Elg5Q0-xNM-iq-oex_cj2NpWC4NQ=s2048?key=vu4HBEj_h4prAMc-HhjFDw" id="731" name="Google Shape;731;p32"/>
          <p:cNvPicPr preferRelativeResize="0"/>
          <p:nvPr/>
        </p:nvPicPr>
        <p:blipFill rotWithShape="1">
          <a:blip r:embed="rId3">
            <a:alphaModFix/>
          </a:blip>
          <a:srcRect b="0" l="0" r="0" t="0"/>
          <a:stretch/>
        </p:blipFill>
        <p:spPr>
          <a:xfrm rot="4902069">
            <a:off x="6096815" y="2733759"/>
            <a:ext cx="1297687"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732" name="Google Shape;732;p32"/>
          <p:cNvPicPr preferRelativeResize="0"/>
          <p:nvPr/>
        </p:nvPicPr>
        <p:blipFill rotWithShape="1">
          <a:blip r:embed="rId3">
            <a:alphaModFix/>
          </a:blip>
          <a:srcRect b="0" l="0" r="0" t="0"/>
          <a:stretch/>
        </p:blipFill>
        <p:spPr>
          <a:xfrm rot="1167500">
            <a:off x="6585462" y="2559616"/>
            <a:ext cx="2639118" cy="1123784"/>
          </a:xfrm>
          <a:prstGeom prst="rect">
            <a:avLst/>
          </a:prstGeom>
          <a:noFill/>
          <a:ln>
            <a:noFill/>
          </a:ln>
          <a:effectLst>
            <a:reflection blurRad="0" dir="5400000" dist="5000" endA="0" endPos="30000" kx="0" rotWithShape="0" algn="bl" stA="30000" stPos="0" sy="-100000" ky="0"/>
          </a:effectLst>
        </p:spPr>
      </p:pic>
      <p:pic>
        <p:nvPicPr>
          <p:cNvPr descr="https://lh7-rt.googleusercontent.com/slidesz/AGV_vUePvWGgk_BoilQ_WwmSO2TiDWDgo12ueQkMqT8-_K8sBIGTjF_12Wdmyf89dKp29LdzCZX-EtpsRWjRRH8w-Ubngds1GiJTh9Qv70SEQXMeXjJz1ZYNzTIVTm5n3fi8V7mG4u9yG8CxCkXT9ERDltApzk5Elg5Q0-xNM-iq-oex_cj2NpWC4NQ=s2048?key=vu4HBEj_h4prAMc-HhjFDw" id="733" name="Google Shape;733;p32"/>
          <p:cNvPicPr preferRelativeResize="0"/>
          <p:nvPr/>
        </p:nvPicPr>
        <p:blipFill rotWithShape="1">
          <a:blip r:embed="rId3">
            <a:alphaModFix/>
          </a:blip>
          <a:srcRect b="0" l="0" r="0" t="0"/>
          <a:stretch/>
        </p:blipFill>
        <p:spPr>
          <a:xfrm rot="9219872">
            <a:off x="4545065" y="2658276"/>
            <a:ext cx="2205558" cy="1123784"/>
          </a:xfrm>
          <a:prstGeom prst="rect">
            <a:avLst/>
          </a:prstGeom>
          <a:noFill/>
          <a:ln>
            <a:noFill/>
          </a:ln>
          <a:effectLst>
            <a:reflection blurRad="0" dir="5400000" dist="5000" endA="0" endPos="30000" kx="0" rotWithShape="0" algn="bl" stA="30000" stPos="0" sy="-100000" ky="0"/>
          </a:effectLst>
        </p:spPr>
      </p:pic>
      <p:sp>
        <p:nvSpPr>
          <p:cNvPr id="734" name="Google Shape;734;p32"/>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35" name="Google Shape;735;p3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736" name="Google Shape;736;p32"/>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37" name="Google Shape;737;p32"/>
          <p:cNvSpPr txBox="1"/>
          <p:nvPr/>
        </p:nvSpPr>
        <p:spPr>
          <a:xfrm>
            <a:off x="2739592" y="138200"/>
            <a:ext cx="8645525"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lang="ar-MA" sz="2000">
                <a:solidFill>
                  <a:srgbClr val="AEAEAE"/>
                </a:solidFill>
                <a:latin typeface="Calibri"/>
                <a:ea typeface="Calibri"/>
                <a:cs typeface="Calibri"/>
                <a:sym typeface="Calibri"/>
              </a:rPr>
              <a:t>أوظف اسم الفاعل في جمل لوصف اهتمام فني أو سينمائي</a:t>
            </a:r>
            <a:endParaRPr/>
          </a:p>
        </p:txBody>
      </p:sp>
      <p:sp>
        <p:nvSpPr>
          <p:cNvPr id="738" name="Google Shape;738;p32"/>
          <p:cNvSpPr txBox="1"/>
          <p:nvPr/>
        </p:nvSpPr>
        <p:spPr>
          <a:xfrm>
            <a:off x="1254505" y="560114"/>
            <a:ext cx="10187701" cy="246221"/>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600"/>
              <a:buFont typeface="Arial"/>
              <a:buNone/>
            </a:pPr>
            <a:r>
              <a:rPr lang="ar-MA" sz="1600">
                <a:solidFill>
                  <a:srgbClr val="BFBFBF"/>
                </a:solidFill>
                <a:latin typeface="Calibri"/>
                <a:ea typeface="Calibri"/>
                <a:cs typeface="Calibri"/>
                <a:sym typeface="Calibri"/>
              </a:rPr>
              <a:t>يطلب المدرس من المتعلمات والمتعلمين الانتباه، ويوضح لهم الطريقة التي تساعد على توظيف اسم الفاعل في جمل سردية لوصف اهتمام فني أو سينمائي</a:t>
            </a:r>
            <a:endParaRPr/>
          </a:p>
        </p:txBody>
      </p:sp>
      <p:pic>
        <p:nvPicPr>
          <p:cNvPr id="739" name="Google Shape;739;p32"/>
          <p:cNvPicPr preferRelativeResize="0"/>
          <p:nvPr/>
        </p:nvPicPr>
        <p:blipFill rotWithShape="1">
          <a:blip r:embed="rId5">
            <a:alphaModFix/>
          </a:blip>
          <a:srcRect b="0" l="0" r="0" t="0"/>
          <a:stretch/>
        </p:blipFill>
        <p:spPr>
          <a:xfrm>
            <a:off x="248952" y="94537"/>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30"/>
                                        </p:tgtEl>
                                        <p:attrNameLst>
                                          <p:attrName>style.visibility</p:attrName>
                                        </p:attrNameLst>
                                      </p:cBhvr>
                                      <p:to>
                                        <p:strVal val="visible"/>
                                      </p:to>
                                    </p:set>
                                    <p:anim calcmode="lin" valueType="num">
                                      <p:cBhvr additive="base">
                                        <p:cTn dur="500"/>
                                        <p:tgtEl>
                                          <p:spTgt spid="730"/>
                                        </p:tgtEl>
                                        <p:attrNameLst>
                                          <p:attrName>ppt_w</p:attrName>
                                        </p:attrNameLst>
                                      </p:cBhvr>
                                      <p:tavLst>
                                        <p:tav fmla="" tm="0">
                                          <p:val>
                                            <p:strVal val="0"/>
                                          </p:val>
                                        </p:tav>
                                        <p:tav fmla="" tm="100000">
                                          <p:val>
                                            <p:strVal val="#ppt_w"/>
                                          </p:val>
                                        </p:tav>
                                      </p:tavLst>
                                    </p:anim>
                                    <p:anim calcmode="lin" valueType="num">
                                      <p:cBhvr additive="base">
                                        <p:cTn dur="500"/>
                                        <p:tgtEl>
                                          <p:spTgt spid="73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3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745" name="Google Shape;745;p33"/>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746" name="Google Shape;746;p3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47" name="Google Shape;747;p33"/>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48" name="Google Shape;748;p33"/>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49" name="Google Shape;749;p33"/>
          <p:cNvSpPr/>
          <p:nvPr/>
        </p:nvSpPr>
        <p:spPr>
          <a:xfrm>
            <a:off x="383459" y="2235274"/>
            <a:ext cx="10949706"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1- عايَنْتُ كَثيراً مِنَ ݴلْأَطْفالِ ............... (تَحَمَّسَ) لِمُشاهَدَةِ ݴلْبَرْنامَجِ ݴلْوَثائِقِيِّ.</a:t>
            </a:r>
            <a:endParaRPr/>
          </a:p>
        </p:txBody>
      </p:sp>
      <p:sp>
        <p:nvSpPr>
          <p:cNvPr id="750" name="Google Shape;750;p33"/>
          <p:cNvSpPr/>
          <p:nvPr/>
        </p:nvSpPr>
        <p:spPr>
          <a:xfrm>
            <a:off x="383458" y="3961862"/>
            <a:ext cx="10949707"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2- لِيَعْلَمِ ݴلْــــ ....... (آمَنَ) أَنَّ ݴللهَ ......... (غَفَرَ) ݴلذّنْبِ وَ.............. (قَبِلَ) ݴلتَّوْبَةِ.</a:t>
            </a:r>
            <a:endParaRPr/>
          </a:p>
        </p:txBody>
      </p:sp>
      <p:sp>
        <p:nvSpPr>
          <p:cNvPr id="751" name="Google Shape;751;p33"/>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lang="ar-MA" sz="2000">
                <a:solidFill>
                  <a:srgbClr val="C00000"/>
                </a:solidFill>
                <a:latin typeface="Calibri"/>
                <a:ea typeface="Calibri"/>
                <a:cs typeface="Calibri"/>
                <a:sym typeface="Calibri"/>
              </a:rPr>
              <a:t>الممارسة الموجهة الجماعية: </a:t>
            </a:r>
            <a:r>
              <a:rPr b="1" lang="ar-MA" sz="2000">
                <a:solidFill>
                  <a:srgbClr val="747474"/>
                </a:solidFill>
                <a:latin typeface="Calibri"/>
                <a:ea typeface="Calibri"/>
                <a:cs typeface="Calibri"/>
                <a:sym typeface="Calibri"/>
              </a:rPr>
              <a:t>ملء الفراغ في ݴلْجُمَلِ ݴلآتِيَةِ باسْمِ فاعِلٍ من ݴلْفِعْلِ (...)</a:t>
            </a:r>
            <a:endParaRPr b="1" sz="2000">
              <a:solidFill>
                <a:srgbClr val="747474"/>
              </a:solidFill>
              <a:latin typeface="Calibri"/>
              <a:ea typeface="Calibri"/>
              <a:cs typeface="Calibri"/>
              <a:sym typeface="Calibri"/>
            </a:endParaRPr>
          </a:p>
        </p:txBody>
      </p:sp>
      <p:sp>
        <p:nvSpPr>
          <p:cNvPr id="752" name="Google Shape;752;p33"/>
          <p:cNvSpPr txBox="1"/>
          <p:nvPr/>
        </p:nvSpPr>
        <p:spPr>
          <a:xfrm>
            <a:off x="1092713" y="544830"/>
            <a:ext cx="10450358" cy="492443"/>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600"/>
              <a:buFont typeface="Arial"/>
              <a:buNone/>
            </a:pPr>
            <a:r>
              <a:rPr lang="ar-MA" sz="1600">
                <a:solidFill>
                  <a:srgbClr val="AEAEAE"/>
                </a:solidFill>
                <a:latin typeface="Calibri"/>
                <a:ea typeface="Calibri"/>
                <a:cs typeface="Calibri"/>
                <a:sym typeface="Calibri"/>
              </a:rPr>
              <a:t>يدعو الأستاذ من </a:t>
            </a:r>
            <a:r>
              <a:rPr lang="ar-MA" sz="1600">
                <a:solidFill>
                  <a:srgbClr val="FF0000"/>
                </a:solidFill>
                <a:latin typeface="Calibri"/>
                <a:ea typeface="Calibri"/>
                <a:cs typeface="Calibri"/>
                <a:sym typeface="Calibri"/>
              </a:rPr>
              <a:t>جماعة الفصل </a:t>
            </a:r>
            <a:r>
              <a:rPr lang="ar-MA" sz="1600">
                <a:solidFill>
                  <a:srgbClr val="AEAEAE"/>
                </a:solidFill>
                <a:latin typeface="Calibri"/>
                <a:ea typeface="Calibri"/>
                <a:cs typeface="Calibri"/>
                <a:sym typeface="Calibri"/>
              </a:rPr>
              <a:t>إتمام الفراغ إتمام الفراغ باسْمِ فاعِلٍ من ݴلْفِعْلِ (...)، يمهلهم دقيقتين، ويواكبهم أثناء الإنجاز مقدما الدعم اللازم لمن يحتاج ذلك، وبعد ذلك يطلب من متعلمين المرور إلى السبورة لتقديم الجواب، وبيان سيرورة التوصل إليه، مع حث بقية المتعلمين على إبداء رأيهم في جوابه </a:t>
            </a:r>
            <a:endParaRPr sz="1600">
              <a:solidFill>
                <a:srgbClr val="AEAEAE"/>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3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58" name="Google Shape;758;p34"/>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759" name="Google Shape;759;p3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60" name="Google Shape;760;p34"/>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61" name="Google Shape;761;p34"/>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62" name="Google Shape;762;p34"/>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63" name="Google Shape;763;p34"/>
          <p:cNvSpPr txBox="1"/>
          <p:nvPr/>
        </p:nvSpPr>
        <p:spPr>
          <a:xfrm>
            <a:off x="1328427" y="463942"/>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764" name="Google Shape;764;p34"/>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lang="ar-MA" sz="2000">
                <a:solidFill>
                  <a:srgbClr val="C00000"/>
                </a:solidFill>
                <a:latin typeface="Calibri"/>
                <a:ea typeface="Calibri"/>
                <a:cs typeface="Calibri"/>
                <a:sym typeface="Calibri"/>
              </a:rPr>
              <a:t>الممارسة الموجهة الجماعية: </a:t>
            </a:r>
            <a:r>
              <a:rPr b="1" lang="ar-MA" sz="2000">
                <a:solidFill>
                  <a:srgbClr val="747474"/>
                </a:solidFill>
                <a:latin typeface="Calibri"/>
                <a:ea typeface="Calibri"/>
                <a:cs typeface="Calibri"/>
                <a:sym typeface="Calibri"/>
              </a:rPr>
              <a:t>ملء الفراغ في ݴلْجُمَلِ ݴلآتِيَةِ باسْمِ فاعِلٍ من ݴلْفِعْلِ (...)</a:t>
            </a:r>
            <a:endParaRPr b="1" sz="2000">
              <a:solidFill>
                <a:srgbClr val="747474"/>
              </a:solidFill>
              <a:latin typeface="Calibri"/>
              <a:ea typeface="Calibri"/>
              <a:cs typeface="Calibri"/>
              <a:sym typeface="Calibri"/>
            </a:endParaRPr>
          </a:p>
        </p:txBody>
      </p:sp>
      <p:sp>
        <p:nvSpPr>
          <p:cNvPr id="765" name="Google Shape;765;p34"/>
          <p:cNvSpPr/>
          <p:nvPr/>
        </p:nvSpPr>
        <p:spPr>
          <a:xfrm>
            <a:off x="383459" y="2235274"/>
            <a:ext cx="10949706"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1- عايَنْتُ كَثيراً مِنَ ݴلْأَطْفالِ </a:t>
            </a:r>
            <a:r>
              <a:rPr b="0" i="0" lang="ar-MA" sz="3200" u="none" cap="none" strike="noStrike">
                <a:solidFill>
                  <a:srgbClr val="C00000"/>
                </a:solidFill>
                <a:latin typeface="Calibri"/>
                <a:ea typeface="Calibri"/>
                <a:cs typeface="Calibri"/>
                <a:sym typeface="Calibri"/>
              </a:rPr>
              <a:t>مُتَحَمِّسينَ</a:t>
            </a:r>
            <a:r>
              <a:rPr b="0" i="0" lang="ar-MA" sz="3200" u="none" cap="none" strike="noStrike">
                <a:solidFill>
                  <a:schemeClr val="dk1"/>
                </a:solidFill>
                <a:latin typeface="Calibri"/>
                <a:ea typeface="Calibri"/>
                <a:cs typeface="Calibri"/>
                <a:sym typeface="Calibri"/>
              </a:rPr>
              <a:t> لِمُشاهَدَةِ ݴلْبَرْنامَجِ ݴلْوَثائِقِيِّ.</a:t>
            </a:r>
            <a:endParaRPr/>
          </a:p>
        </p:txBody>
      </p:sp>
      <p:sp>
        <p:nvSpPr>
          <p:cNvPr id="766" name="Google Shape;766;p34"/>
          <p:cNvSpPr/>
          <p:nvPr/>
        </p:nvSpPr>
        <p:spPr>
          <a:xfrm>
            <a:off x="383458" y="3961862"/>
            <a:ext cx="10949707"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2- لِيَعْلَمِ </a:t>
            </a:r>
            <a:r>
              <a:rPr b="0" i="0" lang="ar-MA" sz="3200" u="none" cap="none" strike="noStrike">
                <a:solidFill>
                  <a:srgbClr val="C00000"/>
                </a:solidFill>
                <a:latin typeface="Calibri"/>
                <a:ea typeface="Calibri"/>
                <a:cs typeface="Calibri"/>
                <a:sym typeface="Calibri"/>
              </a:rPr>
              <a:t>ݴلْــــمُؤْمِنُ</a:t>
            </a:r>
            <a:r>
              <a:rPr b="0" i="0" lang="ar-MA" sz="3200" u="none" cap="none" strike="noStrike">
                <a:solidFill>
                  <a:schemeClr val="dk1"/>
                </a:solidFill>
                <a:latin typeface="Calibri"/>
                <a:ea typeface="Calibri"/>
                <a:cs typeface="Calibri"/>
                <a:sym typeface="Calibri"/>
              </a:rPr>
              <a:t> أَنَّ ݴللهَ غافِرٌ ݴلذّنْبِ وَ</a:t>
            </a:r>
            <a:r>
              <a:rPr b="0" i="0" lang="ar-MA" sz="3200" u="none" cap="none" strike="noStrike">
                <a:solidFill>
                  <a:srgbClr val="C00000"/>
                </a:solidFill>
                <a:latin typeface="Calibri"/>
                <a:ea typeface="Calibri"/>
                <a:cs typeface="Calibri"/>
                <a:sym typeface="Calibri"/>
              </a:rPr>
              <a:t>قابِلٌ</a:t>
            </a:r>
            <a:r>
              <a:rPr b="0" i="0" lang="ar-MA" sz="3200" u="none" cap="none" strike="noStrike">
                <a:solidFill>
                  <a:schemeClr val="dk1"/>
                </a:solidFill>
                <a:latin typeface="Calibri"/>
                <a:ea typeface="Calibri"/>
                <a:cs typeface="Calibri"/>
                <a:sym typeface="Calibri"/>
              </a:rPr>
              <a:t> ݴلتَّوْبَةِ.</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3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72" name="Google Shape;772;p35"/>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773" name="Google Shape;773;p35"/>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74" name="Google Shape;774;p35"/>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75" name="Google Shape;775;p35"/>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76" name="Google Shape;776;p35"/>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lang="ar-MA" sz="2000">
                <a:solidFill>
                  <a:srgbClr val="C00000"/>
                </a:solidFill>
                <a:latin typeface="Calibri"/>
                <a:ea typeface="Calibri"/>
                <a:cs typeface="Calibri"/>
                <a:sym typeface="Calibri"/>
              </a:rPr>
              <a:t>الممارسة الموجهة الثنائية: </a:t>
            </a:r>
            <a:r>
              <a:rPr b="1" lang="ar-MA" sz="2000">
                <a:solidFill>
                  <a:srgbClr val="747474"/>
                </a:solidFill>
                <a:latin typeface="Calibri"/>
                <a:ea typeface="Calibri"/>
                <a:cs typeface="Calibri"/>
                <a:sym typeface="Calibri"/>
              </a:rPr>
              <a:t>ملء الفراغ في ݴلْجُمَلِ ݴلآتِيَةِ باسْمِ فاعِلٍ من ݴلْفِعْلِ (...)</a:t>
            </a:r>
            <a:endParaRPr b="1" sz="2000">
              <a:solidFill>
                <a:srgbClr val="747474"/>
              </a:solidFill>
              <a:latin typeface="Calibri"/>
              <a:ea typeface="Calibri"/>
              <a:cs typeface="Calibri"/>
              <a:sym typeface="Calibri"/>
            </a:endParaRPr>
          </a:p>
        </p:txBody>
      </p:sp>
      <p:sp>
        <p:nvSpPr>
          <p:cNvPr id="777" name="Google Shape;777;p35"/>
          <p:cNvSpPr/>
          <p:nvPr/>
        </p:nvSpPr>
        <p:spPr>
          <a:xfrm>
            <a:off x="973393" y="2381150"/>
            <a:ext cx="10245213"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3- يُحلِِّلُ ݴلـــــــ...................... (نَقَدَ) ݴلسّينِمائِيُّ ݴلْأَفْلامَ بِعُمْقٍ.</a:t>
            </a:r>
            <a:endParaRPr/>
          </a:p>
        </p:txBody>
      </p:sp>
      <p:sp>
        <p:nvSpPr>
          <p:cNvPr id="778" name="Google Shape;778;p35"/>
          <p:cNvSpPr/>
          <p:nvPr/>
        </p:nvSpPr>
        <p:spPr>
          <a:xfrm>
            <a:off x="1596200" y="4184462"/>
            <a:ext cx="9653509"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4- أُعْجِبْتُ بِݴلْــــ ................... (يُمَثِّلُ) يُؤَدّي بِبَراعَةٍ دَوْرَ حَمْزةَ.</a:t>
            </a:r>
            <a:endParaRPr/>
          </a:p>
        </p:txBody>
      </p:sp>
      <p:sp>
        <p:nvSpPr>
          <p:cNvPr id="779" name="Google Shape;779;p35"/>
          <p:cNvSpPr txBox="1"/>
          <p:nvPr/>
        </p:nvSpPr>
        <p:spPr>
          <a:xfrm>
            <a:off x="897972" y="477920"/>
            <a:ext cx="10609006" cy="492443"/>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600"/>
              <a:buFont typeface="Arial"/>
              <a:buNone/>
            </a:pPr>
            <a:r>
              <a:rPr lang="ar-MA" sz="1600">
                <a:solidFill>
                  <a:srgbClr val="AEAEAE"/>
                </a:solidFill>
                <a:latin typeface="Calibri"/>
                <a:ea typeface="Calibri"/>
                <a:cs typeface="Calibri"/>
                <a:sym typeface="Calibri"/>
              </a:rPr>
              <a:t>يدعو الأستاذ من كل متعلم (ة) من المتعلمين إتمام الفراغ باسْمِ فاعِلٍ من ݴلْفِعْلِ (...)، يمهلهم دقيقتين للإنجاز، ويقدم الدعم اللازم لمن يحتاج ذلك، ثم يطلب من </a:t>
            </a:r>
            <a:r>
              <a:rPr lang="ar-MA" sz="1600">
                <a:solidFill>
                  <a:srgbClr val="FF0000"/>
                </a:solidFill>
                <a:latin typeface="Calibri"/>
                <a:ea typeface="Calibri"/>
                <a:cs typeface="Calibri"/>
                <a:sym typeface="Calibri"/>
              </a:rPr>
              <a:t>كل ثنائي </a:t>
            </a:r>
            <a:r>
              <a:rPr lang="ar-MA" sz="1600">
                <a:solidFill>
                  <a:srgbClr val="AEAEAE"/>
                </a:solidFill>
                <a:latin typeface="Calibri"/>
                <a:ea typeface="Calibri"/>
                <a:cs typeface="Calibri"/>
                <a:sym typeface="Calibri"/>
              </a:rPr>
              <a:t>تقاسم جوابه مع زميله، وتوضيح سيرورة التوصل إلى ذلك. ثم ينهض متعلما لتقديم الإجابة وشرح خطوات الإجابة لتعليل الجواب المتوصل إليه</a:t>
            </a:r>
            <a:endParaRPr sz="1600">
              <a:solidFill>
                <a:srgbClr val="AEAEAE"/>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3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785" name="Google Shape;785;p36"/>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786" name="Google Shape;786;p36"/>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87" name="Google Shape;787;p36"/>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88" name="Google Shape;788;p36"/>
          <p:cNvSpPr txBox="1"/>
          <p:nvPr/>
        </p:nvSpPr>
        <p:spPr>
          <a:xfrm>
            <a:off x="1328427" y="463942"/>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789" name="Google Shape;789;p36"/>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lang="ar-MA" sz="2000">
                <a:solidFill>
                  <a:srgbClr val="C00000"/>
                </a:solidFill>
                <a:latin typeface="Calibri"/>
                <a:ea typeface="Calibri"/>
                <a:cs typeface="Calibri"/>
                <a:sym typeface="Calibri"/>
              </a:rPr>
              <a:t>الممارسة الموجهة الثنائية: </a:t>
            </a:r>
            <a:r>
              <a:rPr b="1" lang="ar-MA" sz="2000">
                <a:solidFill>
                  <a:srgbClr val="747474"/>
                </a:solidFill>
                <a:latin typeface="Calibri"/>
                <a:ea typeface="Calibri"/>
                <a:cs typeface="Calibri"/>
                <a:sym typeface="Calibri"/>
              </a:rPr>
              <a:t>ملء الفراغ في ݴلْجُمَلِ ݴلآتِيَةِ باسْمِ فاعِلٍ من ݴلْفِعْلِ (...)</a:t>
            </a:r>
            <a:endParaRPr b="1" sz="2000">
              <a:solidFill>
                <a:srgbClr val="747474"/>
              </a:solidFill>
              <a:latin typeface="Calibri"/>
              <a:ea typeface="Calibri"/>
              <a:cs typeface="Calibri"/>
              <a:sym typeface="Calibri"/>
            </a:endParaRPr>
          </a:p>
        </p:txBody>
      </p:sp>
      <p:sp>
        <p:nvSpPr>
          <p:cNvPr id="790" name="Google Shape;790;p36"/>
          <p:cNvSpPr/>
          <p:nvPr/>
        </p:nvSpPr>
        <p:spPr>
          <a:xfrm>
            <a:off x="973393" y="2381150"/>
            <a:ext cx="10245213"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3- يُحلِِّلُ </a:t>
            </a:r>
            <a:r>
              <a:rPr lang="ar-MA" sz="3200">
                <a:solidFill>
                  <a:srgbClr val="C00000"/>
                </a:solidFill>
                <a:latin typeface="Calibri"/>
                <a:ea typeface="Calibri"/>
                <a:cs typeface="Calibri"/>
                <a:sym typeface="Calibri"/>
              </a:rPr>
              <a:t>ݴلـــــــنّاقِدُ</a:t>
            </a:r>
            <a:r>
              <a:rPr lang="ar-MA" sz="3200">
                <a:solidFill>
                  <a:schemeClr val="dk1"/>
                </a:solidFill>
                <a:latin typeface="Calibri"/>
                <a:ea typeface="Calibri"/>
                <a:cs typeface="Calibri"/>
                <a:sym typeface="Calibri"/>
              </a:rPr>
              <a:t> ݴلسّينِمائِيُّ ݴلْأَفْلامَ بِعُمْقٍ.</a:t>
            </a:r>
            <a:endParaRPr/>
          </a:p>
        </p:txBody>
      </p:sp>
      <p:sp>
        <p:nvSpPr>
          <p:cNvPr id="791" name="Google Shape;791;p36"/>
          <p:cNvSpPr/>
          <p:nvPr/>
        </p:nvSpPr>
        <p:spPr>
          <a:xfrm>
            <a:off x="1596200" y="4184462"/>
            <a:ext cx="9653509"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4- أُعْجِبْتُ بِ</a:t>
            </a:r>
            <a:r>
              <a:rPr lang="ar-MA" sz="3200">
                <a:solidFill>
                  <a:srgbClr val="C00000"/>
                </a:solidFill>
                <a:latin typeface="Calibri"/>
                <a:ea typeface="Calibri"/>
                <a:cs typeface="Calibri"/>
                <a:sym typeface="Calibri"/>
              </a:rPr>
              <a:t>ݴلْــــمُمَثِّلِ</a:t>
            </a:r>
            <a:r>
              <a:rPr lang="ar-MA" sz="3200">
                <a:solidFill>
                  <a:schemeClr val="dk1"/>
                </a:solidFill>
                <a:latin typeface="Calibri"/>
                <a:ea typeface="Calibri"/>
                <a:cs typeface="Calibri"/>
                <a:sym typeface="Calibri"/>
              </a:rPr>
              <a:t> يُؤَدّي بِبَراعَةٍ دَوْرَ حَمْزةَ.</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3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97" name="Google Shape;797;p37"/>
          <p:cNvSpPr/>
          <p:nvPr/>
        </p:nvSpPr>
        <p:spPr>
          <a:xfrm>
            <a:off x="0" y="0"/>
            <a:ext cx="12192000" cy="6858000"/>
          </a:xfrm>
          <a:prstGeom prst="rect">
            <a:avLst/>
          </a:prstGeom>
          <a:noFill/>
          <a:ln cap="flat" cmpd="sng" w="762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798" name="Google Shape;798;p37"/>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799" name="Google Shape;799;p37"/>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00" name="Google Shape;800;p37"/>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descr="Lever la main - Icônes mains et gestes gratuites" id="801" name="Google Shape;801;p37"/>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
        <p:nvSpPr>
          <p:cNvPr id="802" name="Google Shape;802;p37"/>
          <p:cNvSpPr txBox="1"/>
          <p:nvPr/>
        </p:nvSpPr>
        <p:spPr>
          <a:xfrm>
            <a:off x="941590" y="147297"/>
            <a:ext cx="10292750"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C00000"/>
                </a:solidFill>
                <a:latin typeface="Arial"/>
                <a:ea typeface="Arial"/>
                <a:cs typeface="Arial"/>
                <a:sym typeface="Arial"/>
              </a:rPr>
              <a:t>الممارسة المستقلة: </a:t>
            </a:r>
            <a:r>
              <a:rPr b="1" lang="ar-MA" sz="2000">
                <a:solidFill>
                  <a:srgbClr val="747474"/>
                </a:solidFill>
                <a:latin typeface="Arial"/>
                <a:ea typeface="Arial"/>
                <a:cs typeface="Arial"/>
                <a:sym typeface="Arial"/>
              </a:rPr>
              <a:t>توظيف اسم الفاعل لوصف تجربة سينمائية أو اهتمام بالفن السابع</a:t>
            </a:r>
            <a:endParaRPr/>
          </a:p>
        </p:txBody>
      </p:sp>
      <p:sp>
        <p:nvSpPr>
          <p:cNvPr id="803" name="Google Shape;803;p37"/>
          <p:cNvSpPr/>
          <p:nvPr/>
        </p:nvSpPr>
        <p:spPr>
          <a:xfrm>
            <a:off x="613137" y="2295936"/>
            <a:ext cx="10764671" cy="2677616"/>
          </a:xfrm>
          <a:prstGeom prst="rect">
            <a:avLst/>
          </a:prstGeom>
          <a:solidFill>
            <a:schemeClr val="lt1"/>
          </a:solidFill>
          <a:ln cap="flat" cmpd="sng" w="5715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2060"/>
              </a:buClr>
              <a:buSzPts val="2800"/>
              <a:buFont typeface="Calibri"/>
              <a:buNone/>
            </a:pPr>
            <a:r>
              <a:rPr b="1" lang="ar-MA" sz="2800">
                <a:solidFill>
                  <a:srgbClr val="002060"/>
                </a:solidFill>
                <a:latin typeface="Calibri"/>
                <a:ea typeface="Calibri"/>
                <a:cs typeface="Calibri"/>
                <a:sym typeface="Calibri"/>
              </a:rPr>
              <a:t>تَعَرَّفْتَ فِي نَصِّ "هَكَذَا عَشِقْتُ ݴلسِّينِما" عَلَى ݴهْتِمامِ عَلي حَسَن بِالْفَنِّ ݴلسّابِعِ ݴخْتِياراً ومُشاهَدَةً وَتَقْدِيماً. صِفْ هَذَا ݴلِاهْتِمامَ فِي أَرْبَعِ جُمَلٍ مُسْتَعْمِلاً أَسْماءَ فاعِلِينَ مِنَ ݴلْأَفْعالِ ݴلآتِيَةِ: (عَشِقَ - أَعَدَّ - نَقَبَ، قَدَّمَ).</a:t>
            </a:r>
            <a:endParaRPr b="1" sz="2800">
              <a:solidFill>
                <a:srgbClr val="FFC000"/>
              </a:solidFill>
              <a:latin typeface="Calibri"/>
              <a:ea typeface="Calibri"/>
              <a:cs typeface="Calibri"/>
              <a:sym typeface="Calibri"/>
            </a:endParaRPr>
          </a:p>
        </p:txBody>
      </p:sp>
      <p:sp>
        <p:nvSpPr>
          <p:cNvPr id="804" name="Google Shape;804;p37"/>
          <p:cNvSpPr txBox="1"/>
          <p:nvPr/>
        </p:nvSpPr>
        <p:spPr>
          <a:xfrm>
            <a:off x="630013" y="583483"/>
            <a:ext cx="10762145" cy="430887"/>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lang="ar-MA" sz="1400">
                <a:solidFill>
                  <a:srgbClr val="747474"/>
                </a:solidFill>
                <a:latin typeface="Calibri"/>
                <a:ea typeface="Calibri"/>
                <a:cs typeface="Calibri"/>
                <a:sym typeface="Calibri"/>
              </a:rPr>
              <a:t>يدعو المدرس كل متعلم (ة) إلى قراءة الوضعية قراءة متأنية، وتوظيف اسم الفاعل لوصف اهتمام علي حسن بالفن السابع، يمهلهم دقيقتين ويواكب الإنجاز مع تقديم الدعم اللازم لمن يحتاج ذلك، ثم يختار عينة (في حدود ثلاثة تلاميذ) لتقديم أجوبتهم، مع بيان الكيفية التي توصلوا بها إلى إنجاز المطلوب، ثم يبادر إلى تصحيح الأجوبة وتقديم التغذية الراجعة اللازمة</a:t>
            </a:r>
            <a:endParaRPr sz="1400">
              <a:solidFill>
                <a:srgbClr val="747474"/>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3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10" name="Google Shape;810;p38"/>
          <p:cNvSpPr/>
          <p:nvPr/>
        </p:nvSpPr>
        <p:spPr>
          <a:xfrm>
            <a:off x="0" y="0"/>
            <a:ext cx="12192000" cy="6858000"/>
          </a:xfrm>
          <a:prstGeom prst="rect">
            <a:avLst/>
          </a:prstGeom>
          <a:noFill/>
          <a:ln cap="flat" cmpd="sng" w="762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811" name="Google Shape;811;p38"/>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812" name="Google Shape;812;p38"/>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13" name="Google Shape;813;p38"/>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descr="Lever la main - Icônes mains et gestes gratuites" id="814" name="Google Shape;814;p38"/>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
        <p:nvSpPr>
          <p:cNvPr id="815" name="Google Shape;815;p38"/>
          <p:cNvSpPr txBox="1"/>
          <p:nvPr/>
        </p:nvSpPr>
        <p:spPr>
          <a:xfrm>
            <a:off x="630013" y="595818"/>
            <a:ext cx="10762145"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lang="ar-MA" sz="1600">
                <a:solidFill>
                  <a:srgbClr val="747474"/>
                </a:solidFill>
                <a:latin typeface="Calibri"/>
                <a:ea typeface="Calibri"/>
                <a:cs typeface="Calibri"/>
                <a:sym typeface="Calibri"/>
              </a:rPr>
              <a:t>يستمع المدرس إلى ثلاثة متعلمين، ويطالبهم ببيان خطوات الإنجاز، ويستفسر جماعة الفصل عن رأيهم في المنجز، ثم يدعو عينة منهم لتدوين أجوبتهم على السبورة وتصحيحها، مع مطالبة الجميع بتصحيح الإجابات على الدفاتر أو الكراسات </a:t>
            </a:r>
            <a:endParaRPr sz="1600">
              <a:solidFill>
                <a:srgbClr val="747474"/>
              </a:solidFill>
              <a:latin typeface="Calibri"/>
              <a:ea typeface="Calibri"/>
              <a:cs typeface="Calibri"/>
              <a:sym typeface="Calibri"/>
            </a:endParaRPr>
          </a:p>
        </p:txBody>
      </p:sp>
      <p:sp>
        <p:nvSpPr>
          <p:cNvPr id="816" name="Google Shape;816;p38"/>
          <p:cNvSpPr/>
          <p:nvPr/>
        </p:nvSpPr>
        <p:spPr>
          <a:xfrm>
            <a:off x="596349" y="1940255"/>
            <a:ext cx="11208962" cy="2677616"/>
          </a:xfrm>
          <a:prstGeom prst="rect">
            <a:avLst/>
          </a:prstGeom>
          <a:noFill/>
          <a:ln>
            <a:noFill/>
          </a:ln>
        </p:spPr>
        <p:txBody>
          <a:bodyPr anchorCtr="0" anchor="t" bIns="45700" lIns="91425" spcFirstLastPara="1" rIns="91425" wrap="square" tIns="45700">
            <a:spAutoFit/>
          </a:bodyPr>
          <a:lstStyle/>
          <a:p>
            <a:pPr indent="-457200" lvl="0" marL="457200" marR="0" rtl="1" algn="ctr">
              <a:lnSpc>
                <a:spcPct val="200000"/>
              </a:lnSpc>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a:p>
            <a:pPr indent="-457200" lvl="0" marL="457200" marR="0" rtl="1" algn="ctr">
              <a:lnSpc>
                <a:spcPct val="200000"/>
              </a:lnSpc>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a:p>
            <a:pPr indent="-457200" lvl="0" marL="457200" marR="0" rtl="1" algn="ctr">
              <a:lnSpc>
                <a:spcPct val="200000"/>
              </a:lnSpc>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p:txBody>
      </p:sp>
      <p:sp>
        <p:nvSpPr>
          <p:cNvPr id="817" name="Google Shape;817;p38"/>
          <p:cNvSpPr txBox="1"/>
          <p:nvPr/>
        </p:nvSpPr>
        <p:spPr>
          <a:xfrm>
            <a:off x="941590" y="147297"/>
            <a:ext cx="10292750"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C00000"/>
                </a:solidFill>
                <a:latin typeface="Arial"/>
                <a:ea typeface="Arial"/>
                <a:cs typeface="Arial"/>
                <a:sym typeface="Arial"/>
              </a:rPr>
              <a:t>الممارسة المستقلة: </a:t>
            </a:r>
            <a:r>
              <a:rPr b="1" lang="ar-MA" sz="2000">
                <a:solidFill>
                  <a:srgbClr val="747474"/>
                </a:solidFill>
                <a:latin typeface="Arial"/>
                <a:ea typeface="Arial"/>
                <a:cs typeface="Arial"/>
                <a:sym typeface="Arial"/>
              </a:rPr>
              <a:t>توظيف اسم الفاعل لوصف تجربة سينمائية أو اهتمام بالفن السابع</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grpSp>
        <p:nvGrpSpPr>
          <p:cNvPr id="822" name="Google Shape;822;p39"/>
          <p:cNvGrpSpPr/>
          <p:nvPr/>
        </p:nvGrpSpPr>
        <p:grpSpPr>
          <a:xfrm>
            <a:off x="5130955" y="1706886"/>
            <a:ext cx="6054377" cy="3711725"/>
            <a:chOff x="1715066" y="1103461"/>
            <a:chExt cx="5717724" cy="3124203"/>
          </a:xfrm>
        </p:grpSpPr>
        <p:sp>
          <p:nvSpPr>
            <p:cNvPr id="823" name="Google Shape;823;p3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824" name="Google Shape;824;p3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825" name="Google Shape;825;p39"/>
          <p:cNvSpPr txBox="1"/>
          <p:nvPr/>
        </p:nvSpPr>
        <p:spPr>
          <a:xfrm>
            <a:off x="5223539" y="2321004"/>
            <a:ext cx="5869200" cy="147732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اختتام الحصة</a:t>
            </a:r>
            <a:endParaRPr b="1" sz="4800">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5 دقائق</a:t>
            </a:r>
            <a:endParaRPr b="1" sz="4800">
              <a:solidFill>
                <a:srgbClr val="44546A"/>
              </a:solidFill>
              <a:latin typeface="Calibri"/>
              <a:ea typeface="Calibri"/>
              <a:cs typeface="Calibri"/>
              <a:sym typeface="Calibri"/>
            </a:endParaRPr>
          </a:p>
        </p:txBody>
      </p:sp>
      <p:pic>
        <p:nvPicPr>
          <p:cNvPr id="826" name="Google Shape;826;p39"/>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4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32" name="Google Shape;832;p40"/>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833" name="Google Shape;833;p4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34" name="Google Shape;834;p40"/>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835" name="Google Shape;835;p40"/>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36" name="Google Shape;836;p40"/>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37" name="Google Shape;837;p40"/>
          <p:cNvSpPr txBox="1"/>
          <p:nvPr/>
        </p:nvSpPr>
        <p:spPr>
          <a:xfrm>
            <a:off x="0" y="239713"/>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None/>
            </a:pPr>
            <a:r>
              <a:rPr b="1" lang="ar-MA" sz="2000">
                <a:solidFill>
                  <a:srgbClr val="106585"/>
                </a:solidFill>
                <a:latin typeface="Calibri"/>
                <a:ea typeface="Calibri"/>
                <a:cs typeface="Calibri"/>
                <a:sym typeface="Calibri"/>
              </a:rPr>
              <a:t>من يذكرني بما تعلمناه اليوم؟</a:t>
            </a:r>
            <a:endParaRPr sz="1800">
              <a:solidFill>
                <a:schemeClr val="dk1"/>
              </a:solidFill>
              <a:latin typeface="Arial"/>
              <a:ea typeface="Arial"/>
              <a:cs typeface="Arial"/>
              <a:sym typeface="Arial"/>
            </a:endParaRPr>
          </a:p>
        </p:txBody>
      </p:sp>
      <p:pic>
        <p:nvPicPr>
          <p:cNvPr descr="Lever la main - Icônes mains et gestes gratuites" id="838" name="Google Shape;838;p40"/>
          <p:cNvPicPr preferRelativeResize="0"/>
          <p:nvPr/>
        </p:nvPicPr>
        <p:blipFill rotWithShape="1">
          <a:blip r:embed="rId5">
            <a:alphaModFix/>
          </a:blip>
          <a:srcRect b="0" l="0" r="0" t="0"/>
          <a:stretch/>
        </p:blipFill>
        <p:spPr>
          <a:xfrm>
            <a:off x="4618038" y="1751013"/>
            <a:ext cx="3476625" cy="34766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4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44" name="Google Shape;844;p41"/>
          <p:cNvSpPr/>
          <p:nvPr/>
        </p:nvSpPr>
        <p:spPr>
          <a:xfrm>
            <a:off x="0" y="0"/>
            <a:ext cx="12192000" cy="6858000"/>
          </a:xfrm>
          <a:prstGeom prst="rect">
            <a:avLst/>
          </a:prstGeom>
          <a:noFill/>
          <a:ln cap="flat" cmpd="sng" w="76200">
            <a:solidFill>
              <a:srgbClr val="D86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845" name="Google Shape;845;p41"/>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846" name="Google Shape;846;p41"/>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47" name="Google Shape;847;p41"/>
          <p:cNvSpPr/>
          <p:nvPr/>
        </p:nvSpPr>
        <p:spPr>
          <a:xfrm>
            <a:off x="693683" y="3070914"/>
            <a:ext cx="10486966"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3200"/>
              <a:buFont typeface="Calibri"/>
              <a:buNone/>
            </a:pPr>
            <a:r>
              <a:rPr b="1" lang="ar-MA" sz="3200">
                <a:solidFill>
                  <a:srgbClr val="002060"/>
                </a:solidFill>
                <a:latin typeface="Calibri"/>
                <a:ea typeface="Calibri"/>
                <a:cs typeface="Calibri"/>
                <a:sym typeface="Calibri"/>
              </a:rPr>
              <a:t>تعرفنا اليوم </a:t>
            </a:r>
            <a:r>
              <a:rPr b="1" lang="ar-MA" sz="2800">
                <a:solidFill>
                  <a:srgbClr val="002060"/>
                </a:solidFill>
                <a:latin typeface="Calibri"/>
                <a:ea typeface="Calibri"/>
                <a:cs typeface="Calibri"/>
                <a:sym typeface="Calibri"/>
              </a:rPr>
              <a:t>......................................................................................... </a:t>
            </a:r>
            <a:endParaRPr b="1" sz="1800">
              <a:solidFill>
                <a:srgbClr val="FFC000"/>
              </a:solidFill>
              <a:latin typeface="Calibri"/>
              <a:ea typeface="Calibri"/>
              <a:cs typeface="Calibri"/>
              <a:sym typeface="Calibri"/>
            </a:endParaRPr>
          </a:p>
        </p:txBody>
      </p:sp>
      <p:sp>
        <p:nvSpPr>
          <p:cNvPr id="848" name="Google Shape;848;p41"/>
          <p:cNvSpPr txBox="1"/>
          <p:nvPr/>
        </p:nvSpPr>
        <p:spPr>
          <a:xfrm>
            <a:off x="2176129" y="448192"/>
            <a:ext cx="9144000" cy="52863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1" lang="ar-MA" sz="1400">
                <a:solidFill>
                  <a:srgbClr val="AEABAB"/>
                </a:solidFill>
                <a:latin typeface="Calibri"/>
                <a:ea typeface="Calibri"/>
                <a:cs typeface="Calibri"/>
                <a:sym typeface="Calibri"/>
              </a:rPr>
              <a:t>يدعو  المدرس  المتعلمين إلى تحديد الظاهرة  اللغوية التي تم تعرفها</a:t>
            </a:r>
            <a:endParaRPr/>
          </a:p>
        </p:txBody>
      </p:sp>
      <p:pic>
        <p:nvPicPr>
          <p:cNvPr descr="Lever la main - Icônes mains et gestes gratuites" id="849" name="Google Shape;849;p41"/>
          <p:cNvPicPr preferRelativeResize="0"/>
          <p:nvPr/>
        </p:nvPicPr>
        <p:blipFill rotWithShape="1">
          <a:blip r:embed="rId4">
            <a:alphaModFix/>
          </a:blip>
          <a:srcRect b="0" l="0" r="0" t="0"/>
          <a:stretch/>
        </p:blipFill>
        <p:spPr>
          <a:xfrm>
            <a:off x="457684" y="216915"/>
            <a:ext cx="735012" cy="7334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4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56" name="Google Shape;856;p42"/>
          <p:cNvSpPr/>
          <p:nvPr/>
        </p:nvSpPr>
        <p:spPr>
          <a:xfrm>
            <a:off x="0" y="0"/>
            <a:ext cx="12192000" cy="6858000"/>
          </a:xfrm>
          <a:prstGeom prst="rect">
            <a:avLst/>
          </a:prstGeom>
          <a:noFill/>
          <a:ln cap="flat" cmpd="sng" w="76200">
            <a:solidFill>
              <a:srgbClr val="D86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857" name="Google Shape;857;p4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58" name="Google Shape;858;p42"/>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859" name="Google Shape;859;p42"/>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60" name="Google Shape;860;p42"/>
          <p:cNvSpPr txBox="1"/>
          <p:nvPr/>
        </p:nvSpPr>
        <p:spPr>
          <a:xfrm>
            <a:off x="2176129" y="448192"/>
            <a:ext cx="9144000" cy="52863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1" lang="ar-MA" sz="1400">
                <a:solidFill>
                  <a:srgbClr val="AEABAB"/>
                </a:solidFill>
                <a:latin typeface="Calibri"/>
                <a:ea typeface="Calibri"/>
                <a:cs typeface="Calibri"/>
                <a:sym typeface="Calibri"/>
              </a:rPr>
              <a:t>يدعو  المدرس  المتعلمين إلى تحديد الظاهرة  اللغوية التي تم تعرفها</a:t>
            </a:r>
            <a:endParaRPr b="1" sz="1400">
              <a:solidFill>
                <a:srgbClr val="AEABAB"/>
              </a:solidFill>
              <a:latin typeface="Calibri"/>
              <a:ea typeface="Calibri"/>
              <a:cs typeface="Calibri"/>
              <a:sym typeface="Calibri"/>
            </a:endParaRPr>
          </a:p>
        </p:txBody>
      </p:sp>
      <p:sp>
        <p:nvSpPr>
          <p:cNvPr id="861" name="Google Shape;861;p42"/>
          <p:cNvSpPr txBox="1"/>
          <p:nvPr/>
        </p:nvSpPr>
        <p:spPr>
          <a:xfrm>
            <a:off x="2582189" y="119068"/>
            <a:ext cx="8645525"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lang="ar-MA" sz="2000">
                <a:solidFill>
                  <a:srgbClr val="AEABAB"/>
                </a:solidFill>
                <a:latin typeface="Calibri"/>
                <a:ea typeface="Calibri"/>
                <a:cs typeface="Calibri"/>
                <a:sym typeface="Calibri"/>
              </a:rPr>
              <a:t> ما اسم الفاعل؟ ما وظيفته؟ وكيف تتم صياغته؟</a:t>
            </a:r>
            <a:endParaRPr b="1" sz="2000">
              <a:solidFill>
                <a:srgbClr val="AEABAB"/>
              </a:solidFill>
              <a:latin typeface="Calibri"/>
              <a:ea typeface="Calibri"/>
              <a:cs typeface="Calibri"/>
              <a:sym typeface="Calibri"/>
            </a:endParaRPr>
          </a:p>
        </p:txBody>
      </p:sp>
      <p:pic>
        <p:nvPicPr>
          <p:cNvPr id="862" name="Google Shape;862;p42"/>
          <p:cNvPicPr preferRelativeResize="0"/>
          <p:nvPr/>
        </p:nvPicPr>
        <p:blipFill rotWithShape="1">
          <a:blip r:embed="rId5">
            <a:alphaModFix/>
          </a:blip>
          <a:srcRect b="0" l="0" r="0" t="0"/>
          <a:stretch/>
        </p:blipFill>
        <p:spPr>
          <a:xfrm>
            <a:off x="1101213" y="1429149"/>
            <a:ext cx="10126501" cy="453903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4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69" name="Google Shape;869;p43"/>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870" name="Google Shape;870;p4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71" name="Google Shape;871;p43"/>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872" name="Google Shape;872;p43"/>
          <p:cNvSpPr txBox="1"/>
          <p:nvPr/>
        </p:nvSpPr>
        <p:spPr>
          <a:xfrm>
            <a:off x="741900" y="196346"/>
            <a:ext cx="10764671"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lang="ar-MA" sz="2000">
                <a:solidFill>
                  <a:srgbClr val="AEABAB"/>
                </a:solidFill>
                <a:latin typeface="Calibri"/>
                <a:ea typeface="Calibri"/>
                <a:cs typeface="Calibri"/>
                <a:sym typeface="Calibri"/>
              </a:rPr>
              <a:t>اقرإ الوضعية الآتية، وأنجز المطلوب موظفا اسم الفاعل (تمرين منزلي)</a:t>
            </a:r>
            <a:endParaRPr b="1" sz="2000">
              <a:solidFill>
                <a:srgbClr val="AEABAB"/>
              </a:solidFill>
              <a:latin typeface="Calibri"/>
              <a:ea typeface="Calibri"/>
              <a:cs typeface="Calibri"/>
              <a:sym typeface="Calibri"/>
            </a:endParaRPr>
          </a:p>
        </p:txBody>
      </p:sp>
      <p:sp>
        <p:nvSpPr>
          <p:cNvPr id="873" name="Google Shape;873;p43"/>
          <p:cNvSpPr/>
          <p:nvPr/>
        </p:nvSpPr>
        <p:spPr>
          <a:xfrm>
            <a:off x="399781" y="1824131"/>
            <a:ext cx="5719225" cy="2677616"/>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lnSpc>
                <a:spcPct val="200000"/>
              </a:lnSpc>
              <a:spcBef>
                <a:spcPts val="0"/>
              </a:spcBef>
              <a:spcAft>
                <a:spcPts val="0"/>
              </a:spcAft>
              <a:buNone/>
            </a:pPr>
            <a:r>
              <a:rPr b="1" lang="ar-MA" sz="2800">
                <a:solidFill>
                  <a:srgbClr val="002060"/>
                </a:solidFill>
                <a:latin typeface="Calibri"/>
                <a:ea typeface="Calibri"/>
                <a:cs typeface="Calibri"/>
                <a:sym typeface="Calibri"/>
              </a:rPr>
              <a:t>-.......................................................</a:t>
            </a:r>
            <a:endParaRPr/>
          </a:p>
          <a:p>
            <a:pPr indent="0" lvl="0" marL="0" marR="0" rtl="1" algn="ctr">
              <a:lnSpc>
                <a:spcPct val="200000"/>
              </a:lnSpc>
              <a:spcBef>
                <a:spcPts val="0"/>
              </a:spcBef>
              <a:spcAft>
                <a:spcPts val="0"/>
              </a:spcAft>
              <a:buNone/>
            </a:pPr>
            <a:r>
              <a:rPr b="1" lang="ar-MA" sz="2800">
                <a:solidFill>
                  <a:srgbClr val="002060"/>
                </a:solidFill>
                <a:latin typeface="Calibri"/>
                <a:ea typeface="Calibri"/>
                <a:cs typeface="Calibri"/>
                <a:sym typeface="Calibri"/>
              </a:rPr>
              <a:t>-.......................................................</a:t>
            </a:r>
            <a:endParaRPr/>
          </a:p>
          <a:p>
            <a:pPr indent="0" lvl="0" marL="0" marR="0" rtl="1" algn="ctr">
              <a:lnSpc>
                <a:spcPct val="200000"/>
              </a:lnSpc>
              <a:spcBef>
                <a:spcPts val="0"/>
              </a:spcBef>
              <a:spcAft>
                <a:spcPts val="0"/>
              </a:spcAft>
              <a:buNone/>
            </a:pPr>
            <a:r>
              <a:rPr b="1" lang="ar-MA" sz="2800">
                <a:solidFill>
                  <a:srgbClr val="002060"/>
                </a:solidFill>
                <a:latin typeface="Calibri"/>
                <a:ea typeface="Calibri"/>
                <a:cs typeface="Calibri"/>
                <a:sym typeface="Calibri"/>
              </a:rPr>
              <a:t>-.......................................................</a:t>
            </a:r>
            <a:endParaRPr b="1" sz="2800">
              <a:solidFill>
                <a:srgbClr val="FFC000"/>
              </a:solidFill>
              <a:latin typeface="Calibri"/>
              <a:ea typeface="Calibri"/>
              <a:cs typeface="Calibri"/>
              <a:sym typeface="Calibri"/>
            </a:endParaRPr>
          </a:p>
        </p:txBody>
      </p:sp>
      <p:sp>
        <p:nvSpPr>
          <p:cNvPr id="874" name="Google Shape;874;p43"/>
          <p:cNvSpPr txBox="1"/>
          <p:nvPr/>
        </p:nvSpPr>
        <p:spPr>
          <a:xfrm>
            <a:off x="875248" y="557983"/>
            <a:ext cx="10762145"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400"/>
              <a:buFont typeface="Arial"/>
              <a:buNone/>
            </a:pPr>
            <a:r>
              <a:rPr lang="ar-MA" sz="1400">
                <a:solidFill>
                  <a:srgbClr val="BFBFBF"/>
                </a:solidFill>
                <a:latin typeface="Calibri"/>
                <a:ea typeface="Calibri"/>
                <a:cs typeface="Calibri"/>
                <a:sym typeface="Calibri"/>
              </a:rPr>
              <a:t>يدعو المدرس المتعلمين إلى إنجاز تمرين منزلي يركبون من خلالها فقرة تتضمن  أربع جمل فعلية تسرد حدثا ساهم في تطور اهتماماتهم</a:t>
            </a:r>
            <a:endParaRPr sz="1800">
              <a:solidFill>
                <a:schemeClr val="dk1"/>
              </a:solidFill>
              <a:latin typeface="Arial"/>
              <a:ea typeface="Arial"/>
              <a:cs typeface="Arial"/>
              <a:sym typeface="Arial"/>
            </a:endParaRPr>
          </a:p>
        </p:txBody>
      </p:sp>
      <p:pic>
        <p:nvPicPr>
          <p:cNvPr id="875" name="Google Shape;875;p43"/>
          <p:cNvPicPr preferRelativeResize="0"/>
          <p:nvPr/>
        </p:nvPicPr>
        <p:blipFill rotWithShape="1">
          <a:blip r:embed="rId5">
            <a:alphaModFix/>
          </a:blip>
          <a:srcRect b="0" l="0" r="0" t="0"/>
          <a:stretch/>
        </p:blipFill>
        <p:spPr>
          <a:xfrm>
            <a:off x="376775" y="192858"/>
            <a:ext cx="730250" cy="730250"/>
          </a:xfrm>
          <a:prstGeom prst="rect">
            <a:avLst/>
          </a:prstGeom>
          <a:noFill/>
          <a:ln>
            <a:noFill/>
          </a:ln>
        </p:spPr>
      </p:pic>
      <p:sp>
        <p:nvSpPr>
          <p:cNvPr id="876" name="Google Shape;876;p43"/>
          <p:cNvSpPr txBox="1"/>
          <p:nvPr/>
        </p:nvSpPr>
        <p:spPr>
          <a:xfrm>
            <a:off x="6518787" y="1442000"/>
            <a:ext cx="4873371" cy="3418756"/>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lang="ar-MA" sz="2800">
                <a:solidFill>
                  <a:schemeClr val="dk1"/>
                </a:solidFill>
                <a:latin typeface="Calibri"/>
                <a:ea typeface="Calibri"/>
                <a:cs typeface="Calibri"/>
                <a:sym typeface="Calibri"/>
              </a:rPr>
              <a:t>صاحَبْت زَميلَكَ مُعاذاً في مُشاهَدَةِ أَوَّلِ عَرْضٍ سينِمائيّ. اكْتُبْ فَقْرَةً مِنْ ثَلاثَةِ أَسْطُرٍ تُوَثِّقُ فِيها هَذا الْعَرْضَ مُوَظِّفاً أَرْبَعَةَ أَسْماءٍ لِلْفاعِلين.</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4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883" name="Google Shape;883;p44"/>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884" name="Google Shape;884;p4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85" name="Google Shape;885;p44"/>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pic>
        <p:nvPicPr>
          <p:cNvPr id="886" name="Google Shape;886;p44"/>
          <p:cNvPicPr preferRelativeResize="0"/>
          <p:nvPr/>
        </p:nvPicPr>
        <p:blipFill rotWithShape="1">
          <a:blip r:embed="rId5">
            <a:alphaModFix/>
          </a:blip>
          <a:srcRect b="0" l="0" r="0" t="0"/>
          <a:stretch/>
        </p:blipFill>
        <p:spPr>
          <a:xfrm>
            <a:off x="376775" y="192858"/>
            <a:ext cx="730250" cy="730250"/>
          </a:xfrm>
          <a:prstGeom prst="rect">
            <a:avLst/>
          </a:prstGeom>
          <a:noFill/>
          <a:ln>
            <a:noFill/>
          </a:ln>
        </p:spPr>
      </p:pic>
      <p:sp>
        <p:nvSpPr>
          <p:cNvPr id="887" name="Google Shape;887;p44"/>
          <p:cNvSpPr txBox="1"/>
          <p:nvPr/>
        </p:nvSpPr>
        <p:spPr>
          <a:xfrm>
            <a:off x="-94080" y="212391"/>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AEABAB"/>
                </a:solidFill>
                <a:latin typeface="Calibri"/>
                <a:ea typeface="Calibri"/>
                <a:cs typeface="Calibri"/>
                <a:sym typeface="Calibri"/>
              </a:rPr>
              <a:t>وصلنا إلى نهاية الحصة، موعدنا الحصة المقبلة</a:t>
            </a:r>
            <a:endParaRPr b="0" i="0" sz="1800" u="none" cap="none" strike="noStrike">
              <a:solidFill>
                <a:srgbClr val="000000"/>
              </a:solidFill>
              <a:latin typeface="Arial"/>
              <a:ea typeface="Arial"/>
              <a:cs typeface="Arial"/>
              <a:sym typeface="Arial"/>
            </a:endParaRPr>
          </a:p>
        </p:txBody>
      </p:sp>
      <p:pic>
        <p:nvPicPr>
          <p:cNvPr id="888" name="Google Shape;888;p44"/>
          <p:cNvPicPr preferRelativeResize="0"/>
          <p:nvPr/>
        </p:nvPicPr>
        <p:blipFill rotWithShape="1">
          <a:blip r:embed="rId6">
            <a:alphaModFix/>
          </a:blip>
          <a:srcRect b="0" l="0" r="0" t="0"/>
          <a:stretch/>
        </p:blipFill>
        <p:spPr>
          <a:xfrm>
            <a:off x="4168775" y="1681163"/>
            <a:ext cx="3711575" cy="3711575"/>
          </a:xfrm>
          <a:prstGeom prst="rect">
            <a:avLst/>
          </a:prstGeom>
          <a:noFill/>
          <a:ln>
            <a:noFill/>
          </a:ln>
        </p:spPr>
      </p:pic>
      <p:sp>
        <p:nvSpPr>
          <p:cNvPr id="889" name="Google Shape;889;p44"/>
          <p:cNvSpPr txBox="1"/>
          <p:nvPr/>
        </p:nvSpPr>
        <p:spPr>
          <a:xfrm>
            <a:off x="4388295" y="587943"/>
            <a:ext cx="6984109"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latin typeface="Calibri"/>
                <a:ea typeface="Calibri"/>
                <a:cs typeface="Calibri"/>
                <a:sym typeface="Calibri"/>
              </a:rPr>
              <a:t>يشكر المدرس المتعلمين على التزامهم وتفاعلهم المثمر خلال الحصة</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4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896" name="Google Shape;896;p45"/>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897" name="Google Shape;897;p45"/>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98" name="Google Shape;898;p45"/>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899" name="Google Shape;899;p45"/>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900" name="Google Shape;900;p45"/>
          <p:cNvPicPr preferRelativeResize="0"/>
          <p:nvPr/>
        </p:nvPicPr>
        <p:blipFill rotWithShape="1">
          <a:blip r:embed="rId5">
            <a:alphaModFix/>
          </a:blip>
          <a:srcRect b="0" l="0" r="0" t="0"/>
          <a:stretch/>
        </p:blipFill>
        <p:spPr>
          <a:xfrm>
            <a:off x="376775" y="192858"/>
            <a:ext cx="730250" cy="730250"/>
          </a:xfrm>
          <a:prstGeom prst="rect">
            <a:avLst/>
          </a:prstGeom>
          <a:noFill/>
          <a:ln>
            <a:noFill/>
          </a:ln>
        </p:spPr>
      </p:pic>
      <p:sp>
        <p:nvSpPr>
          <p:cNvPr id="901" name="Google Shape;901;p45"/>
          <p:cNvSpPr txBox="1"/>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لقد وصلنا إلى نهاية الحصة. لا تنسوا مراجعة دروسكم وإنجاز الأنشطة المنزلية.</a:t>
            </a:r>
            <a:endParaRPr/>
          </a:p>
        </p:txBody>
      </p:sp>
      <p:sp>
        <p:nvSpPr>
          <p:cNvPr id="902" name="Google Shape;902;p45"/>
          <p:cNvSpPr txBox="1"/>
          <p:nvPr/>
        </p:nvSpPr>
        <p:spPr>
          <a:xfrm>
            <a:off x="996949" y="685688"/>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يؤكد المدرس على أهمية إنجاز المطلوب وتعيين بعض الصعوبات التي قد توجههم خلال عملية المراجعة والإنجاز.</a:t>
            </a:r>
            <a:endParaRPr/>
          </a:p>
        </p:txBody>
      </p:sp>
      <p:pic>
        <p:nvPicPr>
          <p:cNvPr descr="The 10 Most Dramatic Grand Prix Finishes in History – Montreal Grand Prix" id="903" name="Google Shape;903;p45"/>
          <p:cNvPicPr preferRelativeResize="0"/>
          <p:nvPr/>
        </p:nvPicPr>
        <p:blipFill rotWithShape="1">
          <a:blip r:embed="rId6">
            <a:alphaModFix/>
          </a:blip>
          <a:srcRect b="0" l="0" r="0" t="0"/>
          <a:stretch/>
        </p:blipFill>
        <p:spPr>
          <a:xfrm>
            <a:off x="682907" y="1241685"/>
            <a:ext cx="10619808" cy="50303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2025-10-10T11:09:34Z</dcterms:created>
  <dc:creator>ELIBRAHIMI ABDELLAH</dc:creator>
</cp:coreProperties>
</file>