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Lst>
  <p:sldSz cy="6858000" cx="12192000"/>
  <p:notesSz cx="6858000" cy="9144000"/>
  <p:embeddedFontLst>
    <p:embeddedFont>
      <p:font typeface="Dosis"/>
      <p:regular r:id="rId58"/>
      <p:bold r:id="rId59"/>
    </p:embeddedFont>
    <p:embeddedFont>
      <p:font typeface="Play"/>
      <p:regular r:id="rId60"/>
      <p:bold r:id="rId61"/>
    </p:embeddedFont>
    <p:embeddedFont>
      <p:font typeface="Poppins ExtraBold"/>
      <p:bold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4" roundtripDataSignature="AMtx7mg3elEtv/pwqSNjG5ev3yryAJae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02C0AD7-4AD2-422D-99BF-BAECCAE3FEA0}">
  <a:tblStyle styleId="{502C0AD7-4AD2-422D-99BF-BAECCAE3FEA0}"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086A20FA-7ADA-45F1-ADA6-129AAE3371D0}" styleName="Table_1">
    <a:wholeTbl>
      <a:tcTxStyle b="off" i="off">
        <a:font>
          <a:latin typeface="Aptos"/>
          <a:ea typeface="Aptos"/>
          <a:cs typeface="Aptos"/>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PoppinsExtraBold-bold.fntdata"/><Relationship Id="rId61" Type="http://schemas.openxmlformats.org/officeDocument/2006/relationships/font" Target="fonts/Play-bold.fntdata"/><Relationship Id="rId20" Type="http://schemas.openxmlformats.org/officeDocument/2006/relationships/slide" Target="slides/slide14.xml"/><Relationship Id="rId64" Type="http://customschemas.google.com/relationships/presentationmetadata" Target="metadata"/><Relationship Id="rId63" Type="http://schemas.openxmlformats.org/officeDocument/2006/relationships/font" Target="fonts/PoppinsExtraBold-bold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Play-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Dosis-bold.fntdata"/><Relationship Id="rId14" Type="http://schemas.openxmlformats.org/officeDocument/2006/relationships/slide" Target="slides/slide8.xml"/><Relationship Id="rId58" Type="http://schemas.openxmlformats.org/officeDocument/2006/relationships/font" Target="fonts/Dosis-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lnSpc>
                <a:spcPct val="100000"/>
              </a:lnSpc>
              <a:spcBef>
                <a:spcPts val="0"/>
              </a:spcBef>
              <a:spcAft>
                <a:spcPts val="0"/>
              </a:spcAft>
              <a:buSzPts val="1400"/>
              <a:buNone/>
            </a:pPr>
            <a:r>
              <a:t/>
            </a:r>
            <a:endParaRPr/>
          </a:p>
        </p:txBody>
      </p:sp>
      <p:sp>
        <p:nvSpPr>
          <p:cNvPr id="260" name="Google Shape;260;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288" name="Google Shape;28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305" name="Google Shape;30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8" name="Google Shape;32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8" name="Google Shape;34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376" name="Google Shape;37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M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3" name="Google Shape;45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1" name="Google Shape;47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b01a83ade8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4" name="Google Shape;524;g3b01a83ade8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6" name="Google Shape;53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2" name="Google Shape;57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6" name="Google Shape;58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6" name="Google Shape;60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3" name="Google Shape;62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1" name="Google Shape;63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4" name="Google Shape;69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6" name="Google Shape;70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4" name="Google Shape;71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2" name="Google Shape;72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4" name="Google Shape;73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1" name="Google Shape;74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8" name="Google Shape;74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9" name="Google Shape;75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7" name="Google Shape;76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5" name="Google Shape;77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6" name="Google Shape;78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0" name="Google Shape;80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7" name="Google Shape;81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8" name="Google Shape;82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8" name="Google Shape;838;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8" name="Google Shape;84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0" name="Google Shape;86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7" name="Google Shape;86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4" name="Google Shape;87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5" name="Google Shape;88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6" name="Google Shape;89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7" name="Google Shape;90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9" name="Google Shape;91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7" name="Google Shape;92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2" name="Google Shape;94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4" name="Google Shape;1004;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2" name="Google Shape;1012;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2"/>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7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7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7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7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7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7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7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7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7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7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8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8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8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8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81"/>
          <p:cNvSpPr/>
          <p:nvPr>
            <p:ph idx="2" type="pic"/>
          </p:nvPr>
        </p:nvSpPr>
        <p:spPr>
          <a:xfrm>
            <a:off x="5183188" y="987425"/>
            <a:ext cx="6172200" cy="4873625"/>
          </a:xfrm>
          <a:prstGeom prst="rect">
            <a:avLst/>
          </a:prstGeom>
          <a:noFill/>
          <a:ln>
            <a:noFill/>
          </a:ln>
        </p:spPr>
      </p:sp>
      <p:sp>
        <p:nvSpPr>
          <p:cNvPr id="70" name="Google Shape;70;p8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8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8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8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1_Table of contents">
    <p:spTree>
      <p:nvGrpSpPr>
        <p:cNvPr id="96" name="Shape 96"/>
        <p:cNvGrpSpPr/>
        <p:nvPr/>
      </p:nvGrpSpPr>
      <p:grpSpPr>
        <a:xfrm>
          <a:off x="0" y="0"/>
          <a:ext cx="0" cy="0"/>
          <a:chOff x="0" y="0"/>
          <a:chExt cx="0" cy="0"/>
        </a:xfrm>
      </p:grpSpPr>
      <p:sp>
        <p:nvSpPr>
          <p:cNvPr id="97" name="Google Shape;97;p55"/>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98" name="Google Shape;98;p55"/>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99" name="Google Shape;99;p55"/>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0" name="Google Shape;100;p55"/>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101" name="Google Shape;101;p55"/>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2" name="Google Shape;102;p55"/>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3" name="Google Shape;103;p55"/>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104" name="Google Shape;104;p55"/>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105" name="Google Shape;105;p55"/>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106" name="Google Shape;106;p55"/>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107" name="Google Shape;107;p55"/>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108" name="Google Shape;108;p55"/>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109" name="Google Shape;109;p55"/>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Play"/>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10" name="Shape 110"/>
        <p:cNvGrpSpPr/>
        <p:nvPr/>
      </p:nvGrpSpPr>
      <p:grpSpPr>
        <a:xfrm>
          <a:off x="0" y="0"/>
          <a:ext cx="0" cy="0"/>
          <a:chOff x="0" y="0"/>
          <a:chExt cx="0" cy="0"/>
        </a:xfrm>
      </p:grpSpPr>
      <p:grpSp>
        <p:nvGrpSpPr>
          <p:cNvPr id="111" name="Google Shape;111;p56"/>
          <p:cNvGrpSpPr/>
          <p:nvPr/>
        </p:nvGrpSpPr>
        <p:grpSpPr>
          <a:xfrm>
            <a:off x="0" y="1"/>
            <a:ext cx="12192000" cy="6858001"/>
            <a:chOff x="0" y="0"/>
            <a:chExt cx="13716000" cy="10287000"/>
          </a:xfrm>
        </p:grpSpPr>
        <p:sp>
          <p:nvSpPr>
            <p:cNvPr id="112" name="Google Shape;112;p5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13" name="Google Shape;113;p5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14" name="Google Shape;114;p5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15" name="Google Shape;115;p5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5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5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18" name="Google Shape;118;p56"/>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19" name="Shape 119"/>
        <p:cNvGrpSpPr/>
        <p:nvPr/>
      </p:nvGrpSpPr>
      <p:grpSpPr>
        <a:xfrm>
          <a:off x="0" y="0"/>
          <a:ext cx="0" cy="0"/>
          <a:chOff x="0" y="0"/>
          <a:chExt cx="0" cy="0"/>
        </a:xfrm>
      </p:grpSpPr>
      <p:grpSp>
        <p:nvGrpSpPr>
          <p:cNvPr id="120" name="Google Shape;120;p57"/>
          <p:cNvGrpSpPr/>
          <p:nvPr/>
        </p:nvGrpSpPr>
        <p:grpSpPr>
          <a:xfrm>
            <a:off x="0" y="-1"/>
            <a:ext cx="12192000" cy="6858001"/>
            <a:chOff x="0" y="0"/>
            <a:chExt cx="13716000" cy="10287000"/>
          </a:xfrm>
        </p:grpSpPr>
        <p:sp>
          <p:nvSpPr>
            <p:cNvPr id="121" name="Google Shape;121;p57"/>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22" name="Google Shape;122;p5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23" name="Google Shape;123;p5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124" name="Google Shape;124;p57"/>
          <p:cNvGrpSpPr/>
          <p:nvPr/>
        </p:nvGrpSpPr>
        <p:grpSpPr>
          <a:xfrm>
            <a:off x="11497837" y="144790"/>
            <a:ext cx="565629" cy="524167"/>
            <a:chOff x="277892" y="2283969"/>
            <a:chExt cx="939577" cy="824904"/>
          </a:xfrm>
        </p:grpSpPr>
        <p:sp>
          <p:nvSpPr>
            <p:cNvPr id="125" name="Google Shape;125;p5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 name="Google Shape;126;p5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27" name="Google Shape;127;p57"/>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5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5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30" name="Shape 130"/>
        <p:cNvGrpSpPr/>
        <p:nvPr/>
      </p:nvGrpSpPr>
      <p:grpSpPr>
        <a:xfrm>
          <a:off x="0" y="0"/>
          <a:ext cx="0" cy="0"/>
          <a:chOff x="0" y="0"/>
          <a:chExt cx="0" cy="0"/>
        </a:xfrm>
      </p:grpSpPr>
      <p:grpSp>
        <p:nvGrpSpPr>
          <p:cNvPr id="131" name="Google Shape;131;p58"/>
          <p:cNvGrpSpPr/>
          <p:nvPr/>
        </p:nvGrpSpPr>
        <p:grpSpPr>
          <a:xfrm>
            <a:off x="0" y="1"/>
            <a:ext cx="12192000" cy="6858001"/>
            <a:chOff x="0" y="0"/>
            <a:chExt cx="13716000" cy="10287000"/>
          </a:xfrm>
        </p:grpSpPr>
        <p:sp>
          <p:nvSpPr>
            <p:cNvPr id="132" name="Google Shape;132;p58"/>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33" name="Google Shape;133;p5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34" name="Google Shape;134;p5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35" name="Google Shape;135;p5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58"/>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5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38" name="Google Shape;138;p58"/>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39" name="Shape 139"/>
        <p:cNvGrpSpPr/>
        <p:nvPr/>
      </p:nvGrpSpPr>
      <p:grpSpPr>
        <a:xfrm>
          <a:off x="0" y="0"/>
          <a:ext cx="0" cy="0"/>
          <a:chOff x="0" y="0"/>
          <a:chExt cx="0" cy="0"/>
        </a:xfrm>
      </p:grpSpPr>
      <p:grpSp>
        <p:nvGrpSpPr>
          <p:cNvPr id="140" name="Google Shape;140;p59"/>
          <p:cNvGrpSpPr/>
          <p:nvPr/>
        </p:nvGrpSpPr>
        <p:grpSpPr>
          <a:xfrm>
            <a:off x="0" y="1"/>
            <a:ext cx="12192000" cy="6858001"/>
            <a:chOff x="0" y="0"/>
            <a:chExt cx="13716000" cy="10287000"/>
          </a:xfrm>
        </p:grpSpPr>
        <p:sp>
          <p:nvSpPr>
            <p:cNvPr id="141" name="Google Shape;141;p59"/>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42" name="Google Shape;142;p5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43" name="Google Shape;143;p5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44" name="Google Shape;144;p59"/>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2352"/>
              </a:srgbClr>
            </a:outerShdw>
          </a:effectLst>
        </p:spPr>
      </p:pic>
      <p:sp>
        <p:nvSpPr>
          <p:cNvPr id="145" name="Google Shape;145;p5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5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5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48" name="Google Shape;148;p59"/>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49" name="Shape 149"/>
        <p:cNvGrpSpPr/>
        <p:nvPr/>
      </p:nvGrpSpPr>
      <p:grpSpPr>
        <a:xfrm>
          <a:off x="0" y="0"/>
          <a:ext cx="0" cy="0"/>
          <a:chOff x="0" y="0"/>
          <a:chExt cx="0" cy="0"/>
        </a:xfrm>
      </p:grpSpPr>
      <p:grpSp>
        <p:nvGrpSpPr>
          <p:cNvPr id="150" name="Google Shape;150;p60"/>
          <p:cNvGrpSpPr/>
          <p:nvPr/>
        </p:nvGrpSpPr>
        <p:grpSpPr>
          <a:xfrm>
            <a:off x="0" y="1"/>
            <a:ext cx="12192000" cy="6858001"/>
            <a:chOff x="0" y="0"/>
            <a:chExt cx="13716000" cy="10287000"/>
          </a:xfrm>
        </p:grpSpPr>
        <p:sp>
          <p:nvSpPr>
            <p:cNvPr id="151" name="Google Shape;151;p60"/>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52" name="Google Shape;152;p6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53" name="Google Shape;153;p6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54" name="Google Shape;154;p60"/>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55" name="Google Shape;155;p6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60"/>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6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58" name="Google Shape;158;p60"/>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59" name="Shape 159"/>
        <p:cNvGrpSpPr/>
        <p:nvPr/>
      </p:nvGrpSpPr>
      <p:grpSpPr>
        <a:xfrm>
          <a:off x="0" y="0"/>
          <a:ext cx="0" cy="0"/>
          <a:chOff x="0" y="0"/>
          <a:chExt cx="0" cy="0"/>
        </a:xfrm>
      </p:grpSpPr>
      <p:grpSp>
        <p:nvGrpSpPr>
          <p:cNvPr id="160" name="Google Shape;160;p61"/>
          <p:cNvGrpSpPr/>
          <p:nvPr/>
        </p:nvGrpSpPr>
        <p:grpSpPr>
          <a:xfrm>
            <a:off x="0" y="1"/>
            <a:ext cx="12192000" cy="6858001"/>
            <a:chOff x="0" y="0"/>
            <a:chExt cx="13716000" cy="10287000"/>
          </a:xfrm>
        </p:grpSpPr>
        <p:sp>
          <p:nvSpPr>
            <p:cNvPr id="161" name="Google Shape;161;p61"/>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2" name="Google Shape;162;p6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3" name="Google Shape;163;p6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64" name="Google Shape;164;p6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6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6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67" name="Google Shape;167;p61"/>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68" name="Shape 168"/>
        <p:cNvGrpSpPr/>
        <p:nvPr/>
      </p:nvGrpSpPr>
      <p:grpSpPr>
        <a:xfrm>
          <a:off x="0" y="0"/>
          <a:ext cx="0" cy="0"/>
          <a:chOff x="0" y="0"/>
          <a:chExt cx="0" cy="0"/>
        </a:xfrm>
      </p:grpSpPr>
      <p:sp>
        <p:nvSpPr>
          <p:cNvPr id="169" name="Google Shape;169;p62"/>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70" name="Google Shape;170;p62"/>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171" name="Google Shape;171;p62"/>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72" name="Google Shape;172;p62"/>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73" name="Google Shape;173;p62"/>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74" name="Google Shape;174;p62"/>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75" name="Google Shape;175;p62"/>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Arial"/>
              <a:buNone/>
            </a:pPr>
            <a:r>
              <a:rPr b="1" i="0" lang="ar-MA" sz="5400" u="none" cap="none" strike="noStrike">
                <a:solidFill>
                  <a:srgbClr val="002060"/>
                </a:solidFill>
                <a:latin typeface="Arial"/>
                <a:ea typeface="Arial"/>
                <a:cs typeface="Arial"/>
                <a:sym typeface="Arial"/>
              </a:rPr>
              <a:t>مادَّةُ اللُّغةِ العَربيَّةِ</a:t>
            </a:r>
            <a:endParaRPr b="0" i="0" sz="1400" u="none" cap="none" strike="noStrike">
              <a:solidFill>
                <a:srgbClr val="000000"/>
              </a:solidFill>
              <a:latin typeface="Arial"/>
              <a:ea typeface="Arial"/>
              <a:cs typeface="Arial"/>
              <a:sym typeface="Arial"/>
            </a:endParaRPr>
          </a:p>
        </p:txBody>
      </p:sp>
      <p:grpSp>
        <p:nvGrpSpPr>
          <p:cNvPr id="176" name="Google Shape;176;p62"/>
          <p:cNvGrpSpPr/>
          <p:nvPr/>
        </p:nvGrpSpPr>
        <p:grpSpPr>
          <a:xfrm>
            <a:off x="917856" y="1567544"/>
            <a:ext cx="1782933" cy="1428585"/>
            <a:chOff x="917856" y="1127574"/>
            <a:chExt cx="1782933" cy="1428585"/>
          </a:xfrm>
        </p:grpSpPr>
        <p:pic>
          <p:nvPicPr>
            <p:cNvPr id="177" name="Google Shape;177;p62"/>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78" name="Google Shape;178;p62"/>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179" name="Google Shape;179;p62"/>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80" name="Google Shape;180;p62"/>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b="0" i="0" sz="1400" u="none" cap="none" strike="noStrike">
              <a:solidFill>
                <a:srgbClr val="000000"/>
              </a:solidFill>
              <a:latin typeface="Arial"/>
              <a:ea typeface="Arial"/>
              <a:cs typeface="Arial"/>
              <a:sym typeface="Arial"/>
            </a:endParaRPr>
          </a:p>
        </p:txBody>
      </p:sp>
      <p:sp>
        <p:nvSpPr>
          <p:cNvPr id="181" name="Google Shape;181;p62"/>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182" name="Google Shape;182;p62"/>
          <p:cNvGrpSpPr/>
          <p:nvPr/>
        </p:nvGrpSpPr>
        <p:grpSpPr>
          <a:xfrm>
            <a:off x="219666" y="3988154"/>
            <a:ext cx="3666489" cy="2432262"/>
            <a:chOff x="219666" y="3988154"/>
            <a:chExt cx="3666489" cy="2432262"/>
          </a:xfrm>
        </p:grpSpPr>
        <p:pic>
          <p:nvPicPr>
            <p:cNvPr id="183" name="Google Shape;183;p62"/>
            <p:cNvPicPr preferRelativeResize="0"/>
            <p:nvPr/>
          </p:nvPicPr>
          <p:blipFill rotWithShape="1">
            <a:blip r:embed="rId3">
              <a:alphaModFix/>
            </a:blip>
            <a:srcRect b="0" l="0" r="5013" t="37039"/>
            <a:stretch/>
          </p:blipFill>
          <p:spPr>
            <a:xfrm>
              <a:off x="331381" y="4008120"/>
              <a:ext cx="3554774" cy="2412296"/>
            </a:xfrm>
            <a:prstGeom prst="rect">
              <a:avLst/>
            </a:prstGeom>
            <a:noFill/>
            <a:ln>
              <a:noFill/>
            </a:ln>
          </p:spPr>
        </p:pic>
        <p:sp>
          <p:nvSpPr>
            <p:cNvPr id="184" name="Google Shape;184;p62"/>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descr="الصفحة الرئيسية" id="185" name="Google Shape;185;p62"/>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186" name="Google Shape;186;p62"/>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lnSpc>
                <a:spcPct val="100000"/>
              </a:lnSpc>
              <a:spcBef>
                <a:spcPts val="0"/>
              </a:spcBef>
              <a:spcAft>
                <a:spcPts val="0"/>
              </a:spcAft>
              <a:buClr>
                <a:srgbClr val="000000"/>
              </a:buClr>
              <a:buSzPts val="3000"/>
              <a:buFont typeface="Arial"/>
              <a:buNone/>
            </a:pPr>
            <a:r>
              <a:rPr b="1" i="0" lang="ar-MA" sz="3000" u="none" cap="none" strike="noStrike">
                <a:solidFill>
                  <a:srgbClr val="0070C0"/>
                </a:solidFill>
                <a:latin typeface="Arial"/>
                <a:ea typeface="Arial"/>
                <a:cs typeface="Arial"/>
                <a:sym typeface="Arial"/>
              </a:rPr>
              <a:t>الفترة </a:t>
            </a:r>
            <a:endParaRPr b="1" i="0" sz="3000" u="none" cap="none" strike="noStrike">
              <a:solidFill>
                <a:srgbClr val="0070C0"/>
              </a:solidFill>
              <a:latin typeface="Arial"/>
              <a:ea typeface="Arial"/>
              <a:cs typeface="Arial"/>
              <a:sym typeface="Arial"/>
            </a:endParaRPr>
          </a:p>
        </p:txBody>
      </p:sp>
      <p:sp>
        <p:nvSpPr>
          <p:cNvPr id="187" name="Google Shape;187;p62"/>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62"/>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62"/>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p62"/>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62"/>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92" name="Shape 192"/>
        <p:cNvGrpSpPr/>
        <p:nvPr/>
      </p:nvGrpSpPr>
      <p:grpSpPr>
        <a:xfrm>
          <a:off x="0" y="0"/>
          <a:ext cx="0" cy="0"/>
          <a:chOff x="0" y="0"/>
          <a:chExt cx="0" cy="0"/>
        </a:xfrm>
      </p:grpSpPr>
      <p:sp>
        <p:nvSpPr>
          <p:cNvPr id="193" name="Google Shape;193;p6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6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5" name="Google Shape;195;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98" name="Shape 198"/>
        <p:cNvGrpSpPr/>
        <p:nvPr/>
      </p:nvGrpSpPr>
      <p:grpSpPr>
        <a:xfrm>
          <a:off x="0" y="0"/>
          <a:ext cx="0" cy="0"/>
          <a:chOff x="0" y="0"/>
          <a:chExt cx="0" cy="0"/>
        </a:xfrm>
      </p:grpSpPr>
      <p:sp>
        <p:nvSpPr>
          <p:cNvPr id="199" name="Google Shape;199;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04" name="Shape 204"/>
        <p:cNvGrpSpPr/>
        <p:nvPr/>
      </p:nvGrpSpPr>
      <p:grpSpPr>
        <a:xfrm>
          <a:off x="0" y="0"/>
          <a:ext cx="0" cy="0"/>
          <a:chOff x="0" y="0"/>
          <a:chExt cx="0" cy="0"/>
        </a:xfrm>
      </p:grpSpPr>
      <p:sp>
        <p:nvSpPr>
          <p:cNvPr id="205" name="Google Shape;205;p6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6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07" name="Google Shape;207;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10" name="Shape 210"/>
        <p:cNvGrpSpPr/>
        <p:nvPr/>
      </p:nvGrpSpPr>
      <p:grpSpPr>
        <a:xfrm>
          <a:off x="0" y="0"/>
          <a:ext cx="0" cy="0"/>
          <a:chOff x="0" y="0"/>
          <a:chExt cx="0" cy="0"/>
        </a:xfrm>
      </p:grpSpPr>
      <p:sp>
        <p:nvSpPr>
          <p:cNvPr id="211" name="Google Shape;211;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6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6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 name="Google Shape;214;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17" name="Shape 217"/>
        <p:cNvGrpSpPr/>
        <p:nvPr/>
      </p:nvGrpSpPr>
      <p:grpSpPr>
        <a:xfrm>
          <a:off x="0" y="0"/>
          <a:ext cx="0" cy="0"/>
          <a:chOff x="0" y="0"/>
          <a:chExt cx="0" cy="0"/>
        </a:xfrm>
      </p:grpSpPr>
      <p:sp>
        <p:nvSpPr>
          <p:cNvPr id="218" name="Google Shape;218;p6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6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0" name="Google Shape;220;p6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1" name="Google Shape;221;p6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2" name="Google Shape;222;p6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4" name="Google Shape;224;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26" name="Shape 226"/>
        <p:cNvGrpSpPr/>
        <p:nvPr/>
      </p:nvGrpSpPr>
      <p:grpSpPr>
        <a:xfrm>
          <a:off x="0" y="0"/>
          <a:ext cx="0" cy="0"/>
          <a:chOff x="0" y="0"/>
          <a:chExt cx="0" cy="0"/>
        </a:xfrm>
      </p:grpSpPr>
      <p:sp>
        <p:nvSpPr>
          <p:cNvPr id="227" name="Google Shape;227;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31" name="Shape 231"/>
        <p:cNvGrpSpPr/>
        <p:nvPr/>
      </p:nvGrpSpPr>
      <p:grpSpPr>
        <a:xfrm>
          <a:off x="0" y="0"/>
          <a:ext cx="0" cy="0"/>
          <a:chOff x="0" y="0"/>
          <a:chExt cx="0" cy="0"/>
        </a:xfrm>
      </p:grpSpPr>
      <p:sp>
        <p:nvSpPr>
          <p:cNvPr id="232" name="Google Shape;232;p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3" name="Google Shape;233;p6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4" name="Google Shape;234;p6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5" name="Google Shape;235;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38" name="Shape 238"/>
        <p:cNvGrpSpPr/>
        <p:nvPr/>
      </p:nvGrpSpPr>
      <p:grpSpPr>
        <a:xfrm>
          <a:off x="0" y="0"/>
          <a:ext cx="0" cy="0"/>
          <a:chOff x="0" y="0"/>
          <a:chExt cx="0" cy="0"/>
        </a:xfrm>
      </p:grpSpPr>
      <p:sp>
        <p:nvSpPr>
          <p:cNvPr id="239" name="Google Shape;239;p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70"/>
          <p:cNvSpPr/>
          <p:nvPr>
            <p:ph idx="2" type="pic"/>
          </p:nvPr>
        </p:nvSpPr>
        <p:spPr>
          <a:xfrm>
            <a:off x="5183188" y="987425"/>
            <a:ext cx="6172200" cy="4873625"/>
          </a:xfrm>
          <a:prstGeom prst="rect">
            <a:avLst/>
          </a:prstGeom>
          <a:noFill/>
          <a:ln>
            <a:noFill/>
          </a:ln>
        </p:spPr>
      </p:sp>
      <p:sp>
        <p:nvSpPr>
          <p:cNvPr id="241" name="Google Shape;241;p7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2" name="Google Shape;242;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4" name="Google Shape;244;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45" name="Shape 245"/>
        <p:cNvGrpSpPr/>
        <p:nvPr/>
      </p:nvGrpSpPr>
      <p:grpSpPr>
        <a:xfrm>
          <a:off x="0" y="0"/>
          <a:ext cx="0" cy="0"/>
          <a:chOff x="0" y="0"/>
          <a:chExt cx="0" cy="0"/>
        </a:xfrm>
      </p:grpSpPr>
      <p:sp>
        <p:nvSpPr>
          <p:cNvPr id="246" name="Google Shape;246;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7" name="Google Shape;247;p7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8" name="Google Shape;248;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51" name="Shape 251"/>
        <p:cNvGrpSpPr/>
        <p:nvPr/>
      </p:nvGrpSpPr>
      <p:grpSpPr>
        <a:xfrm>
          <a:off x="0" y="0"/>
          <a:ext cx="0" cy="0"/>
          <a:chOff x="0" y="0"/>
          <a:chExt cx="0" cy="0"/>
        </a:xfrm>
      </p:grpSpPr>
      <p:sp>
        <p:nvSpPr>
          <p:cNvPr id="252" name="Google Shape;252;p7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7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4" name="Google Shape;254;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6" name="Google Shape;256;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8" name="Google Shape;88;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0" name="Google Shape;90;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1" name="Google Shape;91;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6.png"/><Relationship Id="rId4" Type="http://schemas.openxmlformats.org/officeDocument/2006/relationships/image" Target="../media/image16.png"/><Relationship Id="rId5" Type="http://schemas.openxmlformats.org/officeDocument/2006/relationships/image" Target="../media/image31.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12.png"/></Relationships>
</file>

<file path=ppt/slides/_rels/slide3.xml.rels><?xml version="1.0" encoding="UTF-8" standalone="yes"?><Relationships xmlns="http://schemas.openxmlformats.org/package/2006/relationships"><Relationship Id="rId10" Type="http://schemas.openxmlformats.org/officeDocument/2006/relationships/image" Target="../media/image30.png"/><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3.png"/><Relationship Id="rId9" Type="http://schemas.openxmlformats.org/officeDocument/2006/relationships/image" Target="../media/image25.jpg"/><Relationship Id="rId5" Type="http://schemas.openxmlformats.org/officeDocument/2006/relationships/image" Target="../media/image22.png"/><Relationship Id="rId6" Type="http://schemas.openxmlformats.org/officeDocument/2006/relationships/image" Target="../media/image19.png"/><Relationship Id="rId7" Type="http://schemas.openxmlformats.org/officeDocument/2006/relationships/image" Target="../media/image52.png"/><Relationship Id="rId8" Type="http://schemas.openxmlformats.org/officeDocument/2006/relationships/image" Target="../media/image28.jpg"/></Relationships>
</file>

<file path=ppt/slides/_rels/slide4.xml.rels><?xml version="1.0" encoding="UTF-8" standalone="yes"?><Relationships xmlns="http://schemas.openxmlformats.org/package/2006/relationships"><Relationship Id="rId10" Type="http://schemas.openxmlformats.org/officeDocument/2006/relationships/image" Target="../media/image41.png"/><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60.png"/><Relationship Id="rId9" Type="http://schemas.openxmlformats.org/officeDocument/2006/relationships/image" Target="../media/image29.png"/><Relationship Id="rId5" Type="http://schemas.openxmlformats.org/officeDocument/2006/relationships/image" Target="../media/image21.jpg"/><Relationship Id="rId6" Type="http://schemas.openxmlformats.org/officeDocument/2006/relationships/image" Target="../media/image15.png"/><Relationship Id="rId7" Type="http://schemas.openxmlformats.org/officeDocument/2006/relationships/image" Target="../media/image26.png"/><Relationship Id="rId8"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image" Target="../media/image35.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5.gif"/><Relationship Id="rId4" Type="http://schemas.openxmlformats.org/officeDocument/2006/relationships/image" Target="../media/image48.png"/><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37.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5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6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38.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35.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35.gif"/><Relationship Id="rId4" Type="http://schemas.openxmlformats.org/officeDocument/2006/relationships/image" Target="../media/image45.png"/><Relationship Id="rId5" Type="http://schemas.openxmlformats.org/officeDocument/2006/relationships/image" Target="../media/image31.png"/><Relationship Id="rId6"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51.png"/><Relationship Id="rId5"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51.png"/><Relationship Id="rId5" Type="http://schemas.openxmlformats.org/officeDocument/2006/relationships/image" Target="../media/image5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5.gif"/><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6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35.gif"/><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35.gif"/><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2.xml"/><Relationship Id="rId3" Type="http://schemas.openxmlformats.org/officeDocument/2006/relationships/image" Target="../media/image6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 Id="rId3" Type="http://schemas.openxmlformats.org/officeDocument/2006/relationships/image" Target="../media/image6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35.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35.gif"/><Relationship Id="rId4" Type="http://schemas.openxmlformats.org/officeDocument/2006/relationships/image" Target="../media/image45.png"/><Relationship Id="rId5" Type="http://schemas.openxmlformats.org/officeDocument/2006/relationships/image" Target="../media/image31.png"/><Relationship Id="rId6"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 Id="rId3" Type="http://schemas.openxmlformats.org/officeDocument/2006/relationships/image" Target="../media/image22.png"/><Relationship Id="rId4" Type="http://schemas.openxmlformats.org/officeDocument/2006/relationships/image" Target="../media/image43.png"/><Relationship Id="rId5" Type="http://schemas.openxmlformats.org/officeDocument/2006/relationships/image" Target="../media/image51.png"/><Relationship Id="rId6" Type="http://schemas.openxmlformats.org/officeDocument/2006/relationships/image" Target="../media/image7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35.gif"/><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8.xml"/><Relationship Id="rId3" Type="http://schemas.openxmlformats.org/officeDocument/2006/relationships/image" Target="../media/image6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9.xml"/><Relationship Id="rId3" Type="http://schemas.openxmlformats.org/officeDocument/2006/relationships/image" Target="../media/image2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35.gif"/><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35.gif"/><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4.xml"/><Relationship Id="rId3" Type="http://schemas.openxmlformats.org/officeDocument/2006/relationships/image" Target="../media/image64.png"/><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5.xml"/><Relationship Id="rId3" Type="http://schemas.openxmlformats.org/officeDocument/2006/relationships/image" Target="../media/image64.png"/><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35.gif"/><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7.xml"/><Relationship Id="rId3" Type="http://schemas.openxmlformats.org/officeDocument/2006/relationships/image" Target="../media/image2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8.xml"/><Relationship Id="rId3" Type="http://schemas.openxmlformats.org/officeDocument/2006/relationships/image" Target="../media/image2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0.xml"/><Relationship Id="rId3" Type="http://schemas.openxmlformats.org/officeDocument/2006/relationships/image" Target="../media/image2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63" name="Google Shape;263;p1"/>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264" name="Google Shape;264;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65" name="Google Shape;265;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66" name="Google Shape;266;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67" name="Google Shape;267;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68" name="Google Shape;268;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b="0" i="0" sz="1400" u="none" cap="none" strike="noStrike">
              <a:solidFill>
                <a:srgbClr val="000000"/>
              </a:solidFill>
              <a:latin typeface="Arial"/>
              <a:ea typeface="Arial"/>
              <a:cs typeface="Arial"/>
              <a:sym typeface="Arial"/>
            </a:endParaRPr>
          </a:p>
        </p:txBody>
      </p:sp>
      <p:grpSp>
        <p:nvGrpSpPr>
          <p:cNvPr id="269" name="Google Shape;269;p1"/>
          <p:cNvGrpSpPr/>
          <p:nvPr/>
        </p:nvGrpSpPr>
        <p:grpSpPr>
          <a:xfrm>
            <a:off x="917856" y="1567544"/>
            <a:ext cx="1782933" cy="1428585"/>
            <a:chOff x="917856" y="1127574"/>
            <a:chExt cx="1782933" cy="1428585"/>
          </a:xfrm>
        </p:grpSpPr>
        <p:pic>
          <p:nvPicPr>
            <p:cNvPr id="270" name="Google Shape;270;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271" name="Google Shape;271;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272" name="Google Shape;272;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73" name="Google Shape;273;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b="0" i="0" sz="1400" u="none" cap="none" strike="noStrike">
              <a:solidFill>
                <a:srgbClr val="000000"/>
              </a:solidFill>
              <a:latin typeface="Arial"/>
              <a:ea typeface="Arial"/>
              <a:cs typeface="Arial"/>
              <a:sym typeface="Arial"/>
            </a:endParaRPr>
          </a:p>
        </p:txBody>
      </p:sp>
      <p:sp>
        <p:nvSpPr>
          <p:cNvPr id="274" name="Google Shape;274;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75" name="Google Shape;275;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الاختراعات</a:t>
            </a:r>
            <a:endParaRPr b="1" i="0" sz="2400" u="none" cap="none" strike="noStrike">
              <a:solidFill>
                <a:srgbClr val="FFFFFF"/>
              </a:solidFill>
              <a:latin typeface="Calibri"/>
              <a:ea typeface="Calibri"/>
              <a:cs typeface="Calibri"/>
              <a:sym typeface="Calibri"/>
            </a:endParaRPr>
          </a:p>
        </p:txBody>
      </p:sp>
      <p:sp>
        <p:nvSpPr>
          <p:cNvPr id="276" name="Google Shape;276;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الأول</a:t>
            </a:r>
            <a:endParaRPr b="0" i="0" sz="1400" u="none" cap="none" strike="noStrike">
              <a:solidFill>
                <a:srgbClr val="000000"/>
              </a:solidFill>
              <a:latin typeface="Arial"/>
              <a:ea typeface="Arial"/>
              <a:cs typeface="Arial"/>
              <a:sym typeface="Arial"/>
            </a:endParaRPr>
          </a:p>
        </p:txBody>
      </p:sp>
      <p:sp>
        <p:nvSpPr>
          <p:cNvPr id="277" name="Google Shape;277;p1"/>
          <p:cNvSpPr txBox="1"/>
          <p:nvPr/>
        </p:nvSpPr>
        <p:spPr>
          <a:xfrm>
            <a:off x="5236149" y="537941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اسم الآلة</a:t>
            </a:r>
            <a:endParaRPr b="0" i="0" sz="1400" u="none" cap="none" strike="noStrike">
              <a:solidFill>
                <a:srgbClr val="000000"/>
              </a:solidFill>
              <a:latin typeface="Arial"/>
              <a:ea typeface="Arial"/>
              <a:cs typeface="Arial"/>
              <a:sym typeface="Arial"/>
            </a:endParaRPr>
          </a:p>
        </p:txBody>
      </p:sp>
      <p:grpSp>
        <p:nvGrpSpPr>
          <p:cNvPr id="278" name="Google Shape;278;p1"/>
          <p:cNvGrpSpPr/>
          <p:nvPr/>
        </p:nvGrpSpPr>
        <p:grpSpPr>
          <a:xfrm>
            <a:off x="496691" y="3346944"/>
            <a:ext cx="3666489" cy="2432262"/>
            <a:chOff x="219666" y="3988154"/>
            <a:chExt cx="3666489" cy="2432262"/>
          </a:xfrm>
        </p:grpSpPr>
        <p:pic>
          <p:nvPicPr>
            <p:cNvPr id="279" name="Google Shape;279;p1"/>
            <p:cNvPicPr preferRelativeResize="0"/>
            <p:nvPr/>
          </p:nvPicPr>
          <p:blipFill rotWithShape="1">
            <a:blip r:embed="rId4">
              <a:alphaModFix/>
            </a:blip>
            <a:srcRect b="0" l="0" r="5013" t="37039"/>
            <a:stretch/>
          </p:blipFill>
          <p:spPr>
            <a:xfrm>
              <a:off x="331381" y="4008120"/>
              <a:ext cx="3554774" cy="2412296"/>
            </a:xfrm>
            <a:prstGeom prst="rect">
              <a:avLst/>
            </a:prstGeom>
            <a:noFill/>
            <a:ln>
              <a:noFill/>
            </a:ln>
          </p:spPr>
        </p:pic>
        <p:sp>
          <p:nvSpPr>
            <p:cNvPr id="280" name="Google Shape;280;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281" name="Google Shape;281;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282" name="Google Shape;282;p1"/>
          <p:cNvSpPr/>
          <p:nvPr/>
        </p:nvSpPr>
        <p:spPr>
          <a:xfrm>
            <a:off x="10526556" y="2310709"/>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283" name="Google Shape;283;p1"/>
          <p:cNvSpPr/>
          <p:nvPr/>
        </p:nvSpPr>
        <p:spPr>
          <a:xfrm>
            <a:off x="10212502" y="2292655"/>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2 </a:t>
            </a:r>
            <a:endParaRPr b="1" i="0" sz="3000" u="none" cap="none" strike="noStrike">
              <a:solidFill>
                <a:srgbClr val="0070C0"/>
              </a:solidFill>
              <a:latin typeface="Calibri"/>
              <a:ea typeface="Calibri"/>
              <a:cs typeface="Calibri"/>
              <a:sym typeface="Calibri"/>
            </a:endParaRPr>
          </a:p>
        </p:txBody>
      </p:sp>
      <p:sp>
        <p:nvSpPr>
          <p:cNvPr id="284" name="Google Shape;284;p1"/>
          <p:cNvSpPr/>
          <p:nvPr/>
        </p:nvSpPr>
        <p:spPr>
          <a:xfrm>
            <a:off x="845575" y="5878615"/>
            <a:ext cx="3032812" cy="619432"/>
          </a:xfrm>
          <a:prstGeom prst="roundRect">
            <a:avLst>
              <a:gd fmla="val 16667"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chemeClr val="accent5"/>
                </a:solidFill>
                <a:latin typeface="Calibri"/>
                <a:ea typeface="Calibri"/>
                <a:cs typeface="Calibri"/>
                <a:sym typeface="Calibri"/>
              </a:rPr>
              <a:t>كراسة المتعلم، ص: 38</a:t>
            </a:r>
            <a:endParaRPr b="1" i="0" sz="2400" u="none" cap="none" strike="noStrike">
              <a:solidFill>
                <a:schemeClr val="accent5"/>
              </a:solidFill>
              <a:latin typeface="Calibri"/>
              <a:ea typeface="Calibri"/>
              <a:cs typeface="Calibri"/>
              <a:sym typeface="Calibri"/>
            </a:endParaRPr>
          </a:p>
        </p:txBody>
      </p:sp>
      <p:sp>
        <p:nvSpPr>
          <p:cNvPr id="285" name="Google Shape;285;p1"/>
          <p:cNvSpPr/>
          <p:nvPr/>
        </p:nvSpPr>
        <p:spPr>
          <a:xfrm>
            <a:off x="7334865" y="2325457"/>
            <a:ext cx="2722013" cy="445826"/>
          </a:xfrm>
          <a:prstGeom prst="rect">
            <a:avLst/>
          </a:prstGeom>
          <a:noFill/>
          <a:ln>
            <a:noFill/>
          </a:ln>
        </p:spPr>
        <p:txBody>
          <a:bodyPr anchorCtr="0" anchor="ctr" bIns="34250" lIns="68550" spcFirstLastPara="1" rIns="68550" wrap="square" tIns="34250">
            <a:noAutofit/>
          </a:bodyPr>
          <a:lstStyle/>
          <a:p>
            <a:pPr indent="0" lvl="0" marL="0" marR="0" rtl="1" algn="r">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العلوم والتكنولوجيا </a:t>
            </a:r>
            <a:endParaRPr b="1" i="0" sz="3000" u="none" cap="none" strike="noStrike">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289" name="Shape 289"/>
        <p:cNvGrpSpPr/>
        <p:nvPr/>
      </p:nvGrpSpPr>
      <p:grpSpPr>
        <a:xfrm>
          <a:off x="0" y="0"/>
          <a:ext cx="0" cy="0"/>
          <a:chOff x="0" y="0"/>
          <a:chExt cx="0" cy="0"/>
        </a:xfrm>
      </p:grpSpPr>
      <p:sp>
        <p:nvSpPr>
          <p:cNvPr id="290" name="Google Shape;290;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291" name="Google Shape;291;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292" name="Google Shape;292;p2"/>
          <p:cNvPicPr preferRelativeResize="0"/>
          <p:nvPr/>
        </p:nvPicPr>
        <p:blipFill rotWithShape="1">
          <a:blip r:embed="rId3">
            <a:alphaModFix/>
          </a:blip>
          <a:srcRect b="60699" l="0" r="71114" t="23545"/>
          <a:stretch/>
        </p:blipFill>
        <p:spPr>
          <a:xfrm>
            <a:off x="10496362" y="2946687"/>
            <a:ext cx="1035476" cy="854359"/>
          </a:xfrm>
          <a:prstGeom prst="rect">
            <a:avLst/>
          </a:prstGeom>
          <a:noFill/>
          <a:ln>
            <a:noFill/>
          </a:ln>
        </p:spPr>
      </p:pic>
      <p:sp>
        <p:nvSpPr>
          <p:cNvPr id="293" name="Google Shape;293;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294" name="Google Shape;294;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295" name="Google Shape;295;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296" name="Google Shape;296;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للأستاذ</a:t>
            </a:r>
            <a:endParaRPr b="0" i="0" sz="1400" u="none" cap="none" strike="noStrike">
              <a:solidFill>
                <a:srgbClr val="000000"/>
              </a:solidFill>
              <a:latin typeface="Arial"/>
              <a:ea typeface="Arial"/>
              <a:cs typeface="Arial"/>
              <a:sym typeface="Arial"/>
            </a:endParaRPr>
          </a:p>
        </p:txBody>
      </p:sp>
      <p:grpSp>
        <p:nvGrpSpPr>
          <p:cNvPr id="297" name="Google Shape;297;p2"/>
          <p:cNvGrpSpPr/>
          <p:nvPr/>
        </p:nvGrpSpPr>
        <p:grpSpPr>
          <a:xfrm>
            <a:off x="10657636" y="1985795"/>
            <a:ext cx="923513" cy="733132"/>
            <a:chOff x="277892" y="2283969"/>
            <a:chExt cx="939577" cy="824904"/>
          </a:xfrm>
        </p:grpSpPr>
        <p:sp>
          <p:nvSpPr>
            <p:cNvPr id="298" name="Google Shape;298;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 name="Google Shape;299;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pic>
        <p:nvPicPr>
          <p:cNvPr descr="Image générée" id="300" name="Google Shape;300;p2"/>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301" name="Google Shape;301;p2"/>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302" name="Google Shape;302;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06" name="Shape 306"/>
        <p:cNvGrpSpPr/>
        <p:nvPr/>
      </p:nvGrpSpPr>
      <p:grpSpPr>
        <a:xfrm>
          <a:off x="0" y="0"/>
          <a:ext cx="0" cy="0"/>
          <a:chOff x="0" y="0"/>
          <a:chExt cx="0" cy="0"/>
        </a:xfrm>
      </p:grpSpPr>
      <p:sp>
        <p:nvSpPr>
          <p:cNvPr id="307" name="Google Shape;307;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08" name="Google Shape;308;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09" name="Google Shape;309;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10" name="Google Shape;310;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11" name="Google Shape;311;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12" name="Google Shape;312;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13" name="Google Shape;313;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14" name="Google Shape;314;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15" name="Google Shape;315;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133"/>
              <a:buFont typeface="Arial"/>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16" name="Google Shape;316;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17" name="Google Shape;317;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18" name="Google Shape;318;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grpSp>
      <p:sp>
        <p:nvSpPr>
          <p:cNvPr id="319" name="Google Shape;319;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20" name="Google Shape;320;p3"/>
          <p:cNvGrpSpPr/>
          <p:nvPr/>
        </p:nvGrpSpPr>
        <p:grpSpPr>
          <a:xfrm>
            <a:off x="10824282" y="3007446"/>
            <a:ext cx="551667" cy="479498"/>
            <a:chOff x="10280460" y="4841540"/>
            <a:chExt cx="630930" cy="597556"/>
          </a:xfrm>
        </p:grpSpPr>
        <p:pic>
          <p:nvPicPr>
            <p:cNvPr id="321" name="Google Shape;321;p3"/>
            <p:cNvPicPr preferRelativeResize="0"/>
            <p:nvPr/>
          </p:nvPicPr>
          <p:blipFill rotWithShape="1">
            <a:blip r:embed="rId8">
              <a:alphaModFix/>
            </a:blip>
            <a:srcRect b="30054" l="11664" r="25922" t="23325"/>
            <a:stretch/>
          </p:blipFill>
          <p:spPr>
            <a:xfrm>
              <a:off x="10280460" y="4967823"/>
              <a:ext cx="630930" cy="471273"/>
            </a:xfrm>
            <a:prstGeom prst="rect">
              <a:avLst/>
            </a:prstGeom>
            <a:noFill/>
            <a:ln>
              <a:noFill/>
            </a:ln>
          </p:spPr>
        </p:pic>
        <p:pic>
          <p:nvPicPr>
            <p:cNvPr id="322" name="Google Shape;322;p3"/>
            <p:cNvPicPr preferRelativeResize="0"/>
            <p:nvPr/>
          </p:nvPicPr>
          <p:blipFill rotWithShape="1">
            <a:blip r:embed="rId9">
              <a:alphaModFix/>
            </a:blip>
            <a:srcRect b="30054" l="74744" r="10688" t="23325"/>
            <a:stretch/>
          </p:blipFill>
          <p:spPr>
            <a:xfrm rot="1461832">
              <a:off x="10456526" y="4850932"/>
              <a:ext cx="147273" cy="471273"/>
            </a:xfrm>
            <a:prstGeom prst="rect">
              <a:avLst/>
            </a:prstGeom>
            <a:noFill/>
            <a:ln>
              <a:noFill/>
            </a:ln>
          </p:spPr>
        </p:pic>
      </p:grpSp>
      <p:sp>
        <p:nvSpPr>
          <p:cNvPr id="323" name="Google Shape;323;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324" name="Google Shape;324;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325" name="Google Shape;325;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29" name="Shape 329"/>
        <p:cNvGrpSpPr/>
        <p:nvPr/>
      </p:nvGrpSpPr>
      <p:grpSpPr>
        <a:xfrm>
          <a:off x="0" y="0"/>
          <a:ext cx="0" cy="0"/>
          <a:chOff x="0" y="0"/>
          <a:chExt cx="0" cy="0"/>
        </a:xfrm>
      </p:grpSpPr>
      <p:sp>
        <p:nvSpPr>
          <p:cNvPr id="330" name="Google Shape;330;p4"/>
          <p:cNvSpPr/>
          <p:nvPr/>
        </p:nvSpPr>
        <p:spPr>
          <a:xfrm>
            <a:off x="1631623" y="1260278"/>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31" name="Google Shape;331;p4"/>
          <p:cNvSpPr/>
          <p:nvPr/>
        </p:nvSpPr>
        <p:spPr>
          <a:xfrm>
            <a:off x="9292657" y="508746"/>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العدة اللازمة</a:t>
            </a:r>
            <a:endParaRPr b="1" i="0" sz="3200" u="none" cap="none" strike="noStrike">
              <a:solidFill>
                <a:srgbClr val="44546A"/>
              </a:solidFill>
              <a:latin typeface="Calibri"/>
              <a:ea typeface="Calibri"/>
              <a:cs typeface="Calibri"/>
              <a:sym typeface="Calibri"/>
            </a:endParaRPr>
          </a:p>
        </p:txBody>
      </p:sp>
      <p:sp>
        <p:nvSpPr>
          <p:cNvPr id="332" name="Google Shape;332;p4"/>
          <p:cNvSpPr txBox="1"/>
          <p:nvPr/>
        </p:nvSpPr>
        <p:spPr>
          <a:xfrm>
            <a:off x="1718486" y="1566690"/>
            <a:ext cx="4266849"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عدة الأستاذ</a:t>
            </a:r>
            <a:endParaRPr b="1" i="0" sz="2400" u="none" cap="none" strike="noStrike">
              <a:solidFill>
                <a:srgbClr val="FFFFFF"/>
              </a:solidFill>
              <a:latin typeface="Calibri"/>
              <a:ea typeface="Calibri"/>
              <a:cs typeface="Calibri"/>
              <a:sym typeface="Calibri"/>
            </a:endParaRPr>
          </a:p>
        </p:txBody>
      </p:sp>
      <p:sp>
        <p:nvSpPr>
          <p:cNvPr id="333" name="Google Shape;333;p4"/>
          <p:cNvSpPr txBox="1"/>
          <p:nvPr/>
        </p:nvSpPr>
        <p:spPr>
          <a:xfrm>
            <a:off x="6201358" y="1566689"/>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عدة التلميذ</a:t>
            </a:r>
            <a:endParaRPr b="1" i="0" sz="2400" u="none" cap="none" strike="noStrike">
              <a:solidFill>
                <a:srgbClr val="FFFFFF"/>
              </a:solidFill>
              <a:latin typeface="Calibri"/>
              <a:ea typeface="Calibri"/>
              <a:cs typeface="Calibri"/>
              <a:sym typeface="Calibri"/>
            </a:endParaRPr>
          </a:p>
        </p:txBody>
      </p:sp>
      <p:pic>
        <p:nvPicPr>
          <p:cNvPr descr="Image générée" id="334" name="Google Shape;334;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pic>
        <p:nvPicPr>
          <p:cNvPr id="335" name="Google Shape;335;p4"/>
          <p:cNvPicPr preferRelativeResize="0"/>
          <p:nvPr/>
        </p:nvPicPr>
        <p:blipFill rotWithShape="1">
          <a:blip r:embed="rId4">
            <a:alphaModFix/>
          </a:blip>
          <a:srcRect b="0" l="0" r="0" t="0"/>
          <a:stretch/>
        </p:blipFill>
        <p:spPr>
          <a:xfrm rot="-1924716">
            <a:off x="8767614" y="4444158"/>
            <a:ext cx="1564020" cy="174252"/>
          </a:xfrm>
          <a:prstGeom prst="rect">
            <a:avLst/>
          </a:prstGeom>
          <a:noFill/>
          <a:ln>
            <a:noFill/>
          </a:ln>
        </p:spPr>
      </p:pic>
      <p:pic>
        <p:nvPicPr>
          <p:cNvPr id="336" name="Google Shape;336;p4"/>
          <p:cNvPicPr preferRelativeResize="0"/>
          <p:nvPr/>
        </p:nvPicPr>
        <p:blipFill rotWithShape="1">
          <a:blip r:embed="rId5">
            <a:alphaModFix/>
          </a:blip>
          <a:srcRect b="30054" l="11665" r="26245" t="23325"/>
          <a:stretch/>
        </p:blipFill>
        <p:spPr>
          <a:xfrm>
            <a:off x="8996142" y="2466789"/>
            <a:ext cx="1478097" cy="1109845"/>
          </a:xfrm>
          <a:prstGeom prst="rect">
            <a:avLst/>
          </a:prstGeom>
          <a:noFill/>
          <a:ln>
            <a:noFill/>
          </a:ln>
          <a:effectLst>
            <a:outerShdw blurRad="50800" rotWithShape="0" algn="tl" dir="2700000" dist="38100">
              <a:srgbClr val="000000">
                <a:alpha val="40000"/>
              </a:srgbClr>
            </a:outerShdw>
          </a:effectLst>
        </p:spPr>
      </p:pic>
      <p:pic>
        <p:nvPicPr>
          <p:cNvPr id="337" name="Google Shape;337;p4"/>
          <p:cNvPicPr preferRelativeResize="0"/>
          <p:nvPr/>
        </p:nvPicPr>
        <p:blipFill rotWithShape="1">
          <a:blip r:embed="rId6">
            <a:alphaModFix/>
          </a:blip>
          <a:srcRect b="0" l="0" r="0" t="0"/>
          <a:stretch/>
        </p:blipFill>
        <p:spPr>
          <a:xfrm flipH="1">
            <a:off x="9715486" y="4960411"/>
            <a:ext cx="413335" cy="397411"/>
          </a:xfrm>
          <a:prstGeom prst="rect">
            <a:avLst/>
          </a:prstGeom>
          <a:noFill/>
          <a:ln>
            <a:noFill/>
          </a:ln>
        </p:spPr>
      </p:pic>
      <p:sp>
        <p:nvSpPr>
          <p:cNvPr id="338" name="Google Shape;338;p4"/>
          <p:cNvSpPr txBox="1"/>
          <p:nvPr/>
        </p:nvSpPr>
        <p:spPr>
          <a:xfrm>
            <a:off x="8827225" y="3576634"/>
            <a:ext cx="1907400" cy="256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67"/>
              <a:buFont typeface="Arial"/>
              <a:buNone/>
            </a:pPr>
            <a:r>
              <a:rPr b="1" i="0" lang="ar-MA" sz="1067" u="none" cap="none" strike="noStrike">
                <a:solidFill>
                  <a:srgbClr val="000000"/>
                </a:solidFill>
                <a:latin typeface="Arial"/>
                <a:ea typeface="Arial"/>
                <a:cs typeface="Arial"/>
                <a:sym typeface="Arial"/>
              </a:rPr>
              <a:t>دفتر التلميذ</a:t>
            </a:r>
            <a:endParaRPr b="0" i="0" sz="1400" u="none" cap="none" strike="noStrike">
              <a:solidFill>
                <a:srgbClr val="000000"/>
              </a:solidFill>
              <a:latin typeface="Arial"/>
              <a:ea typeface="Arial"/>
              <a:cs typeface="Arial"/>
              <a:sym typeface="Arial"/>
            </a:endParaRPr>
          </a:p>
        </p:txBody>
      </p:sp>
      <p:sp>
        <p:nvSpPr>
          <p:cNvPr id="339" name="Google Shape;339;p4"/>
          <p:cNvSpPr/>
          <p:nvPr/>
        </p:nvSpPr>
        <p:spPr>
          <a:xfrm>
            <a:off x="4428576" y="4028276"/>
            <a:ext cx="1349291" cy="256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67"/>
              <a:buFont typeface="Arial"/>
              <a:buNone/>
            </a:pPr>
            <a:r>
              <a:rPr b="1" i="0" lang="ar-MA" sz="1067" u="none" cap="none" strike="noStrike">
                <a:solidFill>
                  <a:srgbClr val="000000"/>
                </a:solidFill>
                <a:latin typeface="Arial"/>
                <a:ea typeface="Arial"/>
                <a:cs typeface="Arial"/>
                <a:sym typeface="Arial"/>
              </a:rPr>
              <a:t>بطاقة التحضير للحصة</a:t>
            </a:r>
            <a:endParaRPr b="1" i="0" sz="1067" u="none" cap="none" strike="noStrike">
              <a:solidFill>
                <a:srgbClr val="000000"/>
              </a:solidFill>
              <a:latin typeface="Arial"/>
              <a:ea typeface="Arial"/>
              <a:cs typeface="Arial"/>
              <a:sym typeface="Arial"/>
            </a:endParaRPr>
          </a:p>
        </p:txBody>
      </p:sp>
      <p:pic>
        <p:nvPicPr>
          <p:cNvPr id="340" name="Google Shape;340;p4"/>
          <p:cNvPicPr preferRelativeResize="0"/>
          <p:nvPr/>
        </p:nvPicPr>
        <p:blipFill rotWithShape="1">
          <a:blip r:embed="rId7">
            <a:alphaModFix/>
          </a:blip>
          <a:srcRect b="0" l="0" r="0" t="0"/>
          <a:stretch/>
        </p:blipFill>
        <p:spPr>
          <a:xfrm>
            <a:off x="4220447" y="2466789"/>
            <a:ext cx="1765551" cy="1457749"/>
          </a:xfrm>
          <a:prstGeom prst="rect">
            <a:avLst/>
          </a:prstGeom>
          <a:noFill/>
          <a:ln>
            <a:noFill/>
          </a:ln>
        </p:spPr>
      </p:pic>
      <p:sp>
        <p:nvSpPr>
          <p:cNvPr id="341" name="Google Shape;341;p4"/>
          <p:cNvSpPr/>
          <p:nvPr/>
        </p:nvSpPr>
        <p:spPr>
          <a:xfrm>
            <a:off x="2328360" y="3664174"/>
            <a:ext cx="1349291" cy="25654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1067"/>
              <a:buFont typeface="Arial"/>
              <a:buNone/>
            </a:pPr>
            <a:r>
              <a:rPr b="1" i="0" lang="ar-MA" sz="1067" u="none" cap="none" strike="noStrike">
                <a:solidFill>
                  <a:srgbClr val="000000"/>
                </a:solidFill>
                <a:latin typeface="Arial"/>
                <a:ea typeface="Arial"/>
                <a:cs typeface="Arial"/>
                <a:sym typeface="Arial"/>
              </a:rPr>
              <a:t>الحصة ppt  </a:t>
            </a:r>
            <a:endParaRPr b="1" i="0" sz="1067" u="none" cap="none" strike="noStrike">
              <a:solidFill>
                <a:srgbClr val="000000"/>
              </a:solidFill>
              <a:latin typeface="Arial"/>
              <a:ea typeface="Arial"/>
              <a:cs typeface="Arial"/>
              <a:sym typeface="Arial"/>
            </a:endParaRPr>
          </a:p>
        </p:txBody>
      </p:sp>
      <p:sp>
        <p:nvSpPr>
          <p:cNvPr id="342" name="Google Shape;342;p4"/>
          <p:cNvSpPr txBox="1"/>
          <p:nvPr/>
        </p:nvSpPr>
        <p:spPr>
          <a:xfrm>
            <a:off x="6593195" y="4098385"/>
            <a:ext cx="1907400" cy="256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67"/>
              <a:buFont typeface="Arial"/>
              <a:buNone/>
            </a:pPr>
            <a:r>
              <a:rPr b="1" i="0" lang="ar-MA" sz="1067" u="none" cap="none" strike="noStrike">
                <a:solidFill>
                  <a:srgbClr val="000000"/>
                </a:solidFill>
                <a:latin typeface="Arial"/>
                <a:ea typeface="Arial"/>
                <a:cs typeface="Arial"/>
                <a:sym typeface="Arial"/>
              </a:rPr>
              <a:t>الكراسة</a:t>
            </a:r>
            <a:endParaRPr b="1" i="0" sz="1067" u="none" cap="none" strike="noStrike">
              <a:solidFill>
                <a:srgbClr val="000000"/>
              </a:solidFill>
              <a:latin typeface="Arial"/>
              <a:ea typeface="Arial"/>
              <a:cs typeface="Arial"/>
              <a:sym typeface="Arial"/>
            </a:endParaRPr>
          </a:p>
        </p:txBody>
      </p:sp>
      <p:pic>
        <p:nvPicPr>
          <p:cNvPr id="343" name="Google Shape;343;p4"/>
          <p:cNvPicPr preferRelativeResize="0"/>
          <p:nvPr/>
        </p:nvPicPr>
        <p:blipFill rotWithShape="1">
          <a:blip r:embed="rId8">
            <a:alphaModFix/>
          </a:blip>
          <a:srcRect b="0" l="0" r="0" t="0"/>
          <a:stretch/>
        </p:blipFill>
        <p:spPr>
          <a:xfrm>
            <a:off x="6924485" y="2376718"/>
            <a:ext cx="1212188" cy="1651558"/>
          </a:xfrm>
          <a:prstGeom prst="rect">
            <a:avLst/>
          </a:prstGeom>
          <a:noFill/>
          <a:ln>
            <a:noFill/>
          </a:ln>
        </p:spPr>
      </p:pic>
      <p:pic>
        <p:nvPicPr>
          <p:cNvPr id="344" name="Google Shape;344;p4"/>
          <p:cNvPicPr preferRelativeResize="0"/>
          <p:nvPr/>
        </p:nvPicPr>
        <p:blipFill rotWithShape="1">
          <a:blip r:embed="rId9">
            <a:alphaModFix/>
          </a:blip>
          <a:srcRect b="0" l="0" r="0" t="0"/>
          <a:stretch/>
        </p:blipFill>
        <p:spPr>
          <a:xfrm>
            <a:off x="2134435" y="2548493"/>
            <a:ext cx="1814614" cy="1030408"/>
          </a:xfrm>
          <a:prstGeom prst="rect">
            <a:avLst/>
          </a:prstGeom>
          <a:noFill/>
          <a:ln>
            <a:noFill/>
          </a:ln>
        </p:spPr>
      </p:pic>
      <p:pic>
        <p:nvPicPr>
          <p:cNvPr id="345" name="Google Shape;345;p4"/>
          <p:cNvPicPr preferRelativeResize="0"/>
          <p:nvPr/>
        </p:nvPicPr>
        <p:blipFill rotWithShape="1">
          <a:blip r:embed="rId10">
            <a:alphaModFix/>
          </a:blip>
          <a:srcRect b="40945" l="19275" r="13719" t="42588"/>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49" name="Shape 349"/>
        <p:cNvGrpSpPr/>
        <p:nvPr/>
      </p:nvGrpSpPr>
      <p:grpSpPr>
        <a:xfrm>
          <a:off x="0" y="0"/>
          <a:ext cx="0" cy="0"/>
          <a:chOff x="0" y="0"/>
          <a:chExt cx="0" cy="0"/>
        </a:xfrm>
      </p:grpSpPr>
      <p:sp>
        <p:nvSpPr>
          <p:cNvPr id="350" name="Google Shape;350;p5"/>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الديداكتية:</a:t>
            </a:r>
            <a:endParaRPr b="1" i="0" sz="3200" u="none" cap="none" strike="noStrike">
              <a:solidFill>
                <a:srgbClr val="44546A"/>
              </a:solidFill>
              <a:latin typeface="Calibri"/>
              <a:ea typeface="Calibri"/>
              <a:cs typeface="Calibri"/>
              <a:sym typeface="Calibri"/>
            </a:endParaRPr>
          </a:p>
        </p:txBody>
      </p:sp>
      <p:grpSp>
        <p:nvGrpSpPr>
          <p:cNvPr id="351" name="Google Shape;351;p5"/>
          <p:cNvGrpSpPr/>
          <p:nvPr/>
        </p:nvGrpSpPr>
        <p:grpSpPr>
          <a:xfrm>
            <a:off x="6139754" y="2099367"/>
            <a:ext cx="5847433" cy="3626061"/>
            <a:chOff x="4299350" y="1553369"/>
            <a:chExt cx="6448599" cy="3626061"/>
          </a:xfrm>
        </p:grpSpPr>
        <p:sp>
          <p:nvSpPr>
            <p:cNvPr id="352" name="Google Shape;352;p5"/>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أستمع بتركيز وأفهم: السيارة مغربية الصنع</a:t>
              </a:r>
              <a:endParaRPr b="0" i="0" sz="2000" u="none" cap="none" strike="noStrike">
                <a:solidFill>
                  <a:srgbClr val="7F7F7F"/>
                </a:solidFill>
                <a:latin typeface="Calibri"/>
                <a:ea typeface="Calibri"/>
                <a:cs typeface="Calibri"/>
                <a:sym typeface="Calibri"/>
              </a:endParaRPr>
            </a:p>
          </p:txBody>
        </p:sp>
        <p:sp>
          <p:nvSpPr>
            <p:cNvPr id="353" name="Google Shape;353;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3</a:t>
              </a:r>
              <a:endParaRPr b="0" i="0" sz="2000" u="none" cap="none" strike="noStrike">
                <a:solidFill>
                  <a:srgbClr val="7F7F7F"/>
                </a:solidFill>
                <a:latin typeface="Calibri"/>
                <a:ea typeface="Calibri"/>
                <a:cs typeface="Calibri"/>
                <a:sym typeface="Calibri"/>
              </a:endParaRPr>
            </a:p>
          </p:txBody>
        </p:sp>
        <p:sp>
          <p:nvSpPr>
            <p:cNvPr id="354" name="Google Shape;354;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أتحدث: أعرف باختراع متميز</a:t>
              </a:r>
              <a:endParaRPr b="0" i="0" sz="2000" u="none" cap="none" strike="noStrike">
                <a:solidFill>
                  <a:srgbClr val="7F7F7F"/>
                </a:solidFill>
                <a:latin typeface="Calibri"/>
                <a:ea typeface="Calibri"/>
                <a:cs typeface="Calibri"/>
                <a:sym typeface="Calibri"/>
              </a:endParaRPr>
            </a:p>
          </p:txBody>
        </p:sp>
        <p:sp>
          <p:nvSpPr>
            <p:cNvPr id="355" name="Google Shape;355;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1</a:t>
              </a:r>
              <a:endParaRPr b="0" i="0" sz="2000" u="none" cap="none" strike="noStrike">
                <a:solidFill>
                  <a:srgbClr val="000000"/>
                </a:solidFill>
                <a:latin typeface="Calibri"/>
                <a:ea typeface="Calibri"/>
                <a:cs typeface="Calibri"/>
                <a:sym typeface="Calibri"/>
              </a:endParaRPr>
            </a:p>
          </p:txBody>
        </p:sp>
        <p:sp>
          <p:nvSpPr>
            <p:cNvPr id="356" name="Google Shape;356;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الحصة 2 </a:t>
              </a:r>
              <a:endParaRPr b="1" i="0" sz="2400" u="none" cap="none" strike="noStrike">
                <a:solidFill>
                  <a:schemeClr val="dk1"/>
                </a:solidFill>
                <a:latin typeface="Calibri"/>
                <a:ea typeface="Calibri"/>
                <a:cs typeface="Calibri"/>
                <a:sym typeface="Calibri"/>
              </a:endParaRPr>
            </a:p>
          </p:txBody>
        </p:sp>
        <p:sp>
          <p:nvSpPr>
            <p:cNvPr id="357" name="Google Shape;357;p5"/>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4</a:t>
              </a:r>
              <a:endParaRPr b="0" i="0" sz="2000" u="none" cap="none" strike="noStrike">
                <a:solidFill>
                  <a:srgbClr val="7F7F7F"/>
                </a:solidFill>
                <a:latin typeface="Calibri"/>
                <a:ea typeface="Calibri"/>
                <a:cs typeface="Calibri"/>
                <a:sym typeface="Calibri"/>
              </a:endParaRPr>
            </a:p>
          </p:txBody>
        </p:sp>
        <p:sp>
          <p:nvSpPr>
            <p:cNvPr id="358" name="Google Shape;358;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الظواهر اللغوية: اسم الآلة</a:t>
              </a:r>
              <a:endParaRPr b="1" i="0" sz="2400" u="none" cap="none" strike="noStrike">
                <a:solidFill>
                  <a:srgbClr val="000000"/>
                </a:solidFill>
                <a:latin typeface="Calibri"/>
                <a:ea typeface="Calibri"/>
                <a:cs typeface="Calibri"/>
                <a:sym typeface="Calibri"/>
              </a:endParaRPr>
            </a:p>
          </p:txBody>
        </p:sp>
        <p:sp>
          <p:nvSpPr>
            <p:cNvPr id="359" name="Google Shape;359;p5"/>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الطلاقة والفهم: المخترع الصغير </a:t>
              </a:r>
              <a:endParaRPr b="0" i="0" sz="2000" u="none" cap="none" strike="noStrike">
                <a:solidFill>
                  <a:srgbClr val="7F7F7F"/>
                </a:solidFill>
                <a:latin typeface="Calibri"/>
                <a:ea typeface="Calibri"/>
                <a:cs typeface="Calibri"/>
                <a:sym typeface="Calibri"/>
              </a:endParaRPr>
            </a:p>
          </p:txBody>
        </p:sp>
      </p:grpSp>
      <p:sp>
        <p:nvSpPr>
          <p:cNvPr id="360" name="Google Shape;360;p5"/>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Calibri"/>
                <a:ea typeface="Calibri"/>
                <a:cs typeface="Calibri"/>
                <a:sym typeface="Calibri"/>
              </a:rPr>
              <a:t>الأسبوع الأول</a:t>
            </a:r>
            <a:endParaRPr b="1" i="0" sz="3200" u="none" cap="none" strike="noStrike">
              <a:solidFill>
                <a:schemeClr val="lt1"/>
              </a:solidFill>
              <a:latin typeface="Calibri"/>
              <a:ea typeface="Calibri"/>
              <a:cs typeface="Calibri"/>
              <a:sym typeface="Calibri"/>
            </a:endParaRPr>
          </a:p>
        </p:txBody>
      </p:sp>
      <p:sp>
        <p:nvSpPr>
          <p:cNvPr id="361" name="Google Shape;361;p5"/>
          <p:cNvSpPr/>
          <p:nvPr/>
        </p:nvSpPr>
        <p:spPr>
          <a:xfrm>
            <a:off x="6014542" y="2880631"/>
            <a:ext cx="6177458" cy="976025"/>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362" name="Google Shape;362;p5"/>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Calibri"/>
                <a:ea typeface="Calibri"/>
                <a:cs typeface="Calibri"/>
                <a:sym typeface="Calibri"/>
              </a:rPr>
              <a:t>الأسبوع الثاني</a:t>
            </a:r>
            <a:endParaRPr b="1" i="0" sz="3200" u="none" cap="none" strike="noStrike">
              <a:solidFill>
                <a:schemeClr val="lt1"/>
              </a:solidFill>
              <a:latin typeface="Calibri"/>
              <a:ea typeface="Calibri"/>
              <a:cs typeface="Calibri"/>
              <a:sym typeface="Calibri"/>
            </a:endParaRPr>
          </a:p>
        </p:txBody>
      </p:sp>
      <p:grpSp>
        <p:nvGrpSpPr>
          <p:cNvPr id="363" name="Google Shape;363;p5"/>
          <p:cNvGrpSpPr/>
          <p:nvPr/>
        </p:nvGrpSpPr>
        <p:grpSpPr>
          <a:xfrm>
            <a:off x="167109" y="2110551"/>
            <a:ext cx="5847433" cy="3626061"/>
            <a:chOff x="4299350" y="1553369"/>
            <a:chExt cx="6448599" cy="3626061"/>
          </a:xfrm>
        </p:grpSpPr>
        <p:sp>
          <p:nvSpPr>
            <p:cNvPr id="364" name="Google Shape;364;p5"/>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65" name="Google Shape;365;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366" name="Google Shape;366;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67" name="Google Shape;367;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368" name="Google Shape;368;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369" name="Google Shape;369;p5"/>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370" name="Google Shape;370;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71" name="Google Shape;371;p5"/>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grpSp>
      <p:pic>
        <p:nvPicPr>
          <p:cNvPr descr="Image générée" id="372" name="Google Shape;372;p5"/>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grpSp>
        <p:nvGrpSpPr>
          <p:cNvPr id="378" name="Google Shape;378;p6"/>
          <p:cNvGrpSpPr/>
          <p:nvPr/>
        </p:nvGrpSpPr>
        <p:grpSpPr>
          <a:xfrm>
            <a:off x="835255" y="904692"/>
            <a:ext cx="9864245" cy="5485899"/>
            <a:chOff x="2159302" y="1382561"/>
            <a:chExt cx="8127697" cy="5072667"/>
          </a:xfrm>
        </p:grpSpPr>
        <p:sp>
          <p:nvSpPr>
            <p:cNvPr id="379" name="Google Shape;379;p6"/>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80" name="Google Shape;380;p6"/>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381" name="Google Shape;381;p6"/>
          <p:cNvSpPr/>
          <p:nvPr/>
        </p:nvSpPr>
        <p:spPr>
          <a:xfrm>
            <a:off x="9561957" y="174599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382" name="Google Shape;382;p6"/>
          <p:cNvSpPr/>
          <p:nvPr/>
        </p:nvSpPr>
        <p:spPr>
          <a:xfrm>
            <a:off x="9531818" y="2722117"/>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383" name="Google Shape;383;p6"/>
          <p:cNvSpPr/>
          <p:nvPr/>
        </p:nvSpPr>
        <p:spPr>
          <a:xfrm>
            <a:off x="9578437" y="374523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384" name="Google Shape;384;p6"/>
          <p:cNvSpPr/>
          <p:nvPr/>
        </p:nvSpPr>
        <p:spPr>
          <a:xfrm>
            <a:off x="5334862" y="312272"/>
            <a:ext cx="5817654" cy="523180"/>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2800" u="none" cap="none" strike="noStrike">
                <a:solidFill>
                  <a:srgbClr val="0E2841"/>
                </a:solidFill>
                <a:latin typeface="Calibri"/>
                <a:ea typeface="Calibri"/>
                <a:cs typeface="Calibri"/>
                <a:sym typeface="Calibri"/>
              </a:rPr>
              <a:t>هيكلة حصة الظاهرة اللغوية</a:t>
            </a:r>
            <a:endParaRPr b="1" i="0" sz="2800" u="none" cap="none" strike="noStrike">
              <a:solidFill>
                <a:srgbClr val="0E2841"/>
              </a:solidFill>
              <a:latin typeface="Calibri"/>
              <a:ea typeface="Calibri"/>
              <a:cs typeface="Calibri"/>
              <a:sym typeface="Calibri"/>
            </a:endParaRPr>
          </a:p>
        </p:txBody>
      </p:sp>
      <p:pic>
        <p:nvPicPr>
          <p:cNvPr id="385" name="Google Shape;385;p6"/>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386" name="Google Shape;386;p6"/>
          <p:cNvSpPr txBox="1"/>
          <p:nvPr/>
        </p:nvSpPr>
        <p:spPr>
          <a:xfrm>
            <a:off x="1667662" y="174222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Arial"/>
                <a:ea typeface="Arial"/>
                <a:cs typeface="Arial"/>
                <a:sym typeface="Arial"/>
              </a:rPr>
              <a:t>(</a:t>
            </a:r>
            <a:r>
              <a:rPr b="1" i="0" lang="ar-MA" sz="1600" u="none" cap="none" strike="noStrike">
                <a:solidFill>
                  <a:srgbClr val="106585"/>
                </a:solidFill>
                <a:latin typeface="Calibri"/>
                <a:ea typeface="Calibri"/>
                <a:cs typeface="Calibri"/>
                <a:sym typeface="Calibri"/>
              </a:rPr>
              <a:t>النشاط الاعتيادي-مراقبة الواجبات المنزلية- التصريح بالأهداف</a:t>
            </a:r>
            <a:r>
              <a:rPr b="1" i="0" lang="ar-MA" sz="2000" u="none" cap="none" strike="noStrike">
                <a:solidFill>
                  <a:srgbClr val="106585"/>
                </a:solidFill>
                <a:latin typeface="Calibri"/>
                <a:ea typeface="Calibri"/>
                <a:cs typeface="Calibri"/>
                <a:sym typeface="Calibri"/>
              </a:rPr>
              <a:t>(</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387" name="Google Shape;387;p6"/>
          <p:cNvSpPr/>
          <p:nvPr/>
        </p:nvSpPr>
        <p:spPr>
          <a:xfrm>
            <a:off x="1894216" y="177918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8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88" name="Google Shape;388;p6"/>
          <p:cNvSpPr/>
          <p:nvPr/>
        </p:nvSpPr>
        <p:spPr>
          <a:xfrm>
            <a:off x="1634412" y="165963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89" name="Google Shape;389;p6"/>
          <p:cNvSpPr txBox="1"/>
          <p:nvPr/>
        </p:nvSpPr>
        <p:spPr>
          <a:xfrm>
            <a:off x="1706799" y="2706820"/>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تعرف اسم الآلة ووظيفته</a:t>
            </a:r>
            <a:endParaRPr b="1" i="0" sz="2000" u="none" cap="none" strike="noStrike">
              <a:solidFill>
                <a:srgbClr val="106585"/>
              </a:solidFill>
              <a:latin typeface="Calibri"/>
              <a:ea typeface="Calibri"/>
              <a:cs typeface="Calibri"/>
              <a:sym typeface="Calibri"/>
            </a:endParaRPr>
          </a:p>
        </p:txBody>
      </p:sp>
      <p:sp>
        <p:nvSpPr>
          <p:cNvPr id="390" name="Google Shape;390;p6"/>
          <p:cNvSpPr/>
          <p:nvPr/>
        </p:nvSpPr>
        <p:spPr>
          <a:xfrm>
            <a:off x="1966603" y="2743787"/>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67"/>
              <a:buFont typeface="Arial"/>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91" name="Google Shape;391;p6"/>
          <p:cNvSpPr/>
          <p:nvPr/>
        </p:nvSpPr>
        <p:spPr>
          <a:xfrm>
            <a:off x="1706799" y="2624234"/>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92" name="Google Shape;392;p6"/>
          <p:cNvSpPr txBox="1"/>
          <p:nvPr/>
        </p:nvSpPr>
        <p:spPr>
          <a:xfrm>
            <a:off x="1755752" y="3681148"/>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توظيف اسم الآلة في سياقات تواصلية مختلفة</a:t>
            </a:r>
            <a:endParaRPr b="1" i="0" sz="2000" u="none" cap="none" strike="noStrike">
              <a:solidFill>
                <a:srgbClr val="2F5496"/>
              </a:solidFill>
              <a:latin typeface="Calibri"/>
              <a:ea typeface="Calibri"/>
              <a:cs typeface="Calibri"/>
              <a:sym typeface="Calibri"/>
            </a:endParaRPr>
          </a:p>
        </p:txBody>
      </p:sp>
      <p:sp>
        <p:nvSpPr>
          <p:cNvPr id="393" name="Google Shape;393;p6"/>
          <p:cNvSpPr/>
          <p:nvPr/>
        </p:nvSpPr>
        <p:spPr>
          <a:xfrm>
            <a:off x="2015556" y="3715843"/>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94" name="Google Shape;394;p6"/>
          <p:cNvSpPr/>
          <p:nvPr/>
        </p:nvSpPr>
        <p:spPr>
          <a:xfrm>
            <a:off x="1772377" y="366279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95" name="Google Shape;395;p6"/>
          <p:cNvSpPr/>
          <p:nvPr/>
        </p:nvSpPr>
        <p:spPr>
          <a:xfrm>
            <a:off x="9578645" y="465858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396" name="Google Shape;396;p6"/>
          <p:cNvSpPr txBox="1"/>
          <p:nvPr/>
        </p:nvSpPr>
        <p:spPr>
          <a:xfrm>
            <a:off x="1723149" y="4667937"/>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اختتام الحصة</a:t>
            </a:r>
            <a:endParaRPr b="0" i="0" sz="2000" u="none" cap="none" strike="noStrike">
              <a:solidFill>
                <a:srgbClr val="000000"/>
              </a:solidFill>
              <a:latin typeface="Calibri"/>
              <a:ea typeface="Calibri"/>
              <a:cs typeface="Calibri"/>
              <a:sym typeface="Calibri"/>
            </a:endParaRPr>
          </a:p>
        </p:txBody>
      </p:sp>
      <p:sp>
        <p:nvSpPr>
          <p:cNvPr id="397" name="Google Shape;397;p6"/>
          <p:cNvSpPr txBox="1"/>
          <p:nvPr/>
        </p:nvSpPr>
        <p:spPr>
          <a:xfrm>
            <a:off x="2158468" y="4743141"/>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7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98" name="Google Shape;398;p6"/>
          <p:cNvSpPr/>
          <p:nvPr/>
        </p:nvSpPr>
        <p:spPr>
          <a:xfrm>
            <a:off x="1739189" y="465523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402" name="Shape 402"/>
        <p:cNvGrpSpPr/>
        <p:nvPr/>
      </p:nvGrpSpPr>
      <p:grpSpPr>
        <a:xfrm>
          <a:off x="0" y="0"/>
          <a:ext cx="0" cy="0"/>
          <a:chOff x="0" y="0"/>
          <a:chExt cx="0" cy="0"/>
        </a:xfrm>
      </p:grpSpPr>
      <p:grpSp>
        <p:nvGrpSpPr>
          <p:cNvPr id="403" name="Google Shape;403;p7"/>
          <p:cNvGrpSpPr/>
          <p:nvPr/>
        </p:nvGrpSpPr>
        <p:grpSpPr>
          <a:xfrm>
            <a:off x="812158" y="844906"/>
            <a:ext cx="10567685" cy="5198169"/>
            <a:chOff x="2184399" y="1402024"/>
            <a:chExt cx="7823200" cy="4942038"/>
          </a:xfrm>
        </p:grpSpPr>
        <p:sp>
          <p:nvSpPr>
            <p:cNvPr id="404" name="Google Shape;404;p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05" name="Google Shape;405;p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406" name="Google Shape;406;p7"/>
          <p:cNvGrpSpPr/>
          <p:nvPr/>
        </p:nvGrpSpPr>
        <p:grpSpPr>
          <a:xfrm>
            <a:off x="8302170" y="4917801"/>
            <a:ext cx="2919731" cy="936371"/>
            <a:chOff x="8302171" y="4917801"/>
            <a:chExt cx="2919730" cy="936370"/>
          </a:xfrm>
        </p:grpSpPr>
        <p:sp>
          <p:nvSpPr>
            <p:cNvPr id="407" name="Google Shape;407;p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08" name="Google Shape;408;p7"/>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409" name="Google Shape;409;p7"/>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410" name="Google Shape;410;p7"/>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411" name="Google Shape;411;p7"/>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17" name="Google Shape;417;p8"/>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18" name="Google Shape;418;p8"/>
          <p:cNvPicPr preferRelativeResize="0"/>
          <p:nvPr/>
        </p:nvPicPr>
        <p:blipFill rotWithShape="1">
          <a:blip r:embed="rId4">
            <a:alphaModFix/>
          </a:blip>
          <a:srcRect b="0" l="0" r="0" t="0"/>
          <a:stretch/>
        </p:blipFill>
        <p:spPr>
          <a:xfrm>
            <a:off x="271438" y="210537"/>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grpSp>
        <p:nvGrpSpPr>
          <p:cNvPr id="423" name="Google Shape;423;p9"/>
          <p:cNvGrpSpPr/>
          <p:nvPr/>
        </p:nvGrpSpPr>
        <p:grpSpPr>
          <a:xfrm>
            <a:off x="4932835" y="1459304"/>
            <a:ext cx="6054377" cy="3711725"/>
            <a:chOff x="1715066" y="1103461"/>
            <a:chExt cx="5717724" cy="3124203"/>
          </a:xfrm>
        </p:grpSpPr>
        <p:sp>
          <p:nvSpPr>
            <p:cNvPr id="424" name="Google Shape;424;p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25" name="Google Shape;425;p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26" name="Google Shape;426;p9"/>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27" name="Google Shape;427;p9"/>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28" name="Google Shape;428;p9"/>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id="433" name="Google Shape;433;p10"/>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id="434" name="Google Shape;434;p10"/>
          <p:cNvSpPr txBox="1"/>
          <p:nvPr/>
        </p:nvSpPr>
        <p:spPr>
          <a:xfrm>
            <a:off x="1848901" y="688038"/>
            <a:ext cx="9601200"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400"/>
              <a:buFont typeface="Arial"/>
              <a:buNone/>
            </a:pPr>
            <a:r>
              <a:rPr b="0" i="0" lang="ar-MA" sz="1400" u="none" cap="none" strike="noStrike">
                <a:solidFill>
                  <a:srgbClr val="AEAEAE"/>
                </a:solidFill>
                <a:latin typeface="Calibri"/>
                <a:ea typeface="Calibri"/>
                <a:cs typeface="Calibri"/>
                <a:sym typeface="Calibri"/>
              </a:rPr>
              <a:t>يطلب المدرس من خمسة متعلمين المشاركة في لعبة رفع اليدين عند سماع حرف الضاد أو حرف الدال، وترقب الفائز بسباق اللعبة</a:t>
            </a:r>
            <a:endParaRPr b="0" i="0" sz="1400" u="none" cap="none" strike="noStrike">
              <a:solidFill>
                <a:srgbClr val="000000"/>
              </a:solidFill>
              <a:latin typeface="Arial"/>
              <a:ea typeface="Arial"/>
              <a:cs typeface="Arial"/>
              <a:sym typeface="Arial"/>
            </a:endParaRPr>
          </a:p>
        </p:txBody>
      </p:sp>
      <p:pic>
        <p:nvPicPr>
          <p:cNvPr descr="صور كارتون للأطفال مجانية ، تنزيل قصاصات فنية مجانية ، قصاصات فنية مجانية -  آخر" id="435" name="Google Shape;435;p10"/>
          <p:cNvPicPr preferRelativeResize="0"/>
          <p:nvPr/>
        </p:nvPicPr>
        <p:blipFill rotWithShape="1">
          <a:blip r:embed="rId4">
            <a:alphaModFix/>
          </a:blip>
          <a:srcRect b="0" l="0" r="0" t="0"/>
          <a:stretch/>
        </p:blipFill>
        <p:spPr>
          <a:xfrm>
            <a:off x="3558793" y="1733564"/>
            <a:ext cx="5715000" cy="3714751"/>
          </a:xfrm>
          <a:prstGeom prst="rect">
            <a:avLst/>
          </a:prstGeom>
          <a:noFill/>
          <a:ln>
            <a:noFill/>
          </a:ln>
        </p:spPr>
      </p:pic>
      <p:sp>
        <p:nvSpPr>
          <p:cNvPr id="436" name="Google Shape;436;p10"/>
          <p:cNvSpPr/>
          <p:nvPr/>
        </p:nvSpPr>
        <p:spPr>
          <a:xfrm rot="-2002126">
            <a:off x="713688" y="1856843"/>
            <a:ext cx="3422936" cy="923330"/>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1800"/>
              <a:buFont typeface="Arial"/>
              <a:buNone/>
            </a:pPr>
            <a:r>
              <a:rPr b="1" i="0" lang="ar-MA" sz="1800" u="none" cap="none" strike="noStrike">
                <a:solidFill>
                  <a:srgbClr val="002060"/>
                </a:solidFill>
                <a:latin typeface="Calibri"/>
                <a:ea typeface="Calibri"/>
                <a:cs typeface="Calibri"/>
                <a:sym typeface="Calibri"/>
              </a:rPr>
              <a:t>يرفع المشارك (ة) يده اليسرى عند سماع كلمة تتضمن حرف الضاد، ويده اليمنى عند سماع حرف الدال.</a:t>
            </a:r>
            <a:endParaRPr b="0" i="0" sz="1400" u="none" cap="none" strike="noStrike">
              <a:solidFill>
                <a:srgbClr val="000000"/>
              </a:solidFill>
              <a:latin typeface="Arial"/>
              <a:ea typeface="Arial"/>
              <a:cs typeface="Arial"/>
              <a:sym typeface="Arial"/>
            </a:endParaRPr>
          </a:p>
        </p:txBody>
      </p:sp>
      <p:sp>
        <p:nvSpPr>
          <p:cNvPr id="437" name="Google Shape;437;p10"/>
          <p:cNvSpPr/>
          <p:nvPr/>
        </p:nvSpPr>
        <p:spPr>
          <a:xfrm rot="761729">
            <a:off x="7375126" y="1455677"/>
            <a:ext cx="3453534" cy="646331"/>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1800"/>
              <a:buFont typeface="Arial"/>
              <a:buNone/>
            </a:pPr>
            <a:r>
              <a:rPr b="1" i="0" lang="ar-MA" sz="1800" u="none" cap="none" strike="noStrike">
                <a:solidFill>
                  <a:srgbClr val="002060"/>
                </a:solidFill>
                <a:latin typeface="Calibri"/>
                <a:ea typeface="Calibri"/>
                <a:cs typeface="Calibri"/>
                <a:sym typeface="Calibri"/>
              </a:rPr>
              <a:t>يحضر المدرس قائمة الكلمات التي تتكون من حرف الضاد أو الدال أو هما معا</a:t>
            </a:r>
            <a:endParaRPr b="0" i="0" sz="1400" u="none" cap="none" strike="noStrike">
              <a:solidFill>
                <a:srgbClr val="000000"/>
              </a:solidFill>
              <a:latin typeface="Arial"/>
              <a:ea typeface="Arial"/>
              <a:cs typeface="Arial"/>
              <a:sym typeface="Arial"/>
            </a:endParaRPr>
          </a:p>
        </p:txBody>
      </p:sp>
      <p:sp>
        <p:nvSpPr>
          <p:cNvPr id="438" name="Google Shape;438;p10"/>
          <p:cNvSpPr/>
          <p:nvPr/>
        </p:nvSpPr>
        <p:spPr>
          <a:xfrm rot="2037668">
            <a:off x="438879" y="4621477"/>
            <a:ext cx="3422936" cy="568745"/>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000000"/>
              </a:buClr>
              <a:buSzPts val="1800"/>
              <a:buFont typeface="Arial"/>
              <a:buNone/>
            </a:pPr>
            <a:r>
              <a:rPr b="1" i="0" lang="ar-MA" sz="1800" u="none" cap="none" strike="noStrike">
                <a:solidFill>
                  <a:srgbClr val="002060"/>
                </a:solidFill>
                <a:latin typeface="Calibri"/>
                <a:ea typeface="Calibri"/>
                <a:cs typeface="Calibri"/>
                <a:sym typeface="Calibri"/>
              </a:rPr>
              <a:t>يقصى كل متبار أخطأ في رفع اليد.</a:t>
            </a:r>
            <a:endParaRPr b="0" i="0" sz="1400" u="none" cap="none" strike="noStrike">
              <a:solidFill>
                <a:srgbClr val="000000"/>
              </a:solidFill>
              <a:latin typeface="Arial"/>
              <a:ea typeface="Arial"/>
              <a:cs typeface="Arial"/>
              <a:sym typeface="Arial"/>
            </a:endParaRPr>
          </a:p>
        </p:txBody>
      </p:sp>
      <p:sp>
        <p:nvSpPr>
          <p:cNvPr id="439" name="Google Shape;439;p10"/>
          <p:cNvSpPr/>
          <p:nvPr/>
        </p:nvSpPr>
        <p:spPr>
          <a:xfrm rot="-1951406">
            <a:off x="7756308" y="4909429"/>
            <a:ext cx="3422936" cy="369332"/>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1800"/>
              <a:buFont typeface="Arial"/>
              <a:buNone/>
            </a:pPr>
            <a:r>
              <a:rPr b="1" i="0" lang="ar-MA" sz="1800" u="none" cap="none" strike="noStrike">
                <a:solidFill>
                  <a:srgbClr val="002060"/>
                </a:solidFill>
                <a:latin typeface="Calibri"/>
                <a:ea typeface="Calibri"/>
                <a:cs typeface="Calibri"/>
                <a:sym typeface="Calibri"/>
              </a:rPr>
              <a:t>تستغرق اللعبة ثلاثة دقائق</a:t>
            </a:r>
            <a:endParaRPr b="0" i="0" sz="1400" u="none" cap="none" strike="noStrike">
              <a:solidFill>
                <a:srgbClr val="000000"/>
              </a:solidFill>
              <a:latin typeface="Arial"/>
              <a:ea typeface="Arial"/>
              <a:cs typeface="Arial"/>
              <a:sym typeface="Arial"/>
            </a:endParaRPr>
          </a:p>
        </p:txBody>
      </p:sp>
      <p:sp>
        <p:nvSpPr>
          <p:cNvPr id="440" name="Google Shape;440;p10"/>
          <p:cNvSpPr txBox="1"/>
          <p:nvPr/>
        </p:nvSpPr>
        <p:spPr>
          <a:xfrm>
            <a:off x="5354101" y="305264"/>
            <a:ext cx="6096000" cy="361637"/>
          </a:xfrm>
          <a:prstGeom prst="rect">
            <a:avLst/>
          </a:prstGeom>
          <a:noFill/>
          <a:ln>
            <a:noFill/>
          </a:ln>
        </p:spPr>
        <p:txBody>
          <a:bodyPr anchorCtr="0" anchor="t" bIns="45700" lIns="91425" spcFirstLastPara="1" rIns="91425" wrap="square" tIns="45700">
            <a:spAutoFit/>
          </a:bodyPr>
          <a:lstStyle/>
          <a:p>
            <a:pPr indent="0" lvl="0" marL="0" marR="0" rtl="1" algn="r">
              <a:lnSpc>
                <a:spcPct val="115277"/>
              </a:lnSpc>
              <a:spcBef>
                <a:spcPts val="0"/>
              </a:spcBef>
              <a:spcAft>
                <a:spcPts val="0"/>
              </a:spcAft>
              <a:buClr>
                <a:schemeClr val="dk1"/>
              </a:buClr>
              <a:buSzPts val="1800"/>
              <a:buFont typeface="Arial"/>
              <a:buNone/>
            </a:pPr>
            <a:r>
              <a:rPr b="1" i="0" lang="ar-MA" sz="1800" u="none" cap="none" strike="noStrike">
                <a:solidFill>
                  <a:schemeClr val="dk1"/>
                </a:solidFill>
                <a:latin typeface="Arial"/>
                <a:ea typeface="Arial"/>
                <a:cs typeface="Arial"/>
                <a:sym typeface="Arial"/>
              </a:rPr>
              <a:t>تقديم لعبة رفع اليدين</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descr="Une image contenant Visage humain, personne, habits, dessin&#10;&#10;Le contenu généré par l’IA peut être incorrect." id="445" name="Google Shape;445;p11"/>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446" name="Google Shape;446;p11"/>
          <p:cNvGrpSpPr/>
          <p:nvPr/>
        </p:nvGrpSpPr>
        <p:grpSpPr>
          <a:xfrm>
            <a:off x="4932835" y="1459304"/>
            <a:ext cx="6054377" cy="3711725"/>
            <a:chOff x="1715066" y="1103461"/>
            <a:chExt cx="5717724" cy="3124203"/>
          </a:xfrm>
        </p:grpSpPr>
        <p:sp>
          <p:nvSpPr>
            <p:cNvPr id="447" name="Google Shape;447;p11"/>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48" name="Google Shape;448;p11"/>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49" name="Google Shape;449;p11"/>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450" name="Google Shape;450;p11"/>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1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56" name="Google Shape;456;p1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457" name="Google Shape;457;p12"/>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pic>
        <p:nvPicPr>
          <p:cNvPr descr="Une image contenant texte, capture d’écran, Police, diagramme&#10;&#10;Le contenu généré par l’IA peut être incorrect." id="458" name="Google Shape;458;p12"/>
          <p:cNvPicPr preferRelativeResize="0"/>
          <p:nvPr/>
        </p:nvPicPr>
        <p:blipFill rotWithShape="1">
          <a:blip r:embed="rId4">
            <a:alphaModFix/>
          </a:blip>
          <a:srcRect b="0" l="0" r="0" t="0"/>
          <a:stretch/>
        </p:blipFill>
        <p:spPr>
          <a:xfrm>
            <a:off x="889789" y="1173284"/>
            <a:ext cx="10250160" cy="502103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grpSp>
        <p:nvGrpSpPr>
          <p:cNvPr id="463" name="Google Shape;463;p13"/>
          <p:cNvGrpSpPr/>
          <p:nvPr/>
        </p:nvGrpSpPr>
        <p:grpSpPr>
          <a:xfrm>
            <a:off x="4932835" y="1459304"/>
            <a:ext cx="6054377" cy="3711725"/>
            <a:chOff x="1715066" y="1103461"/>
            <a:chExt cx="5717724" cy="3124203"/>
          </a:xfrm>
        </p:grpSpPr>
        <p:sp>
          <p:nvSpPr>
            <p:cNvPr id="464" name="Google Shape;464;p13"/>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65" name="Google Shape;465;p13"/>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66" name="Google Shape;466;p13"/>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3600"/>
              <a:buFont typeface="Arial"/>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467" name="Google Shape;467;p13"/>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468" name="Google Shape;468;p13"/>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1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474" name="Google Shape;474;p1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475" name="Google Shape;475;p1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476" name="Google Shape;476;p14"/>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477" name="Google Shape;477;p14"/>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sp>
        <p:nvSpPr>
          <p:cNvPr id="478" name="Google Shape;478;p14"/>
          <p:cNvSpPr/>
          <p:nvPr/>
        </p:nvSpPr>
        <p:spPr>
          <a:xfrm>
            <a:off x="1014353" y="23787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تعرف اسم الآلة ووظيفته التعبيرية</a:t>
            </a:r>
            <a:endParaRPr b="1" i="0" sz="3200" u="none" cap="none" strike="noStrike">
              <a:solidFill>
                <a:srgbClr val="106585"/>
              </a:solidFill>
              <a:latin typeface="Calibri"/>
              <a:ea typeface="Calibri"/>
              <a:cs typeface="Calibri"/>
              <a:sym typeface="Calibri"/>
            </a:endParaRPr>
          </a:p>
        </p:txBody>
      </p:sp>
      <p:sp>
        <p:nvSpPr>
          <p:cNvPr id="479" name="Google Shape;479;p14"/>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توظيف اسم الآلة في سياقات تواصلية</a:t>
            </a:r>
            <a:endParaRPr b="1" i="0" sz="3200" u="none" cap="none" strike="noStrike">
              <a:solidFill>
                <a:srgbClr val="106585"/>
              </a:solidFill>
              <a:latin typeface="Calibri"/>
              <a:ea typeface="Calibri"/>
              <a:cs typeface="Calibri"/>
              <a:sym typeface="Calibri"/>
            </a:endParaRPr>
          </a:p>
        </p:txBody>
      </p:sp>
      <p:pic>
        <p:nvPicPr>
          <p:cNvPr id="480" name="Google Shape;480;p14"/>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gtEl>
                                        <p:attrNameLst>
                                          <p:attrName>style.visibility</p:attrName>
                                        </p:attrNameLst>
                                      </p:cBhvr>
                                      <p:to>
                                        <p:strVal val="visible"/>
                                      </p:to>
                                    </p:set>
                                    <p:animEffect filter="fade" transition="in">
                                      <p:cBhvr>
                                        <p:cTn dur="2000"/>
                                        <p:tgtEl>
                                          <p:spTgt spid="4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2000"/>
                                        <p:tgtEl>
                                          <p:spTgt spid="4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8"/>
                                        </p:tgtEl>
                                        <p:attrNameLst>
                                          <p:attrName>style.visibility</p:attrName>
                                        </p:attrNameLst>
                                      </p:cBhvr>
                                      <p:to>
                                        <p:strVal val="visible"/>
                                      </p:to>
                                    </p:set>
                                    <p:animEffect filter="fade" transition="in">
                                      <p:cBhvr>
                                        <p:cTn dur="500"/>
                                        <p:tgtEl>
                                          <p:spTgt spid="4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500"/>
                                        <p:tgtEl>
                                          <p:spTgt spid="4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grpSp>
        <p:nvGrpSpPr>
          <p:cNvPr id="485" name="Google Shape;485;p15"/>
          <p:cNvGrpSpPr/>
          <p:nvPr/>
        </p:nvGrpSpPr>
        <p:grpSpPr>
          <a:xfrm>
            <a:off x="812158" y="829917"/>
            <a:ext cx="10567685" cy="5198169"/>
            <a:chOff x="2184400" y="1402025"/>
            <a:chExt cx="7823200" cy="4942038"/>
          </a:xfrm>
        </p:grpSpPr>
        <p:sp>
          <p:nvSpPr>
            <p:cNvPr id="486" name="Google Shape;486;p15"/>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87" name="Google Shape;487;p1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488" name="Google Shape;488;p15"/>
          <p:cNvGrpSpPr/>
          <p:nvPr/>
        </p:nvGrpSpPr>
        <p:grpSpPr>
          <a:xfrm>
            <a:off x="8534400" y="4917801"/>
            <a:ext cx="2687502" cy="936371"/>
            <a:chOff x="8534400" y="4917801"/>
            <a:chExt cx="2687501" cy="936370"/>
          </a:xfrm>
        </p:grpSpPr>
        <p:sp>
          <p:nvSpPr>
            <p:cNvPr id="489" name="Google Shape;489;p1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90" name="Google Shape;490;p15"/>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sp>
        <p:nvSpPr>
          <p:cNvPr id="491" name="Google Shape;491;p15"/>
          <p:cNvSpPr txBox="1"/>
          <p:nvPr/>
        </p:nvSpPr>
        <p:spPr>
          <a:xfrm>
            <a:off x="2838664" y="2659559"/>
            <a:ext cx="6855942" cy="769441"/>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000000"/>
                </a:solidFill>
                <a:latin typeface="Calibri"/>
                <a:ea typeface="Calibri"/>
                <a:cs typeface="Calibri"/>
                <a:sym typeface="Calibri"/>
              </a:rPr>
              <a:t>تعرف اسم الآلة ووظيفته التعبيرية</a:t>
            </a:r>
            <a:endParaRPr b="1" i="0" sz="4400" u="none" cap="none" strike="noStrike">
              <a:solidFill>
                <a:schemeClr val="dk1"/>
              </a:solidFill>
              <a:latin typeface="Calibri"/>
              <a:ea typeface="Calibri"/>
              <a:cs typeface="Calibri"/>
              <a:sym typeface="Calibri"/>
            </a:endParaRPr>
          </a:p>
        </p:txBody>
      </p:sp>
      <p:sp>
        <p:nvSpPr>
          <p:cNvPr id="492" name="Google Shape;492;p15"/>
          <p:cNvSpPr/>
          <p:nvPr/>
        </p:nvSpPr>
        <p:spPr>
          <a:xfrm>
            <a:off x="8440993" y="5095344"/>
            <a:ext cx="1831687" cy="6501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20 دقيقة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73000">
              <a:srgbClr val="FFFFFF">
                <a:alpha val="67450"/>
              </a:srgbClr>
            </a:gs>
            <a:gs pos="84000">
              <a:srgbClr val="FF4545"/>
            </a:gs>
            <a:gs pos="100000">
              <a:srgbClr val="CC0000"/>
            </a:gs>
          </a:gsLst>
          <a:path path="circle">
            <a:fillToRect b="50%" l="50%" r="50%" t="50%"/>
          </a:path>
          <a:tileRect/>
        </a:gradFill>
      </p:bgPr>
    </p:bg>
    <p:spTree>
      <p:nvGrpSpPr>
        <p:cNvPr id="496" name="Shape 496"/>
        <p:cNvGrpSpPr/>
        <p:nvPr/>
      </p:nvGrpSpPr>
      <p:grpSpPr>
        <a:xfrm>
          <a:off x="0" y="0"/>
          <a:ext cx="0" cy="0"/>
          <a:chOff x="0" y="0"/>
          <a:chExt cx="0" cy="0"/>
        </a:xfrm>
      </p:grpSpPr>
      <p:grpSp>
        <p:nvGrpSpPr>
          <p:cNvPr id="497" name="Google Shape;497;p16"/>
          <p:cNvGrpSpPr/>
          <p:nvPr/>
        </p:nvGrpSpPr>
        <p:grpSpPr>
          <a:xfrm>
            <a:off x="812158" y="829917"/>
            <a:ext cx="10567685" cy="5198169"/>
            <a:chOff x="2184400" y="1402025"/>
            <a:chExt cx="7823200" cy="4942038"/>
          </a:xfrm>
        </p:grpSpPr>
        <p:sp>
          <p:nvSpPr>
            <p:cNvPr id="498" name="Google Shape;498;p16"/>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99" name="Google Shape;499;p1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500" name="Google Shape;500;p16"/>
          <p:cNvSpPr/>
          <p:nvPr/>
        </p:nvSpPr>
        <p:spPr>
          <a:xfrm>
            <a:off x="10285532" y="4917801"/>
            <a:ext cx="936370" cy="936371"/>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01" name="Google Shape;501;p16"/>
          <p:cNvSpPr txBox="1"/>
          <p:nvPr/>
        </p:nvSpPr>
        <p:spPr>
          <a:xfrm>
            <a:off x="2583023" y="3954018"/>
            <a:ext cx="7101750" cy="769441"/>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أتعرف اسم الآلة  ووظيفته التعبيرية</a:t>
            </a:r>
            <a:endParaRPr b="1" i="0" sz="4400" u="none" cap="none" strike="noStrike">
              <a:solidFill>
                <a:srgbClr val="FF0000"/>
              </a:solidFill>
              <a:latin typeface="Calibri"/>
              <a:ea typeface="Calibri"/>
              <a:cs typeface="Calibri"/>
              <a:sym typeface="Calibri"/>
            </a:endParaRPr>
          </a:p>
        </p:txBody>
      </p:sp>
      <p:pic>
        <p:nvPicPr>
          <p:cNvPr id="502" name="Google Shape;502;p16"/>
          <p:cNvPicPr preferRelativeResize="0"/>
          <p:nvPr/>
        </p:nvPicPr>
        <p:blipFill rotWithShape="1">
          <a:blip r:embed="rId4">
            <a:alphaModFix/>
          </a:blip>
          <a:srcRect b="0" l="0" r="0" t="0"/>
          <a:stretch/>
        </p:blipFill>
        <p:spPr>
          <a:xfrm>
            <a:off x="4344253" y="1192462"/>
            <a:ext cx="3503492" cy="2545921"/>
          </a:xfrm>
          <a:prstGeom prst="rect">
            <a:avLst/>
          </a:prstGeom>
          <a:noFill/>
          <a:ln>
            <a:noFill/>
          </a:ln>
        </p:spPr>
      </p:pic>
      <p:grpSp>
        <p:nvGrpSpPr>
          <p:cNvPr id="503" name="Google Shape;503;p16"/>
          <p:cNvGrpSpPr/>
          <p:nvPr/>
        </p:nvGrpSpPr>
        <p:grpSpPr>
          <a:xfrm>
            <a:off x="5759801" y="1118243"/>
            <a:ext cx="670236" cy="588434"/>
            <a:chOff x="277892" y="2283969"/>
            <a:chExt cx="939577" cy="824904"/>
          </a:xfrm>
        </p:grpSpPr>
        <p:sp>
          <p:nvSpPr>
            <p:cNvPr id="504" name="Google Shape;504;p1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5" name="Google Shape;505;p1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506" name="Google Shape;506;p16"/>
          <p:cNvSpPr/>
          <p:nvPr/>
        </p:nvSpPr>
        <p:spPr>
          <a:xfrm>
            <a:off x="8534400" y="5060928"/>
            <a:ext cx="1831687" cy="6501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8 دقائق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17"/>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2" name="Google Shape;512;p17"/>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3" name="Google Shape;513;p17"/>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14" name="Google Shape;514;p17"/>
          <p:cNvPicPr preferRelativeResize="0"/>
          <p:nvPr/>
        </p:nvPicPr>
        <p:blipFill rotWithShape="1">
          <a:blip r:embed="rId3">
            <a:alphaModFix/>
          </a:blip>
          <a:srcRect b="0" l="0" r="0" t="0"/>
          <a:stretch/>
        </p:blipFill>
        <p:spPr>
          <a:xfrm>
            <a:off x="202611" y="178392"/>
            <a:ext cx="591916" cy="591916"/>
          </a:xfrm>
          <a:prstGeom prst="rect">
            <a:avLst/>
          </a:prstGeom>
          <a:noFill/>
          <a:ln>
            <a:noFill/>
          </a:ln>
        </p:spPr>
      </p:pic>
      <p:pic>
        <p:nvPicPr>
          <p:cNvPr descr="Image générée" id="515" name="Google Shape;515;p17"/>
          <p:cNvPicPr preferRelativeResize="0"/>
          <p:nvPr/>
        </p:nvPicPr>
        <p:blipFill rotWithShape="1">
          <a:blip r:embed="rId4">
            <a:alphaModFix/>
          </a:blip>
          <a:srcRect b="61971" l="3539" r="75793" t="24327"/>
          <a:stretch/>
        </p:blipFill>
        <p:spPr>
          <a:xfrm>
            <a:off x="11308936" y="-158953"/>
            <a:ext cx="784989" cy="897641"/>
          </a:xfrm>
          <a:prstGeom prst="rect">
            <a:avLst/>
          </a:prstGeom>
          <a:noFill/>
          <a:ln>
            <a:noFill/>
          </a:ln>
        </p:spPr>
      </p:pic>
      <p:graphicFrame>
        <p:nvGraphicFramePr>
          <p:cNvPr id="516" name="Google Shape;516;p17"/>
          <p:cNvGraphicFramePr/>
          <p:nvPr/>
        </p:nvGraphicFramePr>
        <p:xfrm>
          <a:off x="8260126" y="1708038"/>
          <a:ext cx="3000000" cy="3000000"/>
        </p:xfrm>
        <a:graphic>
          <a:graphicData uri="http://schemas.openxmlformats.org/drawingml/2006/table">
            <a:tbl>
              <a:tblPr>
                <a:noFill/>
                <a:tableStyleId>{502C0AD7-4AD2-422D-99BF-BAECCAE3FEA0}</a:tableStyleId>
              </a:tblPr>
              <a:tblGrid>
                <a:gridCol w="3430525"/>
              </a:tblGrid>
              <a:tr h="636050">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636050">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C00000"/>
                          </a:solidFill>
                          <a:latin typeface="Calibri"/>
                          <a:ea typeface="Calibri"/>
                          <a:cs typeface="Calibri"/>
                          <a:sym typeface="Calibri"/>
                        </a:rPr>
                        <a:t>- ما اسم الآلة؟</a:t>
                      </a:r>
                      <a:endParaRPr sz="1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974400">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517" name="Google Shape;517;p17"/>
          <p:cNvGraphicFramePr/>
          <p:nvPr/>
        </p:nvGraphicFramePr>
        <p:xfrm>
          <a:off x="569168" y="1708039"/>
          <a:ext cx="3000000" cy="3000000"/>
        </p:xfrm>
        <a:graphic>
          <a:graphicData uri="http://schemas.openxmlformats.org/drawingml/2006/table">
            <a:tbl>
              <a:tblPr>
                <a:noFill/>
                <a:tableStyleId>{502C0AD7-4AD2-422D-99BF-BAECCAE3FEA0}</a:tableStyleId>
              </a:tblPr>
              <a:tblGrid>
                <a:gridCol w="3362700"/>
              </a:tblGrid>
              <a:tr h="476525">
                <a:tc>
                  <a:txBody>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❸</a:t>
                      </a:r>
                      <a:endParaRPr sz="1800" u="none" cap="none" strike="noStrike"/>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E4F5"/>
                    </a:solidFill>
                  </a:tcPr>
                </a:tc>
              </a:tr>
              <a:tr h="1034425">
                <a:tc>
                  <a:txBody>
                    <a:bodyPr/>
                    <a:lstStyle/>
                    <a:p>
                      <a:pPr indent="0" lvl="0" marL="0" marR="0" rtl="1" algn="ctr">
                        <a:lnSpc>
                          <a:spcPct val="100000"/>
                        </a:lnSpc>
                        <a:spcBef>
                          <a:spcPts val="0"/>
                        </a:spcBef>
                        <a:spcAft>
                          <a:spcPts val="0"/>
                        </a:spcAft>
                        <a:buClr>
                          <a:srgbClr val="000000"/>
                        </a:buClr>
                        <a:buSzPts val="2800"/>
                        <a:buFont typeface="Arial"/>
                        <a:buNone/>
                      </a:pPr>
                      <a:r>
                        <a:rPr b="1" i="0" lang="ar-MA" sz="2400" u="none" cap="none" strike="noStrike">
                          <a:solidFill>
                            <a:schemeClr val="accent1"/>
                          </a:solidFill>
                          <a:latin typeface="Calibri"/>
                          <a:ea typeface="Calibri"/>
                          <a:cs typeface="Calibri"/>
                          <a:sym typeface="Calibri"/>
                        </a:rPr>
                        <a:t>- ما أوزان اسم الآلة؟ </a:t>
                      </a:r>
                      <a:endParaRPr sz="14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E4F5"/>
                    </a:solidFill>
                  </a:tcPr>
                </a:tc>
              </a:tr>
              <a:tr h="1740300">
                <a:tc>
                  <a:txBody>
                    <a:bodyPr/>
                    <a:lstStyle/>
                    <a:p>
                      <a:pPr indent="0" lvl="0" marL="0" marR="0" rtl="1" algn="ctr">
                        <a:lnSpc>
                          <a:spcPct val="100000"/>
                        </a:lnSpc>
                        <a:spcBef>
                          <a:spcPts val="0"/>
                        </a:spcBef>
                        <a:spcAft>
                          <a:spcPts val="0"/>
                        </a:spcAft>
                        <a:buClr>
                          <a:srgbClr val="000000"/>
                        </a:buClr>
                        <a:buSzPts val="2000"/>
                        <a:buFont typeface="Arial"/>
                        <a:buNone/>
                      </a:pPr>
                      <a:r>
                        <a:rPr b="1" i="0" lang="ar-MA" sz="2800" u="none" cap="none" strike="noStrike">
                          <a:solidFill>
                            <a:schemeClr val="dk1"/>
                          </a:solidFill>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2000"/>
                        <a:buFont typeface="Arial"/>
                        <a:buNone/>
                      </a:pPr>
                      <a:r>
                        <a:rPr b="1" i="0" lang="ar-MA" sz="2800" u="none" cap="none" strike="noStrike">
                          <a:solidFill>
                            <a:schemeClr val="dk1"/>
                          </a:solidFill>
                          <a:latin typeface="Arial"/>
                          <a:ea typeface="Arial"/>
                          <a:cs typeface="Arial"/>
                          <a:sym typeface="Arial"/>
                        </a:rPr>
                        <a:t>- ........................</a:t>
                      </a:r>
                      <a:endParaRPr b="1" i="0" sz="2800" u="none" cap="none" strike="noStrike">
                        <a:solidFill>
                          <a:schemeClr val="dk1"/>
                        </a:solidFill>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518" name="Google Shape;518;p17"/>
          <p:cNvGraphicFramePr/>
          <p:nvPr/>
        </p:nvGraphicFramePr>
        <p:xfrm>
          <a:off x="4337215" y="1735492"/>
          <a:ext cx="3000000" cy="3000000"/>
        </p:xfrm>
        <a:graphic>
          <a:graphicData uri="http://schemas.openxmlformats.org/drawingml/2006/table">
            <a:tbl>
              <a:tblPr>
                <a:noFill/>
                <a:tableStyleId>{502C0AD7-4AD2-422D-99BF-BAECCAE3FEA0}</a:tableStyleId>
              </a:tblPr>
              <a:tblGrid>
                <a:gridCol w="3453550"/>
              </a:tblGrid>
              <a:tr h="636975">
                <a:tc>
                  <a:txBody>
                    <a:bodyPr/>
                    <a:lstStyle/>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❷</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2CAEB"/>
                    </a:solidFill>
                  </a:tcPr>
                </a:tc>
              </a:tr>
              <a:tr h="964775">
                <a:tc>
                  <a:txBody>
                    <a:bodyPr/>
                    <a:lstStyle/>
                    <a:p>
                      <a:pPr indent="0" lvl="0" marL="0" marR="0" rtl="1" algn="ctr">
                        <a:lnSpc>
                          <a:spcPct val="15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 ما وظيفته التعبيرية؟</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2CAEB"/>
                    </a:solidFill>
                  </a:tcPr>
                </a:tc>
              </a:tr>
              <a:tr h="1644750">
                <a:tc>
                  <a:txBody>
                    <a:bodyPr/>
                    <a:lstStyle/>
                    <a:p>
                      <a:pPr indent="0" lvl="0" marL="0" marR="0" rtl="1" algn="just">
                        <a:lnSpc>
                          <a:spcPct val="100000"/>
                        </a:lnSpc>
                        <a:spcBef>
                          <a:spcPts val="0"/>
                        </a:spcBef>
                        <a:spcAft>
                          <a:spcPts val="0"/>
                        </a:spcAft>
                        <a:buClr>
                          <a:srgbClr val="000000"/>
                        </a:buClr>
                        <a:buSzPts val="2800"/>
                        <a:buFont typeface="Arial"/>
                        <a:buNone/>
                      </a:pPr>
                      <a:r>
                        <a:t/>
                      </a:r>
                      <a:endParaRPr b="1" i="0" sz="26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Arial"/>
                          <a:ea typeface="Arial"/>
                          <a:cs typeface="Arial"/>
                          <a:sym typeface="Arial"/>
                        </a:rPr>
                        <a:t>...........................</a:t>
                      </a:r>
                      <a:endParaRPr sz="2800" u="none" cap="none" strike="noStrike"/>
                    </a:p>
                    <a:p>
                      <a:pPr indent="0" lvl="0" marL="0" marR="0" rtl="1" algn="just">
                        <a:lnSpc>
                          <a:spcPct val="100000"/>
                        </a:lnSpc>
                        <a:spcBef>
                          <a:spcPts val="0"/>
                        </a:spcBef>
                        <a:spcAft>
                          <a:spcPts val="0"/>
                        </a:spcAft>
                        <a:buClr>
                          <a:srgbClr val="000000"/>
                        </a:buClr>
                        <a:buSzPts val="2800"/>
                        <a:buFont typeface="Arial"/>
                        <a:buNone/>
                      </a:pPr>
                      <a:r>
                        <a:t/>
                      </a:r>
                      <a:endParaRPr sz="2800" u="none" cap="none" strike="noStrike">
                        <a:solidFill>
                          <a:srgbClr val="FF0000"/>
                        </a:solidFil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519" name="Google Shape;519;p17"/>
          <p:cNvGraphicFramePr/>
          <p:nvPr/>
        </p:nvGraphicFramePr>
        <p:xfrm>
          <a:off x="1467917" y="5083298"/>
          <a:ext cx="3000000" cy="3000000"/>
        </p:xfrm>
        <a:graphic>
          <a:graphicData uri="http://schemas.openxmlformats.org/drawingml/2006/table">
            <a:tbl>
              <a:tblPr>
                <a:noFill/>
                <a:tableStyleId>{502C0AD7-4AD2-422D-99BF-BAECCAE3FEA0}</a:tableStyleId>
              </a:tblPr>
              <a:tblGrid>
                <a:gridCol w="8994700"/>
              </a:tblGrid>
              <a:tr h="273150">
                <a:tc>
                  <a:txBody>
                    <a:bodyPr/>
                    <a:lstStyle/>
                    <a:p>
                      <a:pPr indent="0" lvl="0" marL="0" marR="0" rtl="1" algn="ctr">
                        <a:lnSpc>
                          <a:spcPct val="150000"/>
                        </a:lnSpc>
                        <a:spcBef>
                          <a:spcPts val="0"/>
                        </a:spcBef>
                        <a:spcAft>
                          <a:spcPts val="0"/>
                        </a:spcAft>
                        <a:buClr>
                          <a:srgbClr val="000000"/>
                        </a:buClr>
                        <a:buSzPts val="2800"/>
                        <a:buFont typeface="Arial"/>
                        <a:buNone/>
                      </a:pPr>
                      <a:r>
                        <a:t/>
                      </a:r>
                      <a:endParaRPr b="1" i="0" sz="105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669525">
                <a:tc>
                  <a:txBody>
                    <a:bodyPr/>
                    <a:lstStyle/>
                    <a:p>
                      <a:pPr indent="0" lvl="0" marL="0" marR="0" rtl="1" algn="ctr">
                        <a:lnSpc>
                          <a:spcPct val="150000"/>
                        </a:lnSpc>
                        <a:spcBef>
                          <a:spcPts val="0"/>
                        </a:spcBef>
                        <a:spcAft>
                          <a:spcPts val="0"/>
                        </a:spcAft>
                        <a:buClr>
                          <a:srgbClr val="000000"/>
                        </a:buClr>
                        <a:buSzPts val="2800"/>
                        <a:buFont typeface="Arial"/>
                        <a:buNone/>
                      </a:pPr>
                      <a:r>
                        <a:rPr b="1" i="0" lang="ar-MA" sz="3200" u="none" cap="none" strike="noStrike">
                          <a:solidFill>
                            <a:schemeClr val="dk1"/>
                          </a:solidFill>
                          <a:latin typeface="Calibri"/>
                          <a:ea typeface="Calibri"/>
                          <a:cs typeface="Calibri"/>
                          <a:sym typeface="Calibri"/>
                        </a:rPr>
                        <a:t>مثال أو أمثلة توضيحية</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1E490"/>
                    </a:solidFill>
                  </a:tcPr>
                </a:tc>
              </a:tr>
              <a:tr h="340425">
                <a:tc>
                  <a:txBody>
                    <a:bodyPr/>
                    <a:lstStyle/>
                    <a:p>
                      <a:pPr indent="0" lvl="0" marL="0" marR="0" rtl="1" algn="just">
                        <a:lnSpc>
                          <a:spcPct val="100000"/>
                        </a:lnSpc>
                        <a:spcBef>
                          <a:spcPts val="0"/>
                        </a:spcBef>
                        <a:spcAft>
                          <a:spcPts val="0"/>
                        </a:spcAft>
                        <a:buClr>
                          <a:srgbClr val="000000"/>
                        </a:buClr>
                        <a:buSzPts val="2800"/>
                        <a:buFont typeface="Arial"/>
                        <a:buNone/>
                      </a:pPr>
                      <a:r>
                        <a:t/>
                      </a:r>
                      <a:endParaRPr b="1" i="0" sz="8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bl>
          </a:graphicData>
        </a:graphic>
      </p:graphicFrame>
      <p:sp>
        <p:nvSpPr>
          <p:cNvPr id="520" name="Google Shape;520;p17"/>
          <p:cNvSpPr txBox="1"/>
          <p:nvPr/>
        </p:nvSpPr>
        <p:spPr>
          <a:xfrm>
            <a:off x="1279023" y="212738"/>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000000"/>
              </a:buClr>
              <a:buSzPts val="2000"/>
              <a:buFont typeface="Arial"/>
              <a:buNone/>
            </a:pPr>
            <a:r>
              <a:rPr b="1" i="0" lang="ar-MA" sz="2000" u="none" cap="none" strike="noStrike">
                <a:solidFill>
                  <a:srgbClr val="BFBFBF"/>
                </a:solidFill>
                <a:latin typeface="Calibri"/>
                <a:ea typeface="Calibri"/>
                <a:cs typeface="Calibri"/>
                <a:sym typeface="Calibri"/>
              </a:rPr>
              <a:t>      </a:t>
            </a:r>
            <a:r>
              <a:rPr b="1" i="0" lang="ar-MA" sz="2000" u="none" cap="none" strike="noStrike">
                <a:solidFill>
                  <a:srgbClr val="C00000"/>
                </a:solidFill>
                <a:latin typeface="Calibri"/>
                <a:ea typeface="Calibri"/>
                <a:cs typeface="Calibri"/>
                <a:sym typeface="Calibri"/>
              </a:rPr>
              <a:t>النمذجة: </a:t>
            </a:r>
            <a:r>
              <a:rPr b="1" i="0" lang="ar-MA" sz="2000" u="none" cap="none" strike="noStrike">
                <a:solidFill>
                  <a:srgbClr val="BFBFBF"/>
                </a:solidFill>
                <a:latin typeface="Calibri"/>
                <a:ea typeface="Calibri"/>
                <a:cs typeface="Calibri"/>
                <a:sym typeface="Calibri"/>
              </a:rPr>
              <a:t>لتعرف اسم الآلة وأوزانه ووظيفته التعبيرية، سنتبع الخطوات الآتية:</a:t>
            </a:r>
            <a:endParaRPr b="0" i="0" sz="2000" u="none" cap="none" strike="noStrike">
              <a:solidFill>
                <a:srgbClr val="BFBFBF"/>
              </a:solidFill>
              <a:latin typeface="Calibri"/>
              <a:ea typeface="Calibri"/>
              <a:cs typeface="Calibri"/>
              <a:sym typeface="Calibri"/>
            </a:endParaRPr>
          </a:p>
        </p:txBody>
      </p:sp>
      <p:sp>
        <p:nvSpPr>
          <p:cNvPr id="521" name="Google Shape;521;p17"/>
          <p:cNvSpPr txBox="1"/>
          <p:nvPr/>
        </p:nvSpPr>
        <p:spPr>
          <a:xfrm>
            <a:off x="1279036" y="547717"/>
            <a:ext cx="10161000" cy="539100"/>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AEABAB"/>
              </a:buClr>
              <a:buSzPts val="1400"/>
              <a:buFont typeface="Calibri"/>
              <a:buNone/>
            </a:pPr>
            <a:r>
              <a:rPr b="1" i="0" lang="ar-MA" sz="1400" u="none" cap="none" strike="noStrike">
                <a:solidFill>
                  <a:srgbClr val="BFBFBF"/>
                </a:solidFill>
                <a:latin typeface="Calibri"/>
                <a:ea typeface="Calibri"/>
                <a:cs typeface="Calibri"/>
                <a:sym typeface="Calibri"/>
              </a:rPr>
              <a:t>يدعو المدرس التلاميذ إلى الانتباه والتركيز، ويوضح لهم خطوات تعرف اسم الآلة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g3b01a83ade8_2_0"/>
          <p:cNvSpPr/>
          <p:nvPr/>
        </p:nvSpPr>
        <p:spPr>
          <a:xfrm>
            <a:off x="1762145" y="2662978"/>
            <a:ext cx="2219700" cy="455400"/>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7" name="Google Shape;527;g3b01a83ade8_2_0"/>
          <p:cNvSpPr/>
          <p:nvPr/>
        </p:nvSpPr>
        <p:spPr>
          <a:xfrm>
            <a:off x="8991633" y="4934733"/>
            <a:ext cx="1470900" cy="455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8" name="Google Shape;528;g3b01a83ade8_2_0"/>
          <p:cNvSpPr/>
          <p:nvPr/>
        </p:nvSpPr>
        <p:spPr>
          <a:xfrm>
            <a:off x="9134091" y="3409804"/>
            <a:ext cx="1470900" cy="455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29" name="Google Shape;529;g3b01a83ade8_2_0"/>
          <p:cNvPicPr preferRelativeResize="0"/>
          <p:nvPr/>
        </p:nvPicPr>
        <p:blipFill rotWithShape="1">
          <a:blip r:embed="rId3">
            <a:alphaModFix/>
          </a:blip>
          <a:srcRect b="0" l="0" r="0" t="0"/>
          <a:stretch/>
        </p:blipFill>
        <p:spPr>
          <a:xfrm>
            <a:off x="202611" y="178392"/>
            <a:ext cx="591916" cy="591916"/>
          </a:xfrm>
          <a:prstGeom prst="rect">
            <a:avLst/>
          </a:prstGeom>
          <a:noFill/>
          <a:ln>
            <a:noFill/>
          </a:ln>
        </p:spPr>
      </p:pic>
      <p:pic>
        <p:nvPicPr>
          <p:cNvPr descr="Image générée" id="530" name="Google Shape;530;g3b01a83ade8_2_0"/>
          <p:cNvPicPr preferRelativeResize="0"/>
          <p:nvPr/>
        </p:nvPicPr>
        <p:blipFill rotWithShape="1">
          <a:blip r:embed="rId4">
            <a:alphaModFix/>
          </a:blip>
          <a:srcRect b="61971" l="3538" r="75793" t="24327"/>
          <a:stretch/>
        </p:blipFill>
        <p:spPr>
          <a:xfrm>
            <a:off x="11308936" y="-158953"/>
            <a:ext cx="784988" cy="897639"/>
          </a:xfrm>
          <a:prstGeom prst="rect">
            <a:avLst/>
          </a:prstGeom>
          <a:noFill/>
          <a:ln>
            <a:noFill/>
          </a:ln>
        </p:spPr>
      </p:pic>
      <p:graphicFrame>
        <p:nvGraphicFramePr>
          <p:cNvPr id="531" name="Google Shape;531;g3b01a83ade8_2_0"/>
          <p:cNvGraphicFramePr/>
          <p:nvPr/>
        </p:nvGraphicFramePr>
        <p:xfrm>
          <a:off x="601351" y="1805738"/>
          <a:ext cx="3000000" cy="3000000"/>
        </p:xfrm>
        <a:graphic>
          <a:graphicData uri="http://schemas.openxmlformats.org/drawingml/2006/table">
            <a:tbl>
              <a:tblPr>
                <a:noFill/>
                <a:tableStyleId>{502C0AD7-4AD2-422D-99BF-BAECCAE3FEA0}</a:tableStyleId>
              </a:tblPr>
              <a:tblGrid>
                <a:gridCol w="10707575"/>
              </a:tblGrid>
              <a:tr h="636050">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636050">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C00000"/>
                          </a:solidFill>
                          <a:latin typeface="Calibri"/>
                          <a:ea typeface="Calibri"/>
                          <a:cs typeface="Calibri"/>
                          <a:sym typeface="Calibri"/>
                        </a:rPr>
                        <a:t>- ما اسم الآلة؟</a:t>
                      </a:r>
                      <a:endParaRPr sz="1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974400">
                <a:tc>
                  <a:txBody>
                    <a:bodyPr/>
                    <a:lstStyle/>
                    <a:p>
                      <a:pPr indent="0" lvl="0" marL="0" marR="0" rtl="1" algn="ctr">
                        <a:lnSpc>
                          <a:spcPct val="100000"/>
                        </a:lnSpc>
                        <a:spcBef>
                          <a:spcPts val="0"/>
                        </a:spcBef>
                        <a:spcAft>
                          <a:spcPts val="0"/>
                        </a:spcAft>
                        <a:buClr>
                          <a:srgbClr val="000000"/>
                        </a:buClr>
                        <a:buSzPts val="2400"/>
                        <a:buFont typeface="Arial"/>
                        <a:buNone/>
                      </a:pPr>
                      <a:r>
                        <a:rPr b="1" lang="ar-MA" sz="2400" u="none" cap="none" strike="noStrike">
                          <a:solidFill>
                            <a:schemeClr val="dk1"/>
                          </a:solidFill>
                          <a:latin typeface="Calibri"/>
                          <a:ea typeface="Calibri"/>
                          <a:cs typeface="Calibri"/>
                          <a:sym typeface="Calibri"/>
                        </a:rPr>
                        <a:t>اسم يدل على الأداة التي يحصل بها الفعل . وهو نوعان : سماعي ، وصيغه كثيرة ( فأس، سكين، رمح…) وقياسي له أوزان مخصوصة .  </a:t>
                      </a:r>
                      <a:endParaRPr b="1" i="0" sz="2400" u="none" cap="none" strike="noStrike">
                        <a:solidFill>
                          <a:schemeClr val="dk1"/>
                        </a:solidFill>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532" name="Google Shape;532;g3b01a83ade8_2_0"/>
          <p:cNvSpPr txBox="1"/>
          <p:nvPr/>
        </p:nvSpPr>
        <p:spPr>
          <a:xfrm>
            <a:off x="1279023" y="212738"/>
            <a:ext cx="10468200" cy="335100"/>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000000"/>
              </a:buClr>
              <a:buSzPts val="2000"/>
              <a:buFont typeface="Arial"/>
              <a:buNone/>
            </a:pPr>
            <a:r>
              <a:rPr b="1" i="0" lang="ar-MA" sz="2000" u="none" cap="none" strike="noStrike">
                <a:solidFill>
                  <a:srgbClr val="BFBFBF"/>
                </a:solidFill>
                <a:latin typeface="Calibri"/>
                <a:ea typeface="Calibri"/>
                <a:cs typeface="Calibri"/>
                <a:sym typeface="Calibri"/>
              </a:rPr>
              <a:t>      </a:t>
            </a:r>
            <a:r>
              <a:rPr b="1" i="0" lang="ar-MA" sz="2000" u="none" cap="none" strike="noStrike">
                <a:solidFill>
                  <a:srgbClr val="C00000"/>
                </a:solidFill>
                <a:latin typeface="Calibri"/>
                <a:ea typeface="Calibri"/>
                <a:cs typeface="Calibri"/>
                <a:sym typeface="Calibri"/>
              </a:rPr>
              <a:t>النمذجة: </a:t>
            </a:r>
            <a:r>
              <a:rPr b="1" i="0" lang="ar-MA" sz="2000" u="none" cap="none" strike="noStrike">
                <a:solidFill>
                  <a:srgbClr val="BFBFBF"/>
                </a:solidFill>
                <a:latin typeface="Calibri"/>
                <a:ea typeface="Calibri"/>
                <a:cs typeface="Calibri"/>
                <a:sym typeface="Calibri"/>
              </a:rPr>
              <a:t>لتعرف اسم الآلة وأوزانه ووظيفته التعبيرية، سنتبع الخطوات الآتية:</a:t>
            </a:r>
            <a:endParaRPr b="0" i="0" sz="2000" u="none" cap="none" strike="noStrike">
              <a:solidFill>
                <a:srgbClr val="BFBFBF"/>
              </a:solidFill>
              <a:latin typeface="Calibri"/>
              <a:ea typeface="Calibri"/>
              <a:cs typeface="Calibri"/>
              <a:sym typeface="Calibri"/>
            </a:endParaRPr>
          </a:p>
        </p:txBody>
      </p:sp>
      <p:sp>
        <p:nvSpPr>
          <p:cNvPr id="533" name="Google Shape;533;g3b01a83ade8_2_0"/>
          <p:cNvSpPr txBox="1"/>
          <p:nvPr/>
        </p:nvSpPr>
        <p:spPr>
          <a:xfrm>
            <a:off x="1279036" y="547717"/>
            <a:ext cx="10161000" cy="539100"/>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AEABAB"/>
              </a:buClr>
              <a:buSzPts val="1400"/>
              <a:buFont typeface="Calibri"/>
              <a:buNone/>
            </a:pPr>
            <a:r>
              <a:rPr b="1" i="0" lang="ar-MA" sz="1400" u="none" cap="none" strike="noStrike">
                <a:solidFill>
                  <a:srgbClr val="BFBFBF"/>
                </a:solidFill>
                <a:latin typeface="Calibri"/>
                <a:ea typeface="Calibri"/>
                <a:cs typeface="Calibri"/>
                <a:sym typeface="Calibri"/>
              </a:rPr>
              <a:t>يدعو المدرس التلاميذ إلى الانتباه والتركيز، ويوضح لهم خطوات تعرف اسم الآلة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18"/>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39" name="Google Shape;539;p18"/>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40" name="Google Shape;540;p18"/>
          <p:cNvPicPr preferRelativeResize="0"/>
          <p:nvPr/>
        </p:nvPicPr>
        <p:blipFill rotWithShape="1">
          <a:blip r:embed="rId3">
            <a:alphaModFix/>
          </a:blip>
          <a:srcRect b="0" l="0" r="0" t="0"/>
          <a:stretch/>
        </p:blipFill>
        <p:spPr>
          <a:xfrm>
            <a:off x="212443" y="247222"/>
            <a:ext cx="591916" cy="591916"/>
          </a:xfrm>
          <a:prstGeom prst="rect">
            <a:avLst/>
          </a:prstGeom>
          <a:noFill/>
          <a:ln>
            <a:noFill/>
          </a:ln>
        </p:spPr>
      </p:pic>
      <p:pic>
        <p:nvPicPr>
          <p:cNvPr descr="Image générée" id="541" name="Google Shape;541;p18"/>
          <p:cNvPicPr preferRelativeResize="0"/>
          <p:nvPr/>
        </p:nvPicPr>
        <p:blipFill rotWithShape="1">
          <a:blip r:embed="rId4">
            <a:alphaModFix/>
          </a:blip>
          <a:srcRect b="61971" l="3539" r="75793" t="24327"/>
          <a:stretch/>
        </p:blipFill>
        <p:spPr>
          <a:xfrm>
            <a:off x="11308936" y="-158953"/>
            <a:ext cx="784989" cy="897641"/>
          </a:xfrm>
          <a:prstGeom prst="rect">
            <a:avLst/>
          </a:prstGeom>
          <a:noFill/>
          <a:ln>
            <a:noFill/>
          </a:ln>
        </p:spPr>
      </p:pic>
      <p:sp>
        <p:nvSpPr>
          <p:cNvPr id="542" name="Google Shape;542;p18"/>
          <p:cNvSpPr txBox="1"/>
          <p:nvPr/>
        </p:nvSpPr>
        <p:spPr>
          <a:xfrm>
            <a:off x="912182" y="199828"/>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57070"/>
              </a:buClr>
              <a:buSzPts val="2222"/>
              <a:buFont typeface="Calibri"/>
              <a:buNone/>
            </a:pPr>
            <a:r>
              <a:rPr b="1" i="0" lang="ar-MA" sz="2000" u="none" cap="none" strike="noStrike">
                <a:solidFill>
                  <a:srgbClr val="000000"/>
                </a:solidFill>
                <a:latin typeface="Calibri"/>
                <a:ea typeface="Calibri"/>
                <a:cs typeface="Calibri"/>
                <a:sym typeface="Calibri"/>
              </a:rPr>
              <a:t>ما اسم الآلة؟ </a:t>
            </a:r>
            <a:endParaRPr b="0" i="0" sz="2000" u="none" cap="none" strike="noStrike">
              <a:solidFill>
                <a:srgbClr val="000000"/>
              </a:solidFill>
              <a:latin typeface="Calibri"/>
              <a:ea typeface="Calibri"/>
              <a:cs typeface="Calibri"/>
              <a:sym typeface="Calibri"/>
            </a:endParaRPr>
          </a:p>
        </p:txBody>
      </p:sp>
      <p:sp>
        <p:nvSpPr>
          <p:cNvPr id="543" name="Google Shape;543;p18"/>
          <p:cNvSpPr txBox="1"/>
          <p:nvPr/>
        </p:nvSpPr>
        <p:spPr>
          <a:xfrm>
            <a:off x="1219417" y="407500"/>
            <a:ext cx="10161104" cy="539071"/>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1" i="0" lang="ar-MA" sz="1400" u="none" cap="none" strike="noStrike">
                <a:solidFill>
                  <a:srgbClr val="BFBFBF"/>
                </a:solidFill>
                <a:latin typeface="Calibri"/>
                <a:ea typeface="Calibri"/>
                <a:cs typeface="Calibri"/>
                <a:sym typeface="Calibri"/>
              </a:rPr>
              <a:t>يعرف المدرس اسم الآلة، ويوضح هذا التعريف انطلاقا من مثالين مختلفين</a:t>
            </a:r>
            <a:endParaRPr b="0" i="0" sz="1400" u="none" cap="none" strike="noStrike">
              <a:solidFill>
                <a:srgbClr val="000000"/>
              </a:solidFill>
              <a:latin typeface="Arial"/>
              <a:ea typeface="Arial"/>
              <a:cs typeface="Arial"/>
              <a:sym typeface="Arial"/>
            </a:endParaRPr>
          </a:p>
        </p:txBody>
      </p:sp>
      <p:sp>
        <p:nvSpPr>
          <p:cNvPr id="544" name="Google Shape;544;p18"/>
          <p:cNvSpPr txBox="1"/>
          <p:nvPr/>
        </p:nvSpPr>
        <p:spPr>
          <a:xfrm>
            <a:off x="10938345" y="965848"/>
            <a:ext cx="1035991" cy="58473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Calibri"/>
              <a:buNone/>
            </a:pPr>
            <a:r>
              <a:rPr b="1" i="0" lang="ar-MA" sz="3200" u="none" cap="none" strike="noStrike">
                <a:solidFill>
                  <a:srgbClr val="000000"/>
                </a:solidFill>
                <a:latin typeface="Calibri"/>
                <a:ea typeface="Calibri"/>
                <a:cs typeface="Calibri"/>
                <a:sym typeface="Calibri"/>
              </a:rPr>
              <a:t>❶</a:t>
            </a:r>
            <a:endParaRPr b="1" i="0" sz="2000" u="none" cap="none" strike="noStrike">
              <a:solidFill>
                <a:srgbClr val="000000"/>
              </a:solidFill>
              <a:latin typeface="Calibri"/>
              <a:ea typeface="Calibri"/>
              <a:cs typeface="Calibri"/>
              <a:sym typeface="Calibri"/>
            </a:endParaRPr>
          </a:p>
        </p:txBody>
      </p:sp>
      <p:sp>
        <p:nvSpPr>
          <p:cNvPr id="545" name="Google Shape;545;p18"/>
          <p:cNvSpPr/>
          <p:nvPr/>
        </p:nvSpPr>
        <p:spPr>
          <a:xfrm>
            <a:off x="11089398" y="885484"/>
            <a:ext cx="733886" cy="745465"/>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546" name="Google Shape;546;p18"/>
          <p:cNvGrpSpPr/>
          <p:nvPr/>
        </p:nvGrpSpPr>
        <p:grpSpPr>
          <a:xfrm>
            <a:off x="2242702" y="1027740"/>
            <a:ext cx="7706603" cy="4173280"/>
            <a:chOff x="1105816" y="2339"/>
            <a:chExt cx="7706603" cy="4173280"/>
          </a:xfrm>
        </p:grpSpPr>
        <p:sp>
          <p:nvSpPr>
            <p:cNvPr id="547" name="Google Shape;547;p18"/>
            <p:cNvSpPr/>
            <p:nvPr/>
          </p:nvSpPr>
          <p:spPr>
            <a:xfrm>
              <a:off x="2396608" y="2627988"/>
              <a:ext cx="258095" cy="460678"/>
            </a:xfrm>
            <a:custGeom>
              <a:rect b="b" l="l" r="r" t="t"/>
              <a:pathLst>
                <a:path extrusionOk="0" h="120000" w="120000">
                  <a:moveTo>
                    <a:pt x="120000" y="0"/>
                  </a:moveTo>
                  <a:lnTo>
                    <a:pt x="120000" y="56318"/>
                  </a:lnTo>
                  <a:lnTo>
                    <a:pt x="0" y="56318"/>
                  </a:lnTo>
                  <a:lnTo>
                    <a:pt x="0" y="120000"/>
                  </a:lnTo>
                </a:path>
              </a:pathLst>
            </a:custGeom>
            <a:noFill/>
            <a:ln cap="flat" cmpd="sng" w="19050">
              <a:solidFill>
                <a:srgbClr val="126082"/>
              </a:solidFill>
              <a:prstDash val="solid"/>
              <a:miter lim="800000"/>
              <a:headEnd len="sm" w="sm" type="none"/>
              <a:tailEnd len="sm" w="sm" type="none"/>
            </a:ln>
          </p:spPr>
        </p:sp>
        <p:sp>
          <p:nvSpPr>
            <p:cNvPr id="548" name="Google Shape;548;p18"/>
            <p:cNvSpPr/>
            <p:nvPr/>
          </p:nvSpPr>
          <p:spPr>
            <a:xfrm>
              <a:off x="2654703" y="1401667"/>
              <a:ext cx="2283650" cy="662927"/>
            </a:xfrm>
            <a:custGeom>
              <a:rect b="b" l="l" r="r" t="t"/>
              <a:pathLst>
                <a:path extrusionOk="0" h="120000" w="120000">
                  <a:moveTo>
                    <a:pt x="120000" y="0"/>
                  </a:moveTo>
                  <a:lnTo>
                    <a:pt x="120000" y="75746"/>
                  </a:lnTo>
                  <a:lnTo>
                    <a:pt x="0" y="75746"/>
                  </a:lnTo>
                  <a:lnTo>
                    <a:pt x="0" y="120000"/>
                  </a:lnTo>
                </a:path>
              </a:pathLst>
            </a:custGeom>
            <a:noFill/>
            <a:ln cap="flat" cmpd="sng" w="19050">
              <a:solidFill>
                <a:srgbClr val="4EA62C"/>
              </a:solidFill>
              <a:prstDash val="solid"/>
              <a:miter lim="800000"/>
              <a:headEnd len="sm" w="sm" type="none"/>
              <a:tailEnd len="sm" w="sm" type="none"/>
            </a:ln>
          </p:spPr>
        </p:sp>
        <p:sp>
          <p:nvSpPr>
            <p:cNvPr id="549" name="Google Shape;549;p18"/>
            <p:cNvSpPr/>
            <p:nvPr/>
          </p:nvSpPr>
          <p:spPr>
            <a:xfrm>
              <a:off x="6770841" y="2621084"/>
              <a:ext cx="91440" cy="494679"/>
            </a:xfrm>
            <a:custGeom>
              <a:rect b="b" l="l" r="r" t="t"/>
              <a:pathLst>
                <a:path extrusionOk="0" h="120000" w="120000">
                  <a:moveTo>
                    <a:pt x="60000" y="0"/>
                  </a:moveTo>
                  <a:lnTo>
                    <a:pt x="60000" y="60695"/>
                  </a:lnTo>
                  <a:lnTo>
                    <a:pt x="63982" y="60695"/>
                  </a:lnTo>
                  <a:lnTo>
                    <a:pt x="63982" y="120000"/>
                  </a:lnTo>
                </a:path>
              </a:pathLst>
            </a:custGeom>
            <a:noFill/>
            <a:ln cap="flat" cmpd="sng" w="19050">
              <a:solidFill>
                <a:srgbClr val="126082"/>
              </a:solidFill>
              <a:prstDash val="solid"/>
              <a:miter lim="800000"/>
              <a:headEnd len="sm" w="sm" type="none"/>
              <a:tailEnd len="sm" w="sm" type="none"/>
            </a:ln>
          </p:spPr>
        </p:sp>
        <p:sp>
          <p:nvSpPr>
            <p:cNvPr id="550" name="Google Shape;550;p18"/>
            <p:cNvSpPr/>
            <p:nvPr/>
          </p:nvSpPr>
          <p:spPr>
            <a:xfrm>
              <a:off x="4938354" y="1401667"/>
              <a:ext cx="1878206" cy="665809"/>
            </a:xfrm>
            <a:custGeom>
              <a:rect b="b" l="l" r="r" t="t"/>
              <a:pathLst>
                <a:path extrusionOk="0" h="120000" w="120000">
                  <a:moveTo>
                    <a:pt x="0" y="0"/>
                  </a:moveTo>
                  <a:lnTo>
                    <a:pt x="0" y="75938"/>
                  </a:lnTo>
                  <a:lnTo>
                    <a:pt x="120000" y="75938"/>
                  </a:lnTo>
                  <a:lnTo>
                    <a:pt x="120000" y="120000"/>
                  </a:lnTo>
                </a:path>
              </a:pathLst>
            </a:custGeom>
            <a:noFill/>
            <a:ln cap="flat" cmpd="sng" w="19050">
              <a:solidFill>
                <a:srgbClr val="4EA62C"/>
              </a:solidFill>
              <a:prstDash val="solid"/>
              <a:miter lim="800000"/>
              <a:headEnd len="sm" w="sm" type="none"/>
              <a:tailEnd len="sm" w="sm" type="none"/>
            </a:ln>
          </p:spPr>
        </p:sp>
        <p:sp>
          <p:nvSpPr>
            <p:cNvPr id="551" name="Google Shape;551;p18"/>
            <p:cNvSpPr/>
            <p:nvPr/>
          </p:nvSpPr>
          <p:spPr>
            <a:xfrm>
              <a:off x="4892634" y="399614"/>
              <a:ext cx="91440" cy="453254"/>
            </a:xfrm>
            <a:custGeom>
              <a:rect b="b" l="l" r="r" t="t"/>
              <a:pathLst>
                <a:path extrusionOk="0" h="120000" w="120000">
                  <a:moveTo>
                    <a:pt x="79151" y="0"/>
                  </a:moveTo>
                  <a:lnTo>
                    <a:pt x="79151" y="55275"/>
                  </a:lnTo>
                  <a:lnTo>
                    <a:pt x="60000" y="55275"/>
                  </a:lnTo>
                  <a:lnTo>
                    <a:pt x="60000" y="120000"/>
                  </a:lnTo>
                </a:path>
              </a:pathLst>
            </a:custGeom>
            <a:noFill/>
            <a:ln cap="flat" cmpd="sng" w="19050">
              <a:solidFill>
                <a:srgbClr val="A02891"/>
              </a:solidFill>
              <a:prstDash val="solid"/>
              <a:miter lim="800000"/>
              <a:headEnd len="sm" w="sm" type="none"/>
              <a:tailEnd len="sm" w="sm" type="none"/>
            </a:ln>
          </p:spPr>
        </p:sp>
        <p:sp>
          <p:nvSpPr>
            <p:cNvPr id="552" name="Google Shape;552;p18"/>
            <p:cNvSpPr/>
            <p:nvPr/>
          </p:nvSpPr>
          <p:spPr>
            <a:xfrm>
              <a:off x="4258981" y="2339"/>
              <a:ext cx="1387934" cy="397275"/>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18"/>
            <p:cNvSpPr/>
            <p:nvPr/>
          </p:nvSpPr>
          <p:spPr>
            <a:xfrm>
              <a:off x="4552204" y="280901"/>
              <a:ext cx="1387934" cy="397275"/>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18"/>
            <p:cNvSpPr txBox="1"/>
            <p:nvPr/>
          </p:nvSpPr>
          <p:spPr>
            <a:xfrm>
              <a:off x="3687389" y="292549"/>
              <a:ext cx="2754900" cy="3741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اسم الآلة القياسي</a:t>
              </a:r>
              <a:endParaRPr b="1" i="0" sz="2400" u="none" cap="none" strike="noStrike">
                <a:solidFill>
                  <a:schemeClr val="dk1"/>
                </a:solidFill>
                <a:latin typeface="Calibri"/>
                <a:ea typeface="Calibri"/>
                <a:cs typeface="Calibri"/>
                <a:sym typeface="Calibri"/>
              </a:endParaRPr>
            </a:p>
          </p:txBody>
        </p:sp>
        <p:sp>
          <p:nvSpPr>
            <p:cNvPr id="555" name="Google Shape;555;p18"/>
            <p:cNvSpPr/>
            <p:nvPr/>
          </p:nvSpPr>
          <p:spPr>
            <a:xfrm>
              <a:off x="2334338" y="852868"/>
              <a:ext cx="5208032" cy="54879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18"/>
            <p:cNvSpPr/>
            <p:nvPr/>
          </p:nvSpPr>
          <p:spPr>
            <a:xfrm>
              <a:off x="2627561" y="1131430"/>
              <a:ext cx="5208032" cy="548798"/>
            </a:xfrm>
            <a:prstGeom prst="roundRect">
              <a:avLst>
                <a:gd fmla="val 10000" name="adj"/>
              </a:avLst>
            </a:prstGeom>
            <a:solidFill>
              <a:schemeClr val="lt1">
                <a:alpha val="89411"/>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18"/>
            <p:cNvSpPr txBox="1"/>
            <p:nvPr/>
          </p:nvSpPr>
          <p:spPr>
            <a:xfrm>
              <a:off x="2643635" y="1147504"/>
              <a:ext cx="5175884" cy="51665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اسم مشتق يدل على الأداة التي ينجز بها الفعل.</a:t>
              </a:r>
              <a:endParaRPr b="1" i="0" sz="2400" u="none" cap="none" strike="noStrike">
                <a:solidFill>
                  <a:schemeClr val="dk1"/>
                </a:solidFill>
                <a:latin typeface="Calibri"/>
                <a:ea typeface="Calibri"/>
                <a:cs typeface="Calibri"/>
                <a:sym typeface="Calibri"/>
              </a:endParaRPr>
            </a:p>
          </p:txBody>
        </p:sp>
        <p:sp>
          <p:nvSpPr>
            <p:cNvPr id="558" name="Google Shape;558;p18"/>
            <p:cNvSpPr/>
            <p:nvPr/>
          </p:nvSpPr>
          <p:spPr>
            <a:xfrm>
              <a:off x="5154974" y="2067476"/>
              <a:ext cx="3323172" cy="553607"/>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18"/>
            <p:cNvSpPr/>
            <p:nvPr/>
          </p:nvSpPr>
          <p:spPr>
            <a:xfrm>
              <a:off x="5448198" y="2346038"/>
              <a:ext cx="3323172" cy="553607"/>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18"/>
            <p:cNvSpPr txBox="1"/>
            <p:nvPr/>
          </p:nvSpPr>
          <p:spPr>
            <a:xfrm>
              <a:off x="5464413" y="2362253"/>
              <a:ext cx="3290742" cy="521177"/>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يُوَظَّفُ الْمِجْهَرُ لِدِراسَةِ الْميكْروباتِ.</a:t>
              </a:r>
              <a:endParaRPr b="1" i="0" sz="2000" u="none" cap="none" strike="noStrike">
                <a:solidFill>
                  <a:srgbClr val="000000"/>
                </a:solidFill>
                <a:latin typeface="Calibri"/>
                <a:ea typeface="Calibri"/>
                <a:cs typeface="Calibri"/>
                <a:sym typeface="Calibri"/>
              </a:endParaRPr>
            </a:p>
          </p:txBody>
        </p:sp>
        <p:sp>
          <p:nvSpPr>
            <p:cNvPr id="561" name="Google Shape;561;p18"/>
            <p:cNvSpPr/>
            <p:nvPr/>
          </p:nvSpPr>
          <p:spPr>
            <a:xfrm>
              <a:off x="5119994" y="3115763"/>
              <a:ext cx="3399202" cy="781294"/>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18"/>
            <p:cNvSpPr/>
            <p:nvPr/>
          </p:nvSpPr>
          <p:spPr>
            <a:xfrm>
              <a:off x="5413217" y="3394325"/>
              <a:ext cx="3399202" cy="781294"/>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18"/>
            <p:cNvSpPr txBox="1"/>
            <p:nvPr/>
          </p:nvSpPr>
          <p:spPr>
            <a:xfrm>
              <a:off x="5436100" y="3417208"/>
              <a:ext cx="3353436" cy="735528"/>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rgbClr val="000000"/>
                </a:buClr>
                <a:buSzPts val="1600"/>
                <a:buFont typeface="Calibri"/>
                <a:buNone/>
              </a:pPr>
              <a:r>
                <a:rPr b="1" i="0" lang="ar-MA" sz="1600" u="none" cap="none" strike="noStrike">
                  <a:solidFill>
                    <a:srgbClr val="000000"/>
                  </a:solidFill>
                  <a:latin typeface="Calibri"/>
                  <a:ea typeface="Calibri"/>
                  <a:cs typeface="Calibri"/>
                  <a:sym typeface="Calibri"/>
                </a:rPr>
                <a:t>"الْمِجْهَرُ" اسم آلة مشتق يدل على الأداة التي ينجز بها  فعل "الجهر" أو تكبير الأشياء.</a:t>
              </a:r>
              <a:endParaRPr b="0" i="0" sz="2400" u="none" cap="none" strike="noStrike">
                <a:solidFill>
                  <a:schemeClr val="dk1"/>
                </a:solidFill>
                <a:latin typeface="Arial"/>
                <a:ea typeface="Arial"/>
                <a:cs typeface="Arial"/>
                <a:sym typeface="Arial"/>
              </a:endParaRPr>
            </a:p>
          </p:txBody>
        </p:sp>
        <p:sp>
          <p:nvSpPr>
            <p:cNvPr id="564" name="Google Shape;564;p18"/>
            <p:cNvSpPr/>
            <p:nvPr/>
          </p:nvSpPr>
          <p:spPr>
            <a:xfrm>
              <a:off x="1219663" y="2064594"/>
              <a:ext cx="2870081" cy="563394"/>
            </a:xfrm>
            <a:prstGeom prst="roundRect">
              <a:avLst>
                <a:gd fmla="val 10000" name="adj"/>
              </a:avLst>
            </a:prstGeom>
            <a:solidFill>
              <a:srgbClr val="FAE2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18"/>
            <p:cNvSpPr/>
            <p:nvPr/>
          </p:nvSpPr>
          <p:spPr>
            <a:xfrm>
              <a:off x="1512886" y="2343156"/>
              <a:ext cx="2870081" cy="563394"/>
            </a:xfrm>
            <a:prstGeom prst="roundRect">
              <a:avLst>
                <a:gd fmla="val 10000" name="adj"/>
              </a:avLst>
            </a:prstGeom>
            <a:solidFill>
              <a:schemeClr val="lt1">
                <a:alpha val="89411"/>
              </a:schemeClr>
            </a:solidFill>
            <a:ln cap="flat" cmpd="sng" w="19050">
              <a:solidFill>
                <a:srgbClr val="FAE2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18"/>
            <p:cNvSpPr txBox="1"/>
            <p:nvPr/>
          </p:nvSpPr>
          <p:spPr>
            <a:xfrm>
              <a:off x="1529387" y="2359657"/>
              <a:ext cx="2837079" cy="530392"/>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اِخْتَرَعَ حَموتي نَظّارَةً ذَكِيَّةً.</a:t>
              </a:r>
              <a:endParaRPr b="1" i="0" sz="2000" u="none" cap="none" strike="noStrike">
                <a:solidFill>
                  <a:srgbClr val="000000"/>
                </a:solidFill>
                <a:latin typeface="Calibri"/>
                <a:ea typeface="Calibri"/>
                <a:cs typeface="Calibri"/>
                <a:sym typeface="Calibri"/>
              </a:endParaRPr>
            </a:p>
          </p:txBody>
        </p:sp>
        <p:sp>
          <p:nvSpPr>
            <p:cNvPr id="567" name="Google Shape;567;p18"/>
            <p:cNvSpPr/>
            <p:nvPr/>
          </p:nvSpPr>
          <p:spPr>
            <a:xfrm>
              <a:off x="1105816" y="3088666"/>
              <a:ext cx="2581584" cy="625548"/>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18"/>
            <p:cNvSpPr/>
            <p:nvPr/>
          </p:nvSpPr>
          <p:spPr>
            <a:xfrm>
              <a:off x="1399039" y="3367228"/>
              <a:ext cx="2581584" cy="625548"/>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18"/>
            <p:cNvSpPr txBox="1"/>
            <p:nvPr/>
          </p:nvSpPr>
          <p:spPr>
            <a:xfrm>
              <a:off x="1417361" y="3385550"/>
              <a:ext cx="2544940" cy="588904"/>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rgbClr val="000000"/>
                </a:buClr>
                <a:buSzPts val="1600"/>
                <a:buFont typeface="Calibri"/>
                <a:buNone/>
              </a:pPr>
              <a:r>
                <a:rPr b="1" i="0" lang="ar-MA" sz="1600" u="none" cap="none" strike="noStrike">
                  <a:solidFill>
                    <a:srgbClr val="000000"/>
                  </a:solidFill>
                  <a:latin typeface="Calibri"/>
                  <a:ea typeface="Calibri"/>
                  <a:cs typeface="Calibri"/>
                  <a:sym typeface="Calibri"/>
                </a:rPr>
                <a:t>"نَظّارَةً" اسم آلة مشتق يدل على الأداة التي ينجز بها  فعل "النظر".</a:t>
              </a:r>
              <a:endParaRPr b="0" i="0" sz="1600" u="none" cap="none" strike="noStrike">
                <a:solidFill>
                  <a:schemeClr val="dk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45"/>
                                        </p:tgtEl>
                                        <p:attrNameLst>
                                          <p:attrName>style.visibility</p:attrName>
                                        </p:attrNameLst>
                                      </p:cBhvr>
                                      <p:to>
                                        <p:strVal val="visible"/>
                                      </p:to>
                                    </p:set>
                                    <p:anim calcmode="lin" valueType="num">
                                      <p:cBhvr additive="base">
                                        <p:cTn dur="500"/>
                                        <p:tgtEl>
                                          <p:spTgt spid="545"/>
                                        </p:tgtEl>
                                        <p:attrNameLst>
                                          <p:attrName>ppt_w</p:attrName>
                                        </p:attrNameLst>
                                      </p:cBhvr>
                                      <p:tavLst>
                                        <p:tav fmla="" tm="0">
                                          <p:val>
                                            <p:strVal val="0"/>
                                          </p:val>
                                        </p:tav>
                                        <p:tav fmla="" tm="100000">
                                          <p:val>
                                            <p:strVal val="#ppt_w"/>
                                          </p:val>
                                        </p:tav>
                                      </p:tavLst>
                                    </p:anim>
                                    <p:anim calcmode="lin" valueType="num">
                                      <p:cBhvr additive="base">
                                        <p:cTn dur="500"/>
                                        <p:tgtEl>
                                          <p:spTgt spid="54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19"/>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75" name="Google Shape;575;p19"/>
          <p:cNvPicPr preferRelativeResize="0"/>
          <p:nvPr/>
        </p:nvPicPr>
        <p:blipFill rotWithShape="1">
          <a:blip r:embed="rId3">
            <a:alphaModFix/>
          </a:blip>
          <a:srcRect b="0" l="0" r="0" t="0"/>
          <a:stretch/>
        </p:blipFill>
        <p:spPr>
          <a:xfrm>
            <a:off x="241941" y="174255"/>
            <a:ext cx="591916" cy="591916"/>
          </a:xfrm>
          <a:prstGeom prst="rect">
            <a:avLst/>
          </a:prstGeom>
          <a:noFill/>
          <a:ln>
            <a:noFill/>
          </a:ln>
        </p:spPr>
      </p:pic>
      <p:sp>
        <p:nvSpPr>
          <p:cNvPr id="576" name="Google Shape;576;p19"/>
          <p:cNvSpPr/>
          <p:nvPr/>
        </p:nvSpPr>
        <p:spPr>
          <a:xfrm>
            <a:off x="5132439" y="1431177"/>
            <a:ext cx="4073069" cy="584775"/>
          </a:xfrm>
          <a:prstGeom prst="rect">
            <a:avLst/>
          </a:prstGeom>
          <a:solidFill>
            <a:srgbClr val="D8D8D8"/>
          </a:solidFill>
          <a:ln cap="flat" cmpd="sng" w="1905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3200"/>
              <a:buFont typeface="Arial"/>
              <a:buNone/>
            </a:pPr>
            <a:r>
              <a:rPr b="0" i="0" lang="ar-MA" sz="3200" u="none" cap="none" strike="noStrike">
                <a:solidFill>
                  <a:schemeClr val="dk1"/>
                </a:solidFill>
                <a:latin typeface="Calibri"/>
                <a:ea typeface="Calibri"/>
                <a:cs typeface="Calibri"/>
                <a:sym typeface="Calibri"/>
              </a:rPr>
              <a:t>اِخْتَرَعَ حَموتي نَظّارَةً ذَكِيَّةً.</a:t>
            </a:r>
            <a:endParaRPr b="0" i="0" sz="3200" u="none" cap="none" strike="noStrike">
              <a:solidFill>
                <a:schemeClr val="dk1"/>
              </a:solidFill>
              <a:latin typeface="Calibri"/>
              <a:ea typeface="Calibri"/>
              <a:cs typeface="Calibri"/>
              <a:sym typeface="Calibri"/>
            </a:endParaRPr>
          </a:p>
        </p:txBody>
      </p:sp>
      <p:sp>
        <p:nvSpPr>
          <p:cNvPr id="577" name="Google Shape;577;p19"/>
          <p:cNvSpPr txBox="1"/>
          <p:nvPr/>
        </p:nvSpPr>
        <p:spPr>
          <a:xfrm>
            <a:off x="1295914" y="274111"/>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F7F7F"/>
                </a:solidFill>
                <a:latin typeface="Calibri"/>
                <a:ea typeface="Calibri"/>
                <a:cs typeface="Calibri"/>
                <a:sym typeface="Calibri"/>
              </a:rPr>
              <a:t>     </a:t>
            </a:r>
            <a:r>
              <a:rPr b="1" i="0" lang="ar-MA" sz="1800" u="none" cap="none" strike="noStrike">
                <a:solidFill>
                  <a:schemeClr val="dk1"/>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تعرف وظيفة اسم الآلة</a:t>
            </a:r>
            <a:endParaRPr b="1" i="0" sz="1800" u="none" cap="none" strike="noStrike">
              <a:solidFill>
                <a:schemeClr val="dk1"/>
              </a:solidFill>
              <a:latin typeface="Calibri"/>
              <a:ea typeface="Calibri"/>
              <a:cs typeface="Calibri"/>
              <a:sym typeface="Calibri"/>
            </a:endParaRPr>
          </a:p>
        </p:txBody>
      </p:sp>
      <p:sp>
        <p:nvSpPr>
          <p:cNvPr id="578" name="Google Shape;578;p19"/>
          <p:cNvSpPr txBox="1"/>
          <p:nvPr/>
        </p:nvSpPr>
        <p:spPr>
          <a:xfrm>
            <a:off x="1323906" y="531454"/>
            <a:ext cx="10161104" cy="469435"/>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1000"/>
              </a:spcBef>
              <a:spcAft>
                <a:spcPts val="0"/>
              </a:spcAft>
              <a:buClr>
                <a:srgbClr val="AEABAB"/>
              </a:buClr>
              <a:buSzPts val="1400"/>
              <a:buFont typeface="Calibri"/>
              <a:buNone/>
            </a:pPr>
            <a:r>
              <a:rPr b="0" i="1" lang="ar-MA" sz="1400" u="none" cap="none" strike="noStrike">
                <a:solidFill>
                  <a:schemeClr val="dk1"/>
                </a:solidFill>
                <a:latin typeface="Calibri"/>
                <a:ea typeface="Calibri"/>
                <a:cs typeface="Calibri"/>
                <a:sym typeface="Calibri"/>
              </a:rPr>
              <a:t>يوضح المدرس للمتعلمين وظيفة انطلاقا من مثال</a:t>
            </a:r>
            <a:endParaRPr b="0" i="0" sz="1400" u="none" cap="none" strike="noStrike">
              <a:solidFill>
                <a:srgbClr val="000000"/>
              </a:solidFill>
              <a:latin typeface="Arial"/>
              <a:ea typeface="Arial"/>
              <a:cs typeface="Arial"/>
              <a:sym typeface="Arial"/>
            </a:endParaRPr>
          </a:p>
        </p:txBody>
      </p:sp>
      <p:sp>
        <p:nvSpPr>
          <p:cNvPr id="579" name="Google Shape;579;p19"/>
          <p:cNvSpPr/>
          <p:nvPr/>
        </p:nvSpPr>
        <p:spPr>
          <a:xfrm>
            <a:off x="6407084" y="1342074"/>
            <a:ext cx="824400" cy="71100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580" name="Google Shape;580;p19"/>
          <p:cNvPicPr preferRelativeResize="0"/>
          <p:nvPr/>
        </p:nvPicPr>
        <p:blipFill rotWithShape="1">
          <a:blip r:embed="rId4">
            <a:alphaModFix/>
          </a:blip>
          <a:srcRect b="0" l="0" r="0" t="0"/>
          <a:stretch/>
        </p:blipFill>
        <p:spPr>
          <a:xfrm>
            <a:off x="6361472" y="2066602"/>
            <a:ext cx="1199534" cy="1605667"/>
          </a:xfrm>
          <a:prstGeom prst="rect">
            <a:avLst/>
          </a:prstGeom>
          <a:noFill/>
          <a:ln>
            <a:noFill/>
          </a:ln>
        </p:spPr>
      </p:pic>
      <p:sp>
        <p:nvSpPr>
          <p:cNvPr id="581" name="Google Shape;581;p19"/>
          <p:cNvSpPr/>
          <p:nvPr/>
        </p:nvSpPr>
        <p:spPr>
          <a:xfrm>
            <a:off x="3313414" y="3709273"/>
            <a:ext cx="7152067" cy="701410"/>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2000"/>
              <a:buFont typeface="Arial"/>
              <a:buNone/>
            </a:pPr>
            <a:r>
              <a:rPr b="1" i="0" lang="ar-MA" sz="2000" u="none" cap="none" strike="noStrike">
                <a:solidFill>
                  <a:srgbClr val="002060"/>
                </a:solidFill>
                <a:latin typeface="Calibri"/>
                <a:ea typeface="Calibri"/>
                <a:cs typeface="Calibri"/>
                <a:sym typeface="Calibri"/>
              </a:rPr>
              <a:t>الوظيفة: اسم آلة "نَظّارة" وظف للدلالة عَلَى مُخْترَعٍ من مخترعات الطفل "حموتي"، وهو الأداة التي ينجز بها فعل النظر.</a:t>
            </a:r>
            <a:endParaRPr b="1" i="0" sz="2800" u="none" cap="none" strike="noStrike">
              <a:solidFill>
                <a:schemeClr val="dk1"/>
              </a:solidFill>
              <a:latin typeface="Arial"/>
              <a:ea typeface="Arial"/>
              <a:cs typeface="Arial"/>
              <a:sym typeface="Arial"/>
            </a:endParaRPr>
          </a:p>
        </p:txBody>
      </p:sp>
      <p:sp>
        <p:nvSpPr>
          <p:cNvPr id="582" name="Google Shape;582;p19"/>
          <p:cNvSpPr/>
          <p:nvPr/>
        </p:nvSpPr>
        <p:spPr>
          <a:xfrm>
            <a:off x="10465481" y="1146974"/>
            <a:ext cx="678416" cy="668382"/>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83" name="Google Shape;583;p19"/>
          <p:cNvSpPr txBox="1"/>
          <p:nvPr/>
        </p:nvSpPr>
        <p:spPr>
          <a:xfrm>
            <a:off x="10207307" y="1188778"/>
            <a:ext cx="1194765"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❷</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6">
                                            <p:txEl>
                                              <p:pRg end="0" st="0"/>
                                            </p:txEl>
                                          </p:spTgt>
                                        </p:tgtEl>
                                        <p:attrNameLst>
                                          <p:attrName>style.visibility</p:attrName>
                                        </p:attrNameLst>
                                      </p:cBhvr>
                                      <p:to>
                                        <p:strVal val="visible"/>
                                      </p:to>
                                    </p:set>
                                    <p:animEffect filter="fade" transition="in">
                                      <p:cBhvr>
                                        <p:cTn dur="1000"/>
                                        <p:tgtEl>
                                          <p:spTgt spid="57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82"/>
                                        </p:tgtEl>
                                        <p:attrNameLst>
                                          <p:attrName>style.visibility</p:attrName>
                                        </p:attrNameLst>
                                      </p:cBhvr>
                                      <p:to>
                                        <p:strVal val="visible"/>
                                      </p:to>
                                    </p:set>
                                    <p:anim calcmode="lin" valueType="num">
                                      <p:cBhvr additive="base">
                                        <p:cTn dur="500"/>
                                        <p:tgtEl>
                                          <p:spTgt spid="582"/>
                                        </p:tgtEl>
                                        <p:attrNameLst>
                                          <p:attrName>ppt_w</p:attrName>
                                        </p:attrNameLst>
                                      </p:cBhvr>
                                      <p:tavLst>
                                        <p:tav fmla="" tm="0">
                                          <p:val>
                                            <p:strVal val="0"/>
                                          </p:val>
                                        </p:tav>
                                        <p:tav fmla="" tm="100000">
                                          <p:val>
                                            <p:strVal val="#ppt_w"/>
                                          </p:val>
                                        </p:tav>
                                      </p:tavLst>
                                    </p:anim>
                                    <p:anim calcmode="lin" valueType="num">
                                      <p:cBhvr additive="base">
                                        <p:cTn dur="500"/>
                                        <p:tgtEl>
                                          <p:spTgt spid="58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20"/>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89" name="Google Shape;589;p20"/>
          <p:cNvPicPr preferRelativeResize="0"/>
          <p:nvPr/>
        </p:nvPicPr>
        <p:blipFill rotWithShape="1">
          <a:blip r:embed="rId3">
            <a:alphaModFix/>
          </a:blip>
          <a:srcRect b="0" l="0" r="0" t="0"/>
          <a:stretch/>
        </p:blipFill>
        <p:spPr>
          <a:xfrm>
            <a:off x="241941" y="174255"/>
            <a:ext cx="591916" cy="591916"/>
          </a:xfrm>
          <a:prstGeom prst="rect">
            <a:avLst/>
          </a:prstGeom>
          <a:noFill/>
          <a:ln>
            <a:noFill/>
          </a:ln>
        </p:spPr>
      </p:pic>
      <p:sp>
        <p:nvSpPr>
          <p:cNvPr id="590" name="Google Shape;590;p20"/>
          <p:cNvSpPr/>
          <p:nvPr/>
        </p:nvSpPr>
        <p:spPr>
          <a:xfrm>
            <a:off x="5338916" y="1431177"/>
            <a:ext cx="3866592" cy="584775"/>
          </a:xfrm>
          <a:prstGeom prst="rect">
            <a:avLst/>
          </a:prstGeom>
          <a:solidFill>
            <a:srgbClr val="D8D8D8"/>
          </a:solidFill>
          <a:ln cap="flat" cmpd="sng" w="1905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3200"/>
              <a:buFont typeface="Arial"/>
              <a:buNone/>
            </a:pPr>
            <a:r>
              <a:rPr b="0" i="0" lang="ar-MA" sz="3200" u="none" cap="none" strike="noStrike">
                <a:solidFill>
                  <a:schemeClr val="dk1"/>
                </a:solidFill>
                <a:latin typeface="Calibri"/>
                <a:ea typeface="Calibri"/>
                <a:cs typeface="Calibri"/>
                <a:sym typeface="Calibri"/>
              </a:rPr>
              <a:t>اِخْتَرَعَ حَموتي نَظّارَةً ذَكِيَّةً.</a:t>
            </a:r>
            <a:endParaRPr b="0" i="0" sz="3200" u="none" cap="none" strike="noStrike">
              <a:solidFill>
                <a:schemeClr val="dk1"/>
              </a:solidFill>
              <a:latin typeface="Calibri"/>
              <a:ea typeface="Calibri"/>
              <a:cs typeface="Calibri"/>
              <a:sym typeface="Calibri"/>
            </a:endParaRPr>
          </a:p>
        </p:txBody>
      </p:sp>
      <p:sp>
        <p:nvSpPr>
          <p:cNvPr id="591" name="Google Shape;591;p20"/>
          <p:cNvSpPr txBox="1"/>
          <p:nvPr/>
        </p:nvSpPr>
        <p:spPr>
          <a:xfrm>
            <a:off x="1295914" y="274111"/>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F7F7F"/>
                </a:solidFill>
                <a:latin typeface="Calibri"/>
                <a:ea typeface="Calibri"/>
                <a:cs typeface="Calibri"/>
                <a:sym typeface="Calibri"/>
              </a:rPr>
              <a:t>     </a:t>
            </a:r>
            <a:r>
              <a:rPr b="1" i="0" lang="ar-MA" sz="1800" u="none" cap="none" strike="noStrike">
                <a:solidFill>
                  <a:schemeClr val="dk1"/>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تعرف أوصاف اسم الآلة</a:t>
            </a:r>
            <a:endParaRPr b="1" i="0" sz="1800" u="none" cap="none" strike="noStrike">
              <a:solidFill>
                <a:schemeClr val="dk1"/>
              </a:solidFill>
              <a:latin typeface="Calibri"/>
              <a:ea typeface="Calibri"/>
              <a:cs typeface="Calibri"/>
              <a:sym typeface="Calibri"/>
            </a:endParaRPr>
          </a:p>
        </p:txBody>
      </p:sp>
      <p:sp>
        <p:nvSpPr>
          <p:cNvPr id="592" name="Google Shape;592;p20"/>
          <p:cNvSpPr txBox="1"/>
          <p:nvPr/>
        </p:nvSpPr>
        <p:spPr>
          <a:xfrm>
            <a:off x="1323906" y="531454"/>
            <a:ext cx="10161104" cy="469435"/>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1000"/>
              </a:spcBef>
              <a:spcAft>
                <a:spcPts val="0"/>
              </a:spcAft>
              <a:buClr>
                <a:srgbClr val="AEABAB"/>
              </a:buClr>
              <a:buSzPts val="1400"/>
              <a:buFont typeface="Calibri"/>
              <a:buNone/>
            </a:pPr>
            <a:r>
              <a:rPr b="0" i="1" lang="ar-MA" sz="1400" u="none" cap="none" strike="noStrike">
                <a:solidFill>
                  <a:schemeClr val="dk1"/>
                </a:solidFill>
                <a:latin typeface="Calibri"/>
                <a:ea typeface="Calibri"/>
                <a:cs typeface="Calibri"/>
                <a:sym typeface="Calibri"/>
              </a:rPr>
              <a:t>يوضح المدرس للمتعلمين أوصاف اسم الآلة انطلاقا من مثال</a:t>
            </a:r>
            <a:endParaRPr b="0" i="0" sz="1400" u="none" cap="none" strike="noStrike">
              <a:solidFill>
                <a:srgbClr val="000000"/>
              </a:solidFill>
              <a:latin typeface="Arial"/>
              <a:ea typeface="Arial"/>
              <a:cs typeface="Arial"/>
              <a:sym typeface="Arial"/>
            </a:endParaRPr>
          </a:p>
        </p:txBody>
      </p:sp>
      <p:pic>
        <p:nvPicPr>
          <p:cNvPr id="593" name="Google Shape;593;p20"/>
          <p:cNvPicPr preferRelativeResize="0"/>
          <p:nvPr/>
        </p:nvPicPr>
        <p:blipFill rotWithShape="1">
          <a:blip r:embed="rId4">
            <a:alphaModFix/>
          </a:blip>
          <a:srcRect b="0" l="0" r="0" t="0"/>
          <a:stretch/>
        </p:blipFill>
        <p:spPr>
          <a:xfrm>
            <a:off x="6454773" y="2087323"/>
            <a:ext cx="922337" cy="1305297"/>
          </a:xfrm>
          <a:prstGeom prst="rect">
            <a:avLst/>
          </a:prstGeom>
          <a:noFill/>
          <a:ln>
            <a:noFill/>
          </a:ln>
        </p:spPr>
      </p:pic>
      <p:sp>
        <p:nvSpPr>
          <p:cNvPr id="594" name="Google Shape;594;p20"/>
          <p:cNvSpPr/>
          <p:nvPr/>
        </p:nvSpPr>
        <p:spPr>
          <a:xfrm>
            <a:off x="6537025" y="1342074"/>
            <a:ext cx="824392" cy="710882"/>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5" name="Google Shape;595;p20"/>
          <p:cNvSpPr/>
          <p:nvPr/>
        </p:nvSpPr>
        <p:spPr>
          <a:xfrm>
            <a:off x="8803346" y="3374189"/>
            <a:ext cx="1899362" cy="1229723"/>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chemeClr val="dk1"/>
                </a:solidFill>
                <a:latin typeface="Calibri"/>
                <a:ea typeface="Calibri"/>
                <a:cs typeface="Calibri"/>
                <a:sym typeface="Calibri"/>
              </a:rPr>
              <a:t>اسم مشتق من الفعل "نظر"، وهو فعل ثلاثي</a:t>
            </a:r>
            <a:endParaRPr b="0" i="0" sz="2000" u="none" cap="none" strike="noStrike">
              <a:solidFill>
                <a:schemeClr val="dk1"/>
              </a:solidFill>
              <a:latin typeface="Calibri"/>
              <a:ea typeface="Calibri"/>
              <a:cs typeface="Calibri"/>
              <a:sym typeface="Calibri"/>
            </a:endParaRPr>
          </a:p>
        </p:txBody>
      </p:sp>
      <p:sp>
        <p:nvSpPr>
          <p:cNvPr id="596" name="Google Shape;596;p20"/>
          <p:cNvSpPr/>
          <p:nvPr/>
        </p:nvSpPr>
        <p:spPr>
          <a:xfrm>
            <a:off x="5913120" y="3426624"/>
            <a:ext cx="2002768" cy="1177288"/>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chemeClr val="dk1"/>
                </a:solidFill>
                <a:latin typeface="Calibri"/>
                <a:ea typeface="Calibri"/>
                <a:cs typeface="Calibri"/>
                <a:sym typeface="Calibri"/>
              </a:rPr>
              <a:t>اسم يدل على الأداة التي ينجز بها فعل النظر</a:t>
            </a:r>
            <a:endParaRPr b="0" i="0" sz="2000" u="none" cap="none" strike="noStrike">
              <a:solidFill>
                <a:schemeClr val="dk1"/>
              </a:solidFill>
              <a:latin typeface="Calibri"/>
              <a:ea typeface="Calibri"/>
              <a:cs typeface="Calibri"/>
              <a:sym typeface="Calibri"/>
            </a:endParaRPr>
          </a:p>
        </p:txBody>
      </p:sp>
      <p:pic>
        <p:nvPicPr>
          <p:cNvPr id="597" name="Google Shape;597;p20"/>
          <p:cNvPicPr preferRelativeResize="0"/>
          <p:nvPr/>
        </p:nvPicPr>
        <p:blipFill rotWithShape="1">
          <a:blip r:embed="rId4">
            <a:alphaModFix/>
          </a:blip>
          <a:srcRect b="0" l="0" r="0" t="0"/>
          <a:stretch/>
        </p:blipFill>
        <p:spPr>
          <a:xfrm rot="-3377814">
            <a:off x="7424394" y="1554197"/>
            <a:ext cx="922337" cy="2334501"/>
          </a:xfrm>
          <a:prstGeom prst="rect">
            <a:avLst/>
          </a:prstGeom>
          <a:noFill/>
          <a:ln>
            <a:noFill/>
          </a:ln>
        </p:spPr>
      </p:pic>
      <p:sp>
        <p:nvSpPr>
          <p:cNvPr id="598" name="Google Shape;598;p20"/>
          <p:cNvSpPr/>
          <p:nvPr/>
        </p:nvSpPr>
        <p:spPr>
          <a:xfrm>
            <a:off x="10465481" y="1273480"/>
            <a:ext cx="678416" cy="668382"/>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9" name="Google Shape;599;p20"/>
          <p:cNvSpPr txBox="1"/>
          <p:nvPr/>
        </p:nvSpPr>
        <p:spPr>
          <a:xfrm>
            <a:off x="10381392" y="1374064"/>
            <a:ext cx="824392"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❸</a:t>
            </a:r>
            <a:endParaRPr b="0" i="0" sz="2800" u="none" cap="none" strike="noStrike">
              <a:solidFill>
                <a:schemeClr val="dk1"/>
              </a:solidFill>
              <a:latin typeface="Arial"/>
              <a:ea typeface="Arial"/>
              <a:cs typeface="Arial"/>
              <a:sym typeface="Arial"/>
            </a:endParaRPr>
          </a:p>
        </p:txBody>
      </p:sp>
      <p:pic>
        <p:nvPicPr>
          <p:cNvPr id="600" name="Google Shape;600;p20"/>
          <p:cNvPicPr preferRelativeResize="0"/>
          <p:nvPr/>
        </p:nvPicPr>
        <p:blipFill rotWithShape="1">
          <a:blip r:embed="rId4">
            <a:alphaModFix/>
          </a:blip>
          <a:srcRect b="0" l="0" r="0" t="0"/>
          <a:stretch/>
        </p:blipFill>
        <p:spPr>
          <a:xfrm rot="3320619">
            <a:off x="5527805" y="1556008"/>
            <a:ext cx="922337" cy="2334501"/>
          </a:xfrm>
          <a:prstGeom prst="rect">
            <a:avLst/>
          </a:prstGeom>
          <a:noFill/>
          <a:ln>
            <a:noFill/>
          </a:ln>
        </p:spPr>
      </p:pic>
      <p:sp>
        <p:nvSpPr>
          <p:cNvPr id="601" name="Google Shape;601;p20"/>
          <p:cNvSpPr/>
          <p:nvPr/>
        </p:nvSpPr>
        <p:spPr>
          <a:xfrm>
            <a:off x="3322225" y="3563974"/>
            <a:ext cx="1879200" cy="488700"/>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chemeClr val="dk1"/>
                </a:solidFill>
                <a:latin typeface="Calibri"/>
                <a:ea typeface="Calibri"/>
                <a:cs typeface="Calibri"/>
                <a:sym typeface="Calibri"/>
              </a:rPr>
              <a:t>على وزن "فَعّالَة"</a:t>
            </a:r>
            <a:endParaRPr b="0" i="0" sz="2000" u="none" cap="none" strike="noStrike">
              <a:solidFill>
                <a:schemeClr val="dk1"/>
              </a:solidFill>
              <a:latin typeface="Calibri"/>
              <a:ea typeface="Calibri"/>
              <a:cs typeface="Calibri"/>
              <a:sym typeface="Calibri"/>
            </a:endParaRPr>
          </a:p>
        </p:txBody>
      </p:sp>
      <p:sp>
        <p:nvSpPr>
          <p:cNvPr id="602" name="Google Shape;602;p20"/>
          <p:cNvSpPr txBox="1"/>
          <p:nvPr/>
        </p:nvSpPr>
        <p:spPr>
          <a:xfrm>
            <a:off x="724375" y="1817625"/>
            <a:ext cx="2934300" cy="216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603" name="Google Shape;603;p20"/>
          <p:cNvPicPr preferRelativeResize="0"/>
          <p:nvPr/>
        </p:nvPicPr>
        <p:blipFill rotWithShape="1">
          <a:blip r:embed="rId5">
            <a:alphaModFix/>
          </a:blip>
          <a:srcRect b="0" l="0" r="0" t="0"/>
          <a:stretch/>
        </p:blipFill>
        <p:spPr>
          <a:xfrm>
            <a:off x="594525" y="1186800"/>
            <a:ext cx="3265400" cy="196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xEl>
                                              <p:pRg end="0" st="0"/>
                                            </p:txEl>
                                          </p:spTgt>
                                        </p:tgtEl>
                                        <p:attrNameLst>
                                          <p:attrName>style.visibility</p:attrName>
                                        </p:attrNameLst>
                                      </p:cBhvr>
                                      <p:to>
                                        <p:strVal val="visible"/>
                                      </p:to>
                                    </p:set>
                                    <p:animEffect filter="fade" transition="in">
                                      <p:cBhvr>
                                        <p:cTn dur="1000"/>
                                        <p:tgtEl>
                                          <p:spTgt spid="5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5">
                                            <p:txEl>
                                              <p:pRg end="0" st="0"/>
                                            </p:txEl>
                                          </p:spTgt>
                                        </p:tgtEl>
                                        <p:attrNameLst>
                                          <p:attrName>style.visibility</p:attrName>
                                        </p:attrNameLst>
                                      </p:cBhvr>
                                      <p:to>
                                        <p:strVal val="visible"/>
                                      </p:to>
                                    </p:set>
                                    <p:animEffect filter="fade" transition="in">
                                      <p:cBhvr>
                                        <p:cTn dur="500"/>
                                        <p:tgtEl>
                                          <p:spTgt spid="5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xEl>
                                              <p:pRg end="0" st="0"/>
                                            </p:txEl>
                                          </p:spTgt>
                                        </p:tgtEl>
                                        <p:attrNameLst>
                                          <p:attrName>style.visibility</p:attrName>
                                        </p:attrNameLst>
                                      </p:cBhvr>
                                      <p:to>
                                        <p:strVal val="visible"/>
                                      </p:to>
                                    </p:set>
                                    <p:animEffect filter="fade" transition="in">
                                      <p:cBhvr>
                                        <p:cTn dur="500"/>
                                        <p:tgtEl>
                                          <p:spTgt spid="59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98"/>
                                        </p:tgtEl>
                                        <p:attrNameLst>
                                          <p:attrName>style.visibility</p:attrName>
                                        </p:attrNameLst>
                                      </p:cBhvr>
                                      <p:to>
                                        <p:strVal val="visible"/>
                                      </p:to>
                                    </p:set>
                                    <p:anim calcmode="lin" valueType="num">
                                      <p:cBhvr additive="base">
                                        <p:cTn dur="500"/>
                                        <p:tgtEl>
                                          <p:spTgt spid="598"/>
                                        </p:tgtEl>
                                        <p:attrNameLst>
                                          <p:attrName>ppt_w</p:attrName>
                                        </p:attrNameLst>
                                      </p:cBhvr>
                                      <p:tavLst>
                                        <p:tav fmla="" tm="0">
                                          <p:val>
                                            <p:strVal val="0"/>
                                          </p:val>
                                        </p:tav>
                                        <p:tav fmla="" tm="100000">
                                          <p:val>
                                            <p:strVal val="#ppt_w"/>
                                          </p:val>
                                        </p:tav>
                                      </p:tavLst>
                                    </p:anim>
                                    <p:anim calcmode="lin" valueType="num">
                                      <p:cBhvr additive="base">
                                        <p:cTn dur="500"/>
                                        <p:tgtEl>
                                          <p:spTgt spid="59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1">
                                            <p:txEl>
                                              <p:pRg end="0" st="0"/>
                                            </p:txEl>
                                          </p:spTgt>
                                        </p:tgtEl>
                                        <p:attrNameLst>
                                          <p:attrName>style.visibility</p:attrName>
                                        </p:attrNameLst>
                                      </p:cBhvr>
                                      <p:to>
                                        <p:strVal val="visible"/>
                                      </p:to>
                                    </p:set>
                                    <p:animEffect filter="fade" transition="in">
                                      <p:cBhvr>
                                        <p:cTn dur="500"/>
                                        <p:tgtEl>
                                          <p:spTgt spid="60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id="608" name="Google Shape;608;p21"/>
          <p:cNvPicPr preferRelativeResize="0"/>
          <p:nvPr/>
        </p:nvPicPr>
        <p:blipFill rotWithShape="1">
          <a:blip r:embed="rId3">
            <a:alphaModFix/>
          </a:blip>
          <a:srcRect b="0" l="0" r="0" t="0"/>
          <a:stretch/>
        </p:blipFill>
        <p:spPr>
          <a:xfrm>
            <a:off x="241941" y="174255"/>
            <a:ext cx="591916" cy="591916"/>
          </a:xfrm>
          <a:prstGeom prst="rect">
            <a:avLst/>
          </a:prstGeom>
          <a:noFill/>
          <a:ln>
            <a:noFill/>
          </a:ln>
        </p:spPr>
      </p:pic>
      <p:sp>
        <p:nvSpPr>
          <p:cNvPr id="609" name="Google Shape;609;p21"/>
          <p:cNvSpPr/>
          <p:nvPr/>
        </p:nvSpPr>
        <p:spPr>
          <a:xfrm>
            <a:off x="3051147" y="1431177"/>
            <a:ext cx="5391813" cy="58477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3200"/>
              <a:buFont typeface="Arial"/>
              <a:buNone/>
            </a:pPr>
            <a:r>
              <a:rPr b="0" i="0" lang="ar-MA" sz="3200" u="none" cap="none" strike="noStrike">
                <a:solidFill>
                  <a:srgbClr val="000000"/>
                </a:solidFill>
                <a:latin typeface="Calibri"/>
                <a:ea typeface="Calibri"/>
                <a:cs typeface="Calibri"/>
                <a:sym typeface="Calibri"/>
              </a:rPr>
              <a:t>يُوَظَّفُ الْمِجْهَرُ لِدِراسَةِ الْميكْروباتِ.</a:t>
            </a:r>
            <a:endParaRPr b="0" i="0" sz="3200" u="none" cap="none" strike="noStrike">
              <a:solidFill>
                <a:srgbClr val="000000"/>
              </a:solidFill>
              <a:latin typeface="Calibri"/>
              <a:ea typeface="Calibri"/>
              <a:cs typeface="Calibri"/>
              <a:sym typeface="Calibri"/>
            </a:endParaRPr>
          </a:p>
        </p:txBody>
      </p:sp>
      <p:sp>
        <p:nvSpPr>
          <p:cNvPr id="610" name="Google Shape;610;p21"/>
          <p:cNvSpPr txBox="1"/>
          <p:nvPr/>
        </p:nvSpPr>
        <p:spPr>
          <a:xfrm>
            <a:off x="1295914" y="274111"/>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F7F7F"/>
                </a:solidFill>
                <a:latin typeface="Calibri"/>
                <a:ea typeface="Calibri"/>
                <a:cs typeface="Calibri"/>
                <a:sym typeface="Calibri"/>
              </a:rPr>
              <a:t>     </a:t>
            </a:r>
            <a:r>
              <a:rPr b="1" i="0" lang="ar-MA" sz="1800" u="none" cap="none" strike="noStrike">
                <a:solidFill>
                  <a:schemeClr val="dk1"/>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تعرف اسم الآلة ووظيفته</a:t>
            </a:r>
            <a:endParaRPr b="1" i="0" sz="1800" u="none" cap="none" strike="noStrike">
              <a:solidFill>
                <a:schemeClr val="dk1"/>
              </a:solidFill>
              <a:latin typeface="Calibri"/>
              <a:ea typeface="Calibri"/>
              <a:cs typeface="Calibri"/>
              <a:sym typeface="Calibri"/>
            </a:endParaRPr>
          </a:p>
        </p:txBody>
      </p:sp>
      <p:sp>
        <p:nvSpPr>
          <p:cNvPr id="611" name="Google Shape;611;p21"/>
          <p:cNvSpPr txBox="1"/>
          <p:nvPr/>
        </p:nvSpPr>
        <p:spPr>
          <a:xfrm>
            <a:off x="1323906" y="531454"/>
            <a:ext cx="10161104" cy="469435"/>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1000"/>
              </a:spcBef>
              <a:spcAft>
                <a:spcPts val="0"/>
              </a:spcAft>
              <a:buClr>
                <a:srgbClr val="AEABAB"/>
              </a:buClr>
              <a:buSzPts val="1400"/>
              <a:buFont typeface="Calibri"/>
              <a:buNone/>
            </a:pPr>
            <a:r>
              <a:rPr b="0" i="1" lang="ar-MA" sz="1400" u="none" cap="none" strike="noStrike">
                <a:solidFill>
                  <a:schemeClr val="dk1"/>
                </a:solidFill>
                <a:latin typeface="Calibri"/>
                <a:ea typeface="Calibri"/>
                <a:cs typeface="Calibri"/>
                <a:sym typeface="Calibri"/>
              </a:rPr>
              <a:t>يوضح المدرس للمتعلمين اسم الآلة ووظيفته انطلاقا من مثال، ويتدرج في بيان دلالة كل كل عنصر</a:t>
            </a:r>
            <a:endParaRPr b="0" i="0" sz="1400" u="none" cap="none" strike="noStrike">
              <a:solidFill>
                <a:srgbClr val="000000"/>
              </a:solidFill>
              <a:latin typeface="Arial"/>
              <a:ea typeface="Arial"/>
              <a:cs typeface="Arial"/>
              <a:sym typeface="Arial"/>
            </a:endParaRPr>
          </a:p>
        </p:txBody>
      </p:sp>
      <p:pic>
        <p:nvPicPr>
          <p:cNvPr id="612" name="Google Shape;612;p21"/>
          <p:cNvPicPr preferRelativeResize="0"/>
          <p:nvPr/>
        </p:nvPicPr>
        <p:blipFill rotWithShape="1">
          <a:blip r:embed="rId4">
            <a:alphaModFix/>
          </a:blip>
          <a:srcRect b="0" l="0" r="0" t="0"/>
          <a:stretch/>
        </p:blipFill>
        <p:spPr>
          <a:xfrm>
            <a:off x="6454773" y="3109880"/>
            <a:ext cx="922337" cy="1305297"/>
          </a:xfrm>
          <a:prstGeom prst="rect">
            <a:avLst/>
          </a:prstGeom>
          <a:noFill/>
          <a:ln>
            <a:noFill/>
          </a:ln>
        </p:spPr>
      </p:pic>
      <p:sp>
        <p:nvSpPr>
          <p:cNvPr id="613" name="Google Shape;613;p21"/>
          <p:cNvSpPr/>
          <p:nvPr/>
        </p:nvSpPr>
        <p:spPr>
          <a:xfrm>
            <a:off x="6400426" y="1342074"/>
            <a:ext cx="1014775" cy="710882"/>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4" name="Google Shape;614;p21"/>
          <p:cNvSpPr/>
          <p:nvPr/>
        </p:nvSpPr>
        <p:spPr>
          <a:xfrm>
            <a:off x="8803346" y="4416412"/>
            <a:ext cx="1899362" cy="1229723"/>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chemeClr val="dk1"/>
                </a:solidFill>
                <a:latin typeface="Calibri"/>
                <a:ea typeface="Calibri"/>
                <a:cs typeface="Calibri"/>
                <a:sym typeface="Calibri"/>
              </a:rPr>
              <a:t>اسم مشتق من الفعل "جَهَرَ"، وهو فعل ثلاثي</a:t>
            </a:r>
            <a:endParaRPr b="0" i="0" sz="2000" u="none" cap="none" strike="noStrike">
              <a:solidFill>
                <a:schemeClr val="dk1"/>
              </a:solidFill>
              <a:latin typeface="Calibri"/>
              <a:ea typeface="Calibri"/>
              <a:cs typeface="Calibri"/>
              <a:sym typeface="Calibri"/>
            </a:endParaRPr>
          </a:p>
        </p:txBody>
      </p:sp>
      <p:sp>
        <p:nvSpPr>
          <p:cNvPr id="615" name="Google Shape;615;p21"/>
          <p:cNvSpPr/>
          <p:nvPr/>
        </p:nvSpPr>
        <p:spPr>
          <a:xfrm>
            <a:off x="5913120" y="4468847"/>
            <a:ext cx="2002768" cy="1177288"/>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chemeClr val="dk1"/>
                </a:solidFill>
                <a:latin typeface="Calibri"/>
                <a:ea typeface="Calibri"/>
                <a:cs typeface="Calibri"/>
                <a:sym typeface="Calibri"/>
              </a:rPr>
              <a:t>اسم يدل على الأداة التي تجهر (تكبر) الأشياء الدقيقة.</a:t>
            </a:r>
            <a:endParaRPr b="0" i="0" sz="2000" u="none" cap="none" strike="noStrike">
              <a:solidFill>
                <a:schemeClr val="dk1"/>
              </a:solidFill>
              <a:latin typeface="Calibri"/>
              <a:ea typeface="Calibri"/>
              <a:cs typeface="Calibri"/>
              <a:sym typeface="Calibri"/>
            </a:endParaRPr>
          </a:p>
        </p:txBody>
      </p:sp>
      <p:pic>
        <p:nvPicPr>
          <p:cNvPr id="616" name="Google Shape;616;p21"/>
          <p:cNvPicPr preferRelativeResize="0"/>
          <p:nvPr/>
        </p:nvPicPr>
        <p:blipFill rotWithShape="1">
          <a:blip r:embed="rId4">
            <a:alphaModFix/>
          </a:blip>
          <a:srcRect b="0" l="0" r="0" t="0"/>
          <a:stretch/>
        </p:blipFill>
        <p:spPr>
          <a:xfrm rot="-3377814">
            <a:off x="7424394" y="2576754"/>
            <a:ext cx="922337" cy="2334501"/>
          </a:xfrm>
          <a:prstGeom prst="rect">
            <a:avLst/>
          </a:prstGeom>
          <a:noFill/>
          <a:ln>
            <a:noFill/>
          </a:ln>
        </p:spPr>
      </p:pic>
      <p:pic>
        <p:nvPicPr>
          <p:cNvPr id="617" name="Google Shape;617;p21"/>
          <p:cNvPicPr preferRelativeResize="0"/>
          <p:nvPr/>
        </p:nvPicPr>
        <p:blipFill rotWithShape="1">
          <a:blip r:embed="rId4">
            <a:alphaModFix/>
          </a:blip>
          <a:srcRect b="0" l="0" r="0" t="0"/>
          <a:stretch/>
        </p:blipFill>
        <p:spPr>
          <a:xfrm rot="3320619">
            <a:off x="5527805" y="2578565"/>
            <a:ext cx="922337" cy="2334501"/>
          </a:xfrm>
          <a:prstGeom prst="rect">
            <a:avLst/>
          </a:prstGeom>
          <a:noFill/>
          <a:ln>
            <a:noFill/>
          </a:ln>
        </p:spPr>
      </p:pic>
      <p:sp>
        <p:nvSpPr>
          <p:cNvPr id="618" name="Google Shape;618;p21"/>
          <p:cNvSpPr/>
          <p:nvPr/>
        </p:nvSpPr>
        <p:spPr>
          <a:xfrm>
            <a:off x="3342888" y="4700947"/>
            <a:ext cx="1879200" cy="488700"/>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chemeClr val="dk1"/>
                </a:solidFill>
                <a:latin typeface="Calibri"/>
                <a:ea typeface="Calibri"/>
                <a:cs typeface="Calibri"/>
                <a:sym typeface="Calibri"/>
              </a:rPr>
              <a:t>على وزن "مِفْعَل"</a:t>
            </a:r>
            <a:endParaRPr b="0" i="0" sz="2000" u="none" cap="none" strike="noStrike">
              <a:solidFill>
                <a:schemeClr val="dk1"/>
              </a:solidFill>
              <a:latin typeface="Calibri"/>
              <a:ea typeface="Calibri"/>
              <a:cs typeface="Calibri"/>
              <a:sym typeface="Calibri"/>
            </a:endParaRPr>
          </a:p>
        </p:txBody>
      </p:sp>
      <p:sp>
        <p:nvSpPr>
          <p:cNvPr id="619" name="Google Shape;619;p21"/>
          <p:cNvSpPr/>
          <p:nvPr/>
        </p:nvSpPr>
        <p:spPr>
          <a:xfrm>
            <a:off x="3342911" y="2341113"/>
            <a:ext cx="7152067" cy="701410"/>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002060"/>
                </a:solidFill>
                <a:latin typeface="Calibri"/>
                <a:ea typeface="Calibri"/>
                <a:cs typeface="Calibri"/>
                <a:sym typeface="Calibri"/>
              </a:rPr>
              <a:t>اسم "مجهر" وظف للدلالة على مخترع من المخترعات، وهو الأداة التي ينجز بها فعل "الجهر"، أي تكبير الأشياء الدقيقة.</a:t>
            </a:r>
            <a:endParaRPr b="1" i="0" sz="2800" u="none" cap="none" strike="noStrike">
              <a:solidFill>
                <a:schemeClr val="dk1"/>
              </a:solidFill>
              <a:latin typeface="Arial"/>
              <a:ea typeface="Arial"/>
              <a:cs typeface="Arial"/>
              <a:sym typeface="Arial"/>
            </a:endParaRPr>
          </a:p>
        </p:txBody>
      </p:sp>
      <p:pic>
        <p:nvPicPr>
          <p:cNvPr id="620" name="Google Shape;620;p21"/>
          <p:cNvPicPr preferRelativeResize="0"/>
          <p:nvPr/>
        </p:nvPicPr>
        <p:blipFill rotWithShape="1">
          <a:blip r:embed="rId5">
            <a:alphaModFix/>
          </a:blip>
          <a:srcRect b="0" l="0" r="0" t="0"/>
          <a:stretch/>
        </p:blipFill>
        <p:spPr>
          <a:xfrm>
            <a:off x="152400" y="1153300"/>
            <a:ext cx="3082600" cy="2818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9">
                                            <p:txEl>
                                              <p:pRg end="0" st="0"/>
                                            </p:txEl>
                                          </p:spTgt>
                                        </p:tgtEl>
                                        <p:attrNameLst>
                                          <p:attrName>style.visibility</p:attrName>
                                        </p:attrNameLst>
                                      </p:cBhvr>
                                      <p:to>
                                        <p:strVal val="visible"/>
                                      </p:to>
                                    </p:set>
                                    <p:animEffect filter="fade" transition="in">
                                      <p:cBhvr>
                                        <p:cTn dur="1000"/>
                                        <p:tgtEl>
                                          <p:spTgt spid="6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4">
                                            <p:txEl>
                                              <p:pRg end="0" st="0"/>
                                            </p:txEl>
                                          </p:spTgt>
                                        </p:tgtEl>
                                        <p:attrNameLst>
                                          <p:attrName>style.visibility</p:attrName>
                                        </p:attrNameLst>
                                      </p:cBhvr>
                                      <p:to>
                                        <p:strVal val="visible"/>
                                      </p:to>
                                    </p:set>
                                    <p:animEffect filter="fade" transition="in">
                                      <p:cBhvr>
                                        <p:cTn dur="500"/>
                                        <p:tgtEl>
                                          <p:spTgt spid="6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5">
                                            <p:txEl>
                                              <p:pRg end="0" st="0"/>
                                            </p:txEl>
                                          </p:spTgt>
                                        </p:tgtEl>
                                        <p:attrNameLst>
                                          <p:attrName>style.visibility</p:attrName>
                                        </p:attrNameLst>
                                      </p:cBhvr>
                                      <p:to>
                                        <p:strVal val="visible"/>
                                      </p:to>
                                    </p:set>
                                    <p:animEffect filter="fade" transition="in">
                                      <p:cBhvr>
                                        <p:cTn dur="500"/>
                                        <p:tgtEl>
                                          <p:spTgt spid="61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8">
                                            <p:txEl>
                                              <p:pRg end="0" st="0"/>
                                            </p:txEl>
                                          </p:spTgt>
                                        </p:tgtEl>
                                        <p:attrNameLst>
                                          <p:attrName>style.visibility</p:attrName>
                                        </p:attrNameLst>
                                      </p:cBhvr>
                                      <p:to>
                                        <p:strVal val="visible"/>
                                      </p:to>
                                    </p:set>
                                    <p:animEffect filter="fade" transition="in">
                                      <p:cBhvr>
                                        <p:cTn dur="500"/>
                                        <p:tgtEl>
                                          <p:spTgt spid="61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pic>
        <p:nvPicPr>
          <p:cNvPr id="625" name="Google Shape;625;p22"/>
          <p:cNvPicPr preferRelativeResize="0"/>
          <p:nvPr/>
        </p:nvPicPr>
        <p:blipFill rotWithShape="1">
          <a:blip r:embed="rId3">
            <a:alphaModFix/>
          </a:blip>
          <a:srcRect b="0" l="0" r="0" t="0"/>
          <a:stretch/>
        </p:blipFill>
        <p:spPr>
          <a:xfrm>
            <a:off x="241941" y="286551"/>
            <a:ext cx="591916" cy="591916"/>
          </a:xfrm>
          <a:prstGeom prst="rect">
            <a:avLst/>
          </a:prstGeom>
          <a:noFill/>
          <a:ln>
            <a:noFill/>
          </a:ln>
        </p:spPr>
      </p:pic>
      <p:graphicFrame>
        <p:nvGraphicFramePr>
          <p:cNvPr id="626" name="Google Shape;626;p22"/>
          <p:cNvGraphicFramePr/>
          <p:nvPr/>
        </p:nvGraphicFramePr>
        <p:xfrm>
          <a:off x="747253" y="1453506"/>
          <a:ext cx="3000000" cy="3000000"/>
        </p:xfrm>
        <a:graphic>
          <a:graphicData uri="http://schemas.openxmlformats.org/drawingml/2006/table">
            <a:tbl>
              <a:tblPr bandRow="1" firstCol="1" firstRow="1">
                <a:noFill/>
                <a:tableStyleId>{086A20FA-7ADA-45F1-ADA6-129AAE3371D0}</a:tableStyleId>
              </a:tblPr>
              <a:tblGrid>
                <a:gridCol w="5388425"/>
                <a:gridCol w="1839225"/>
                <a:gridCol w="1756400"/>
                <a:gridCol w="1971700"/>
              </a:tblGrid>
              <a:tr h="847450">
                <a:tc>
                  <a:txBody>
                    <a:bodyPr/>
                    <a:lstStyle/>
                    <a:p>
                      <a:pPr indent="0" lvl="0" marL="0" marR="0" rtl="1" algn="ctr">
                        <a:lnSpc>
                          <a:spcPct val="107000"/>
                        </a:lnSpc>
                        <a:spcBef>
                          <a:spcPts val="0"/>
                        </a:spcBef>
                        <a:spcAft>
                          <a:spcPts val="0"/>
                        </a:spcAft>
                        <a:buClr>
                          <a:srgbClr val="000000"/>
                        </a:buClr>
                        <a:buSzPts val="2400"/>
                        <a:buFont typeface="Calibri"/>
                        <a:buNone/>
                      </a:pPr>
                      <a:r>
                        <a:rPr lang="ar-MA" sz="2400" u="none" cap="none" strike="noStrike">
                          <a:solidFill>
                            <a:srgbClr val="000000"/>
                          </a:solidFill>
                          <a:latin typeface="Calibri"/>
                          <a:ea typeface="Calibri"/>
                          <a:cs typeface="Calibri"/>
                          <a:sym typeface="Calibri"/>
                        </a:rPr>
                        <a:t>ݴلجملة</a:t>
                      </a:r>
                      <a:endParaRPr sz="2400" u="none" cap="none" strike="noStrike">
                        <a:solidFill>
                          <a:srgbClr val="000000"/>
                        </a:solidFill>
                        <a:latin typeface="Calibri"/>
                        <a:ea typeface="Calibri"/>
                        <a:cs typeface="Calibri"/>
                        <a:sym typeface="Calibri"/>
                      </a:endParaRPr>
                    </a:p>
                  </a:txBody>
                  <a:tcPr marT="9525" marB="0" marR="68575" marL="68575" anchor="ctr">
                    <a:solidFill>
                      <a:srgbClr val="E0EFE9"/>
                    </a:solidFill>
                  </a:tcPr>
                </a:tc>
                <a:tc>
                  <a:txBody>
                    <a:bodyPr/>
                    <a:lstStyle/>
                    <a:p>
                      <a:pPr indent="0" lvl="0" marL="0" marR="0" rtl="1" algn="ctr">
                        <a:lnSpc>
                          <a:spcPct val="107000"/>
                        </a:lnSpc>
                        <a:spcBef>
                          <a:spcPts val="0"/>
                        </a:spcBef>
                        <a:spcAft>
                          <a:spcPts val="0"/>
                        </a:spcAft>
                        <a:buClr>
                          <a:srgbClr val="000000"/>
                        </a:buClr>
                        <a:buSzPts val="2400"/>
                        <a:buFont typeface="Calibri"/>
                        <a:buNone/>
                      </a:pPr>
                      <a:r>
                        <a:rPr lang="ar-MA" sz="2400" u="none" cap="none" strike="noStrike">
                          <a:solidFill>
                            <a:srgbClr val="000000"/>
                          </a:solidFill>
                          <a:latin typeface="Calibri"/>
                          <a:ea typeface="Calibri"/>
                          <a:cs typeface="Calibri"/>
                          <a:sym typeface="Calibri"/>
                        </a:rPr>
                        <a:t>اسم الآلة</a:t>
                      </a:r>
                      <a:endParaRPr sz="2400" u="none" cap="none" strike="noStrike">
                        <a:solidFill>
                          <a:srgbClr val="000000"/>
                        </a:solidFill>
                        <a:latin typeface="Calibri"/>
                        <a:ea typeface="Calibri"/>
                        <a:cs typeface="Calibri"/>
                        <a:sym typeface="Calibri"/>
                      </a:endParaRPr>
                    </a:p>
                  </a:txBody>
                  <a:tcPr marT="9525" marB="0" marR="68575" marL="68575" anchor="ctr">
                    <a:solidFill>
                      <a:srgbClr val="E0EFE9"/>
                    </a:solidFill>
                  </a:tcPr>
                </a:tc>
                <a:tc>
                  <a:txBody>
                    <a:bodyPr/>
                    <a:lstStyle/>
                    <a:p>
                      <a:pPr indent="0" lvl="0" marL="0" marR="0" rtl="1" algn="ctr">
                        <a:lnSpc>
                          <a:spcPct val="107000"/>
                        </a:lnSpc>
                        <a:spcBef>
                          <a:spcPts val="0"/>
                        </a:spcBef>
                        <a:spcAft>
                          <a:spcPts val="0"/>
                        </a:spcAft>
                        <a:buClr>
                          <a:srgbClr val="000000"/>
                        </a:buClr>
                        <a:buSzPts val="2400"/>
                        <a:buFont typeface="Calibri"/>
                        <a:buNone/>
                      </a:pPr>
                      <a:r>
                        <a:rPr lang="ar-MA" sz="2400" u="none" cap="none" strike="noStrike">
                          <a:solidFill>
                            <a:srgbClr val="000000"/>
                          </a:solidFill>
                          <a:latin typeface="Calibri"/>
                          <a:ea typeface="Calibri"/>
                          <a:cs typeface="Calibri"/>
                          <a:sym typeface="Calibri"/>
                        </a:rPr>
                        <a:t>وزنه</a:t>
                      </a:r>
                      <a:endParaRPr sz="2400" u="none" cap="none" strike="noStrike">
                        <a:solidFill>
                          <a:srgbClr val="000000"/>
                        </a:solidFill>
                        <a:latin typeface="Calibri"/>
                        <a:ea typeface="Calibri"/>
                        <a:cs typeface="Calibri"/>
                        <a:sym typeface="Calibri"/>
                      </a:endParaRPr>
                    </a:p>
                  </a:txBody>
                  <a:tcPr marT="9525" marB="0" marR="68575" marL="68575" anchor="ctr">
                    <a:solidFill>
                      <a:srgbClr val="E0EFE9"/>
                    </a:solidFill>
                  </a:tcPr>
                </a:tc>
                <a:tc>
                  <a:txBody>
                    <a:bodyPr/>
                    <a:lstStyle/>
                    <a:p>
                      <a:pPr indent="0" lvl="0" marL="0" marR="0" rtl="1" algn="ctr">
                        <a:lnSpc>
                          <a:spcPct val="107000"/>
                        </a:lnSpc>
                        <a:spcBef>
                          <a:spcPts val="0"/>
                        </a:spcBef>
                        <a:spcAft>
                          <a:spcPts val="0"/>
                        </a:spcAft>
                        <a:buClr>
                          <a:srgbClr val="000000"/>
                        </a:buClr>
                        <a:buSzPts val="2400"/>
                        <a:buFont typeface="Calibri"/>
                        <a:buNone/>
                      </a:pPr>
                      <a:r>
                        <a:rPr lang="ar-MA" sz="2400" u="none" cap="none" strike="noStrike">
                          <a:solidFill>
                            <a:srgbClr val="000000"/>
                          </a:solidFill>
                          <a:latin typeface="Calibri"/>
                          <a:ea typeface="Calibri"/>
                          <a:cs typeface="Calibri"/>
                          <a:sym typeface="Calibri"/>
                        </a:rPr>
                        <a:t>الفعل </a:t>
                      </a:r>
                      <a:endParaRPr sz="2400" u="none" cap="none" strike="noStrike">
                        <a:solidFill>
                          <a:srgbClr val="000000"/>
                        </a:solidFill>
                        <a:latin typeface="Calibri"/>
                        <a:ea typeface="Calibri"/>
                        <a:cs typeface="Calibri"/>
                        <a:sym typeface="Calibri"/>
                      </a:endParaRPr>
                    </a:p>
                  </a:txBody>
                  <a:tcPr marT="9525" marB="0" marR="68575" marL="68575" anchor="ctr">
                    <a:solidFill>
                      <a:srgbClr val="E0EFE9"/>
                    </a:solidFill>
                  </a:tcPr>
                </a:tc>
              </a:tr>
              <a:tr h="739625">
                <a:tc>
                  <a:txBody>
                    <a:bodyPr/>
                    <a:lstStyle/>
                    <a:p>
                      <a:pPr indent="0" lvl="0" marL="0" marR="0" rtl="1" algn="r">
                        <a:lnSpc>
                          <a:spcPct val="100000"/>
                        </a:lnSpc>
                        <a:spcBef>
                          <a:spcPts val="0"/>
                        </a:spcBef>
                        <a:spcAft>
                          <a:spcPts val="0"/>
                        </a:spcAft>
                        <a:buClr>
                          <a:srgbClr val="000000"/>
                        </a:buClr>
                        <a:buSzPts val="2400"/>
                        <a:buFont typeface="Arial"/>
                        <a:buNone/>
                      </a:pPr>
                      <a:r>
                        <a:rPr b="0" lang="ar-MA" sz="2400" u="none" cap="none" strike="noStrike">
                          <a:solidFill>
                            <a:srgbClr val="000000"/>
                          </a:solidFill>
                          <a:latin typeface="Calibri"/>
                          <a:ea typeface="Calibri"/>
                          <a:cs typeface="Calibri"/>
                          <a:sym typeface="Calibri"/>
                        </a:rPr>
                        <a:t>1- </a:t>
                      </a:r>
                      <a:r>
                        <a:rPr b="0" lang="ar-MA" sz="2400" u="none" cap="none" strike="noStrike">
                          <a:solidFill>
                            <a:schemeClr val="dk1"/>
                          </a:solidFill>
                          <a:latin typeface="Calibri"/>
                          <a:ea typeface="Calibri"/>
                          <a:cs typeface="Calibri"/>
                          <a:sym typeface="Calibri"/>
                        </a:rPr>
                        <a:t>يُوَظَّفُ الْمِجْهَرُ لِدِراسَةِ الْميكْروباتِ.</a:t>
                      </a:r>
                      <a:endParaRPr sz="1400" u="none" cap="none" strike="noStrike"/>
                    </a:p>
                  </a:txBody>
                  <a:tcPr marT="45725" marB="45725" marR="91450" marL="91450"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الْمِجْهَرُ</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مِفْعَلٌ</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جَهَرَ</a:t>
                      </a:r>
                      <a:endParaRPr b="0" i="0" sz="2400" u="none" cap="none" strike="noStrike">
                        <a:solidFill>
                          <a:srgbClr val="000000"/>
                        </a:solidFill>
                        <a:latin typeface="Calibri"/>
                        <a:ea typeface="Calibri"/>
                        <a:cs typeface="Calibri"/>
                        <a:sym typeface="Calibri"/>
                      </a:endParaRPr>
                    </a:p>
                  </a:txBody>
                  <a:tcPr marT="0" marB="0" marR="68575" marL="68575" anchor="ctr"/>
                </a:tc>
              </a:tr>
              <a:tr h="639875">
                <a:tc>
                  <a:txBody>
                    <a:bodyPr/>
                    <a:lstStyle/>
                    <a:p>
                      <a:pPr indent="0" lvl="0" marL="0" marR="0" rtl="1" algn="r">
                        <a:lnSpc>
                          <a:spcPct val="107000"/>
                        </a:lnSpc>
                        <a:spcBef>
                          <a:spcPts val="0"/>
                        </a:spcBef>
                        <a:spcAft>
                          <a:spcPts val="0"/>
                        </a:spcAft>
                        <a:buClr>
                          <a:srgbClr val="000000"/>
                        </a:buClr>
                        <a:buSzPts val="2400"/>
                        <a:buFont typeface="Calibri"/>
                        <a:buNone/>
                      </a:pPr>
                      <a:r>
                        <a:rPr b="0" lang="ar-MA" sz="2400" u="none" cap="none" strike="noStrike">
                          <a:solidFill>
                            <a:srgbClr val="000000"/>
                          </a:solidFill>
                          <a:latin typeface="Calibri"/>
                          <a:ea typeface="Calibri"/>
                          <a:cs typeface="Calibri"/>
                          <a:sym typeface="Calibri"/>
                        </a:rPr>
                        <a:t>2- </a:t>
                      </a:r>
                      <a:r>
                        <a:rPr lang="ar-MA" sz="2400" u="none" cap="none" strike="noStrike">
                          <a:latin typeface="Calibri"/>
                          <a:ea typeface="Calibri"/>
                          <a:cs typeface="Calibri"/>
                          <a:sym typeface="Calibri"/>
                        </a:rPr>
                        <a:t>اِخْتَرَعَ حَموتي نَظّارَةً ذَكِيَّةً.</a:t>
                      </a:r>
                      <a:endParaRPr sz="2400" u="none" cap="none" strike="noStrike">
                        <a:latin typeface="Calibri"/>
                        <a:ea typeface="Calibri"/>
                        <a:cs typeface="Calibri"/>
                        <a:sym typeface="Calibri"/>
                      </a:endParaRPr>
                    </a:p>
                  </a:txBody>
                  <a:tcPr marT="45725" marB="45725" marR="91450" marL="91450"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نَظّارَةً</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فَعّالَةٌ</a:t>
                      </a:r>
                      <a:endParaRPr b="0"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نَظَرَ</a:t>
                      </a:r>
                      <a:endParaRPr b="0" i="0" sz="2400" u="none" cap="none" strike="noStrike">
                        <a:solidFill>
                          <a:srgbClr val="000000"/>
                        </a:solidFill>
                        <a:latin typeface="Calibri"/>
                        <a:ea typeface="Calibri"/>
                        <a:cs typeface="Calibri"/>
                        <a:sym typeface="Calibri"/>
                      </a:endParaRPr>
                    </a:p>
                  </a:txBody>
                  <a:tcPr marT="0" marB="0" marR="68575" marL="68575" anchor="ctr"/>
                </a:tc>
              </a:tr>
              <a:tr h="639150">
                <a:tc>
                  <a:txBody>
                    <a:bodyPr/>
                    <a:lstStyle/>
                    <a:p>
                      <a:pPr indent="0" lvl="0" marL="0" marR="0" rtl="1" algn="r">
                        <a:lnSpc>
                          <a:spcPct val="107000"/>
                        </a:lnSpc>
                        <a:spcBef>
                          <a:spcPts val="0"/>
                        </a:spcBef>
                        <a:spcAft>
                          <a:spcPts val="0"/>
                        </a:spcAft>
                        <a:buClr>
                          <a:srgbClr val="000000"/>
                        </a:buClr>
                        <a:buSzPts val="2400"/>
                        <a:buFont typeface="Calibri"/>
                        <a:buNone/>
                      </a:pPr>
                      <a:r>
                        <a:rPr b="0" lang="ar-MA" sz="2400" u="none" cap="none" strike="noStrike">
                          <a:solidFill>
                            <a:srgbClr val="000000"/>
                          </a:solidFill>
                          <a:latin typeface="Calibri"/>
                          <a:ea typeface="Calibri"/>
                          <a:cs typeface="Calibri"/>
                          <a:sym typeface="Calibri"/>
                        </a:rPr>
                        <a:t>3- يعْرِضُ الأُستاذُ الدَّرْسَ عَبْرَ المِسْلاطِ.</a:t>
                      </a:r>
                      <a:endParaRPr b="0" sz="2000" u="none" cap="none" strike="noStrike"/>
                    </a:p>
                  </a:txBody>
                  <a:tcPr marT="9525" marB="0" marR="68575" marL="68575" anchor="ctr"/>
                </a:tc>
                <a:tc>
                  <a:txBody>
                    <a:bodyPr/>
                    <a:lstStyle/>
                    <a:p>
                      <a:pPr indent="0" lvl="0" marL="0" marR="0" rtl="1" algn="ctr">
                        <a:lnSpc>
                          <a:spcPct val="107000"/>
                        </a:lnSpc>
                        <a:spcBef>
                          <a:spcPts val="0"/>
                        </a:spcBef>
                        <a:spcAft>
                          <a:spcPts val="0"/>
                        </a:spcAft>
                        <a:buClr>
                          <a:srgbClr val="000000"/>
                        </a:buClr>
                        <a:buSzPts val="2000"/>
                        <a:buFont typeface="Calibri"/>
                        <a:buNone/>
                      </a:pPr>
                      <a:r>
                        <a:rPr lang="ar-MA" sz="2000" u="none" cap="none" strike="noStrike">
                          <a:solidFill>
                            <a:srgbClr val="000000"/>
                          </a:solidFill>
                          <a:latin typeface="Calibri"/>
                          <a:ea typeface="Calibri"/>
                          <a:cs typeface="Calibri"/>
                          <a:sym typeface="Calibri"/>
                        </a:rPr>
                        <a:t>مِسْلاطٌ</a:t>
                      </a:r>
                      <a:endParaRPr sz="2000" u="none" cap="none" strike="noStrike"/>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مِفْعالٌ</a:t>
                      </a:r>
                      <a:endParaRPr b="0"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سلط</a:t>
                      </a:r>
                      <a:endParaRPr b="0" i="0" sz="2400" u="none" cap="none" strike="noStrike">
                        <a:solidFill>
                          <a:srgbClr val="000000"/>
                        </a:solidFill>
                        <a:latin typeface="Calibri"/>
                        <a:ea typeface="Calibri"/>
                        <a:cs typeface="Calibri"/>
                        <a:sym typeface="Calibri"/>
                      </a:endParaRPr>
                    </a:p>
                  </a:txBody>
                  <a:tcPr marT="0" marB="0" marR="68575" marL="68575" anchor="ctr"/>
                </a:tc>
              </a:tr>
              <a:tr h="696500">
                <a:tc>
                  <a:txBody>
                    <a:bodyPr/>
                    <a:lstStyle/>
                    <a:p>
                      <a:pPr indent="0" lvl="0" marL="0" marR="0" rtl="1" algn="r">
                        <a:lnSpc>
                          <a:spcPct val="107000"/>
                        </a:lnSpc>
                        <a:spcBef>
                          <a:spcPts val="0"/>
                        </a:spcBef>
                        <a:spcAft>
                          <a:spcPts val="0"/>
                        </a:spcAft>
                        <a:buClr>
                          <a:srgbClr val="000000"/>
                        </a:buClr>
                        <a:buSzPts val="2400"/>
                        <a:buFont typeface="Calibri"/>
                        <a:buNone/>
                      </a:pPr>
                      <a:r>
                        <a:rPr b="0" lang="ar-MA" sz="2400" u="none" cap="none" strike="noStrike">
                          <a:solidFill>
                            <a:srgbClr val="000000"/>
                          </a:solidFill>
                          <a:latin typeface="Calibri"/>
                          <a:ea typeface="Calibri"/>
                          <a:cs typeface="Calibri"/>
                          <a:sym typeface="Calibri"/>
                        </a:rPr>
                        <a:t>4-</a:t>
                      </a:r>
                      <a:r>
                        <a:rPr b="0" lang="ar-MA" sz="2400" u="none" cap="none" strike="noStrike">
                          <a:solidFill>
                            <a:schemeClr val="dk1"/>
                          </a:solidFill>
                          <a:latin typeface="Calibri"/>
                          <a:ea typeface="Calibri"/>
                          <a:cs typeface="Calibri"/>
                          <a:sym typeface="Calibri"/>
                        </a:rPr>
                        <a:t> يتعلَّم الطِّفْلُ عبَر الحاسوبِ.</a:t>
                      </a:r>
                      <a:endParaRPr b="0" sz="2400" u="none" cap="none" strike="noStrike">
                        <a:solidFill>
                          <a:schemeClr val="dk1"/>
                        </a:solidFill>
                        <a:latin typeface="Calibri"/>
                        <a:ea typeface="Calibri"/>
                        <a:cs typeface="Calibri"/>
                        <a:sym typeface="Calibri"/>
                      </a:endParaRPr>
                    </a:p>
                  </a:txBody>
                  <a:tcPr marT="45725" marB="45725" marR="91450" marL="91450" anchor="ctr"/>
                </a:tc>
                <a:tc>
                  <a:txBody>
                    <a:bodyPr/>
                    <a:lstStyle/>
                    <a:p>
                      <a:pPr indent="0" lvl="0" marL="0" marR="0" rtl="1" algn="ctr">
                        <a:lnSpc>
                          <a:spcPct val="10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حاسوبٌ</a:t>
                      </a:r>
                      <a:endParaRPr b="0" sz="1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فاعول</a:t>
                      </a:r>
                      <a:endParaRPr b="0" sz="1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حسب</a:t>
                      </a:r>
                      <a:endParaRPr b="0" i="0" sz="2400" u="none" cap="none" strike="noStrike">
                        <a:solidFill>
                          <a:srgbClr val="000000"/>
                        </a:solidFill>
                        <a:latin typeface="Calibri"/>
                        <a:ea typeface="Calibri"/>
                        <a:cs typeface="Calibri"/>
                        <a:sym typeface="Calibri"/>
                      </a:endParaRPr>
                    </a:p>
                  </a:txBody>
                  <a:tcPr marT="0" marB="0" marR="68575" marL="68575" anchor="ctr"/>
                </a:tc>
              </a:tr>
              <a:tr h="568625">
                <a:tc>
                  <a:txBody>
                    <a:bodyPr/>
                    <a:lstStyle/>
                    <a:p>
                      <a:pPr indent="0" lvl="0" marL="0" marR="0" rtl="1" algn="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5- يَسْتَنْسِخُ الكُتُبِيُّ النَّموذَجَ بواسطة الطّابِعَةِ.</a:t>
                      </a:r>
                      <a:endParaRPr b="0" sz="2400" u="none" cap="none" strike="noStrike">
                        <a:solidFill>
                          <a:schemeClr val="dk1"/>
                        </a:solidFill>
                        <a:latin typeface="Calibri"/>
                        <a:ea typeface="Calibri"/>
                        <a:cs typeface="Calibri"/>
                        <a:sym typeface="Calibri"/>
                      </a:endParaRPr>
                    </a:p>
                  </a:txBody>
                  <a:tcPr marT="45725" marB="45725" marR="91450" marL="91450" anchor="ctr"/>
                </a:tc>
                <a:tc>
                  <a:txBody>
                    <a:bodyPr/>
                    <a:lstStyle/>
                    <a:p>
                      <a:pPr indent="0" lvl="0" marL="0" marR="0" rtl="1" algn="ctr">
                        <a:lnSpc>
                          <a:spcPct val="10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طابِعَةٌ</a:t>
                      </a:r>
                      <a:endParaRPr b="0" i="0" sz="2400" u="none" cap="none" strike="noStrike">
                        <a:solidFill>
                          <a:srgbClr val="000000"/>
                        </a:solidFill>
                        <a:latin typeface="Calibri"/>
                        <a:ea typeface="Calibri"/>
                        <a:cs typeface="Calibri"/>
                        <a:sym typeface="Calibri"/>
                      </a:endParaRPr>
                    </a:p>
                  </a:txBody>
                  <a:tcPr marT="0" marB="0" marR="68575" marL="68575" anchor="ctr"/>
                </a:tc>
                <a:tc>
                  <a:txBody>
                    <a:bodyPr/>
                    <a:lstStyle/>
                    <a:p>
                      <a:pPr indent="0" lvl="0" marL="0" marR="0" rtl="1" algn="ctr">
                        <a:lnSpc>
                          <a:spcPct val="10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فاعِلَةٌ</a:t>
                      </a:r>
                      <a:endParaRPr b="0" i="0" sz="2400" u="none" cap="none" strike="noStrike">
                        <a:solidFill>
                          <a:srgbClr val="00000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طَبَعَ</a:t>
                      </a:r>
                      <a:endParaRPr b="0" i="0" sz="2400" u="none" cap="none" strike="noStrike">
                        <a:solidFill>
                          <a:srgbClr val="000000"/>
                        </a:solidFill>
                        <a:latin typeface="Calibri"/>
                        <a:ea typeface="Calibri"/>
                        <a:cs typeface="Calibri"/>
                        <a:sym typeface="Calibri"/>
                      </a:endParaRPr>
                    </a:p>
                  </a:txBody>
                  <a:tcPr marT="0" marB="0" marR="68575" marL="68575" anchor="ctr"/>
                </a:tc>
              </a:tr>
            </a:tbl>
          </a:graphicData>
        </a:graphic>
      </p:graphicFrame>
      <p:sp>
        <p:nvSpPr>
          <p:cNvPr id="627" name="Google Shape;627;p22"/>
          <p:cNvSpPr txBox="1"/>
          <p:nvPr>
            <p:ph type="title"/>
          </p:nvPr>
        </p:nvSpPr>
        <p:spPr>
          <a:xfrm>
            <a:off x="1341679" y="511807"/>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EAE"/>
              </a:buClr>
              <a:buSzPts val="1400"/>
              <a:buFont typeface="Calibri"/>
              <a:buNone/>
            </a:pPr>
            <a:r>
              <a:rPr lang="ar-MA" sz="1400">
                <a:solidFill>
                  <a:srgbClr val="AEAEAE"/>
                </a:solidFill>
              </a:rPr>
              <a:t>يذكر المدر س بأوزان اسم الآلة انطلاقا من الأمثلة المثبتة في الجدول</a:t>
            </a:r>
            <a:endParaRPr sz="1400">
              <a:solidFill>
                <a:srgbClr val="AEAEAE"/>
              </a:solidFill>
            </a:endParaRPr>
          </a:p>
        </p:txBody>
      </p:sp>
      <p:sp>
        <p:nvSpPr>
          <p:cNvPr id="628" name="Google Shape;628;p22"/>
          <p:cNvSpPr txBox="1"/>
          <p:nvPr/>
        </p:nvSpPr>
        <p:spPr>
          <a:xfrm>
            <a:off x="2592112" y="250272"/>
            <a:ext cx="8645525"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أتعرف أوزان اسم الآلة انطلاقا من أمثلة إضافية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pic>
        <p:nvPicPr>
          <p:cNvPr id="633" name="Google Shape;633;p23"/>
          <p:cNvPicPr preferRelativeResize="0"/>
          <p:nvPr/>
        </p:nvPicPr>
        <p:blipFill rotWithShape="1">
          <a:blip r:embed="rId3">
            <a:alphaModFix/>
          </a:blip>
          <a:srcRect b="0" l="0" r="0" t="0"/>
          <a:stretch/>
        </p:blipFill>
        <p:spPr>
          <a:xfrm>
            <a:off x="241941" y="286551"/>
            <a:ext cx="591916" cy="591916"/>
          </a:xfrm>
          <a:prstGeom prst="rect">
            <a:avLst/>
          </a:prstGeom>
          <a:noFill/>
          <a:ln>
            <a:noFill/>
          </a:ln>
        </p:spPr>
      </p:pic>
      <p:sp>
        <p:nvSpPr>
          <p:cNvPr id="634" name="Google Shape;634;p23"/>
          <p:cNvSpPr txBox="1"/>
          <p:nvPr>
            <p:ph type="title"/>
          </p:nvPr>
        </p:nvSpPr>
        <p:spPr>
          <a:xfrm>
            <a:off x="1341679" y="511807"/>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EAE"/>
              </a:buClr>
              <a:buSzPts val="1400"/>
              <a:buFont typeface="Calibri"/>
              <a:buNone/>
            </a:pPr>
            <a:r>
              <a:rPr lang="ar-MA" sz="1400">
                <a:solidFill>
                  <a:srgbClr val="AEAEAE"/>
                </a:solidFill>
              </a:rPr>
              <a:t>يعرف المدر س النداء، ويحدد عناصره، ثم يبين معنى كل أداة من أدواته.</a:t>
            </a:r>
            <a:endParaRPr sz="1400">
              <a:solidFill>
                <a:srgbClr val="AEAEAE"/>
              </a:solidFill>
            </a:endParaRPr>
          </a:p>
        </p:txBody>
      </p:sp>
      <p:sp>
        <p:nvSpPr>
          <p:cNvPr id="635" name="Google Shape;635;p23"/>
          <p:cNvSpPr txBox="1"/>
          <p:nvPr/>
        </p:nvSpPr>
        <p:spPr>
          <a:xfrm>
            <a:off x="2592112" y="250272"/>
            <a:ext cx="8645400" cy="40020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أتعرف اسم الآلة، وعناصره، </a:t>
            </a:r>
            <a:endParaRPr b="0" i="0" sz="1400" u="none" cap="none" strike="noStrike">
              <a:solidFill>
                <a:srgbClr val="000000"/>
              </a:solidFill>
              <a:latin typeface="Arial"/>
              <a:ea typeface="Arial"/>
              <a:cs typeface="Arial"/>
              <a:sym typeface="Arial"/>
            </a:endParaRPr>
          </a:p>
        </p:txBody>
      </p:sp>
      <p:grpSp>
        <p:nvGrpSpPr>
          <p:cNvPr id="636" name="Google Shape;636;p23"/>
          <p:cNvGrpSpPr/>
          <p:nvPr/>
        </p:nvGrpSpPr>
        <p:grpSpPr>
          <a:xfrm>
            <a:off x="850654" y="1076206"/>
            <a:ext cx="11041220" cy="4801686"/>
            <a:chOff x="-178357" y="50806"/>
            <a:chExt cx="11041220" cy="4801686"/>
          </a:xfrm>
        </p:grpSpPr>
        <p:sp>
          <p:nvSpPr>
            <p:cNvPr id="637" name="Google Shape;637;p23"/>
            <p:cNvSpPr/>
            <p:nvPr/>
          </p:nvSpPr>
          <p:spPr>
            <a:xfrm>
              <a:off x="4282033" y="3523298"/>
              <a:ext cx="1809000" cy="367200"/>
            </a:xfrm>
            <a:custGeom>
              <a:rect b="b" l="l" r="r" t="t"/>
              <a:pathLst>
                <a:path extrusionOk="0" h="120000" w="120000">
                  <a:moveTo>
                    <a:pt x="120000" y="0"/>
                  </a:moveTo>
                  <a:lnTo>
                    <a:pt x="120000" y="71386"/>
                  </a:lnTo>
                  <a:lnTo>
                    <a:pt x="0" y="71386"/>
                  </a:lnTo>
                  <a:lnTo>
                    <a:pt x="0" y="120000"/>
                  </a:lnTo>
                </a:path>
              </a:pathLst>
            </a:custGeom>
            <a:noFill/>
            <a:ln cap="flat" cmpd="sng" w="19050">
              <a:solidFill>
                <a:srgbClr val="126082"/>
              </a:solidFill>
              <a:prstDash val="solid"/>
              <a:miter lim="800000"/>
              <a:headEnd len="sm" w="sm" type="none"/>
              <a:tailEnd len="sm" w="sm" type="none"/>
            </a:ln>
          </p:spPr>
        </p:sp>
        <p:sp>
          <p:nvSpPr>
            <p:cNvPr id="638" name="Google Shape;638;p23"/>
            <p:cNvSpPr/>
            <p:nvPr/>
          </p:nvSpPr>
          <p:spPr>
            <a:xfrm>
              <a:off x="5977734" y="2628447"/>
              <a:ext cx="91500" cy="366900"/>
            </a:xfrm>
            <a:custGeom>
              <a:rect b="b" l="l" r="r" t="t"/>
              <a:pathLst>
                <a:path extrusionOk="0" h="120000" w="120000">
                  <a:moveTo>
                    <a:pt x="60000" y="0"/>
                  </a:moveTo>
                  <a:lnTo>
                    <a:pt x="60000" y="71350"/>
                  </a:lnTo>
                  <a:lnTo>
                    <a:pt x="148770" y="71350"/>
                  </a:lnTo>
                  <a:lnTo>
                    <a:pt x="148770" y="120000"/>
                  </a:lnTo>
                </a:path>
              </a:pathLst>
            </a:custGeom>
            <a:noFill/>
            <a:ln cap="flat" cmpd="sng" w="19050">
              <a:solidFill>
                <a:srgbClr val="126082"/>
              </a:solidFill>
              <a:prstDash val="solid"/>
              <a:miter lim="800000"/>
              <a:headEnd len="sm" w="sm" type="none"/>
              <a:tailEnd len="sm" w="sm" type="none"/>
            </a:ln>
          </p:spPr>
        </p:sp>
        <p:sp>
          <p:nvSpPr>
            <p:cNvPr id="639" name="Google Shape;639;p23"/>
            <p:cNvSpPr/>
            <p:nvPr/>
          </p:nvSpPr>
          <p:spPr>
            <a:xfrm>
              <a:off x="4853371" y="1746267"/>
              <a:ext cx="1170000" cy="382800"/>
            </a:xfrm>
            <a:custGeom>
              <a:rect b="b" l="l" r="r" t="t"/>
              <a:pathLst>
                <a:path extrusionOk="0" h="120000" w="120000">
                  <a:moveTo>
                    <a:pt x="0" y="0"/>
                  </a:moveTo>
                  <a:lnTo>
                    <a:pt x="0" y="73390"/>
                  </a:lnTo>
                  <a:lnTo>
                    <a:pt x="120000" y="73390"/>
                  </a:lnTo>
                  <a:lnTo>
                    <a:pt x="120000" y="120000"/>
                  </a:lnTo>
                </a:path>
              </a:pathLst>
            </a:custGeom>
            <a:noFill/>
            <a:ln cap="flat" cmpd="sng" w="19050">
              <a:solidFill>
                <a:srgbClr val="4EA62C"/>
              </a:solidFill>
              <a:prstDash val="solid"/>
              <a:miter lim="800000"/>
              <a:headEnd len="sm" w="sm" type="none"/>
              <a:tailEnd len="sm" w="sm" type="none"/>
            </a:ln>
          </p:spPr>
        </p:sp>
        <p:sp>
          <p:nvSpPr>
            <p:cNvPr id="640" name="Google Shape;640;p23"/>
            <p:cNvSpPr/>
            <p:nvPr/>
          </p:nvSpPr>
          <p:spPr>
            <a:xfrm>
              <a:off x="8119615" y="3509394"/>
              <a:ext cx="667500" cy="535800"/>
            </a:xfrm>
            <a:custGeom>
              <a:rect b="b" l="l" r="r" t="t"/>
              <a:pathLst>
                <a:path extrusionOk="0" h="120000" w="120000">
                  <a:moveTo>
                    <a:pt x="0" y="0"/>
                  </a:moveTo>
                  <a:lnTo>
                    <a:pt x="0" y="86699"/>
                  </a:lnTo>
                  <a:lnTo>
                    <a:pt x="120000" y="86699"/>
                  </a:lnTo>
                  <a:lnTo>
                    <a:pt x="120000" y="120000"/>
                  </a:lnTo>
                </a:path>
              </a:pathLst>
            </a:custGeom>
            <a:noFill/>
            <a:ln cap="flat" cmpd="sng" w="19050">
              <a:solidFill>
                <a:srgbClr val="126082"/>
              </a:solidFill>
              <a:prstDash val="solid"/>
              <a:miter lim="800000"/>
              <a:headEnd len="sm" w="sm" type="none"/>
              <a:tailEnd len="sm" w="sm" type="none"/>
            </a:ln>
          </p:spPr>
        </p:sp>
        <p:sp>
          <p:nvSpPr>
            <p:cNvPr id="641" name="Google Shape;641;p23"/>
            <p:cNvSpPr/>
            <p:nvPr/>
          </p:nvSpPr>
          <p:spPr>
            <a:xfrm>
              <a:off x="7863053" y="2683205"/>
              <a:ext cx="256500" cy="282300"/>
            </a:xfrm>
            <a:custGeom>
              <a:rect b="b" l="l" r="r" t="t"/>
              <a:pathLst>
                <a:path extrusionOk="0" h="120000" w="120000">
                  <a:moveTo>
                    <a:pt x="0" y="0"/>
                  </a:moveTo>
                  <a:lnTo>
                    <a:pt x="0" y="56789"/>
                  </a:lnTo>
                  <a:lnTo>
                    <a:pt x="120000" y="56789"/>
                  </a:lnTo>
                  <a:lnTo>
                    <a:pt x="120000" y="120000"/>
                  </a:lnTo>
                </a:path>
              </a:pathLst>
            </a:custGeom>
            <a:noFill/>
            <a:ln cap="flat" cmpd="sng" w="19050">
              <a:solidFill>
                <a:srgbClr val="126082"/>
              </a:solidFill>
              <a:prstDash val="solid"/>
              <a:miter lim="800000"/>
              <a:headEnd len="sm" w="sm" type="none"/>
              <a:tailEnd len="sm" w="sm" type="none"/>
            </a:ln>
          </p:spPr>
        </p:sp>
        <p:sp>
          <p:nvSpPr>
            <p:cNvPr id="642" name="Google Shape;642;p23"/>
            <p:cNvSpPr/>
            <p:nvPr/>
          </p:nvSpPr>
          <p:spPr>
            <a:xfrm>
              <a:off x="4853371" y="1746267"/>
              <a:ext cx="3009600" cy="437700"/>
            </a:xfrm>
            <a:custGeom>
              <a:rect b="b" l="l" r="r" t="t"/>
              <a:pathLst>
                <a:path extrusionOk="0" h="120000" w="120000">
                  <a:moveTo>
                    <a:pt x="0" y="0"/>
                  </a:moveTo>
                  <a:lnTo>
                    <a:pt x="0" y="79222"/>
                  </a:lnTo>
                  <a:lnTo>
                    <a:pt x="120000" y="79222"/>
                  </a:lnTo>
                  <a:lnTo>
                    <a:pt x="120000" y="120000"/>
                  </a:lnTo>
                </a:path>
              </a:pathLst>
            </a:custGeom>
            <a:noFill/>
            <a:ln cap="flat" cmpd="sng" w="19050">
              <a:solidFill>
                <a:srgbClr val="4EA62C"/>
              </a:solidFill>
              <a:prstDash val="solid"/>
              <a:miter lim="800000"/>
              <a:headEnd len="sm" w="sm" type="none"/>
              <a:tailEnd len="sm" w="sm" type="none"/>
            </a:ln>
          </p:spPr>
        </p:sp>
        <p:sp>
          <p:nvSpPr>
            <p:cNvPr id="643" name="Google Shape;643;p23"/>
            <p:cNvSpPr/>
            <p:nvPr/>
          </p:nvSpPr>
          <p:spPr>
            <a:xfrm>
              <a:off x="3864397" y="2642545"/>
              <a:ext cx="148200" cy="323700"/>
            </a:xfrm>
            <a:custGeom>
              <a:rect b="b" l="l" r="r" t="t"/>
              <a:pathLst>
                <a:path extrusionOk="0" h="120000" w="120000">
                  <a:moveTo>
                    <a:pt x="0" y="0"/>
                  </a:moveTo>
                  <a:lnTo>
                    <a:pt x="0" y="64866"/>
                  </a:lnTo>
                  <a:lnTo>
                    <a:pt x="120000" y="64866"/>
                  </a:lnTo>
                  <a:lnTo>
                    <a:pt x="120000" y="120000"/>
                  </a:lnTo>
                </a:path>
              </a:pathLst>
            </a:custGeom>
            <a:noFill/>
            <a:ln cap="flat" cmpd="sng" w="19050">
              <a:solidFill>
                <a:srgbClr val="126082"/>
              </a:solidFill>
              <a:prstDash val="solid"/>
              <a:miter lim="800000"/>
              <a:headEnd len="sm" w="sm" type="none"/>
              <a:tailEnd len="sm" w="sm" type="none"/>
            </a:ln>
          </p:spPr>
        </p:sp>
        <p:sp>
          <p:nvSpPr>
            <p:cNvPr id="644" name="Google Shape;644;p23"/>
            <p:cNvSpPr/>
            <p:nvPr/>
          </p:nvSpPr>
          <p:spPr>
            <a:xfrm>
              <a:off x="3864397" y="1746267"/>
              <a:ext cx="989100" cy="396900"/>
            </a:xfrm>
            <a:custGeom>
              <a:rect b="b" l="l" r="r" t="t"/>
              <a:pathLst>
                <a:path extrusionOk="0" h="120000" w="120000">
                  <a:moveTo>
                    <a:pt x="120000" y="0"/>
                  </a:moveTo>
                  <a:lnTo>
                    <a:pt x="120000" y="75045"/>
                  </a:lnTo>
                  <a:lnTo>
                    <a:pt x="0" y="75045"/>
                  </a:lnTo>
                  <a:lnTo>
                    <a:pt x="0" y="120000"/>
                  </a:lnTo>
                </a:path>
              </a:pathLst>
            </a:custGeom>
            <a:noFill/>
            <a:ln cap="flat" cmpd="sng" w="19050">
              <a:solidFill>
                <a:srgbClr val="4EA62C"/>
              </a:solidFill>
              <a:prstDash val="solid"/>
              <a:miter lim="800000"/>
              <a:headEnd len="sm" w="sm" type="none"/>
              <a:tailEnd len="sm" w="sm" type="none"/>
            </a:ln>
          </p:spPr>
        </p:sp>
        <p:sp>
          <p:nvSpPr>
            <p:cNvPr id="645" name="Google Shape;645;p23"/>
            <p:cNvSpPr/>
            <p:nvPr/>
          </p:nvSpPr>
          <p:spPr>
            <a:xfrm>
              <a:off x="1787025" y="2680504"/>
              <a:ext cx="93600" cy="348900"/>
            </a:xfrm>
            <a:custGeom>
              <a:rect b="b" l="l" r="r" t="t"/>
              <a:pathLst>
                <a:path extrusionOk="0" h="120000" w="120000">
                  <a:moveTo>
                    <a:pt x="0" y="0"/>
                  </a:moveTo>
                  <a:lnTo>
                    <a:pt x="0" y="68867"/>
                  </a:lnTo>
                  <a:lnTo>
                    <a:pt x="120000" y="68867"/>
                  </a:lnTo>
                  <a:lnTo>
                    <a:pt x="120000" y="120000"/>
                  </a:lnTo>
                </a:path>
              </a:pathLst>
            </a:custGeom>
            <a:noFill/>
            <a:ln cap="flat" cmpd="sng" w="19050">
              <a:solidFill>
                <a:srgbClr val="126082"/>
              </a:solidFill>
              <a:prstDash val="solid"/>
              <a:miter lim="800000"/>
              <a:headEnd len="sm" w="sm" type="none"/>
              <a:tailEnd len="sm" w="sm" type="none"/>
            </a:ln>
          </p:spPr>
        </p:sp>
        <p:sp>
          <p:nvSpPr>
            <p:cNvPr id="646" name="Google Shape;646;p23"/>
            <p:cNvSpPr/>
            <p:nvPr/>
          </p:nvSpPr>
          <p:spPr>
            <a:xfrm>
              <a:off x="1787025" y="1746267"/>
              <a:ext cx="3066300" cy="435000"/>
            </a:xfrm>
            <a:custGeom>
              <a:rect b="b" l="l" r="r" t="t"/>
              <a:pathLst>
                <a:path extrusionOk="0" h="120000" w="120000">
                  <a:moveTo>
                    <a:pt x="120000" y="0"/>
                  </a:moveTo>
                  <a:lnTo>
                    <a:pt x="120000" y="78969"/>
                  </a:lnTo>
                  <a:lnTo>
                    <a:pt x="0" y="78969"/>
                  </a:lnTo>
                  <a:lnTo>
                    <a:pt x="0" y="120000"/>
                  </a:lnTo>
                </a:path>
              </a:pathLst>
            </a:custGeom>
            <a:noFill/>
            <a:ln cap="flat" cmpd="sng" w="19050">
              <a:solidFill>
                <a:srgbClr val="4EA62C"/>
              </a:solidFill>
              <a:prstDash val="solid"/>
              <a:miter lim="800000"/>
              <a:headEnd len="sm" w="sm" type="none"/>
              <a:tailEnd len="sm" w="sm" type="none"/>
            </a:ln>
          </p:spPr>
        </p:sp>
        <p:sp>
          <p:nvSpPr>
            <p:cNvPr id="647" name="Google Shape;647;p23"/>
            <p:cNvSpPr/>
            <p:nvPr/>
          </p:nvSpPr>
          <p:spPr>
            <a:xfrm>
              <a:off x="283090" y="2703540"/>
              <a:ext cx="91500" cy="365400"/>
            </a:xfrm>
            <a:custGeom>
              <a:rect b="b" l="l" r="r" t="t"/>
              <a:pathLst>
                <a:path extrusionOk="0" h="120000" w="120000">
                  <a:moveTo>
                    <a:pt x="60000" y="0"/>
                  </a:moveTo>
                  <a:lnTo>
                    <a:pt x="60000" y="71165"/>
                  </a:lnTo>
                  <a:lnTo>
                    <a:pt x="148685" y="71165"/>
                  </a:lnTo>
                  <a:lnTo>
                    <a:pt x="148685" y="120000"/>
                  </a:lnTo>
                </a:path>
              </a:pathLst>
            </a:custGeom>
            <a:noFill/>
            <a:ln cap="flat" cmpd="sng" w="19050">
              <a:solidFill>
                <a:srgbClr val="126082"/>
              </a:solidFill>
              <a:prstDash val="solid"/>
              <a:miter lim="800000"/>
              <a:headEnd len="sm" w="sm" type="none"/>
              <a:tailEnd len="sm" w="sm" type="none"/>
            </a:ln>
          </p:spPr>
        </p:sp>
        <p:sp>
          <p:nvSpPr>
            <p:cNvPr id="648" name="Google Shape;648;p23"/>
            <p:cNvSpPr/>
            <p:nvPr/>
          </p:nvSpPr>
          <p:spPr>
            <a:xfrm>
              <a:off x="328810" y="1746267"/>
              <a:ext cx="4524600" cy="457800"/>
            </a:xfrm>
            <a:custGeom>
              <a:rect b="b" l="l" r="r" t="t"/>
              <a:pathLst>
                <a:path extrusionOk="0" h="120000" w="120000">
                  <a:moveTo>
                    <a:pt x="120000" y="0"/>
                  </a:moveTo>
                  <a:lnTo>
                    <a:pt x="120000" y="81033"/>
                  </a:lnTo>
                  <a:lnTo>
                    <a:pt x="0" y="81033"/>
                  </a:lnTo>
                  <a:lnTo>
                    <a:pt x="0" y="120000"/>
                  </a:lnTo>
                </a:path>
              </a:pathLst>
            </a:custGeom>
            <a:noFill/>
            <a:ln cap="flat" cmpd="sng" w="19050">
              <a:solidFill>
                <a:srgbClr val="4EA62C"/>
              </a:solidFill>
              <a:prstDash val="solid"/>
              <a:miter lim="800000"/>
              <a:headEnd len="sm" w="sm" type="none"/>
              <a:tailEnd len="sm" w="sm" type="none"/>
            </a:ln>
          </p:spPr>
        </p:sp>
        <p:sp>
          <p:nvSpPr>
            <p:cNvPr id="649" name="Google Shape;649;p23"/>
            <p:cNvSpPr/>
            <p:nvPr/>
          </p:nvSpPr>
          <p:spPr>
            <a:xfrm>
              <a:off x="4807651" y="670846"/>
              <a:ext cx="91500" cy="422400"/>
            </a:xfrm>
            <a:custGeom>
              <a:rect b="b" l="l" r="r" t="t"/>
              <a:pathLst>
                <a:path extrusionOk="0" h="120000" w="120000">
                  <a:moveTo>
                    <a:pt x="71648" y="0"/>
                  </a:moveTo>
                  <a:lnTo>
                    <a:pt x="71648" y="77762"/>
                  </a:lnTo>
                  <a:lnTo>
                    <a:pt x="60000" y="77762"/>
                  </a:lnTo>
                  <a:lnTo>
                    <a:pt x="60000" y="120000"/>
                  </a:lnTo>
                </a:path>
              </a:pathLst>
            </a:custGeom>
            <a:noFill/>
            <a:ln cap="flat" cmpd="sng" w="19050">
              <a:solidFill>
                <a:srgbClr val="A02891"/>
              </a:solidFill>
              <a:prstDash val="solid"/>
              <a:miter lim="800000"/>
              <a:headEnd len="sm" w="sm" type="none"/>
              <a:tailEnd len="sm" w="sm" type="none"/>
            </a:ln>
          </p:spPr>
        </p:sp>
        <p:sp>
          <p:nvSpPr>
            <p:cNvPr id="650" name="Google Shape;650;p23"/>
            <p:cNvSpPr/>
            <p:nvPr/>
          </p:nvSpPr>
          <p:spPr>
            <a:xfrm>
              <a:off x="4095965" y="54141"/>
              <a:ext cx="1532700" cy="616800"/>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23"/>
            <p:cNvSpPr/>
            <p:nvPr/>
          </p:nvSpPr>
          <p:spPr>
            <a:xfrm>
              <a:off x="4012598" y="50806"/>
              <a:ext cx="1532700" cy="616800"/>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23"/>
            <p:cNvSpPr txBox="1"/>
            <p:nvPr/>
          </p:nvSpPr>
          <p:spPr>
            <a:xfrm>
              <a:off x="2973064" y="147975"/>
              <a:ext cx="3407400" cy="6147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اسم الآلة القياسي </a:t>
              </a:r>
              <a:endParaRPr b="1" i="0" sz="2400" u="none" cap="none" strike="noStrike">
                <a:solidFill>
                  <a:schemeClr val="dk1"/>
                </a:solidFill>
                <a:latin typeface="Calibri"/>
                <a:ea typeface="Calibri"/>
                <a:cs typeface="Calibri"/>
                <a:sym typeface="Calibri"/>
              </a:endParaRPr>
            </a:p>
          </p:txBody>
        </p:sp>
        <p:sp>
          <p:nvSpPr>
            <p:cNvPr id="653" name="Google Shape;653;p23"/>
            <p:cNvSpPr/>
            <p:nvPr/>
          </p:nvSpPr>
          <p:spPr>
            <a:xfrm>
              <a:off x="2268096" y="1093326"/>
              <a:ext cx="5170500" cy="652800"/>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23"/>
            <p:cNvSpPr/>
            <p:nvPr/>
          </p:nvSpPr>
          <p:spPr>
            <a:xfrm>
              <a:off x="2446454" y="1262766"/>
              <a:ext cx="5170500" cy="652800"/>
            </a:xfrm>
            <a:prstGeom prst="roundRect">
              <a:avLst>
                <a:gd fmla="val 10000" name="adj"/>
              </a:avLst>
            </a:prstGeom>
            <a:solidFill>
              <a:schemeClr val="lt1">
                <a:alpha val="89411"/>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23"/>
            <p:cNvSpPr txBox="1"/>
            <p:nvPr/>
          </p:nvSpPr>
          <p:spPr>
            <a:xfrm>
              <a:off x="2465578" y="1281890"/>
              <a:ext cx="5132400" cy="6147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اسم مشتق يدل على الأداة التي أنجز بها الفعل.</a:t>
              </a:r>
              <a:endParaRPr b="1" i="0" sz="2400" u="none" cap="none" strike="noStrike">
                <a:solidFill>
                  <a:schemeClr val="dk1"/>
                </a:solidFill>
                <a:latin typeface="Calibri"/>
                <a:ea typeface="Calibri"/>
                <a:cs typeface="Calibri"/>
                <a:sym typeface="Calibri"/>
              </a:endParaRPr>
            </a:p>
          </p:txBody>
        </p:sp>
        <p:sp>
          <p:nvSpPr>
            <p:cNvPr id="656" name="Google Shape;656;p23"/>
            <p:cNvSpPr/>
            <p:nvPr/>
          </p:nvSpPr>
          <p:spPr>
            <a:xfrm>
              <a:off x="-178357" y="2204209"/>
              <a:ext cx="1014300" cy="499200"/>
            </a:xfrm>
            <a:prstGeom prst="roundRect">
              <a:avLst>
                <a:gd fmla="val 10000" name="adj"/>
              </a:avLst>
            </a:prstGeom>
            <a:solidFill>
              <a:srgbClr val="FF000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7" name="Google Shape;657;p23"/>
            <p:cNvSpPr/>
            <p:nvPr/>
          </p:nvSpPr>
          <p:spPr>
            <a:xfrm>
              <a:off x="0" y="2373649"/>
              <a:ext cx="1014300" cy="499200"/>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23"/>
            <p:cNvSpPr txBox="1"/>
            <p:nvPr/>
          </p:nvSpPr>
          <p:spPr>
            <a:xfrm>
              <a:off x="14625" y="2388274"/>
              <a:ext cx="985200" cy="47010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فاعلة</a:t>
              </a:r>
              <a:endParaRPr b="1" i="0" sz="2000" u="none" cap="none" strike="noStrike">
                <a:solidFill>
                  <a:schemeClr val="dk1"/>
                </a:solidFill>
                <a:latin typeface="Calibri"/>
                <a:ea typeface="Calibri"/>
                <a:cs typeface="Calibri"/>
                <a:sym typeface="Calibri"/>
              </a:endParaRPr>
            </a:p>
          </p:txBody>
        </p:sp>
        <p:sp>
          <p:nvSpPr>
            <p:cNvPr id="659" name="Google Shape;659;p23"/>
            <p:cNvSpPr/>
            <p:nvPr/>
          </p:nvSpPr>
          <p:spPr>
            <a:xfrm>
              <a:off x="-109125" y="3068949"/>
              <a:ext cx="1011000" cy="451800"/>
            </a:xfrm>
            <a:prstGeom prst="roundRect">
              <a:avLst>
                <a:gd fmla="val 1000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23"/>
            <p:cNvSpPr/>
            <p:nvPr/>
          </p:nvSpPr>
          <p:spPr>
            <a:xfrm>
              <a:off x="69232" y="3238389"/>
              <a:ext cx="1011000" cy="451800"/>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1" name="Google Shape;661;p23"/>
            <p:cNvSpPr txBox="1"/>
            <p:nvPr/>
          </p:nvSpPr>
          <p:spPr>
            <a:xfrm>
              <a:off x="82462" y="3251619"/>
              <a:ext cx="984600" cy="4251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طابِعَةٌ</a:t>
              </a:r>
              <a:endParaRPr b="0" i="0" sz="1900" u="none" cap="none" strike="noStrike">
                <a:solidFill>
                  <a:schemeClr val="dk1"/>
                </a:solidFill>
                <a:latin typeface="Calibri"/>
                <a:ea typeface="Calibri"/>
                <a:cs typeface="Calibri"/>
                <a:sym typeface="Calibri"/>
              </a:endParaRPr>
            </a:p>
          </p:txBody>
        </p:sp>
        <p:sp>
          <p:nvSpPr>
            <p:cNvPr id="662" name="Google Shape;662;p23"/>
            <p:cNvSpPr/>
            <p:nvPr/>
          </p:nvSpPr>
          <p:spPr>
            <a:xfrm>
              <a:off x="1247479" y="2181173"/>
              <a:ext cx="1079100" cy="499200"/>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23"/>
            <p:cNvSpPr/>
            <p:nvPr/>
          </p:nvSpPr>
          <p:spPr>
            <a:xfrm>
              <a:off x="1425837" y="2350612"/>
              <a:ext cx="1079100" cy="499200"/>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23"/>
            <p:cNvSpPr txBox="1"/>
            <p:nvPr/>
          </p:nvSpPr>
          <p:spPr>
            <a:xfrm>
              <a:off x="1440462" y="2365237"/>
              <a:ext cx="1049700" cy="47010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فاعول</a:t>
              </a:r>
              <a:endParaRPr b="0" i="0" sz="5400" u="none" cap="none" strike="noStrike">
                <a:solidFill>
                  <a:schemeClr val="dk1"/>
                </a:solidFill>
                <a:latin typeface="Arial"/>
                <a:ea typeface="Arial"/>
                <a:cs typeface="Arial"/>
                <a:sym typeface="Arial"/>
              </a:endParaRPr>
            </a:p>
          </p:txBody>
        </p:sp>
        <p:sp>
          <p:nvSpPr>
            <p:cNvPr id="665" name="Google Shape;665;p23"/>
            <p:cNvSpPr/>
            <p:nvPr/>
          </p:nvSpPr>
          <p:spPr>
            <a:xfrm>
              <a:off x="1300243" y="3029491"/>
              <a:ext cx="1161000" cy="496500"/>
            </a:xfrm>
            <a:prstGeom prst="roundRect">
              <a:avLst>
                <a:gd fmla="val 10000" name="adj"/>
              </a:avLst>
            </a:prstGeom>
            <a:solidFill>
              <a:srgbClr val="F6C5AB"/>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23"/>
            <p:cNvSpPr/>
            <p:nvPr/>
          </p:nvSpPr>
          <p:spPr>
            <a:xfrm>
              <a:off x="1478600" y="3198931"/>
              <a:ext cx="1161000" cy="496500"/>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23"/>
            <p:cNvSpPr txBox="1"/>
            <p:nvPr/>
          </p:nvSpPr>
          <p:spPr>
            <a:xfrm>
              <a:off x="1493139" y="3213470"/>
              <a:ext cx="1131900" cy="4674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حاسوبٌ</a:t>
              </a:r>
              <a:endParaRPr b="0" i="0" sz="1900" u="none" cap="none" strike="noStrike">
                <a:solidFill>
                  <a:schemeClr val="dk1"/>
                </a:solidFill>
                <a:latin typeface="Calibri"/>
                <a:ea typeface="Calibri"/>
                <a:cs typeface="Calibri"/>
                <a:sym typeface="Calibri"/>
              </a:endParaRPr>
            </a:p>
          </p:txBody>
        </p:sp>
        <p:sp>
          <p:nvSpPr>
            <p:cNvPr id="668" name="Google Shape;668;p23"/>
            <p:cNvSpPr/>
            <p:nvPr/>
          </p:nvSpPr>
          <p:spPr>
            <a:xfrm>
              <a:off x="3324851" y="2143214"/>
              <a:ext cx="1079100" cy="499200"/>
            </a:xfrm>
            <a:prstGeom prst="roundRect">
              <a:avLst>
                <a:gd fmla="val 10000" name="adj"/>
              </a:avLst>
            </a:prstGeom>
            <a:solidFill>
              <a:srgbClr val="43D658"/>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23"/>
            <p:cNvSpPr/>
            <p:nvPr/>
          </p:nvSpPr>
          <p:spPr>
            <a:xfrm>
              <a:off x="3503208" y="2312653"/>
              <a:ext cx="1079100" cy="499200"/>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23"/>
            <p:cNvSpPr txBox="1"/>
            <p:nvPr/>
          </p:nvSpPr>
          <p:spPr>
            <a:xfrm>
              <a:off x="3517833" y="2327278"/>
              <a:ext cx="1049700" cy="47010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مِفْعالٌ</a:t>
              </a:r>
              <a:endParaRPr b="1" i="0" sz="2000" u="none" cap="none" strike="noStrike">
                <a:solidFill>
                  <a:srgbClr val="000000"/>
                </a:solidFill>
                <a:latin typeface="Calibri"/>
                <a:ea typeface="Calibri"/>
                <a:cs typeface="Calibri"/>
                <a:sym typeface="Calibri"/>
              </a:endParaRPr>
            </a:p>
          </p:txBody>
        </p:sp>
        <p:sp>
          <p:nvSpPr>
            <p:cNvPr id="671" name="Google Shape;671;p23"/>
            <p:cNvSpPr/>
            <p:nvPr/>
          </p:nvSpPr>
          <p:spPr>
            <a:xfrm>
              <a:off x="3343191" y="2966202"/>
              <a:ext cx="1338600" cy="528000"/>
            </a:xfrm>
            <a:prstGeom prst="roundRect">
              <a:avLst>
                <a:gd fmla="val 10000" name="adj"/>
              </a:avLst>
            </a:prstGeom>
            <a:solidFill>
              <a:srgbClr val="C0E4F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23"/>
            <p:cNvSpPr/>
            <p:nvPr/>
          </p:nvSpPr>
          <p:spPr>
            <a:xfrm>
              <a:off x="3521548" y="3135642"/>
              <a:ext cx="1338600" cy="528000"/>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23"/>
            <p:cNvSpPr txBox="1"/>
            <p:nvPr/>
          </p:nvSpPr>
          <p:spPr>
            <a:xfrm>
              <a:off x="3537014" y="3151108"/>
              <a:ext cx="1307700" cy="4971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مِسْلاطٌ</a:t>
              </a:r>
              <a:endParaRPr b="0" i="0" sz="2800" u="none" cap="none" strike="noStrike">
                <a:solidFill>
                  <a:srgbClr val="000000"/>
                </a:solidFill>
                <a:latin typeface="Calibri"/>
                <a:ea typeface="Calibri"/>
                <a:cs typeface="Calibri"/>
                <a:sym typeface="Calibri"/>
              </a:endParaRPr>
            </a:p>
          </p:txBody>
        </p:sp>
        <p:sp>
          <p:nvSpPr>
            <p:cNvPr id="674" name="Google Shape;674;p23"/>
            <p:cNvSpPr/>
            <p:nvPr/>
          </p:nvSpPr>
          <p:spPr>
            <a:xfrm>
              <a:off x="7323508" y="2183874"/>
              <a:ext cx="1079100" cy="499200"/>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5" name="Google Shape;675;p23"/>
            <p:cNvSpPr/>
            <p:nvPr/>
          </p:nvSpPr>
          <p:spPr>
            <a:xfrm>
              <a:off x="7501865" y="2353314"/>
              <a:ext cx="1079100" cy="499200"/>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23"/>
            <p:cNvSpPr txBox="1"/>
            <p:nvPr/>
          </p:nvSpPr>
          <p:spPr>
            <a:xfrm>
              <a:off x="7516490" y="2367939"/>
              <a:ext cx="1049700" cy="47010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مِفْعلٌ</a:t>
              </a:r>
              <a:endParaRPr b="1" i="0" sz="2000" u="none" cap="none" strike="noStrike">
                <a:solidFill>
                  <a:srgbClr val="000000"/>
                </a:solidFill>
                <a:latin typeface="Calibri"/>
                <a:ea typeface="Calibri"/>
                <a:cs typeface="Calibri"/>
                <a:sym typeface="Calibri"/>
              </a:endParaRPr>
            </a:p>
          </p:txBody>
        </p:sp>
        <p:sp>
          <p:nvSpPr>
            <p:cNvPr id="677" name="Google Shape;677;p23"/>
            <p:cNvSpPr/>
            <p:nvPr/>
          </p:nvSpPr>
          <p:spPr>
            <a:xfrm>
              <a:off x="7453530" y="2965509"/>
              <a:ext cx="1332300" cy="543900"/>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23"/>
            <p:cNvSpPr/>
            <p:nvPr/>
          </p:nvSpPr>
          <p:spPr>
            <a:xfrm>
              <a:off x="7631888" y="3134949"/>
              <a:ext cx="1332300" cy="543900"/>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23"/>
            <p:cNvSpPr txBox="1"/>
            <p:nvPr/>
          </p:nvSpPr>
          <p:spPr>
            <a:xfrm>
              <a:off x="7647818" y="3150879"/>
              <a:ext cx="1300200" cy="5121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مِجْهَرٌ</a:t>
              </a:r>
              <a:endParaRPr b="0" i="0" sz="3100" u="none" cap="none" strike="noStrike">
                <a:solidFill>
                  <a:schemeClr val="dk1"/>
                </a:solidFill>
                <a:latin typeface="Calibri"/>
                <a:ea typeface="Calibri"/>
                <a:cs typeface="Calibri"/>
                <a:sym typeface="Calibri"/>
              </a:endParaRPr>
            </a:p>
          </p:txBody>
        </p:sp>
        <p:sp>
          <p:nvSpPr>
            <p:cNvPr id="680" name="Google Shape;680;p23"/>
            <p:cNvSpPr/>
            <p:nvPr/>
          </p:nvSpPr>
          <p:spPr>
            <a:xfrm>
              <a:off x="6889505" y="4045252"/>
              <a:ext cx="3795000" cy="637800"/>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23"/>
            <p:cNvSpPr/>
            <p:nvPr/>
          </p:nvSpPr>
          <p:spPr>
            <a:xfrm>
              <a:off x="7067863" y="4214692"/>
              <a:ext cx="3795000" cy="637800"/>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23"/>
            <p:cNvSpPr txBox="1"/>
            <p:nvPr/>
          </p:nvSpPr>
          <p:spPr>
            <a:xfrm>
              <a:off x="7086540" y="4233369"/>
              <a:ext cx="3757800" cy="6003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يُوَظَّفُ الْمِجْهَرُ لِدِراسَةِ الْميكْروباتِ.</a:t>
              </a:r>
              <a:endParaRPr b="0" i="0" sz="2400" u="none" cap="none" strike="noStrike">
                <a:solidFill>
                  <a:srgbClr val="000000"/>
                </a:solidFill>
                <a:latin typeface="Calibri"/>
                <a:ea typeface="Calibri"/>
                <a:cs typeface="Calibri"/>
                <a:sym typeface="Calibri"/>
              </a:endParaRPr>
            </a:p>
          </p:txBody>
        </p:sp>
        <p:sp>
          <p:nvSpPr>
            <p:cNvPr id="683" name="Google Shape;683;p23"/>
            <p:cNvSpPr/>
            <p:nvPr/>
          </p:nvSpPr>
          <p:spPr>
            <a:xfrm>
              <a:off x="5427701" y="2129116"/>
              <a:ext cx="1191600" cy="499200"/>
            </a:xfrm>
            <a:prstGeom prst="roundRect">
              <a:avLst>
                <a:gd fmla="val 10000" name="adj"/>
              </a:avLst>
            </a:prstGeom>
            <a:solidFill>
              <a:srgbClr val="FAE2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p23"/>
            <p:cNvSpPr/>
            <p:nvPr/>
          </p:nvSpPr>
          <p:spPr>
            <a:xfrm>
              <a:off x="5606059" y="2298556"/>
              <a:ext cx="1191600" cy="499200"/>
            </a:xfrm>
            <a:prstGeom prst="roundRect">
              <a:avLst>
                <a:gd fmla="val 10000" name="adj"/>
              </a:avLst>
            </a:prstGeom>
            <a:solidFill>
              <a:schemeClr val="lt1">
                <a:alpha val="89411"/>
              </a:schemeClr>
            </a:solidFill>
            <a:ln cap="flat" cmpd="sng" w="19050">
              <a:solidFill>
                <a:srgbClr val="FAE2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23"/>
            <p:cNvSpPr txBox="1"/>
            <p:nvPr/>
          </p:nvSpPr>
          <p:spPr>
            <a:xfrm>
              <a:off x="5620684" y="2313181"/>
              <a:ext cx="1162200" cy="47010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فَعَّالة</a:t>
              </a:r>
              <a:endParaRPr b="1" i="0" sz="2000" u="none" cap="none" strike="noStrike">
                <a:solidFill>
                  <a:schemeClr val="dk1"/>
                </a:solidFill>
                <a:latin typeface="Calibri"/>
                <a:ea typeface="Calibri"/>
                <a:cs typeface="Calibri"/>
                <a:sym typeface="Calibri"/>
              </a:endParaRPr>
            </a:p>
          </p:txBody>
        </p:sp>
        <p:sp>
          <p:nvSpPr>
            <p:cNvPr id="686" name="Google Shape;686;p23"/>
            <p:cNvSpPr/>
            <p:nvPr/>
          </p:nvSpPr>
          <p:spPr>
            <a:xfrm>
              <a:off x="5466194" y="2995242"/>
              <a:ext cx="1249800" cy="528000"/>
            </a:xfrm>
            <a:prstGeom prst="roundRect">
              <a:avLst>
                <a:gd fmla="val 10000" name="adj"/>
              </a:avLst>
            </a:prstGeom>
            <a:solidFill>
              <a:srgbClr val="82CAEB"/>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23"/>
            <p:cNvSpPr/>
            <p:nvPr/>
          </p:nvSpPr>
          <p:spPr>
            <a:xfrm>
              <a:off x="5644552" y="3164682"/>
              <a:ext cx="1249800" cy="528000"/>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23"/>
            <p:cNvSpPr txBox="1"/>
            <p:nvPr/>
          </p:nvSpPr>
          <p:spPr>
            <a:xfrm>
              <a:off x="5660018" y="3180148"/>
              <a:ext cx="1218900" cy="4971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نَظّارةٌ</a:t>
              </a:r>
              <a:endParaRPr b="0" i="0" sz="1900" u="none" cap="none" strike="noStrike">
                <a:solidFill>
                  <a:schemeClr val="dk1"/>
                </a:solidFill>
                <a:latin typeface="Calibri"/>
                <a:ea typeface="Calibri"/>
                <a:cs typeface="Calibri"/>
                <a:sym typeface="Calibri"/>
              </a:endParaRPr>
            </a:p>
          </p:txBody>
        </p:sp>
        <p:sp>
          <p:nvSpPr>
            <p:cNvPr id="689" name="Google Shape;689;p23"/>
            <p:cNvSpPr/>
            <p:nvPr/>
          </p:nvSpPr>
          <p:spPr>
            <a:xfrm>
              <a:off x="2669071" y="3890368"/>
              <a:ext cx="3225900" cy="702900"/>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23"/>
            <p:cNvSpPr/>
            <p:nvPr/>
          </p:nvSpPr>
          <p:spPr>
            <a:xfrm>
              <a:off x="2847428" y="4059807"/>
              <a:ext cx="3225900" cy="702900"/>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p23"/>
            <p:cNvSpPr txBox="1"/>
            <p:nvPr/>
          </p:nvSpPr>
          <p:spPr>
            <a:xfrm>
              <a:off x="2868017" y="4080396"/>
              <a:ext cx="3184800" cy="6618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اِخْتَرَعَ حَموتي نَظّارَةً ذَكِيَّةً.</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695" name="Shape 695"/>
        <p:cNvGrpSpPr/>
        <p:nvPr/>
      </p:nvGrpSpPr>
      <p:grpSpPr>
        <a:xfrm>
          <a:off x="0" y="0"/>
          <a:ext cx="0" cy="0"/>
          <a:chOff x="0" y="0"/>
          <a:chExt cx="0" cy="0"/>
        </a:xfrm>
      </p:grpSpPr>
      <p:grpSp>
        <p:nvGrpSpPr>
          <p:cNvPr id="696" name="Google Shape;696;p24"/>
          <p:cNvGrpSpPr/>
          <p:nvPr/>
        </p:nvGrpSpPr>
        <p:grpSpPr>
          <a:xfrm>
            <a:off x="812159" y="829917"/>
            <a:ext cx="10567685" cy="5198169"/>
            <a:chOff x="2184400" y="1402025"/>
            <a:chExt cx="7823200" cy="4942038"/>
          </a:xfrm>
        </p:grpSpPr>
        <p:sp>
          <p:nvSpPr>
            <p:cNvPr id="697" name="Google Shape;697;p24"/>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98" name="Google Shape;698;p2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F9ED5"/>
                </a:buClr>
                <a:buSzPts val="4400"/>
                <a:buFont typeface="Calibri"/>
                <a:buNone/>
              </a:pPr>
              <a:r>
                <a:rPr b="1" i="0" lang="ar-MA" sz="4400" u="none" cap="none" strike="noStrike">
                  <a:solidFill>
                    <a:srgbClr val="0F9ED5"/>
                  </a:solidFill>
                  <a:latin typeface="Calibri"/>
                  <a:ea typeface="Calibri"/>
                  <a:cs typeface="Calibri"/>
                  <a:sym typeface="Calibri"/>
                </a:rPr>
                <a:t>الممارسة الموجهة الجماعية</a:t>
              </a:r>
              <a:endParaRPr b="1" i="0" sz="4400" u="none" cap="none" strike="noStrike">
                <a:solidFill>
                  <a:srgbClr val="0F9ED5"/>
                </a:solidFill>
                <a:latin typeface="Calibri"/>
                <a:ea typeface="Calibri"/>
                <a:cs typeface="Calibri"/>
                <a:sym typeface="Calibri"/>
              </a:endParaRPr>
            </a:p>
          </p:txBody>
        </p:sp>
      </p:grpSp>
      <p:grpSp>
        <p:nvGrpSpPr>
          <p:cNvPr id="699" name="Google Shape;699;p24"/>
          <p:cNvGrpSpPr/>
          <p:nvPr/>
        </p:nvGrpSpPr>
        <p:grpSpPr>
          <a:xfrm>
            <a:off x="8796759" y="4917801"/>
            <a:ext cx="2425143" cy="936371"/>
            <a:chOff x="8796759" y="4917801"/>
            <a:chExt cx="2425142" cy="936370"/>
          </a:xfrm>
        </p:grpSpPr>
        <p:sp>
          <p:nvSpPr>
            <p:cNvPr id="700" name="Google Shape;700;p24"/>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01" name="Google Shape;701;p24"/>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pic>
        <p:nvPicPr>
          <p:cNvPr id="702" name="Google Shape;702;p24"/>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
        <p:nvSpPr>
          <p:cNvPr id="703" name="Google Shape;703;p24"/>
          <p:cNvSpPr/>
          <p:nvPr/>
        </p:nvSpPr>
        <p:spPr>
          <a:xfrm>
            <a:off x="8664315" y="5060928"/>
            <a:ext cx="170177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3 دقائق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pic>
        <p:nvPicPr>
          <p:cNvPr descr="Lever la main - Icônes mains et gestes gratuites" id="708" name="Google Shape;708;p25"/>
          <p:cNvPicPr preferRelativeResize="0"/>
          <p:nvPr/>
        </p:nvPicPr>
        <p:blipFill rotWithShape="1">
          <a:blip r:embed="rId3">
            <a:alphaModFix/>
          </a:blip>
          <a:srcRect b="0" l="0" r="0" t="0"/>
          <a:stretch/>
        </p:blipFill>
        <p:spPr>
          <a:xfrm>
            <a:off x="257510" y="269303"/>
            <a:ext cx="468000" cy="540000"/>
          </a:xfrm>
          <a:prstGeom prst="rect">
            <a:avLst/>
          </a:prstGeom>
          <a:noFill/>
          <a:ln>
            <a:noFill/>
          </a:ln>
        </p:spPr>
      </p:pic>
      <p:sp>
        <p:nvSpPr>
          <p:cNvPr id="709" name="Google Shape;709;p25"/>
          <p:cNvSpPr/>
          <p:nvPr/>
        </p:nvSpPr>
        <p:spPr>
          <a:xfrm>
            <a:off x="1012791" y="495881"/>
            <a:ext cx="10580802" cy="58477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1600"/>
              <a:buFont typeface="Arial"/>
              <a:buNone/>
            </a:pPr>
            <a:r>
              <a:rPr b="0" i="0" lang="ar-MA" sz="1600" u="none" cap="none" strike="noStrike">
                <a:solidFill>
                  <a:srgbClr val="AEAEAE"/>
                </a:solidFill>
                <a:latin typeface="Calibri"/>
                <a:ea typeface="Calibri"/>
                <a:cs typeface="Calibri"/>
                <a:sym typeface="Calibri"/>
              </a:rPr>
              <a:t>يطلب المدرس (ة) من </a:t>
            </a:r>
            <a:r>
              <a:rPr b="0" i="0" lang="ar-MA" sz="1600" u="none" cap="none" strike="noStrike">
                <a:solidFill>
                  <a:srgbClr val="FF0000"/>
                </a:solidFill>
                <a:latin typeface="Calibri"/>
                <a:ea typeface="Calibri"/>
                <a:cs typeface="Calibri"/>
                <a:sym typeface="Calibri"/>
              </a:rPr>
              <a:t>جماعة القسم </a:t>
            </a:r>
            <a:r>
              <a:rPr b="0" i="0" lang="ar-MA" sz="1600" u="none" cap="none" strike="noStrike">
                <a:solidFill>
                  <a:srgbClr val="AEAEAE"/>
                </a:solidFill>
                <a:latin typeface="Calibri"/>
                <a:ea typeface="Calibri"/>
                <a:cs typeface="Calibri"/>
                <a:sym typeface="Calibri"/>
              </a:rPr>
              <a:t>تعيين اسم الآلة في كل جملة، وتحديد وزنه وفعله في مدة دقبقتين، ويحفزهم على الإنجاز، ثم ينهض متعلما لتقديم الإجابة، ويطلب منه توضيح سيرورة الإنجاز لزملائه، مع حث المتعلمين على إبداء رأيهم في جوابه </a:t>
            </a:r>
            <a:endParaRPr b="0" i="0" sz="2000" u="none" cap="none" strike="noStrike">
              <a:solidFill>
                <a:srgbClr val="AEAEAE"/>
              </a:solidFill>
              <a:latin typeface="Calibri"/>
              <a:ea typeface="Calibri"/>
              <a:cs typeface="Calibri"/>
              <a:sym typeface="Calibri"/>
            </a:endParaRPr>
          </a:p>
        </p:txBody>
      </p:sp>
      <p:graphicFrame>
        <p:nvGraphicFramePr>
          <p:cNvPr id="710" name="Google Shape;710;p25"/>
          <p:cNvGraphicFramePr/>
          <p:nvPr/>
        </p:nvGraphicFramePr>
        <p:xfrm>
          <a:off x="334297" y="2455130"/>
          <a:ext cx="3000000" cy="3000000"/>
        </p:xfrm>
        <a:graphic>
          <a:graphicData uri="http://schemas.openxmlformats.org/drawingml/2006/table">
            <a:tbl>
              <a:tblPr bandRow="1" firstRow="1">
                <a:noFill/>
                <a:tableStyleId>{086A20FA-7ADA-45F1-ADA6-129AAE3371D0}</a:tableStyleId>
              </a:tblPr>
              <a:tblGrid>
                <a:gridCol w="1540975"/>
                <a:gridCol w="1538475"/>
                <a:gridCol w="1493525"/>
                <a:gridCol w="6999575"/>
              </a:tblGrid>
              <a:tr h="239275">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فعله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وزنه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اسم الآلة</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الجملة</a:t>
                      </a:r>
                      <a:endParaRPr b="1" sz="2400" u="none" cap="none" strike="noStrike">
                        <a:solidFill>
                          <a:srgbClr val="002060"/>
                        </a:solidFill>
                        <a:latin typeface="Calibri"/>
                        <a:ea typeface="Calibri"/>
                        <a:cs typeface="Calibri"/>
                        <a:sym typeface="Calibri"/>
                      </a:endParaRPr>
                    </a:p>
                  </a:txBody>
                  <a:tcPr marT="45725" marB="45725" marR="91450" marL="91450"/>
                </a:tc>
              </a:tr>
              <a:tr h="239275">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غَسَلَ</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فَعّالَةٌ</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غَسّالَةً</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just">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1- اِقْتَنَتْ أُمّي غَسّالَةً جَديدَةً.</a:t>
                      </a:r>
                      <a:endParaRPr b="0" sz="2400" u="none" cap="none" strike="noStrike">
                        <a:solidFill>
                          <a:srgbClr val="002060"/>
                        </a:solidFill>
                        <a:latin typeface="Calibri"/>
                        <a:ea typeface="Calibri"/>
                        <a:cs typeface="Calibri"/>
                        <a:sym typeface="Calibri"/>
                      </a:endParaRPr>
                    </a:p>
                  </a:txBody>
                  <a:tcPr marT="0" marB="0" marR="68575" marL="68575" anchor="ctr"/>
                </a:tc>
              </a:tr>
              <a:tr h="452675">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2- </a:t>
                      </a:r>
                      <a:r>
                        <a:rPr b="0" lang="ar-MA" sz="2400" u="none" cap="none" strike="noStrike">
                          <a:solidFill>
                            <a:schemeClr val="dk1"/>
                          </a:solidFill>
                          <a:latin typeface="Calibri"/>
                          <a:ea typeface="Calibri"/>
                          <a:cs typeface="Calibri"/>
                          <a:sym typeface="Calibri"/>
                        </a:rPr>
                        <a:t>اخترعَ الطفلُ سَمّاعَة طبية ذكية. </a:t>
                      </a:r>
                      <a:endParaRPr b="0" sz="2400" u="none" cap="none" strike="noStrike">
                        <a:solidFill>
                          <a:srgbClr val="002060"/>
                        </a:solidFill>
                        <a:latin typeface="Calibri"/>
                        <a:ea typeface="Calibri"/>
                        <a:cs typeface="Calibri"/>
                        <a:sym typeface="Calibri"/>
                      </a:endParaRPr>
                    </a:p>
                  </a:txBody>
                  <a:tcPr marT="45725" marB="45725" marR="91450" marL="91450" anchor="ctr"/>
                </a:tc>
              </a:tr>
              <a:tr h="452675">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3- </a:t>
                      </a:r>
                      <a:r>
                        <a:rPr b="0" lang="ar-MA" sz="2400" u="none" cap="none" strike="noStrike">
                          <a:solidFill>
                            <a:schemeClr val="dk1"/>
                          </a:solidFill>
                          <a:latin typeface="Calibri"/>
                          <a:ea typeface="Calibri"/>
                          <a:cs typeface="Calibri"/>
                          <a:sym typeface="Calibri"/>
                        </a:rPr>
                        <a:t>أَعلَنَتْ شركةُ التَّجهيزات المَنزليةِ عَن اختِراعِ مِكْنسةٍ ضَوْئِيةٍ جَديدةٍ.</a:t>
                      </a:r>
                      <a:endParaRPr b="0" sz="2400" u="none" cap="none" strike="noStrike">
                        <a:solidFill>
                          <a:srgbClr val="002060"/>
                        </a:solidFill>
                        <a:latin typeface="Calibri"/>
                        <a:ea typeface="Calibri"/>
                        <a:cs typeface="Calibri"/>
                        <a:sym typeface="Calibri"/>
                      </a:endParaRPr>
                    </a:p>
                  </a:txBody>
                  <a:tcPr marT="45725" marB="45725" marR="91450" marL="91450" anchor="ctr"/>
                </a:tc>
              </a:tr>
            </a:tbl>
          </a:graphicData>
        </a:graphic>
      </p:graphicFrame>
      <p:sp>
        <p:nvSpPr>
          <p:cNvPr id="711" name="Google Shape;711;p25"/>
          <p:cNvSpPr txBox="1"/>
          <p:nvPr/>
        </p:nvSpPr>
        <p:spPr>
          <a:xfrm>
            <a:off x="2300748" y="259842"/>
            <a:ext cx="9160238"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نعين اسم الآلة في كل جملة، ونحدد وزنه وفعله </a:t>
            </a:r>
            <a:r>
              <a:rPr b="0" i="0" lang="ar-MA" sz="2000" u="none" cap="none" strike="noStrike">
                <a:solidFill>
                  <a:srgbClr val="7F7F7F"/>
                </a:solidFill>
                <a:latin typeface="Calibri"/>
                <a:ea typeface="Calibri"/>
                <a:cs typeface="Calibri"/>
                <a:sym typeface="Calibri"/>
              </a:rPr>
              <a:t>(الكراسة ص: 38) </a:t>
            </a:r>
            <a:endParaRPr b="1" i="0" sz="2000" u="none" cap="none" strike="noStrike">
              <a:solidFill>
                <a:srgbClr val="747474"/>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pic>
        <p:nvPicPr>
          <p:cNvPr id="716" name="Google Shape;716;p26"/>
          <p:cNvPicPr preferRelativeResize="0"/>
          <p:nvPr/>
        </p:nvPicPr>
        <p:blipFill rotWithShape="1">
          <a:blip r:embed="rId3">
            <a:alphaModFix/>
          </a:blip>
          <a:srcRect b="0" l="0" r="0" t="0"/>
          <a:stretch/>
        </p:blipFill>
        <p:spPr>
          <a:xfrm>
            <a:off x="188260" y="234803"/>
            <a:ext cx="591916" cy="591916"/>
          </a:xfrm>
          <a:prstGeom prst="rect">
            <a:avLst/>
          </a:prstGeom>
          <a:noFill/>
          <a:ln>
            <a:noFill/>
          </a:ln>
        </p:spPr>
      </p:pic>
      <p:sp>
        <p:nvSpPr>
          <p:cNvPr id="717" name="Google Shape;717;p26"/>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graphicFrame>
        <p:nvGraphicFramePr>
          <p:cNvPr id="718" name="Google Shape;718;p26"/>
          <p:cNvGraphicFramePr/>
          <p:nvPr/>
        </p:nvGraphicFramePr>
        <p:xfrm>
          <a:off x="334297" y="2455130"/>
          <a:ext cx="3000000" cy="3000000"/>
        </p:xfrm>
        <a:graphic>
          <a:graphicData uri="http://schemas.openxmlformats.org/drawingml/2006/table">
            <a:tbl>
              <a:tblPr bandRow="1" firstRow="1">
                <a:noFill/>
                <a:tableStyleId>{086A20FA-7ADA-45F1-ADA6-129AAE3371D0}</a:tableStyleId>
              </a:tblPr>
              <a:tblGrid>
                <a:gridCol w="1540975"/>
                <a:gridCol w="1538475"/>
                <a:gridCol w="1493525"/>
                <a:gridCol w="6999575"/>
              </a:tblGrid>
              <a:tr h="239275">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فعله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وزنه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اسم الآلة</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الجملة</a:t>
                      </a:r>
                      <a:endParaRPr b="1" sz="2400" u="none" cap="none" strike="noStrike">
                        <a:solidFill>
                          <a:srgbClr val="002060"/>
                        </a:solidFill>
                        <a:latin typeface="Calibri"/>
                        <a:ea typeface="Calibri"/>
                        <a:cs typeface="Calibri"/>
                        <a:sym typeface="Calibri"/>
                      </a:endParaRPr>
                    </a:p>
                  </a:txBody>
                  <a:tcPr marT="45725" marB="45725" marR="91450" marL="91450"/>
                </a:tc>
              </a:tr>
              <a:tr h="239275">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غَسَلَ</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فَعّالَةٌ</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غَسّالَةً</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just">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1- اِقْتَنَتْ أُمّي غَسّالَةً جَديدَةً.</a:t>
                      </a:r>
                      <a:endParaRPr b="0" sz="2400" u="none" cap="none" strike="noStrike">
                        <a:solidFill>
                          <a:srgbClr val="002060"/>
                        </a:solidFill>
                        <a:latin typeface="Calibri"/>
                        <a:ea typeface="Calibri"/>
                        <a:cs typeface="Calibri"/>
                        <a:sym typeface="Calibri"/>
                      </a:endParaRPr>
                    </a:p>
                  </a:txBody>
                  <a:tcPr marT="0" marB="0" marR="68575" marL="68575" anchor="ctr"/>
                </a:tc>
              </a:tr>
              <a:tr h="452675">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سَمِعَ</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فَعّالَةٌ</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chemeClr val="dk1"/>
                          </a:solidFill>
                          <a:latin typeface="Calibri"/>
                          <a:ea typeface="Calibri"/>
                          <a:cs typeface="Calibri"/>
                          <a:sym typeface="Calibri"/>
                        </a:rPr>
                        <a:t>سَمّاعَة</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2- </a:t>
                      </a:r>
                      <a:r>
                        <a:rPr b="0" lang="ar-MA" sz="2400" u="none" cap="none" strike="noStrike">
                          <a:solidFill>
                            <a:schemeClr val="dk1"/>
                          </a:solidFill>
                          <a:latin typeface="Calibri"/>
                          <a:ea typeface="Calibri"/>
                          <a:cs typeface="Calibri"/>
                          <a:sym typeface="Calibri"/>
                        </a:rPr>
                        <a:t>اخترعَ الطفلُ سَمّاعَة طبية ذكية. </a:t>
                      </a:r>
                      <a:endParaRPr b="0" sz="2400" u="none" cap="none" strike="noStrike">
                        <a:solidFill>
                          <a:srgbClr val="002060"/>
                        </a:solidFill>
                        <a:latin typeface="Calibri"/>
                        <a:ea typeface="Calibri"/>
                        <a:cs typeface="Calibri"/>
                        <a:sym typeface="Calibri"/>
                      </a:endParaRPr>
                    </a:p>
                  </a:txBody>
                  <a:tcPr marT="45725" marB="45725" marR="91450" marL="91450" anchor="ctr"/>
                </a:tc>
              </a:tr>
              <a:tr h="452675">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كَنَسَ</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مِفْعَلَةٌ</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chemeClr val="dk1"/>
                          </a:solidFill>
                          <a:latin typeface="Calibri"/>
                          <a:ea typeface="Calibri"/>
                          <a:cs typeface="Calibri"/>
                          <a:sym typeface="Calibri"/>
                        </a:rPr>
                        <a:t>مِكْنسةٍ</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3- </a:t>
                      </a:r>
                      <a:r>
                        <a:rPr b="0" lang="ar-MA" sz="2400" u="none" cap="none" strike="noStrike">
                          <a:solidFill>
                            <a:schemeClr val="dk1"/>
                          </a:solidFill>
                          <a:latin typeface="Calibri"/>
                          <a:ea typeface="Calibri"/>
                          <a:cs typeface="Calibri"/>
                          <a:sym typeface="Calibri"/>
                        </a:rPr>
                        <a:t>أَعلَنَتْ شركةُ التَّجهيزات المَنزليةِ عَن اختِراعِ مِكْنسةٍ ضَوْئِيةٍ جَديدةٍ.</a:t>
                      </a:r>
                      <a:endParaRPr b="0" sz="2400" u="none" cap="none" strike="noStrike">
                        <a:solidFill>
                          <a:srgbClr val="002060"/>
                        </a:solidFill>
                        <a:latin typeface="Calibri"/>
                        <a:ea typeface="Calibri"/>
                        <a:cs typeface="Calibri"/>
                        <a:sym typeface="Calibri"/>
                      </a:endParaRPr>
                    </a:p>
                  </a:txBody>
                  <a:tcPr marT="45725" marB="45725" marR="91450" marL="91450" anchor="ctr"/>
                </a:tc>
              </a:tr>
            </a:tbl>
          </a:graphicData>
        </a:graphic>
      </p:graphicFrame>
      <p:sp>
        <p:nvSpPr>
          <p:cNvPr id="719" name="Google Shape;719;p26"/>
          <p:cNvSpPr txBox="1"/>
          <p:nvPr/>
        </p:nvSpPr>
        <p:spPr>
          <a:xfrm>
            <a:off x="2300748" y="259842"/>
            <a:ext cx="9160238"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نعين اسم الآلة في كل جملة، ونحدد وزنه وفعله </a:t>
            </a:r>
            <a:r>
              <a:rPr b="0" i="0" lang="ar-MA" sz="2000" u="none" cap="none" strike="noStrike">
                <a:solidFill>
                  <a:srgbClr val="7F7F7F"/>
                </a:solidFill>
                <a:latin typeface="Calibri"/>
                <a:ea typeface="Calibri"/>
                <a:cs typeface="Calibri"/>
                <a:sym typeface="Calibri"/>
              </a:rPr>
              <a:t>(الكراسة ص: 38) </a:t>
            </a:r>
            <a:endParaRPr b="1" i="0" sz="2000" u="none" cap="none" strike="noStrike">
              <a:solidFill>
                <a:srgbClr val="747474"/>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723" name="Shape 723"/>
        <p:cNvGrpSpPr/>
        <p:nvPr/>
      </p:nvGrpSpPr>
      <p:grpSpPr>
        <a:xfrm>
          <a:off x="0" y="0"/>
          <a:ext cx="0" cy="0"/>
          <a:chOff x="0" y="0"/>
          <a:chExt cx="0" cy="0"/>
        </a:xfrm>
      </p:grpSpPr>
      <p:grpSp>
        <p:nvGrpSpPr>
          <p:cNvPr id="724" name="Google Shape;724;p27"/>
          <p:cNvGrpSpPr/>
          <p:nvPr/>
        </p:nvGrpSpPr>
        <p:grpSpPr>
          <a:xfrm>
            <a:off x="812159" y="839749"/>
            <a:ext cx="10567685" cy="5198169"/>
            <a:chOff x="2184400" y="1402025"/>
            <a:chExt cx="7823200" cy="4942038"/>
          </a:xfrm>
        </p:grpSpPr>
        <p:sp>
          <p:nvSpPr>
            <p:cNvPr id="725" name="Google Shape;725;p27"/>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26" name="Google Shape;726;p2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1D6FA9"/>
                </a:buClr>
                <a:buSzPts val="4400"/>
                <a:buFont typeface="Calibri"/>
                <a:buNone/>
              </a:pPr>
              <a:r>
                <a:rPr b="1" i="0" lang="ar-MA" sz="4400" u="none" cap="none" strike="noStrike">
                  <a:solidFill>
                    <a:srgbClr val="1D6FA9"/>
                  </a:solidFill>
                  <a:latin typeface="Calibri"/>
                  <a:ea typeface="Calibri"/>
                  <a:cs typeface="Calibri"/>
                  <a:sym typeface="Calibri"/>
                </a:rPr>
                <a:t>الممارسة الموجهة الثنائية </a:t>
              </a:r>
              <a:endParaRPr b="1" i="0" sz="4400" u="none" cap="none" strike="noStrike">
                <a:solidFill>
                  <a:srgbClr val="1D6FA9"/>
                </a:solidFill>
                <a:latin typeface="Calibri"/>
                <a:ea typeface="Calibri"/>
                <a:cs typeface="Calibri"/>
                <a:sym typeface="Calibri"/>
              </a:endParaRPr>
            </a:p>
          </p:txBody>
        </p:sp>
      </p:grpSp>
      <p:grpSp>
        <p:nvGrpSpPr>
          <p:cNvPr id="727" name="Google Shape;727;p27"/>
          <p:cNvGrpSpPr/>
          <p:nvPr/>
        </p:nvGrpSpPr>
        <p:grpSpPr>
          <a:xfrm>
            <a:off x="8649325" y="4917801"/>
            <a:ext cx="2572577" cy="936371"/>
            <a:chOff x="8649325" y="4917801"/>
            <a:chExt cx="2572576" cy="936370"/>
          </a:xfrm>
        </p:grpSpPr>
        <p:sp>
          <p:nvSpPr>
            <p:cNvPr id="728" name="Google Shape;728;p2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29" name="Google Shape;729;p27"/>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5 دقائق</a:t>
              </a:r>
              <a:endParaRPr b="0" i="0" sz="1400" u="none" cap="none" strike="noStrike">
                <a:solidFill>
                  <a:srgbClr val="000000"/>
                </a:solidFill>
                <a:latin typeface="Arial"/>
                <a:ea typeface="Arial"/>
                <a:cs typeface="Arial"/>
                <a:sym typeface="Arial"/>
              </a:endParaRPr>
            </a:p>
          </p:txBody>
        </p:sp>
      </p:grpSp>
      <p:pic>
        <p:nvPicPr>
          <p:cNvPr descr="Une image contenant habits, Dessin d’enfant, table, meubles&#10;&#10;Le contenu généré par l’IA peut être incorrect." id="730" name="Google Shape;730;p27"/>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731" name="Google Shape;731;p27"/>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rgbClr val="000000"/>
                </a:solidFill>
                <a:latin typeface="Arial"/>
                <a:ea typeface="Arial"/>
                <a:cs typeface="Arial"/>
                <a:sym typeface="Arial"/>
              </a:rPr>
              <a:t>تساءلت ما إذا...</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28"/>
          <p:cNvSpPr txBox="1"/>
          <p:nvPr/>
        </p:nvSpPr>
        <p:spPr>
          <a:xfrm>
            <a:off x="1009180" y="621864"/>
            <a:ext cx="10451806" cy="470617"/>
          </a:xfrm>
          <a:prstGeom prst="rect">
            <a:avLst/>
          </a:prstGeom>
          <a:noFill/>
          <a:ln>
            <a:noFill/>
          </a:ln>
        </p:spPr>
        <p:txBody>
          <a:bodyPr anchorCtr="0" anchor="ctr" bIns="45700" lIns="91425" spcFirstLastPara="1" rIns="91425" wrap="square" tIns="45700">
            <a:noAutofit/>
          </a:bodyPr>
          <a:lstStyle/>
          <a:p>
            <a:pPr indent="0" lvl="0" marL="0" marR="0" rtl="0" algn="just">
              <a:lnSpc>
                <a:spcPct val="90000"/>
              </a:lnSpc>
              <a:spcBef>
                <a:spcPts val="0"/>
              </a:spcBef>
              <a:spcAft>
                <a:spcPts val="0"/>
              </a:spcAft>
              <a:buClr>
                <a:schemeClr val="dk1"/>
              </a:buClr>
              <a:buSzPts val="1200"/>
              <a:buFont typeface="Arial"/>
              <a:buNone/>
            </a:pPr>
            <a:r>
              <a:rPr b="0" i="1" lang="ar-MA" sz="1200" u="none" cap="none" strike="noStrike">
                <a:solidFill>
                  <a:schemeClr val="dk1"/>
                </a:solidFill>
                <a:latin typeface="Arial"/>
                <a:ea typeface="Arial"/>
                <a:cs typeface="Arial"/>
                <a:sym typeface="Arial"/>
              </a:rPr>
              <a:t> </a:t>
            </a:r>
            <a:br>
              <a:rPr b="0" i="1" lang="ar-MA" sz="1200" u="none" cap="none" strike="noStrike">
                <a:solidFill>
                  <a:schemeClr val="dk1"/>
                </a:solidFill>
                <a:latin typeface="Arial"/>
                <a:ea typeface="Arial"/>
                <a:cs typeface="Arial"/>
                <a:sym typeface="Arial"/>
              </a:rPr>
            </a:br>
            <a:r>
              <a:rPr b="0" i="1" lang="ar-MA" sz="1600" u="none" cap="none" strike="noStrike">
                <a:solidFill>
                  <a:srgbClr val="AEAEAE"/>
                </a:solidFill>
                <a:latin typeface="Calibri"/>
                <a:ea typeface="Calibri"/>
                <a:cs typeface="Calibri"/>
                <a:sym typeface="Calibri"/>
              </a:rPr>
              <a:t>يطلب المدر س من كل متعلم (ة) تعيين اسم الآلة في كل جملة، وتحديد وزنه وفعله في مدة دقبقتين، </a:t>
            </a:r>
            <a:r>
              <a:rPr b="0" i="1" lang="ar-MA" sz="1600" u="none" cap="none" strike="noStrike">
                <a:solidFill>
                  <a:srgbClr val="FF0000"/>
                </a:solidFill>
                <a:latin typeface="Calibri"/>
                <a:ea typeface="Calibri"/>
                <a:cs typeface="Calibri"/>
                <a:sym typeface="Calibri"/>
              </a:rPr>
              <a:t>ويدعوه</a:t>
            </a:r>
            <a:r>
              <a:rPr b="0" i="1" lang="ar-MA" sz="1600" u="none" cap="none" strike="noStrike">
                <a:solidFill>
                  <a:srgbClr val="AEAEAE"/>
                </a:solidFill>
                <a:latin typeface="Calibri"/>
                <a:ea typeface="Calibri"/>
                <a:cs typeface="Calibri"/>
                <a:sym typeface="Calibri"/>
              </a:rPr>
              <a:t> إلى شرح سيرورة توصله إلى الجواب </a:t>
            </a:r>
            <a:r>
              <a:rPr b="0" i="1" lang="ar-MA" sz="1600" u="none" cap="none" strike="noStrike">
                <a:solidFill>
                  <a:srgbClr val="FF0000"/>
                </a:solidFill>
                <a:latin typeface="Calibri"/>
                <a:ea typeface="Calibri"/>
                <a:cs typeface="Calibri"/>
                <a:sym typeface="Calibri"/>
              </a:rPr>
              <a:t>لزميله</a:t>
            </a:r>
            <a:r>
              <a:rPr b="0" i="1" lang="ar-MA" sz="1600" u="none" cap="none" strike="noStrike">
                <a:solidFill>
                  <a:srgbClr val="AEAEAE"/>
                </a:solidFill>
                <a:latin typeface="Calibri"/>
                <a:ea typeface="Calibri"/>
                <a:cs typeface="Calibri"/>
                <a:sym typeface="Calibri"/>
              </a:rPr>
              <a:t> في سياق التصحيح التبادلي، ثم ينهض متعلما لتقديم الإجابة وشرح خطوات الإجابة لتعليل المتوصل إليه</a:t>
            </a:r>
            <a:br>
              <a:rPr b="0" i="1" lang="ar-MA" sz="1600" u="none" cap="none" strike="noStrike">
                <a:solidFill>
                  <a:srgbClr val="AEAEAE"/>
                </a:solidFill>
                <a:latin typeface="Calibri"/>
                <a:ea typeface="Calibri"/>
                <a:cs typeface="Calibri"/>
                <a:sym typeface="Calibri"/>
              </a:rPr>
            </a:br>
            <a:endParaRPr b="0" i="1" sz="1600" u="none" cap="none" strike="noStrike">
              <a:solidFill>
                <a:srgbClr val="AEAEAE"/>
              </a:solidFill>
              <a:latin typeface="Calibri"/>
              <a:ea typeface="Calibri"/>
              <a:cs typeface="Calibri"/>
              <a:sym typeface="Calibri"/>
            </a:endParaRPr>
          </a:p>
        </p:txBody>
      </p:sp>
      <p:graphicFrame>
        <p:nvGraphicFramePr>
          <p:cNvPr id="737" name="Google Shape;737;p28"/>
          <p:cNvGraphicFramePr/>
          <p:nvPr/>
        </p:nvGraphicFramePr>
        <p:xfrm>
          <a:off x="334297" y="2455130"/>
          <a:ext cx="3000000" cy="3000000"/>
        </p:xfrm>
        <a:graphic>
          <a:graphicData uri="http://schemas.openxmlformats.org/drawingml/2006/table">
            <a:tbl>
              <a:tblPr bandRow="1" firstRow="1">
                <a:noFill/>
                <a:tableStyleId>{086A20FA-7ADA-45F1-ADA6-129AAE3371D0}</a:tableStyleId>
              </a:tblPr>
              <a:tblGrid>
                <a:gridCol w="1540975"/>
                <a:gridCol w="1969150"/>
                <a:gridCol w="1691150"/>
                <a:gridCol w="6371300"/>
              </a:tblGrid>
              <a:tr h="592550">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فعله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وزنه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اسم الآلة</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الجملة</a:t>
                      </a:r>
                      <a:endParaRPr b="1" sz="2400" u="none" cap="none" strike="noStrike">
                        <a:solidFill>
                          <a:srgbClr val="002060"/>
                        </a:solidFill>
                        <a:latin typeface="Calibri"/>
                        <a:ea typeface="Calibri"/>
                        <a:cs typeface="Calibri"/>
                        <a:sym typeface="Calibri"/>
                      </a:endParaRPr>
                    </a:p>
                  </a:txBody>
                  <a:tcPr marT="45725" marB="45725" marR="91450" marL="91450"/>
                </a:tc>
              </a:tr>
              <a:tr h="484725">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just">
                        <a:lnSpc>
                          <a:spcPct val="107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 تَسْتَخْدِمُ ݴلْمَدْرَسَةُ عَارِضَةً إِلِكْتْرونِيّةً لِعَرْضِ ݴلدُّرُوسِ.</a:t>
                      </a:r>
                      <a:endParaRPr sz="1600" u="none" cap="none" strike="noStrike">
                        <a:latin typeface="Calibri"/>
                        <a:ea typeface="Calibri"/>
                        <a:cs typeface="Calibri"/>
                        <a:sym typeface="Calibri"/>
                      </a:endParaRPr>
                    </a:p>
                  </a:txBody>
                  <a:tcPr marT="0" marB="0" marR="68575" marL="68575" anchor="ctr"/>
                </a:tc>
              </a:tr>
              <a:tr h="592550">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7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 رَكِبْنَا المِصْعَدَ لِلصُّعُودِ إِلَى الطَّابِقِ الْعَاشِرِ.</a:t>
                      </a:r>
                      <a:endParaRPr sz="1600" u="none" cap="none" strike="noStrike">
                        <a:latin typeface="Calibri"/>
                        <a:ea typeface="Calibri"/>
                        <a:cs typeface="Calibri"/>
                        <a:sym typeface="Calibri"/>
                      </a:endParaRPr>
                    </a:p>
                  </a:txBody>
                  <a:tcPr marT="0" marB="0" marR="68575" marL="68575" anchor="ctr"/>
                </a:tc>
              </a:tr>
            </a:tbl>
          </a:graphicData>
        </a:graphic>
      </p:graphicFrame>
      <p:sp>
        <p:nvSpPr>
          <p:cNvPr id="738" name="Google Shape;738;p28"/>
          <p:cNvSpPr txBox="1"/>
          <p:nvPr/>
        </p:nvSpPr>
        <p:spPr>
          <a:xfrm>
            <a:off x="2300748" y="259842"/>
            <a:ext cx="9160238"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نعين ثنائيا اسم الآلة في كل جملة، ونحدد وزنه وفعله </a:t>
            </a:r>
            <a:r>
              <a:rPr b="0" i="0" lang="ar-MA" sz="2000" u="none" cap="none" strike="noStrike">
                <a:solidFill>
                  <a:srgbClr val="7F7F7F"/>
                </a:solidFill>
                <a:latin typeface="Calibri"/>
                <a:ea typeface="Calibri"/>
                <a:cs typeface="Calibri"/>
                <a:sym typeface="Calibri"/>
              </a:rPr>
              <a:t>(الكراسة ص: 38) </a:t>
            </a:r>
            <a:endParaRPr b="1" i="0" sz="2000" u="none" cap="none" strike="noStrike">
              <a:solidFill>
                <a:srgbClr val="747474"/>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29"/>
          <p:cNvSpPr txBox="1"/>
          <p:nvPr/>
        </p:nvSpPr>
        <p:spPr>
          <a:xfrm>
            <a:off x="2300748" y="259842"/>
            <a:ext cx="9160238"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نعين ثنائيا اسم الآلة في كل جملة، ونحدد وزنه وفعله </a:t>
            </a:r>
            <a:r>
              <a:rPr b="0" i="0" lang="ar-MA" sz="2000" u="none" cap="none" strike="noStrike">
                <a:solidFill>
                  <a:srgbClr val="7F7F7F"/>
                </a:solidFill>
                <a:latin typeface="Calibri"/>
                <a:ea typeface="Calibri"/>
                <a:cs typeface="Calibri"/>
                <a:sym typeface="Calibri"/>
              </a:rPr>
              <a:t>(الكراسة ص: 38) </a:t>
            </a:r>
            <a:endParaRPr b="1" i="0" sz="2000" u="none" cap="none" strike="noStrike">
              <a:solidFill>
                <a:srgbClr val="747474"/>
              </a:solidFill>
              <a:latin typeface="Calibri"/>
              <a:ea typeface="Calibri"/>
              <a:cs typeface="Calibri"/>
              <a:sym typeface="Calibri"/>
            </a:endParaRPr>
          </a:p>
        </p:txBody>
      </p:sp>
      <p:sp>
        <p:nvSpPr>
          <p:cNvPr id="744" name="Google Shape;744;p29"/>
          <p:cNvSpPr txBox="1"/>
          <p:nvPr/>
        </p:nvSpPr>
        <p:spPr>
          <a:xfrm>
            <a:off x="1053548" y="580707"/>
            <a:ext cx="10525539"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1" lang="ar-MA" sz="1400" u="none" cap="none" strike="noStrik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b="0" i="1" sz="1400" u="none" cap="none" strike="noStrike">
              <a:solidFill>
                <a:srgbClr val="AEAEAE"/>
              </a:solidFill>
              <a:latin typeface="Arial"/>
              <a:ea typeface="Arial"/>
              <a:cs typeface="Arial"/>
              <a:sym typeface="Arial"/>
            </a:endParaRPr>
          </a:p>
        </p:txBody>
      </p:sp>
      <p:graphicFrame>
        <p:nvGraphicFramePr>
          <p:cNvPr id="745" name="Google Shape;745;p29"/>
          <p:cNvGraphicFramePr/>
          <p:nvPr/>
        </p:nvGraphicFramePr>
        <p:xfrm>
          <a:off x="334297" y="2455130"/>
          <a:ext cx="3000000" cy="3000000"/>
        </p:xfrm>
        <a:graphic>
          <a:graphicData uri="http://schemas.openxmlformats.org/drawingml/2006/table">
            <a:tbl>
              <a:tblPr bandRow="1" firstRow="1">
                <a:noFill/>
                <a:tableStyleId>{086A20FA-7ADA-45F1-ADA6-129AAE3371D0}</a:tableStyleId>
              </a:tblPr>
              <a:tblGrid>
                <a:gridCol w="1540975"/>
                <a:gridCol w="1969150"/>
                <a:gridCol w="1691150"/>
                <a:gridCol w="6371300"/>
              </a:tblGrid>
              <a:tr h="592550">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فعله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وزنه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اسم الآلة</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الجملة</a:t>
                      </a:r>
                      <a:endParaRPr b="1" sz="2400" u="none" cap="none" strike="noStrike">
                        <a:solidFill>
                          <a:srgbClr val="002060"/>
                        </a:solidFill>
                        <a:latin typeface="Calibri"/>
                        <a:ea typeface="Calibri"/>
                        <a:cs typeface="Calibri"/>
                        <a:sym typeface="Calibri"/>
                      </a:endParaRPr>
                    </a:p>
                  </a:txBody>
                  <a:tcPr marT="45725" marB="45725" marR="91450" marL="91450"/>
                </a:tc>
              </a:tr>
              <a:tr h="484725">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عَرَضَ</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فاعلة</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عَارِضَة</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just">
                        <a:lnSpc>
                          <a:spcPct val="107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 تَسْتَخْدِمُ ݴلْمَدْرَسَةُ عَارِضَةً إِلِكْتْرونِيّةً لِعَرْضِ ݴلدُّرُوسِ.</a:t>
                      </a:r>
                      <a:endParaRPr sz="1600" u="none" cap="none" strike="noStrike">
                        <a:latin typeface="Calibri"/>
                        <a:ea typeface="Calibri"/>
                        <a:cs typeface="Calibri"/>
                        <a:sym typeface="Calibri"/>
                      </a:endParaRPr>
                    </a:p>
                  </a:txBody>
                  <a:tcPr marT="0" marB="0" marR="68575" marL="68575" anchor="ctr"/>
                </a:tc>
              </a:tr>
              <a:tr h="592550">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مِفْعَلٌ</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مِفعلٌ</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المِصْعَدَ</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7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 رَكِبْنَا المِصْعَدَ لِلصُّعُودِ إِلَى الطَّابِقِ الْعَاشِرِ.</a:t>
                      </a:r>
                      <a:endParaRPr sz="1600" u="none" cap="none" strike="noStrike">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749" name="Shape 749"/>
        <p:cNvGrpSpPr/>
        <p:nvPr/>
      </p:nvGrpSpPr>
      <p:grpSpPr>
        <a:xfrm>
          <a:off x="0" y="0"/>
          <a:ext cx="0" cy="0"/>
          <a:chOff x="0" y="0"/>
          <a:chExt cx="0" cy="0"/>
        </a:xfrm>
      </p:grpSpPr>
      <p:grpSp>
        <p:nvGrpSpPr>
          <p:cNvPr id="750" name="Google Shape;750;p30"/>
          <p:cNvGrpSpPr/>
          <p:nvPr/>
        </p:nvGrpSpPr>
        <p:grpSpPr>
          <a:xfrm>
            <a:off x="812159" y="829917"/>
            <a:ext cx="10567685" cy="5198169"/>
            <a:chOff x="2184400" y="1402025"/>
            <a:chExt cx="7823200" cy="4942038"/>
          </a:xfrm>
        </p:grpSpPr>
        <p:sp>
          <p:nvSpPr>
            <p:cNvPr id="751" name="Google Shape;751;p30"/>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52" name="Google Shape;752;p30"/>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92D050"/>
                </a:buClr>
                <a:buSzPts val="4400"/>
                <a:buFont typeface="Calibri"/>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grpSp>
        <p:nvGrpSpPr>
          <p:cNvPr id="753" name="Google Shape;753;p30"/>
          <p:cNvGrpSpPr/>
          <p:nvPr/>
        </p:nvGrpSpPr>
        <p:grpSpPr>
          <a:xfrm>
            <a:off x="8664315" y="5002108"/>
            <a:ext cx="2351651" cy="708937"/>
            <a:chOff x="8664315" y="5002108"/>
            <a:chExt cx="2351650" cy="708937"/>
          </a:xfrm>
        </p:grpSpPr>
        <p:sp>
          <p:nvSpPr>
            <p:cNvPr id="754" name="Google Shape;754;p30"/>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55" name="Google Shape;755;p30"/>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4 دقائق</a:t>
              </a:r>
              <a:endParaRPr b="0" i="0" sz="1400" u="none" cap="none" strike="noStrike">
                <a:solidFill>
                  <a:srgbClr val="000000"/>
                </a:solidFill>
                <a:latin typeface="Arial"/>
                <a:ea typeface="Arial"/>
                <a:cs typeface="Arial"/>
                <a:sym typeface="Arial"/>
              </a:endParaRPr>
            </a:p>
          </p:txBody>
        </p:sp>
      </p:grpSp>
      <p:pic>
        <p:nvPicPr>
          <p:cNvPr id="756" name="Google Shape;756;p30"/>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31"/>
          <p:cNvSpPr txBox="1"/>
          <p:nvPr>
            <p:ph type="title"/>
          </p:nvPr>
        </p:nvSpPr>
        <p:spPr>
          <a:xfrm>
            <a:off x="867240" y="26985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F7F7F"/>
              </a:buClr>
              <a:buSzPts val="1800"/>
              <a:buFont typeface="Calibri"/>
              <a:buNone/>
            </a:pPr>
            <a:r>
              <a:rPr lang="ar-MA">
                <a:solidFill>
                  <a:srgbClr val="7F7F7F"/>
                </a:solidFill>
              </a:rPr>
              <a:t>كل واحد منكم سينجز المطلوب بمفرده المطلوب في الكراسة ص 38 </a:t>
            </a:r>
            <a:endParaRPr>
              <a:solidFill>
                <a:srgbClr val="7F7F7F"/>
              </a:solidFill>
            </a:endParaRPr>
          </a:p>
        </p:txBody>
      </p:sp>
      <p:pic>
        <p:nvPicPr>
          <p:cNvPr descr="Image générée" id="762" name="Google Shape;762;p31"/>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763" name="Google Shape;763;p31"/>
          <p:cNvSpPr txBox="1"/>
          <p:nvPr/>
        </p:nvSpPr>
        <p:spPr>
          <a:xfrm>
            <a:off x="973394" y="590324"/>
            <a:ext cx="10423125" cy="56005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EAE"/>
              </a:buClr>
              <a:buSzPts val="1400"/>
              <a:buFont typeface="Arial"/>
              <a:buNone/>
            </a:pPr>
            <a:r>
              <a:rPr b="0" i="1" lang="ar-MA" sz="1400" u="none" cap="none" strike="noStrike">
                <a:solidFill>
                  <a:srgbClr val="AEAEAE"/>
                </a:solidFill>
                <a:latin typeface="Calibri"/>
                <a:ea typeface="Calibri"/>
                <a:cs typeface="Calibri"/>
                <a:sym typeface="Calibri"/>
              </a:rPr>
              <a:t>يدعو الأستاذ كل متعلم (ة) إلى تعيين اسم الآلة في كل جملة، وتحديد وزنه وفعله،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b="0" i="1" sz="1400" u="none" cap="none" strike="noStrike">
              <a:solidFill>
                <a:srgbClr val="AEAEAE"/>
              </a:solidFill>
              <a:latin typeface="Calibri"/>
              <a:ea typeface="Calibri"/>
              <a:cs typeface="Calibri"/>
              <a:sym typeface="Calibri"/>
            </a:endParaRPr>
          </a:p>
        </p:txBody>
      </p:sp>
      <p:graphicFrame>
        <p:nvGraphicFramePr>
          <p:cNvPr id="764" name="Google Shape;764;p31"/>
          <p:cNvGraphicFramePr/>
          <p:nvPr/>
        </p:nvGraphicFramePr>
        <p:xfrm>
          <a:off x="334297" y="2455130"/>
          <a:ext cx="3000000" cy="3000000"/>
        </p:xfrm>
        <a:graphic>
          <a:graphicData uri="http://schemas.openxmlformats.org/drawingml/2006/table">
            <a:tbl>
              <a:tblPr bandRow="1" firstRow="1">
                <a:noFill/>
                <a:tableStyleId>{086A20FA-7ADA-45F1-ADA6-129AAE3371D0}</a:tableStyleId>
              </a:tblPr>
              <a:tblGrid>
                <a:gridCol w="1540975"/>
                <a:gridCol w="1969150"/>
                <a:gridCol w="1691150"/>
                <a:gridCol w="6371300"/>
              </a:tblGrid>
              <a:tr h="635800">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فعله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وزنه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اسم الآلة</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الجملة</a:t>
                      </a:r>
                      <a:endParaRPr b="1" sz="2400" u="none" cap="none" strike="noStrike">
                        <a:solidFill>
                          <a:srgbClr val="002060"/>
                        </a:solidFill>
                        <a:latin typeface="Calibri"/>
                        <a:ea typeface="Calibri"/>
                        <a:cs typeface="Calibri"/>
                        <a:sym typeface="Calibri"/>
                      </a:endParaRPr>
                    </a:p>
                  </a:txBody>
                  <a:tcPr marT="45725" marB="45725" marR="91450" marL="91450"/>
                </a:tc>
              </a:tr>
              <a:tr h="520125">
                <a:tc>
                  <a:txBody>
                    <a:bodyPr/>
                    <a:lstStyle/>
                    <a:p>
                      <a:pPr indent="0" lvl="0" marL="0" marR="0" rtl="1" algn="ctr">
                        <a:lnSpc>
                          <a:spcPct val="107000"/>
                        </a:lnSpc>
                        <a:spcBef>
                          <a:spcPts val="0"/>
                        </a:spcBef>
                        <a:spcAft>
                          <a:spcPts val="0"/>
                        </a:spcAft>
                        <a:buClr>
                          <a:srgbClr val="002060"/>
                        </a:buClr>
                        <a:buSzPts val="2400"/>
                        <a:buFont typeface="Calibri"/>
                        <a:buNone/>
                      </a:pPr>
                      <a:r>
                        <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just">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 - قال تعالى: ﴿مَثَلُ نُورِهِ كَمِشْكَاةٍ فِيهَا مِصْبَاحٌ﴾</a:t>
                      </a:r>
                      <a:br>
                        <a:rPr b="0" lang="ar-MA" sz="2400" u="none" cap="none" strike="noStrike">
                          <a:solidFill>
                            <a:srgbClr val="002060"/>
                          </a:solidFill>
                          <a:latin typeface="Calibri"/>
                          <a:ea typeface="Calibri"/>
                          <a:cs typeface="Calibri"/>
                          <a:sym typeface="Calibri"/>
                        </a:rPr>
                      </a:br>
                      <a:r>
                        <a:rPr b="0" lang="ar-MA" sz="2400" u="none" cap="none" strike="noStrike">
                          <a:solidFill>
                            <a:srgbClr val="002060"/>
                          </a:solidFill>
                          <a:latin typeface="Calibri"/>
                          <a:ea typeface="Calibri"/>
                          <a:cs typeface="Calibri"/>
                          <a:sym typeface="Calibri"/>
                        </a:rPr>
                        <a:t>ݴلنور، 35.</a:t>
                      </a:r>
                      <a:endParaRPr b="0" sz="2800" u="none" cap="none" strike="noStrike">
                        <a:solidFill>
                          <a:srgbClr val="002060"/>
                        </a:solidFill>
                        <a:latin typeface="Calibri"/>
                        <a:ea typeface="Calibri"/>
                        <a:cs typeface="Calibri"/>
                        <a:sym typeface="Calibri"/>
                      </a:endParaRPr>
                    </a:p>
                  </a:txBody>
                  <a:tcPr marT="0" marB="0" marR="68575" marL="68575" anchor="ctr"/>
                </a:tc>
              </a:tr>
              <a:tr h="635800">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0000"/>
                        </a:buClr>
                        <a:buSzPts val="2800"/>
                        <a:buFont typeface="Arial"/>
                        <a:buNone/>
                      </a:pPr>
                      <a:r>
                        <a:rPr b="0" lang="ar-MA" sz="2800" u="none" cap="none" strike="noStrike">
                          <a:solidFill>
                            <a:srgbClr val="002060"/>
                          </a:solidFill>
                          <a:latin typeface="Calibri"/>
                          <a:ea typeface="Calibri"/>
                          <a:cs typeface="Calibri"/>
                          <a:sym typeface="Calibri"/>
                        </a:rPr>
                        <a:t>- </a:t>
                      </a:r>
                      <a:r>
                        <a:rPr lang="ar-MA" sz="2000" u="none" cap="none" strike="noStrike">
                          <a:solidFill>
                            <a:schemeClr val="dk1"/>
                          </a:solidFill>
                          <a:latin typeface="Calibri"/>
                          <a:ea typeface="Calibri"/>
                          <a:cs typeface="Calibri"/>
                          <a:sym typeface="Calibri"/>
                        </a:rPr>
                        <a:t>عَنْ عَبْدِ ݴللهِ بْنِ عَبّاسٍ: «أَنَّ ݴلنَّبِيِّ ﷺ كانَ لَهُ مِكْحَلٌ يَكْتَحِلُ مِنْهُ. »</a:t>
                      </a:r>
                      <a:endParaRPr b="0" sz="2800" u="none" cap="none" strike="noStrike">
                        <a:solidFill>
                          <a:srgbClr val="002060"/>
                        </a:solidFill>
                        <a:latin typeface="Calibri"/>
                        <a:ea typeface="Calibri"/>
                        <a:cs typeface="Calibri"/>
                        <a:sym typeface="Calibri"/>
                      </a:endParaRPr>
                    </a:p>
                  </a:txBody>
                  <a:tcPr marT="45725" marB="45725" marR="91450" marL="91450" anchor="ct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pic>
        <p:nvPicPr>
          <p:cNvPr descr="Image générée" id="769" name="Google Shape;769;p32"/>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770" name="Google Shape;770;p32"/>
          <p:cNvSpPr txBox="1"/>
          <p:nvPr>
            <p:ph type="title"/>
          </p:nvPr>
        </p:nvSpPr>
        <p:spPr>
          <a:xfrm>
            <a:off x="867240" y="26985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كل واحد منكم سينجز المطلوب بمفرده المطلوب في الكراسة ص 38 </a:t>
            </a:r>
            <a:endParaRPr/>
          </a:p>
        </p:txBody>
      </p:sp>
      <p:sp>
        <p:nvSpPr>
          <p:cNvPr id="771" name="Google Shape;771;p32"/>
          <p:cNvSpPr txBox="1"/>
          <p:nvPr/>
        </p:nvSpPr>
        <p:spPr>
          <a:xfrm>
            <a:off x="973394" y="590324"/>
            <a:ext cx="10423125" cy="56005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EAE"/>
              </a:buClr>
              <a:buSzPts val="1400"/>
              <a:buFont typeface="Arial"/>
              <a:buNone/>
            </a:pPr>
            <a:r>
              <a:rPr b="0" i="1" lang="ar-MA" sz="1400" u="none" cap="none" strike="noStrik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أداة النداء في  كل جملة، ويعمد رفقة جماعة الفصل إلى تصحيح التمرين</a:t>
            </a:r>
            <a:endParaRPr b="0" i="1" sz="1400" u="none" cap="none" strike="noStrike">
              <a:solidFill>
                <a:srgbClr val="AEAEAE"/>
              </a:solidFill>
              <a:latin typeface="Calibri"/>
              <a:ea typeface="Calibri"/>
              <a:cs typeface="Calibri"/>
              <a:sym typeface="Calibri"/>
            </a:endParaRPr>
          </a:p>
        </p:txBody>
      </p:sp>
      <p:graphicFrame>
        <p:nvGraphicFramePr>
          <p:cNvPr id="772" name="Google Shape;772;p32"/>
          <p:cNvGraphicFramePr/>
          <p:nvPr/>
        </p:nvGraphicFramePr>
        <p:xfrm>
          <a:off x="334297" y="2455130"/>
          <a:ext cx="3000000" cy="3000000"/>
        </p:xfrm>
        <a:graphic>
          <a:graphicData uri="http://schemas.openxmlformats.org/drawingml/2006/table">
            <a:tbl>
              <a:tblPr bandRow="1" firstRow="1">
                <a:noFill/>
                <a:tableStyleId>{086A20FA-7ADA-45F1-ADA6-129AAE3371D0}</a:tableStyleId>
              </a:tblPr>
              <a:tblGrid>
                <a:gridCol w="1540975"/>
                <a:gridCol w="1969150"/>
                <a:gridCol w="1691150"/>
                <a:gridCol w="6371300"/>
              </a:tblGrid>
              <a:tr h="635800">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فعله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وزنه</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اسم الآلة</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400"/>
                        <a:buFont typeface="Arial"/>
                        <a:buNone/>
                      </a:pPr>
                      <a:r>
                        <a:rPr b="1" lang="ar-MA" sz="2400" u="none" cap="none" strike="noStrike">
                          <a:solidFill>
                            <a:srgbClr val="002060"/>
                          </a:solidFill>
                          <a:latin typeface="Calibri"/>
                          <a:ea typeface="Calibri"/>
                          <a:cs typeface="Calibri"/>
                          <a:sym typeface="Calibri"/>
                        </a:rPr>
                        <a:t>الجملة</a:t>
                      </a:r>
                      <a:endParaRPr b="1" sz="2400" u="none" cap="none" strike="noStrike">
                        <a:solidFill>
                          <a:srgbClr val="002060"/>
                        </a:solidFill>
                        <a:latin typeface="Calibri"/>
                        <a:ea typeface="Calibri"/>
                        <a:cs typeface="Calibri"/>
                        <a:sym typeface="Calibri"/>
                      </a:endParaRPr>
                    </a:p>
                  </a:txBody>
                  <a:tcPr marT="45725" marB="45725" marR="91450" marL="91450"/>
                </a:tc>
              </a:tr>
              <a:tr h="520125">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صَبَحَ</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مِفْعالٌ</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مِصْبَاحٌ</a:t>
                      </a:r>
                      <a:endParaRPr b="0" sz="2400" u="none" cap="none" strike="noStrike">
                        <a:solidFill>
                          <a:srgbClr val="002060"/>
                        </a:solidFill>
                        <a:latin typeface="Calibri"/>
                        <a:ea typeface="Calibri"/>
                        <a:cs typeface="Calibri"/>
                        <a:sym typeface="Calibri"/>
                      </a:endParaRPr>
                    </a:p>
                  </a:txBody>
                  <a:tcPr marT="0" marB="0" marR="68575" marL="68575" anchor="ctr"/>
                </a:tc>
                <a:tc>
                  <a:txBody>
                    <a:bodyPr/>
                    <a:lstStyle/>
                    <a:p>
                      <a:pPr indent="0" lvl="0" marL="0" marR="0" rtl="1" algn="r">
                        <a:lnSpc>
                          <a:spcPct val="107000"/>
                        </a:lnSpc>
                        <a:spcBef>
                          <a:spcPts val="0"/>
                        </a:spcBef>
                        <a:spcAft>
                          <a:spcPts val="0"/>
                        </a:spcAft>
                        <a:buClr>
                          <a:srgbClr val="002060"/>
                        </a:buClr>
                        <a:buSzPts val="2400"/>
                        <a:buFont typeface="Calibri"/>
                        <a:buNone/>
                      </a:pPr>
                      <a:r>
                        <a:rPr b="0" lang="ar-MA" sz="2400" u="none" cap="none" strike="noStrike">
                          <a:solidFill>
                            <a:srgbClr val="002060"/>
                          </a:solidFill>
                          <a:latin typeface="Calibri"/>
                          <a:ea typeface="Calibri"/>
                          <a:cs typeface="Calibri"/>
                          <a:sym typeface="Calibri"/>
                        </a:rPr>
                        <a:t> - قال تعالى: ﴿مَثَلُ نُورِهِ كَمِشْكَاةٍ فِيهَا مِصْبَاحٌ﴾ ݴلنور، 35.</a:t>
                      </a:r>
                      <a:endParaRPr b="0" sz="2800" u="none" cap="none" strike="noStrike">
                        <a:solidFill>
                          <a:srgbClr val="002060"/>
                        </a:solidFill>
                        <a:latin typeface="Calibri"/>
                        <a:ea typeface="Calibri"/>
                        <a:cs typeface="Calibri"/>
                        <a:sym typeface="Calibri"/>
                      </a:endParaRPr>
                    </a:p>
                  </a:txBody>
                  <a:tcPr marT="0" marB="0" marR="68575" marL="68575" anchor="ctr"/>
                </a:tc>
              </a:tr>
              <a:tr h="635800">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كَحَلَ</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lang="ar-MA" sz="2400" u="none" cap="none" strike="noStrike">
                          <a:solidFill>
                            <a:srgbClr val="002060"/>
                          </a:solidFill>
                          <a:latin typeface="Calibri"/>
                          <a:ea typeface="Calibri"/>
                          <a:cs typeface="Calibri"/>
                          <a:sym typeface="Calibri"/>
                        </a:rPr>
                        <a:t>مِفعلٌ</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مِكْحَلٌ</a:t>
                      </a:r>
                      <a:endParaRPr b="0" sz="24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0000"/>
                        </a:buClr>
                        <a:buSzPts val="2800"/>
                        <a:buFont typeface="Arial"/>
                        <a:buNone/>
                      </a:pPr>
                      <a:r>
                        <a:rPr b="0" lang="ar-MA" sz="2800" u="none" cap="none" strike="noStrike">
                          <a:solidFill>
                            <a:srgbClr val="002060"/>
                          </a:solidFill>
                          <a:latin typeface="Calibri"/>
                          <a:ea typeface="Calibri"/>
                          <a:cs typeface="Calibri"/>
                          <a:sym typeface="Calibri"/>
                        </a:rPr>
                        <a:t>- </a:t>
                      </a:r>
                      <a:r>
                        <a:rPr lang="ar-MA" sz="2000" u="none" cap="none" strike="noStrike">
                          <a:solidFill>
                            <a:schemeClr val="dk1"/>
                          </a:solidFill>
                          <a:latin typeface="Calibri"/>
                          <a:ea typeface="Calibri"/>
                          <a:cs typeface="Calibri"/>
                          <a:sym typeface="Calibri"/>
                        </a:rPr>
                        <a:t>عَنْ عَبْدِ ݴللهِ بْنِ عَبّاسٍ: «أَنَّ ݴلنَّبِيِّ ﷺ كانَ لَهُ مِكْحَلٌ يَكْتَحِلُ مِنْهُ. »</a:t>
                      </a:r>
                      <a:endParaRPr b="0" sz="2800" u="none" cap="none" strike="noStrike">
                        <a:solidFill>
                          <a:srgbClr val="002060"/>
                        </a:solidFill>
                        <a:latin typeface="Calibri"/>
                        <a:ea typeface="Calibri"/>
                        <a:cs typeface="Calibri"/>
                        <a:sym typeface="Calibri"/>
                      </a:endParaRPr>
                    </a:p>
                  </a:txBody>
                  <a:tcPr marT="45725" marB="45725" marR="91450" marL="91450" anchor="ct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grpSp>
        <p:nvGrpSpPr>
          <p:cNvPr id="777" name="Google Shape;777;p33"/>
          <p:cNvGrpSpPr/>
          <p:nvPr/>
        </p:nvGrpSpPr>
        <p:grpSpPr>
          <a:xfrm>
            <a:off x="812158" y="829917"/>
            <a:ext cx="10567685" cy="5198169"/>
            <a:chOff x="2184400" y="1402025"/>
            <a:chExt cx="7823200" cy="4942038"/>
          </a:xfrm>
        </p:grpSpPr>
        <p:sp>
          <p:nvSpPr>
            <p:cNvPr id="778" name="Google Shape;778;p33"/>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79" name="Google Shape;779;p3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780" name="Google Shape;780;p33"/>
          <p:cNvGrpSpPr/>
          <p:nvPr/>
        </p:nvGrpSpPr>
        <p:grpSpPr>
          <a:xfrm>
            <a:off x="8534400" y="4917801"/>
            <a:ext cx="2687502" cy="936371"/>
            <a:chOff x="8534400" y="4917801"/>
            <a:chExt cx="2687501" cy="936370"/>
          </a:xfrm>
        </p:grpSpPr>
        <p:sp>
          <p:nvSpPr>
            <p:cNvPr id="781" name="Google Shape;781;p33"/>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82" name="Google Shape;782;p33"/>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20 دقائق</a:t>
              </a:r>
              <a:endParaRPr b="0" i="0" sz="1400" u="none" cap="none" strike="noStrike">
                <a:solidFill>
                  <a:srgbClr val="000000"/>
                </a:solidFill>
                <a:latin typeface="Arial"/>
                <a:ea typeface="Arial"/>
                <a:cs typeface="Arial"/>
                <a:sym typeface="Arial"/>
              </a:endParaRPr>
            </a:p>
          </p:txBody>
        </p:sp>
      </p:grpSp>
      <p:sp>
        <p:nvSpPr>
          <p:cNvPr id="783" name="Google Shape;783;p33"/>
          <p:cNvSpPr txBox="1"/>
          <p:nvPr/>
        </p:nvSpPr>
        <p:spPr>
          <a:xfrm>
            <a:off x="1817279" y="2822119"/>
            <a:ext cx="8936438" cy="769441"/>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000000"/>
                </a:solidFill>
                <a:latin typeface="Calibri"/>
                <a:ea typeface="Calibri"/>
                <a:cs typeface="Calibri"/>
                <a:sym typeface="Calibri"/>
              </a:rPr>
              <a:t>توظيف اسم الآلة في سياقات تواصلية مختلفة</a:t>
            </a:r>
            <a:endParaRPr b="1" i="0" sz="44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73000">
              <a:srgbClr val="FFFFFF">
                <a:alpha val="67450"/>
              </a:srgbClr>
            </a:gs>
            <a:gs pos="84000">
              <a:srgbClr val="FF4545"/>
            </a:gs>
            <a:gs pos="100000">
              <a:srgbClr val="CC0000"/>
            </a:gs>
          </a:gsLst>
          <a:path path="circle">
            <a:fillToRect b="50%" l="50%" r="50%" t="50%"/>
          </a:path>
          <a:tileRect/>
        </a:gradFill>
      </p:bgPr>
    </p:bg>
    <p:spTree>
      <p:nvGrpSpPr>
        <p:cNvPr id="787" name="Shape 787"/>
        <p:cNvGrpSpPr/>
        <p:nvPr/>
      </p:nvGrpSpPr>
      <p:grpSpPr>
        <a:xfrm>
          <a:off x="0" y="0"/>
          <a:ext cx="0" cy="0"/>
          <a:chOff x="0" y="0"/>
          <a:chExt cx="0" cy="0"/>
        </a:xfrm>
      </p:grpSpPr>
      <p:grpSp>
        <p:nvGrpSpPr>
          <p:cNvPr id="788" name="Google Shape;788;p34"/>
          <p:cNvGrpSpPr/>
          <p:nvPr/>
        </p:nvGrpSpPr>
        <p:grpSpPr>
          <a:xfrm>
            <a:off x="812158" y="829917"/>
            <a:ext cx="10567685" cy="5198169"/>
            <a:chOff x="2184400" y="1402025"/>
            <a:chExt cx="7823200" cy="4942038"/>
          </a:xfrm>
        </p:grpSpPr>
        <p:sp>
          <p:nvSpPr>
            <p:cNvPr id="789" name="Google Shape;789;p34"/>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90" name="Google Shape;790;p3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791" name="Google Shape;791;p34"/>
          <p:cNvSpPr/>
          <p:nvPr/>
        </p:nvSpPr>
        <p:spPr>
          <a:xfrm>
            <a:off x="10285532" y="4917801"/>
            <a:ext cx="936370" cy="936371"/>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pic>
        <p:nvPicPr>
          <p:cNvPr id="792" name="Google Shape;792;p34"/>
          <p:cNvPicPr preferRelativeResize="0"/>
          <p:nvPr/>
        </p:nvPicPr>
        <p:blipFill rotWithShape="1">
          <a:blip r:embed="rId4">
            <a:alphaModFix/>
          </a:blip>
          <a:srcRect b="0" l="0" r="0" t="0"/>
          <a:stretch/>
        </p:blipFill>
        <p:spPr>
          <a:xfrm>
            <a:off x="4344253" y="1192462"/>
            <a:ext cx="3503492" cy="2545921"/>
          </a:xfrm>
          <a:prstGeom prst="rect">
            <a:avLst/>
          </a:prstGeom>
          <a:noFill/>
          <a:ln>
            <a:noFill/>
          </a:ln>
        </p:spPr>
      </p:pic>
      <p:grpSp>
        <p:nvGrpSpPr>
          <p:cNvPr id="793" name="Google Shape;793;p34"/>
          <p:cNvGrpSpPr/>
          <p:nvPr/>
        </p:nvGrpSpPr>
        <p:grpSpPr>
          <a:xfrm>
            <a:off x="5759801" y="1118243"/>
            <a:ext cx="670236" cy="588434"/>
            <a:chOff x="277892" y="2283969"/>
            <a:chExt cx="939577" cy="824904"/>
          </a:xfrm>
        </p:grpSpPr>
        <p:sp>
          <p:nvSpPr>
            <p:cNvPr id="794" name="Google Shape;794;p34"/>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95" name="Google Shape;795;p34"/>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796" name="Google Shape;796;p34"/>
          <p:cNvSpPr/>
          <p:nvPr/>
        </p:nvSpPr>
        <p:spPr>
          <a:xfrm>
            <a:off x="8534400" y="5060928"/>
            <a:ext cx="1831687" cy="6501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3 دقائق</a:t>
            </a:r>
            <a:endParaRPr b="0" i="0" sz="1400" u="none" cap="none" strike="noStrike">
              <a:solidFill>
                <a:srgbClr val="000000"/>
              </a:solidFill>
              <a:latin typeface="Arial"/>
              <a:ea typeface="Arial"/>
              <a:cs typeface="Arial"/>
              <a:sym typeface="Arial"/>
            </a:endParaRPr>
          </a:p>
        </p:txBody>
      </p:sp>
      <p:sp>
        <p:nvSpPr>
          <p:cNvPr id="797" name="Google Shape;797;p34"/>
          <p:cNvSpPr txBox="1"/>
          <p:nvPr/>
        </p:nvSpPr>
        <p:spPr>
          <a:xfrm>
            <a:off x="1698788" y="3984794"/>
            <a:ext cx="8776172" cy="769441"/>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أوظف اسم الآلة في سياقات تواصلية مختلفة</a:t>
            </a:r>
            <a:endParaRPr b="1" i="0" sz="4400" u="none" cap="none" strike="noStrike">
              <a:solidFill>
                <a:srgbClr val="FF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35"/>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3" name="Google Shape;803;p35"/>
          <p:cNvSpPr/>
          <p:nvPr/>
        </p:nvSpPr>
        <p:spPr>
          <a:xfrm>
            <a:off x="5431454" y="2890627"/>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4" name="Google Shape;804;p35"/>
          <p:cNvSpPr/>
          <p:nvPr/>
        </p:nvSpPr>
        <p:spPr>
          <a:xfrm>
            <a:off x="8003330" y="3501806"/>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805" name="Google Shape;805;p35"/>
          <p:cNvPicPr preferRelativeResize="0"/>
          <p:nvPr/>
        </p:nvPicPr>
        <p:blipFill rotWithShape="1">
          <a:blip r:embed="rId3">
            <a:alphaModFix/>
          </a:blip>
          <a:srcRect b="0" l="0" r="0" t="0"/>
          <a:stretch/>
        </p:blipFill>
        <p:spPr>
          <a:xfrm>
            <a:off x="202611" y="178392"/>
            <a:ext cx="591916" cy="591916"/>
          </a:xfrm>
          <a:prstGeom prst="rect">
            <a:avLst/>
          </a:prstGeom>
          <a:noFill/>
          <a:ln>
            <a:noFill/>
          </a:ln>
        </p:spPr>
      </p:pic>
      <p:pic>
        <p:nvPicPr>
          <p:cNvPr descr="Image générée" id="806" name="Google Shape;806;p35"/>
          <p:cNvPicPr preferRelativeResize="0"/>
          <p:nvPr/>
        </p:nvPicPr>
        <p:blipFill rotWithShape="1">
          <a:blip r:embed="rId4">
            <a:alphaModFix/>
          </a:blip>
          <a:srcRect b="61971" l="3539" r="75793" t="24327"/>
          <a:stretch/>
        </p:blipFill>
        <p:spPr>
          <a:xfrm>
            <a:off x="11269608" y="86855"/>
            <a:ext cx="784989" cy="897641"/>
          </a:xfrm>
          <a:prstGeom prst="rect">
            <a:avLst/>
          </a:prstGeom>
          <a:noFill/>
          <a:ln>
            <a:noFill/>
          </a:ln>
        </p:spPr>
      </p:pic>
      <p:sp>
        <p:nvSpPr>
          <p:cNvPr id="807" name="Google Shape;807;p35"/>
          <p:cNvSpPr/>
          <p:nvPr/>
        </p:nvSpPr>
        <p:spPr>
          <a:xfrm>
            <a:off x="1495057" y="4674861"/>
            <a:ext cx="5318618" cy="1027044"/>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190500" lvl="0" marL="342900" marR="0" rtl="1" algn="just">
              <a:lnSpc>
                <a:spcPct val="15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808" name="Google Shape;808;p35"/>
          <p:cNvSpPr txBox="1"/>
          <p:nvPr/>
        </p:nvSpPr>
        <p:spPr>
          <a:xfrm>
            <a:off x="2592112" y="250272"/>
            <a:ext cx="864552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أتعرف الخطوات التي أوظف بها اسم الآلة</a:t>
            </a:r>
            <a:endParaRPr b="0" i="0" sz="1400" u="none" cap="none" strike="noStrike">
              <a:solidFill>
                <a:srgbClr val="000000"/>
              </a:solidFill>
              <a:latin typeface="Arial"/>
              <a:ea typeface="Arial"/>
              <a:cs typeface="Arial"/>
              <a:sym typeface="Arial"/>
            </a:endParaRPr>
          </a:p>
        </p:txBody>
      </p:sp>
      <p:sp>
        <p:nvSpPr>
          <p:cNvPr id="809" name="Google Shape;809;p35"/>
          <p:cNvSpPr txBox="1"/>
          <p:nvPr/>
        </p:nvSpPr>
        <p:spPr>
          <a:xfrm>
            <a:off x="1107025" y="676029"/>
            <a:ext cx="10187701"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BFBFBF"/>
              </a:buClr>
              <a:buSzPts val="1400"/>
              <a:buFont typeface="Arial"/>
              <a:buNone/>
            </a:pPr>
            <a:r>
              <a:rPr b="0" i="0" lang="ar-MA" sz="1400" u="none" cap="none" strike="noStrike">
                <a:solidFill>
                  <a:srgbClr val="BFBFBF"/>
                </a:solidFill>
                <a:latin typeface="Calibri"/>
                <a:ea typeface="Calibri"/>
                <a:cs typeface="Calibri"/>
                <a:sym typeface="Calibri"/>
              </a:rPr>
              <a:t>يدعو المدرس المتعلمين إلى الانتباه، وينطلق الصورة في تحديد الحدث والأداة التي ينجز بها الفعل الدال عليه،  ويوضح سيرورة الإنجاز</a:t>
            </a:r>
            <a:endParaRPr b="0" i="0" sz="1400" u="none" cap="none" strike="noStrike">
              <a:solidFill>
                <a:srgbClr val="000000"/>
              </a:solidFill>
              <a:latin typeface="Arial"/>
              <a:ea typeface="Arial"/>
              <a:cs typeface="Arial"/>
              <a:sym typeface="Arial"/>
            </a:endParaRPr>
          </a:p>
        </p:txBody>
      </p:sp>
      <p:pic>
        <p:nvPicPr>
          <p:cNvPr id="810" name="Google Shape;810;p35"/>
          <p:cNvPicPr preferRelativeResize="0"/>
          <p:nvPr/>
        </p:nvPicPr>
        <p:blipFill rotWithShape="1">
          <a:blip r:embed="rId5">
            <a:alphaModFix/>
          </a:blip>
          <a:srcRect b="0" l="0" r="0" t="0"/>
          <a:stretch/>
        </p:blipFill>
        <p:spPr>
          <a:xfrm>
            <a:off x="3310160" y="3429000"/>
            <a:ext cx="922337" cy="1694324"/>
          </a:xfrm>
          <a:prstGeom prst="rect">
            <a:avLst/>
          </a:prstGeom>
          <a:noFill/>
          <a:ln>
            <a:noFill/>
          </a:ln>
        </p:spPr>
      </p:pic>
      <p:sp>
        <p:nvSpPr>
          <p:cNvPr id="811" name="Google Shape;811;p35"/>
          <p:cNvSpPr txBox="1"/>
          <p:nvPr/>
        </p:nvSpPr>
        <p:spPr>
          <a:xfrm>
            <a:off x="6343194" y="2435109"/>
            <a:ext cx="5397525" cy="1846659"/>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t" bIns="0" lIns="0" spcFirstLastPara="1" rIns="0" wrap="square" tIns="0">
            <a:spAutoFit/>
          </a:bodyPr>
          <a:lstStyle/>
          <a:p>
            <a:pPr indent="0" lvl="0" marL="0" marR="0" rtl="1" algn="just">
              <a:lnSpc>
                <a:spcPct val="100000"/>
              </a:lnSpc>
              <a:spcBef>
                <a:spcPts val="0"/>
              </a:spcBef>
              <a:spcAft>
                <a:spcPts val="0"/>
              </a:spcAft>
              <a:buClr>
                <a:schemeClr val="dk1"/>
              </a:buClr>
              <a:buSzPts val="2000"/>
              <a:buFont typeface="Arial"/>
              <a:buNone/>
            </a:pPr>
            <a:r>
              <a:rPr b="0" i="0" lang="ar-MA" sz="2000" u="none" cap="none" strike="noStrike">
                <a:solidFill>
                  <a:schemeClr val="dk1"/>
                </a:solidFill>
                <a:latin typeface="Calibri"/>
                <a:ea typeface="Calibri"/>
                <a:cs typeface="Calibri"/>
                <a:sym typeface="Calibri"/>
              </a:rPr>
              <a:t>1- ينطلق المدرس من الصورة لتحديد الفعل/الحدث الذي تدل عليه الصورة (الحرث).</a:t>
            </a:r>
            <a:endParaRPr b="0" i="0" sz="1400" u="none" cap="none" strike="noStrike">
              <a:solidFill>
                <a:srgbClr val="000000"/>
              </a:solidFill>
              <a:latin typeface="Arial"/>
              <a:ea typeface="Arial"/>
              <a:cs typeface="Arial"/>
              <a:sym typeface="Arial"/>
            </a:endParaRPr>
          </a:p>
          <a:p>
            <a:pPr indent="0" lvl="0" marL="0" marR="0" rtl="1" algn="just">
              <a:lnSpc>
                <a:spcPct val="100000"/>
              </a:lnSpc>
              <a:spcBef>
                <a:spcPts val="0"/>
              </a:spcBef>
              <a:spcAft>
                <a:spcPts val="0"/>
              </a:spcAft>
              <a:buClr>
                <a:schemeClr val="dk1"/>
              </a:buClr>
              <a:buSzPts val="2000"/>
              <a:buFont typeface="Arial"/>
              <a:buNone/>
            </a:pPr>
            <a:r>
              <a:rPr b="0" i="0" lang="ar-MA" sz="2000" u="none" cap="none" strike="noStrike">
                <a:solidFill>
                  <a:schemeClr val="dk1"/>
                </a:solidFill>
                <a:latin typeface="Calibri"/>
                <a:ea typeface="Calibri"/>
                <a:cs typeface="Calibri"/>
                <a:sym typeface="Calibri"/>
              </a:rPr>
              <a:t>2- تحديد الفعل الذي أخذت منه الأداة التي يستعملها الفلاح لحرث الأرض.</a:t>
            </a:r>
            <a:endParaRPr b="0" i="0" sz="1400" u="none" cap="none" strike="noStrike">
              <a:solidFill>
                <a:srgbClr val="000000"/>
              </a:solidFill>
              <a:latin typeface="Arial"/>
              <a:ea typeface="Arial"/>
              <a:cs typeface="Arial"/>
              <a:sym typeface="Arial"/>
            </a:endParaRPr>
          </a:p>
          <a:p>
            <a:pPr indent="0" lvl="0" marL="0" marR="0" rtl="1" algn="just">
              <a:lnSpc>
                <a:spcPct val="100000"/>
              </a:lnSpc>
              <a:spcBef>
                <a:spcPts val="0"/>
              </a:spcBef>
              <a:spcAft>
                <a:spcPts val="0"/>
              </a:spcAft>
              <a:buClr>
                <a:schemeClr val="dk1"/>
              </a:buClr>
              <a:buSzPts val="2000"/>
              <a:buFont typeface="Arial"/>
              <a:buNone/>
            </a:pPr>
            <a:r>
              <a:rPr b="0" i="0" lang="ar-MA" sz="2000" u="none" cap="none" strike="noStrike">
                <a:solidFill>
                  <a:schemeClr val="dk1"/>
                </a:solidFill>
                <a:latin typeface="Calibri"/>
                <a:ea typeface="Calibri"/>
                <a:cs typeface="Calibri"/>
                <a:sym typeface="Calibri"/>
              </a:rPr>
              <a:t>3- صياغة اسم الآلة الذي يدل على الأداة التي ينجز بها الفعل، وتركيبه في جملة.</a:t>
            </a:r>
            <a:endParaRPr b="0" i="0" sz="1400" u="none" cap="none" strike="noStrike">
              <a:solidFill>
                <a:srgbClr val="000000"/>
              </a:solidFill>
              <a:latin typeface="Arial"/>
              <a:ea typeface="Arial"/>
              <a:cs typeface="Arial"/>
              <a:sym typeface="Arial"/>
            </a:endParaRPr>
          </a:p>
        </p:txBody>
      </p:sp>
      <p:sp>
        <p:nvSpPr>
          <p:cNvPr id="812" name="Google Shape;812;p35"/>
          <p:cNvSpPr/>
          <p:nvPr/>
        </p:nvSpPr>
        <p:spPr>
          <a:xfrm>
            <a:off x="275100" y="5240240"/>
            <a:ext cx="6538575" cy="727571"/>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ctr">
              <a:lnSpc>
                <a:spcPct val="2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 يَلْجَأُ الفَلّاحُ إِلى الْمِحْراثِ </a:t>
            </a:r>
            <a:r>
              <a:rPr b="1" lang="ar-MA" sz="2400">
                <a:solidFill>
                  <a:schemeClr val="dk1"/>
                </a:solidFill>
                <a:latin typeface="Calibri"/>
                <a:ea typeface="Calibri"/>
                <a:cs typeface="Calibri"/>
                <a:sym typeface="Calibri"/>
              </a:rPr>
              <a:t>لِحرثِ الأرضِ</a:t>
            </a:r>
            <a:r>
              <a:rPr b="1" i="0" lang="ar-MA" sz="2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descr="Résultat d’images pour صور المحراث " id="813" name="Google Shape;813;p35"/>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814" name="Google Shape;814;p35"/>
          <p:cNvPicPr preferRelativeResize="0"/>
          <p:nvPr/>
        </p:nvPicPr>
        <p:blipFill rotWithShape="1">
          <a:blip r:embed="rId6">
            <a:alphaModFix/>
          </a:blip>
          <a:srcRect b="0" l="0" r="0" t="0"/>
          <a:stretch/>
        </p:blipFill>
        <p:spPr>
          <a:xfrm>
            <a:off x="897275" y="1067812"/>
            <a:ext cx="5046326" cy="230573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818" name="Shape 818"/>
        <p:cNvGrpSpPr/>
        <p:nvPr/>
      </p:nvGrpSpPr>
      <p:grpSpPr>
        <a:xfrm>
          <a:off x="0" y="0"/>
          <a:ext cx="0" cy="0"/>
          <a:chOff x="0" y="0"/>
          <a:chExt cx="0" cy="0"/>
        </a:xfrm>
      </p:grpSpPr>
      <p:grpSp>
        <p:nvGrpSpPr>
          <p:cNvPr id="819" name="Google Shape;819;p36"/>
          <p:cNvGrpSpPr/>
          <p:nvPr/>
        </p:nvGrpSpPr>
        <p:grpSpPr>
          <a:xfrm>
            <a:off x="812159" y="829917"/>
            <a:ext cx="10567685" cy="5198169"/>
            <a:chOff x="2184400" y="1402025"/>
            <a:chExt cx="7823200" cy="4942038"/>
          </a:xfrm>
        </p:grpSpPr>
        <p:sp>
          <p:nvSpPr>
            <p:cNvPr id="820" name="Google Shape;820;p36"/>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21" name="Google Shape;821;p3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F9ED5"/>
                </a:buClr>
                <a:buSzPts val="4400"/>
                <a:buFont typeface="Calibri"/>
                <a:buNone/>
              </a:pPr>
              <a:r>
                <a:rPr b="1" i="0" lang="ar-MA" sz="4400" u="none" cap="none" strike="noStrike">
                  <a:solidFill>
                    <a:srgbClr val="0F9ED5"/>
                  </a:solidFill>
                  <a:latin typeface="Calibri"/>
                  <a:ea typeface="Calibri"/>
                  <a:cs typeface="Calibri"/>
                  <a:sym typeface="Calibri"/>
                </a:rPr>
                <a:t>الممارسة الموجهة الجماعية</a:t>
              </a:r>
              <a:endParaRPr b="1" i="0" sz="4400" u="none" cap="none" strike="noStrike">
                <a:solidFill>
                  <a:srgbClr val="0F9ED5"/>
                </a:solidFill>
                <a:latin typeface="Calibri"/>
                <a:ea typeface="Calibri"/>
                <a:cs typeface="Calibri"/>
                <a:sym typeface="Calibri"/>
              </a:endParaRPr>
            </a:p>
          </p:txBody>
        </p:sp>
      </p:grpSp>
      <p:grpSp>
        <p:nvGrpSpPr>
          <p:cNvPr id="822" name="Google Shape;822;p36"/>
          <p:cNvGrpSpPr/>
          <p:nvPr/>
        </p:nvGrpSpPr>
        <p:grpSpPr>
          <a:xfrm>
            <a:off x="8796759" y="4917801"/>
            <a:ext cx="2425143" cy="936371"/>
            <a:chOff x="8796759" y="4917801"/>
            <a:chExt cx="2425142" cy="936370"/>
          </a:xfrm>
        </p:grpSpPr>
        <p:sp>
          <p:nvSpPr>
            <p:cNvPr id="823" name="Google Shape;823;p3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24" name="Google Shape;824;p36"/>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pic>
        <p:nvPicPr>
          <p:cNvPr id="825" name="Google Shape;825;p36"/>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pic>
        <p:nvPicPr>
          <p:cNvPr descr="Lever la main - Icônes mains et gestes gratuites" id="830" name="Google Shape;830;p37"/>
          <p:cNvPicPr preferRelativeResize="0"/>
          <p:nvPr/>
        </p:nvPicPr>
        <p:blipFill rotWithShape="1">
          <a:blip r:embed="rId3">
            <a:alphaModFix/>
          </a:blip>
          <a:srcRect b="0" l="0" r="0" t="0"/>
          <a:stretch/>
        </p:blipFill>
        <p:spPr>
          <a:xfrm>
            <a:off x="257510" y="269303"/>
            <a:ext cx="468000" cy="540000"/>
          </a:xfrm>
          <a:prstGeom prst="rect">
            <a:avLst/>
          </a:prstGeom>
          <a:noFill/>
          <a:ln>
            <a:noFill/>
          </a:ln>
        </p:spPr>
      </p:pic>
      <p:sp>
        <p:nvSpPr>
          <p:cNvPr id="831" name="Google Shape;831;p37"/>
          <p:cNvSpPr/>
          <p:nvPr/>
        </p:nvSpPr>
        <p:spPr>
          <a:xfrm>
            <a:off x="1012791" y="495881"/>
            <a:ext cx="10580802" cy="58477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1600"/>
              <a:buFont typeface="Arial"/>
              <a:buNone/>
            </a:pPr>
            <a:r>
              <a:rPr b="0" i="0" lang="ar-MA" sz="1600" u="none" cap="none" strike="noStrike">
                <a:solidFill>
                  <a:srgbClr val="AEAEAE"/>
                </a:solidFill>
                <a:latin typeface="Calibri"/>
                <a:ea typeface="Calibri"/>
                <a:cs typeface="Calibri"/>
                <a:sym typeface="Calibri"/>
              </a:rPr>
              <a:t>يطلب المدرس (ة) من </a:t>
            </a:r>
            <a:r>
              <a:rPr b="0" i="0" lang="ar-MA" sz="1600" u="none" cap="none" strike="noStrike">
                <a:solidFill>
                  <a:srgbClr val="FF0000"/>
                </a:solidFill>
                <a:latin typeface="Calibri"/>
                <a:ea typeface="Calibri"/>
                <a:cs typeface="Calibri"/>
                <a:sym typeface="Calibri"/>
              </a:rPr>
              <a:t>جماعة القسم </a:t>
            </a:r>
            <a:r>
              <a:rPr b="0" i="0" lang="ar-MA" sz="1600" u="none" cap="none" strike="noStrike">
                <a:solidFill>
                  <a:srgbClr val="AEAEAE"/>
                </a:solidFill>
                <a:latin typeface="Calibri"/>
                <a:ea typeface="Calibri"/>
                <a:cs typeface="Calibri"/>
                <a:sym typeface="Calibri"/>
              </a:rPr>
              <a:t>ملء الفراغ باسم آلة مناسب لسياق الكلام في كل جملة في مدة دقبقتين، ويحفزهم على الإنجاز، ثم ينهض متعلما لتقديم الإجابة، ويطلب منه توضيح سيرورة الإنجاز لزملائه، مع حث المتعلمين على إبداء رأيهم في جوابه </a:t>
            </a:r>
            <a:endParaRPr b="0" i="0" sz="2000" u="none" cap="none" strike="noStrike">
              <a:solidFill>
                <a:srgbClr val="AEAEAE"/>
              </a:solidFill>
              <a:latin typeface="Calibri"/>
              <a:ea typeface="Calibri"/>
              <a:cs typeface="Calibri"/>
              <a:sym typeface="Calibri"/>
            </a:endParaRPr>
          </a:p>
        </p:txBody>
      </p:sp>
      <p:sp>
        <p:nvSpPr>
          <p:cNvPr id="832" name="Google Shape;832;p37"/>
          <p:cNvSpPr txBox="1"/>
          <p:nvPr/>
        </p:nvSpPr>
        <p:spPr>
          <a:xfrm>
            <a:off x="2300748" y="259842"/>
            <a:ext cx="9160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ملء الفراغ باسم آلة مناسب يدل على مُخْتَرَعٍ مِنَ ݴلْمُخْتَرَعاتِ ݴلْحَديثَةِ</a:t>
            </a:r>
            <a:r>
              <a:rPr b="1" i="0" lang="ar-MA" sz="2000" u="none" cap="none" strike="noStrike">
                <a:solidFill>
                  <a:srgbClr val="C00000"/>
                </a:solidFill>
                <a:latin typeface="Calibri"/>
                <a:ea typeface="Calibri"/>
                <a:cs typeface="Calibri"/>
                <a:sym typeface="Calibri"/>
              </a:rPr>
              <a:t> </a:t>
            </a:r>
            <a:endParaRPr b="1" i="0" sz="2000" u="none" cap="none" strike="noStrike">
              <a:solidFill>
                <a:srgbClr val="747474"/>
              </a:solidFill>
              <a:latin typeface="Calibri"/>
              <a:ea typeface="Calibri"/>
              <a:cs typeface="Calibri"/>
              <a:sym typeface="Calibri"/>
            </a:endParaRPr>
          </a:p>
        </p:txBody>
      </p:sp>
      <p:sp>
        <p:nvSpPr>
          <p:cNvPr id="833" name="Google Shape;833;p37"/>
          <p:cNvSpPr/>
          <p:nvPr/>
        </p:nvSpPr>
        <p:spPr>
          <a:xfrm>
            <a:off x="629918" y="3078397"/>
            <a:ext cx="10872863" cy="523220"/>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2- يَسْتَعْملُ الجيشُ .................. لنقلِ الْجُنودِ من مكان إلى آخر.</a:t>
            </a:r>
            <a:endParaRPr b="0" i="0" sz="1400" u="none" cap="none" strike="noStrike">
              <a:solidFill>
                <a:srgbClr val="000000"/>
              </a:solidFill>
              <a:latin typeface="Arial"/>
              <a:ea typeface="Arial"/>
              <a:cs typeface="Arial"/>
              <a:sym typeface="Arial"/>
            </a:endParaRPr>
          </a:p>
        </p:txBody>
      </p:sp>
      <p:sp>
        <p:nvSpPr>
          <p:cNvPr id="834" name="Google Shape;834;p37"/>
          <p:cNvSpPr/>
          <p:nvPr/>
        </p:nvSpPr>
        <p:spPr>
          <a:xfrm>
            <a:off x="659568" y="4299444"/>
            <a:ext cx="10872863" cy="523220"/>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3- </a:t>
            </a:r>
            <a:r>
              <a:rPr b="0" i="0" lang="ar-MA" sz="2800" u="none" cap="none" strike="noStrike">
                <a:solidFill>
                  <a:schemeClr val="dk1"/>
                </a:solidFill>
                <a:latin typeface="Arial"/>
                <a:ea typeface="Arial"/>
                <a:cs typeface="Arial"/>
                <a:sym typeface="Arial"/>
              </a:rPr>
              <a:t>يَسْتَخْدِمُ الطَّبيبُ ............................... لِلْكَشْفِ عَنِ الْأَحْشاءِ وَفَحْصِها.</a:t>
            </a:r>
            <a:endParaRPr b="0" i="0" sz="2800" u="none" cap="none" strike="noStrike">
              <a:solidFill>
                <a:schemeClr val="dk1"/>
              </a:solidFill>
              <a:latin typeface="Calibri"/>
              <a:ea typeface="Calibri"/>
              <a:cs typeface="Calibri"/>
              <a:sym typeface="Calibri"/>
            </a:endParaRPr>
          </a:p>
        </p:txBody>
      </p:sp>
      <p:sp>
        <p:nvSpPr>
          <p:cNvPr id="835" name="Google Shape;835;p37"/>
          <p:cNvSpPr/>
          <p:nvPr/>
        </p:nvSpPr>
        <p:spPr>
          <a:xfrm>
            <a:off x="629918" y="1870389"/>
            <a:ext cx="10872863" cy="523220"/>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1- تُسْتَخدَمُ ....................... لرفع الأشياء الثقيلة.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pic>
        <p:nvPicPr>
          <p:cNvPr id="840" name="Google Shape;840;p38"/>
          <p:cNvPicPr preferRelativeResize="0"/>
          <p:nvPr/>
        </p:nvPicPr>
        <p:blipFill rotWithShape="1">
          <a:blip r:embed="rId3">
            <a:alphaModFix/>
          </a:blip>
          <a:srcRect b="0" l="0" r="0" t="0"/>
          <a:stretch/>
        </p:blipFill>
        <p:spPr>
          <a:xfrm>
            <a:off x="188260" y="234803"/>
            <a:ext cx="591916" cy="591916"/>
          </a:xfrm>
          <a:prstGeom prst="rect">
            <a:avLst/>
          </a:prstGeom>
          <a:noFill/>
          <a:ln>
            <a:noFill/>
          </a:ln>
        </p:spPr>
      </p:pic>
      <p:sp>
        <p:nvSpPr>
          <p:cNvPr id="841" name="Google Shape;841;p38"/>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
        <p:nvSpPr>
          <p:cNvPr id="842" name="Google Shape;842;p38"/>
          <p:cNvSpPr txBox="1"/>
          <p:nvPr/>
        </p:nvSpPr>
        <p:spPr>
          <a:xfrm>
            <a:off x="2300748" y="259842"/>
            <a:ext cx="9160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ملء الفراغ باسم آلة مناسب يدل على مُخْتَرَعٍ مِنَ ݴلْمُخْتَرَعاتِ ݴلْحَديثَةِ</a:t>
            </a:r>
            <a:r>
              <a:rPr b="1" i="0" lang="ar-MA" sz="2000" u="none" cap="none" strike="noStrike">
                <a:solidFill>
                  <a:srgbClr val="C00000"/>
                </a:solidFill>
                <a:latin typeface="Calibri"/>
                <a:ea typeface="Calibri"/>
                <a:cs typeface="Calibri"/>
                <a:sym typeface="Calibri"/>
              </a:rPr>
              <a:t> </a:t>
            </a:r>
            <a:endParaRPr b="1" i="0" sz="2000" u="none" cap="none" strike="noStrike">
              <a:solidFill>
                <a:srgbClr val="747474"/>
              </a:solidFill>
              <a:latin typeface="Calibri"/>
              <a:ea typeface="Calibri"/>
              <a:cs typeface="Calibri"/>
              <a:sym typeface="Calibri"/>
            </a:endParaRPr>
          </a:p>
        </p:txBody>
      </p:sp>
      <p:sp>
        <p:nvSpPr>
          <p:cNvPr id="843" name="Google Shape;843;p38"/>
          <p:cNvSpPr/>
          <p:nvPr/>
        </p:nvSpPr>
        <p:spPr>
          <a:xfrm>
            <a:off x="629918" y="3078397"/>
            <a:ext cx="10872863" cy="523220"/>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2- يَسْتَعْملُ الجيشُ </a:t>
            </a:r>
            <a:r>
              <a:rPr b="0" i="0" lang="ar-MA" sz="2800" u="none" cap="none" strike="noStrike">
                <a:solidFill>
                  <a:srgbClr val="FF0000"/>
                </a:solidFill>
                <a:latin typeface="Calibri"/>
                <a:ea typeface="Calibri"/>
                <a:cs typeface="Calibri"/>
                <a:sym typeface="Calibri"/>
              </a:rPr>
              <a:t>شاحِنةً</a:t>
            </a:r>
            <a:r>
              <a:rPr b="0" i="0" lang="ar-MA" sz="2800" u="none" cap="none" strike="noStrike">
                <a:solidFill>
                  <a:schemeClr val="dk1"/>
                </a:solidFill>
                <a:latin typeface="Calibri"/>
                <a:ea typeface="Calibri"/>
                <a:cs typeface="Calibri"/>
                <a:sym typeface="Calibri"/>
              </a:rPr>
              <a:t> لنقلِ الْجُنودِ من مكان إلى آخر.</a:t>
            </a:r>
            <a:endParaRPr b="0" i="0" sz="1400" u="none" cap="none" strike="noStrike">
              <a:solidFill>
                <a:srgbClr val="000000"/>
              </a:solidFill>
              <a:latin typeface="Arial"/>
              <a:ea typeface="Arial"/>
              <a:cs typeface="Arial"/>
              <a:sym typeface="Arial"/>
            </a:endParaRPr>
          </a:p>
        </p:txBody>
      </p:sp>
      <p:sp>
        <p:nvSpPr>
          <p:cNvPr id="844" name="Google Shape;844;p38"/>
          <p:cNvSpPr/>
          <p:nvPr/>
        </p:nvSpPr>
        <p:spPr>
          <a:xfrm>
            <a:off x="659568" y="4299444"/>
            <a:ext cx="10872863" cy="523220"/>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3- </a:t>
            </a:r>
            <a:r>
              <a:rPr b="0" i="0" lang="ar-MA" sz="2800" u="none" cap="none" strike="noStrike">
                <a:solidFill>
                  <a:schemeClr val="dk1"/>
                </a:solidFill>
                <a:latin typeface="Arial"/>
                <a:ea typeface="Arial"/>
                <a:cs typeface="Arial"/>
                <a:sym typeface="Arial"/>
              </a:rPr>
              <a:t>يَسْتَخْدِمُ الطَّبيبُ </a:t>
            </a:r>
            <a:r>
              <a:rPr b="0" i="0" lang="ar-MA" sz="2800" u="none" cap="none" strike="noStrike">
                <a:solidFill>
                  <a:srgbClr val="FF0000"/>
                </a:solidFill>
                <a:latin typeface="Arial"/>
                <a:ea typeface="Arial"/>
                <a:cs typeface="Arial"/>
                <a:sym typeface="Arial"/>
              </a:rPr>
              <a:t>المِسْبارَ</a:t>
            </a:r>
            <a:r>
              <a:rPr b="0" i="0" lang="ar-MA" sz="2800" u="none" cap="none" strike="noStrike">
                <a:solidFill>
                  <a:schemeClr val="dk1"/>
                </a:solidFill>
                <a:latin typeface="Arial"/>
                <a:ea typeface="Arial"/>
                <a:cs typeface="Arial"/>
                <a:sym typeface="Arial"/>
              </a:rPr>
              <a:t> لِلْكَشْفِ عَنِ الْأَحْشاءِ وَفَحْصِها.</a:t>
            </a:r>
            <a:endParaRPr b="0" i="0" sz="2800" u="none" cap="none" strike="noStrike">
              <a:solidFill>
                <a:schemeClr val="dk1"/>
              </a:solidFill>
              <a:latin typeface="Calibri"/>
              <a:ea typeface="Calibri"/>
              <a:cs typeface="Calibri"/>
              <a:sym typeface="Calibri"/>
            </a:endParaRPr>
          </a:p>
        </p:txBody>
      </p:sp>
      <p:sp>
        <p:nvSpPr>
          <p:cNvPr id="845" name="Google Shape;845;p38"/>
          <p:cNvSpPr/>
          <p:nvPr/>
        </p:nvSpPr>
        <p:spPr>
          <a:xfrm>
            <a:off x="629918" y="1870389"/>
            <a:ext cx="10872863" cy="523220"/>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1- تُسْتَخدَمُ </a:t>
            </a:r>
            <a:r>
              <a:rPr b="0" i="0" lang="ar-MA" sz="2800" u="none" cap="none" strike="noStrike">
                <a:solidFill>
                  <a:srgbClr val="FF0000"/>
                </a:solidFill>
                <a:latin typeface="Calibri"/>
                <a:ea typeface="Calibri"/>
                <a:cs typeface="Calibri"/>
                <a:sym typeface="Calibri"/>
              </a:rPr>
              <a:t>الرّافِعةُ</a:t>
            </a:r>
            <a:r>
              <a:rPr b="0" i="0" lang="ar-MA" sz="2800" u="none" cap="none" strike="noStrike">
                <a:solidFill>
                  <a:schemeClr val="dk1"/>
                </a:solidFill>
                <a:latin typeface="Calibri"/>
                <a:ea typeface="Calibri"/>
                <a:cs typeface="Calibri"/>
                <a:sym typeface="Calibri"/>
              </a:rPr>
              <a:t> لرفع الأشياء الثقيلة.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849" name="Shape 849"/>
        <p:cNvGrpSpPr/>
        <p:nvPr/>
      </p:nvGrpSpPr>
      <p:grpSpPr>
        <a:xfrm>
          <a:off x="0" y="0"/>
          <a:ext cx="0" cy="0"/>
          <a:chOff x="0" y="0"/>
          <a:chExt cx="0" cy="0"/>
        </a:xfrm>
      </p:grpSpPr>
      <p:grpSp>
        <p:nvGrpSpPr>
          <p:cNvPr id="850" name="Google Shape;850;p39"/>
          <p:cNvGrpSpPr/>
          <p:nvPr/>
        </p:nvGrpSpPr>
        <p:grpSpPr>
          <a:xfrm>
            <a:off x="812159" y="829917"/>
            <a:ext cx="10567685" cy="5198169"/>
            <a:chOff x="2184400" y="1402025"/>
            <a:chExt cx="7823200" cy="4942038"/>
          </a:xfrm>
        </p:grpSpPr>
        <p:sp>
          <p:nvSpPr>
            <p:cNvPr id="851" name="Google Shape;851;p39"/>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52" name="Google Shape;852;p3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1D6FA9"/>
                </a:buClr>
                <a:buSzPts val="4400"/>
                <a:buFont typeface="Calibri"/>
                <a:buNone/>
              </a:pPr>
              <a:r>
                <a:rPr b="1" i="0" lang="ar-MA" sz="4400" u="none" cap="none" strike="noStrike">
                  <a:solidFill>
                    <a:srgbClr val="1D6FA9"/>
                  </a:solidFill>
                  <a:latin typeface="Calibri"/>
                  <a:ea typeface="Calibri"/>
                  <a:cs typeface="Calibri"/>
                  <a:sym typeface="Calibri"/>
                </a:rPr>
                <a:t>الممارسة الموجهة الثنائية </a:t>
              </a:r>
              <a:endParaRPr b="1" i="0" sz="4400" u="none" cap="none" strike="noStrike">
                <a:solidFill>
                  <a:srgbClr val="1D6FA9"/>
                </a:solidFill>
                <a:latin typeface="Calibri"/>
                <a:ea typeface="Calibri"/>
                <a:cs typeface="Calibri"/>
                <a:sym typeface="Calibri"/>
              </a:endParaRPr>
            </a:p>
          </p:txBody>
        </p:sp>
      </p:grpSp>
      <p:grpSp>
        <p:nvGrpSpPr>
          <p:cNvPr id="853" name="Google Shape;853;p39"/>
          <p:cNvGrpSpPr/>
          <p:nvPr/>
        </p:nvGrpSpPr>
        <p:grpSpPr>
          <a:xfrm>
            <a:off x="8649325" y="4917801"/>
            <a:ext cx="2572577" cy="936371"/>
            <a:chOff x="8649325" y="4917801"/>
            <a:chExt cx="2572576" cy="936370"/>
          </a:xfrm>
        </p:grpSpPr>
        <p:sp>
          <p:nvSpPr>
            <p:cNvPr id="854" name="Google Shape;854;p39"/>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55" name="Google Shape;855;p39"/>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5 دقائق</a:t>
              </a:r>
              <a:endParaRPr b="0" i="0" sz="1400" u="none" cap="none" strike="noStrike">
                <a:solidFill>
                  <a:srgbClr val="000000"/>
                </a:solidFill>
                <a:latin typeface="Arial"/>
                <a:ea typeface="Arial"/>
                <a:cs typeface="Arial"/>
                <a:sym typeface="Arial"/>
              </a:endParaRPr>
            </a:p>
          </p:txBody>
        </p:sp>
      </p:grpSp>
      <p:pic>
        <p:nvPicPr>
          <p:cNvPr descr="Une image contenant habits, Dessin d’enfant, table, meubles&#10;&#10;Le contenu généré par l’IA peut être incorrect." id="856" name="Google Shape;856;p39"/>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857" name="Google Shape;857;p39"/>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rgbClr val="000000"/>
                </a:solidFill>
                <a:latin typeface="Arial"/>
                <a:ea typeface="Arial"/>
                <a:cs typeface="Arial"/>
                <a:sym typeface="Arial"/>
              </a:rPr>
              <a:t>تساءلت ما إذا...</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40"/>
          <p:cNvSpPr txBox="1"/>
          <p:nvPr/>
        </p:nvSpPr>
        <p:spPr>
          <a:xfrm>
            <a:off x="1009180" y="621864"/>
            <a:ext cx="10451806" cy="470617"/>
          </a:xfrm>
          <a:prstGeom prst="rect">
            <a:avLst/>
          </a:prstGeom>
          <a:noFill/>
          <a:ln>
            <a:noFill/>
          </a:ln>
        </p:spPr>
        <p:txBody>
          <a:bodyPr anchorCtr="0" anchor="ctr" bIns="45700" lIns="91425" spcFirstLastPara="1" rIns="91425" wrap="square" tIns="45700">
            <a:noAutofit/>
          </a:bodyPr>
          <a:lstStyle/>
          <a:p>
            <a:pPr indent="0" lvl="0" marL="0" marR="0" rtl="1" algn="just">
              <a:lnSpc>
                <a:spcPct val="90000"/>
              </a:lnSpc>
              <a:spcBef>
                <a:spcPts val="0"/>
              </a:spcBef>
              <a:spcAft>
                <a:spcPts val="0"/>
              </a:spcAft>
              <a:buClr>
                <a:schemeClr val="dk1"/>
              </a:buClr>
              <a:buSzPts val="1100"/>
              <a:buFont typeface="Arial"/>
              <a:buNone/>
            </a:pPr>
            <a:r>
              <a:rPr b="0" i="1" lang="ar-MA" sz="1100" u="none" cap="none" strike="noStrike">
                <a:solidFill>
                  <a:schemeClr val="dk1"/>
                </a:solidFill>
                <a:latin typeface="Arial"/>
                <a:ea typeface="Arial"/>
                <a:cs typeface="Arial"/>
                <a:sym typeface="Arial"/>
              </a:rPr>
              <a:t> </a:t>
            </a:r>
            <a:br>
              <a:rPr b="0" i="1" lang="ar-MA" sz="1100" u="none" cap="none" strike="noStrike">
                <a:solidFill>
                  <a:schemeClr val="dk1"/>
                </a:solidFill>
                <a:latin typeface="Arial"/>
                <a:ea typeface="Arial"/>
                <a:cs typeface="Arial"/>
                <a:sym typeface="Arial"/>
              </a:rPr>
            </a:br>
            <a:r>
              <a:rPr b="0" i="1" lang="ar-MA" sz="1400" u="none" cap="none" strike="noStrike">
                <a:solidFill>
                  <a:srgbClr val="AEAEAE"/>
                </a:solidFill>
                <a:latin typeface="Calibri"/>
                <a:ea typeface="Calibri"/>
                <a:cs typeface="Calibri"/>
                <a:sym typeface="Calibri"/>
              </a:rPr>
              <a:t>يطلب المدر س من كل متعلم (ة) الانطلاق من السياق لاختيار اسم آلة مناسب، لملء الفراغ في كل عبارة من العبارات المقترحة في مدة دقبقتين، </a:t>
            </a:r>
            <a:r>
              <a:rPr b="0" i="1" lang="ar-MA" sz="1400" u="none" cap="none" strike="noStrike">
                <a:solidFill>
                  <a:srgbClr val="FF0000"/>
                </a:solidFill>
                <a:latin typeface="Calibri"/>
                <a:ea typeface="Calibri"/>
                <a:cs typeface="Calibri"/>
                <a:sym typeface="Calibri"/>
              </a:rPr>
              <a:t>ويدعوه</a:t>
            </a:r>
            <a:r>
              <a:rPr b="0" i="1" lang="ar-MA" sz="1400" u="none" cap="none" strike="noStrike">
                <a:solidFill>
                  <a:srgbClr val="AEAEAE"/>
                </a:solidFill>
                <a:latin typeface="Calibri"/>
                <a:ea typeface="Calibri"/>
                <a:cs typeface="Calibri"/>
                <a:sym typeface="Calibri"/>
              </a:rPr>
              <a:t> إلى شرح سيرورة توصله إلى الجواب </a:t>
            </a:r>
            <a:r>
              <a:rPr b="0" i="1" lang="ar-MA" sz="1400" u="none" cap="none" strike="noStrike">
                <a:solidFill>
                  <a:srgbClr val="FF0000"/>
                </a:solidFill>
                <a:latin typeface="Calibri"/>
                <a:ea typeface="Calibri"/>
                <a:cs typeface="Calibri"/>
                <a:sym typeface="Calibri"/>
              </a:rPr>
              <a:t>لزميله</a:t>
            </a:r>
            <a:r>
              <a:rPr b="0" i="1" lang="ar-MA" sz="1400" u="none" cap="none" strike="noStrike">
                <a:solidFill>
                  <a:srgbClr val="AEAEAE"/>
                </a:solidFill>
                <a:latin typeface="Calibri"/>
                <a:ea typeface="Calibri"/>
                <a:cs typeface="Calibri"/>
                <a:sym typeface="Calibri"/>
              </a:rPr>
              <a:t> في سياق التصحيح التبادلي، ثم ينهض متعلما لتقديم الإجابة وشرح مسار التوصل إلى الإجابة </a:t>
            </a:r>
            <a:endParaRPr b="0" i="1" sz="1400" u="none" cap="none" strike="noStrike">
              <a:solidFill>
                <a:srgbClr val="AEAEAE"/>
              </a:solidFill>
              <a:latin typeface="Calibri"/>
              <a:ea typeface="Calibri"/>
              <a:cs typeface="Calibri"/>
              <a:sym typeface="Calibri"/>
            </a:endParaRPr>
          </a:p>
        </p:txBody>
      </p:sp>
      <p:sp>
        <p:nvSpPr>
          <p:cNvPr id="863" name="Google Shape;863;p40"/>
          <p:cNvSpPr txBox="1"/>
          <p:nvPr/>
        </p:nvSpPr>
        <p:spPr>
          <a:xfrm>
            <a:off x="2300748" y="259842"/>
            <a:ext cx="9160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ملء الفراغ باسم آلة مناسب يدل على مُخْتَرَعٍ مِنَ ݴلْمُخْتَرَعاتِ ݴلْحَديثَةِ</a:t>
            </a:r>
            <a:r>
              <a:rPr b="1" i="0" lang="ar-MA" sz="2000" u="none" cap="none" strike="noStrike">
                <a:solidFill>
                  <a:srgbClr val="C00000"/>
                </a:solidFill>
                <a:latin typeface="Calibri"/>
                <a:ea typeface="Calibri"/>
                <a:cs typeface="Calibri"/>
                <a:sym typeface="Calibri"/>
              </a:rPr>
              <a:t> </a:t>
            </a:r>
            <a:endParaRPr b="1" i="0" sz="2000" u="none" cap="none" strike="noStrike">
              <a:solidFill>
                <a:srgbClr val="747474"/>
              </a:solidFill>
              <a:latin typeface="Calibri"/>
              <a:ea typeface="Calibri"/>
              <a:cs typeface="Calibri"/>
              <a:sym typeface="Calibri"/>
            </a:endParaRPr>
          </a:p>
        </p:txBody>
      </p:sp>
      <p:sp>
        <p:nvSpPr>
          <p:cNvPr id="864" name="Google Shape;864;p40"/>
          <p:cNvSpPr txBox="1"/>
          <p:nvPr/>
        </p:nvSpPr>
        <p:spPr>
          <a:xfrm>
            <a:off x="854096" y="1763126"/>
            <a:ext cx="10724991" cy="3682226"/>
          </a:xfrm>
          <a:prstGeom prst="rect">
            <a:avLst/>
          </a:prstGeom>
          <a:no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1- يُنْجِزُ ........... ݴلمَسائِلَ ݴلرِّياضِيَّةَ ݴلمُعقَّدةَ بِسُرْعَةٍ فائِقَةٍ.</a:t>
            </a:r>
            <a:endParaRPr b="0" i="0" sz="1400" u="none" cap="none" strike="noStrike">
              <a:solidFill>
                <a:srgbClr val="000000"/>
              </a:solidFill>
              <a:latin typeface="Arial"/>
              <a:ea typeface="Arial"/>
              <a:cs typeface="Arial"/>
              <a:sym typeface="Arial"/>
            </a:endParaRPr>
          </a:p>
          <a:p>
            <a:pPr indent="0" lvl="0" marL="0" marR="0" rtl="1" algn="r">
              <a:lnSpc>
                <a:spcPct val="2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2- اِعْتَمَدَ ݴلْباحِثُ عَلى ................... فَضائِيٍّ لِاسْتِكْشافِ سَطْحِ ݴلْكَوْكَبِ.</a:t>
            </a:r>
            <a:endParaRPr b="0" i="0" sz="1400" u="none" cap="none" strike="noStrike">
              <a:solidFill>
                <a:srgbClr val="000000"/>
              </a:solidFill>
              <a:latin typeface="Arial"/>
              <a:ea typeface="Arial"/>
              <a:cs typeface="Arial"/>
              <a:sym typeface="Arial"/>
            </a:endParaRPr>
          </a:p>
          <a:p>
            <a:pPr indent="0" lvl="0" marL="0" marR="0" rtl="1" algn="r">
              <a:lnSpc>
                <a:spcPct val="2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3- يَسْتَعْمِلُ ݴلبِيولوجيُّ ........................... لِمَعْرِفَةِ خَصائِصِ ݴلْكائِناتِ ݴلْحَيَّةِ.</a:t>
            </a:r>
            <a:endParaRPr b="0" i="0" sz="1400" u="none" cap="none" strike="noStrike">
              <a:solidFill>
                <a:srgbClr val="000000"/>
              </a:solidFill>
              <a:latin typeface="Arial"/>
              <a:ea typeface="Arial"/>
              <a:cs typeface="Arial"/>
              <a:sym typeface="Arial"/>
            </a:endParaRPr>
          </a:p>
          <a:p>
            <a:pPr indent="0" lvl="0" marL="0" marR="0" rtl="1" algn="r">
              <a:lnSpc>
                <a:spcPct val="2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4- أَصْدَرَتْ ݴلشَّرِكَةُ ݴلْفَرَنْسِيَّةُ "باروت" عام 2010 أَوَّلَ ................ بِدونِ طَيَّارِ جاهِزَةً لِلطَّيَرانِ يُتَحَكَّمُ فِيهَا عَبْرَ ݴلِاتّصالِ ݴلَّلاسِلْكِيِّ.</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41"/>
          <p:cNvSpPr txBox="1"/>
          <p:nvPr/>
        </p:nvSpPr>
        <p:spPr>
          <a:xfrm>
            <a:off x="2300748" y="259842"/>
            <a:ext cx="9160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ملء الفراغ باسم آلة مناسب يدل على مُخْتَرَعٍ مِنَ ݴلْمُخْتَرَعاتِ ݴلْحَديثَةِ</a:t>
            </a:r>
            <a:r>
              <a:rPr b="1" i="0" lang="ar-MA" sz="2000" u="none" cap="none" strike="noStrike">
                <a:solidFill>
                  <a:srgbClr val="C00000"/>
                </a:solidFill>
                <a:latin typeface="Calibri"/>
                <a:ea typeface="Calibri"/>
                <a:cs typeface="Calibri"/>
                <a:sym typeface="Calibri"/>
              </a:rPr>
              <a:t> </a:t>
            </a:r>
            <a:endParaRPr b="1" i="0" sz="2000" u="none" cap="none" strike="noStrike">
              <a:solidFill>
                <a:srgbClr val="747474"/>
              </a:solidFill>
              <a:latin typeface="Calibri"/>
              <a:ea typeface="Calibri"/>
              <a:cs typeface="Calibri"/>
              <a:sym typeface="Calibri"/>
            </a:endParaRPr>
          </a:p>
        </p:txBody>
      </p:sp>
      <p:sp>
        <p:nvSpPr>
          <p:cNvPr id="870" name="Google Shape;870;p41"/>
          <p:cNvSpPr txBox="1"/>
          <p:nvPr/>
        </p:nvSpPr>
        <p:spPr>
          <a:xfrm>
            <a:off x="1053548" y="580707"/>
            <a:ext cx="10525539"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1" lang="ar-MA" sz="1400" u="none" cap="none" strike="noStrik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b="0" i="1" sz="1400" u="none" cap="none" strike="noStrike">
              <a:solidFill>
                <a:srgbClr val="AEAEAE"/>
              </a:solidFill>
              <a:latin typeface="Arial"/>
              <a:ea typeface="Arial"/>
              <a:cs typeface="Arial"/>
              <a:sym typeface="Arial"/>
            </a:endParaRPr>
          </a:p>
        </p:txBody>
      </p:sp>
      <p:sp>
        <p:nvSpPr>
          <p:cNvPr id="871" name="Google Shape;871;p41"/>
          <p:cNvSpPr txBox="1"/>
          <p:nvPr/>
        </p:nvSpPr>
        <p:spPr>
          <a:xfrm>
            <a:off x="172065" y="1851617"/>
            <a:ext cx="11847870" cy="2943563"/>
          </a:xfrm>
          <a:prstGeom prst="rect">
            <a:avLst/>
          </a:prstGeom>
          <a:no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1- يُنْجِزُ  </a:t>
            </a:r>
            <a:r>
              <a:rPr b="0" i="0" lang="ar-MA" sz="2400" u="none" cap="none" strike="noStrike">
                <a:solidFill>
                  <a:srgbClr val="FF0000"/>
                </a:solidFill>
                <a:latin typeface="Calibri"/>
                <a:ea typeface="Calibri"/>
                <a:cs typeface="Calibri"/>
                <a:sym typeface="Calibri"/>
              </a:rPr>
              <a:t>الحاسوبُ</a:t>
            </a:r>
            <a:r>
              <a:rPr b="0" i="0" lang="ar-MA" sz="2400" u="none" cap="none" strike="noStrike">
                <a:solidFill>
                  <a:schemeClr val="dk1"/>
                </a:solidFill>
                <a:latin typeface="Calibri"/>
                <a:ea typeface="Calibri"/>
                <a:cs typeface="Calibri"/>
                <a:sym typeface="Calibri"/>
              </a:rPr>
              <a:t> ݴلمَسائِلَ ݴلرِّياضِيَّةَ ݴلمُعقَّدةَ بِسُرْعَةٍ فائِقَةٍ.</a:t>
            </a:r>
            <a:endParaRPr b="0" i="0" sz="1400" u="none" cap="none" strike="noStrike">
              <a:solidFill>
                <a:srgbClr val="000000"/>
              </a:solidFill>
              <a:latin typeface="Arial"/>
              <a:ea typeface="Arial"/>
              <a:cs typeface="Arial"/>
              <a:sym typeface="Arial"/>
            </a:endParaRPr>
          </a:p>
          <a:p>
            <a:pPr indent="0" lvl="0" marL="0" marR="0" rtl="1" algn="r">
              <a:lnSpc>
                <a:spcPct val="2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2- اِعْتَمَدَ ݴلْباحِثُ عَلى </a:t>
            </a:r>
            <a:r>
              <a:rPr b="0" i="0" lang="ar-MA" sz="2400" u="none" cap="none" strike="noStrike">
                <a:solidFill>
                  <a:srgbClr val="FF0000"/>
                </a:solidFill>
                <a:latin typeface="Calibri"/>
                <a:ea typeface="Calibri"/>
                <a:cs typeface="Calibri"/>
                <a:sym typeface="Calibri"/>
              </a:rPr>
              <a:t>مِنظارٍ</a:t>
            </a:r>
            <a:r>
              <a:rPr b="0" i="0" lang="ar-MA" sz="2400" u="none" cap="none" strike="noStrike">
                <a:solidFill>
                  <a:schemeClr val="dk1"/>
                </a:solidFill>
                <a:latin typeface="Calibri"/>
                <a:ea typeface="Calibri"/>
                <a:cs typeface="Calibri"/>
                <a:sym typeface="Calibri"/>
              </a:rPr>
              <a:t> / </a:t>
            </a:r>
            <a:r>
              <a:rPr b="0" i="0" lang="ar-MA" sz="2400" u="none" cap="none" strike="noStrike">
                <a:solidFill>
                  <a:srgbClr val="FF0000"/>
                </a:solidFill>
                <a:latin typeface="Calibri"/>
                <a:ea typeface="Calibri"/>
                <a:cs typeface="Calibri"/>
                <a:sym typeface="Calibri"/>
              </a:rPr>
              <a:t>مِرْصادٍ</a:t>
            </a:r>
            <a:r>
              <a:rPr b="0" i="0" lang="ar-MA" sz="2400" u="none" cap="none" strike="noStrike">
                <a:solidFill>
                  <a:schemeClr val="dk1"/>
                </a:solidFill>
                <a:latin typeface="Calibri"/>
                <a:ea typeface="Calibri"/>
                <a:cs typeface="Calibri"/>
                <a:sym typeface="Calibri"/>
              </a:rPr>
              <a:t> لِاسْتِكْشافِ سَطْحِ ݴلْكَوْكَبِ.</a:t>
            </a:r>
            <a:endParaRPr b="0" i="0" sz="1400" u="none" cap="none" strike="noStrike">
              <a:solidFill>
                <a:srgbClr val="000000"/>
              </a:solidFill>
              <a:latin typeface="Arial"/>
              <a:ea typeface="Arial"/>
              <a:cs typeface="Arial"/>
              <a:sym typeface="Arial"/>
            </a:endParaRPr>
          </a:p>
          <a:p>
            <a:pPr indent="0" lvl="0" marL="0" marR="0" rtl="1" algn="r">
              <a:lnSpc>
                <a:spcPct val="2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3- يَسْتَعْمِلُ ݴلبِيولوجيُّ </a:t>
            </a:r>
            <a:r>
              <a:rPr b="0" i="0" lang="ar-MA" sz="2400" u="none" cap="none" strike="noStrike">
                <a:solidFill>
                  <a:srgbClr val="FF0000"/>
                </a:solidFill>
                <a:latin typeface="Calibri"/>
                <a:ea typeface="Calibri"/>
                <a:cs typeface="Calibri"/>
                <a:sym typeface="Calibri"/>
              </a:rPr>
              <a:t>المِجْهَرَ</a:t>
            </a:r>
            <a:r>
              <a:rPr b="0" i="0" lang="ar-MA" sz="2400" u="none" cap="none" strike="noStrike">
                <a:solidFill>
                  <a:schemeClr val="dk1"/>
                </a:solidFill>
                <a:latin typeface="Calibri"/>
                <a:ea typeface="Calibri"/>
                <a:cs typeface="Calibri"/>
                <a:sym typeface="Calibri"/>
              </a:rPr>
              <a:t> لِمَعْرِفَةِ خَصائِصِ ݴلْكائِناتِ ݴلْحَيَّةِ.</a:t>
            </a:r>
            <a:endParaRPr b="0" i="0" sz="1400" u="none" cap="none" strike="noStrike">
              <a:solidFill>
                <a:srgbClr val="000000"/>
              </a:solidFill>
              <a:latin typeface="Arial"/>
              <a:ea typeface="Arial"/>
              <a:cs typeface="Arial"/>
              <a:sym typeface="Arial"/>
            </a:endParaRPr>
          </a:p>
          <a:p>
            <a:pPr indent="0" lvl="0" marL="0" marR="0" rtl="1" algn="r">
              <a:lnSpc>
                <a:spcPct val="2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4- أَصْدَرَتْ ݴلشَّرِكَةُ ݴلْفَرَنْسِيَّةُ "باروت" عام 2010 أَوَّلَ </a:t>
            </a:r>
            <a:r>
              <a:rPr b="0" i="0" lang="ar-MA" sz="2400" u="none" cap="none" strike="noStrike">
                <a:solidFill>
                  <a:srgbClr val="FF0000"/>
                </a:solidFill>
                <a:latin typeface="Calibri"/>
                <a:ea typeface="Calibri"/>
                <a:cs typeface="Calibri"/>
                <a:sym typeface="Calibri"/>
              </a:rPr>
              <a:t>طائِرَةٍ</a:t>
            </a:r>
            <a:r>
              <a:rPr b="0" i="0" lang="ar-MA" sz="2400" u="none" cap="none" strike="noStrike">
                <a:solidFill>
                  <a:schemeClr val="dk1"/>
                </a:solidFill>
                <a:latin typeface="Calibri"/>
                <a:ea typeface="Calibri"/>
                <a:cs typeface="Calibri"/>
                <a:sym typeface="Calibri"/>
              </a:rPr>
              <a:t> بِدونِ طَيَّارِ جاهِزَةً لِلطَّيَرانِ يُتَحَكَّمُ فِيهَا عَبْرَ ݴلِاتّصالِ ݴلَّلاسِلْكِيِّ.</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875" name="Shape 875"/>
        <p:cNvGrpSpPr/>
        <p:nvPr/>
      </p:nvGrpSpPr>
      <p:grpSpPr>
        <a:xfrm>
          <a:off x="0" y="0"/>
          <a:ext cx="0" cy="0"/>
          <a:chOff x="0" y="0"/>
          <a:chExt cx="0" cy="0"/>
        </a:xfrm>
      </p:grpSpPr>
      <p:grpSp>
        <p:nvGrpSpPr>
          <p:cNvPr id="876" name="Google Shape;876;p42"/>
          <p:cNvGrpSpPr/>
          <p:nvPr/>
        </p:nvGrpSpPr>
        <p:grpSpPr>
          <a:xfrm>
            <a:off x="812159" y="829917"/>
            <a:ext cx="10567685" cy="5198169"/>
            <a:chOff x="2184400" y="1402025"/>
            <a:chExt cx="7823200" cy="4942038"/>
          </a:xfrm>
        </p:grpSpPr>
        <p:sp>
          <p:nvSpPr>
            <p:cNvPr id="877" name="Google Shape;877;p42"/>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78" name="Google Shape;878;p42"/>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92D050"/>
                </a:buClr>
                <a:buSzPts val="4400"/>
                <a:buFont typeface="Calibri"/>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grpSp>
        <p:nvGrpSpPr>
          <p:cNvPr id="879" name="Google Shape;879;p42"/>
          <p:cNvGrpSpPr/>
          <p:nvPr/>
        </p:nvGrpSpPr>
        <p:grpSpPr>
          <a:xfrm>
            <a:off x="8664315" y="5002108"/>
            <a:ext cx="2351651" cy="708937"/>
            <a:chOff x="8664315" y="5002108"/>
            <a:chExt cx="2351650" cy="708937"/>
          </a:xfrm>
        </p:grpSpPr>
        <p:sp>
          <p:nvSpPr>
            <p:cNvPr id="880" name="Google Shape;880;p42"/>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81" name="Google Shape;881;p42"/>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3 دقائق</a:t>
              </a:r>
              <a:endParaRPr b="0" i="0" sz="1400" u="none" cap="none" strike="noStrike">
                <a:solidFill>
                  <a:srgbClr val="000000"/>
                </a:solidFill>
                <a:latin typeface="Arial"/>
                <a:ea typeface="Arial"/>
                <a:cs typeface="Arial"/>
                <a:sym typeface="Arial"/>
              </a:endParaRPr>
            </a:p>
          </p:txBody>
        </p:sp>
      </p:grpSp>
      <p:pic>
        <p:nvPicPr>
          <p:cNvPr id="882" name="Google Shape;882;p42"/>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43"/>
          <p:cNvSpPr txBox="1"/>
          <p:nvPr>
            <p:ph type="title"/>
          </p:nvPr>
        </p:nvSpPr>
        <p:spPr>
          <a:xfrm>
            <a:off x="920316" y="116400"/>
            <a:ext cx="10529279" cy="473924"/>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أَقْرَأُ ݴلوَضْعيّةَ بِتَمعّنٍ، وَأنْجِزُ ݴلْمَطلوبَ، مراعيا معايير النجاح رفقته (الكراسة، ص: 39)</a:t>
            </a:r>
            <a:endParaRPr/>
          </a:p>
        </p:txBody>
      </p:sp>
      <p:pic>
        <p:nvPicPr>
          <p:cNvPr descr="Image générée" id="888" name="Google Shape;888;p43"/>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889" name="Google Shape;889;p43"/>
          <p:cNvSpPr txBox="1"/>
          <p:nvPr/>
        </p:nvSpPr>
        <p:spPr>
          <a:xfrm>
            <a:off x="867241" y="1731932"/>
            <a:ext cx="10529400" cy="10158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215900" lvl="0" marL="0" marR="0" rtl="1" algn="just">
              <a:lnSpc>
                <a:spcPct val="15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زُرْتَ رُفْقَةَ والِدَيْك مَعْرِضاً لِلْمُخْتَرَعاتِ ݴلْحَديثَةِ، فَأُعْجِبْتَ بِݴلْمَعْروضاتِ. رَكِّبْ أَرْبَعَ جُمَلٍ تُخْبِرُ فِيها زُمَلاءَك بِݴلِاخْتِراعاتِ الَّتِي أَثارَتِ انْتِباهَك، مُوَظَّفًا أَوْزَانَ اسْمِ ݴلْآلةِ ݴلْآتِيَةِ: مِفْعالٌ، فَاعِلَةٌ، مِفْعَلٌ، فَعَّالَة</a:t>
            </a:r>
            <a:endParaRPr b="0" i="0" sz="2400" u="none" cap="none" strike="noStrike">
              <a:solidFill>
                <a:schemeClr val="dk1"/>
              </a:solidFill>
              <a:latin typeface="Calibri"/>
              <a:ea typeface="Calibri"/>
              <a:cs typeface="Calibri"/>
              <a:sym typeface="Calibri"/>
            </a:endParaRPr>
          </a:p>
        </p:txBody>
      </p:sp>
      <p:graphicFrame>
        <p:nvGraphicFramePr>
          <p:cNvPr id="890" name="Google Shape;890;p43"/>
          <p:cNvGraphicFramePr/>
          <p:nvPr/>
        </p:nvGraphicFramePr>
        <p:xfrm>
          <a:off x="3383280" y="4170332"/>
          <a:ext cx="3000000" cy="3000000"/>
        </p:xfrm>
        <a:graphic>
          <a:graphicData uri="http://schemas.openxmlformats.org/drawingml/2006/table">
            <a:tbl>
              <a:tblPr bandRow="1" firstRow="1">
                <a:noFill/>
                <a:tableStyleId>{086A20FA-7ADA-45F1-ADA6-129AAE3371D0}</a:tableStyleId>
              </a:tblPr>
              <a:tblGrid>
                <a:gridCol w="703175"/>
                <a:gridCol w="776575"/>
                <a:gridCol w="631900"/>
                <a:gridCol w="5983400"/>
              </a:tblGrid>
              <a:tr h="307000">
                <a:tc>
                  <a:txBody>
                    <a:bodyPr/>
                    <a:lstStyle/>
                    <a:p>
                      <a:pPr indent="0" lvl="0" marL="0" marR="0" rtl="0" algn="ctr">
                        <a:lnSpc>
                          <a:spcPct val="100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لا</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نسبيا</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نعم</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معايير النجاح</a:t>
                      </a:r>
                      <a:endParaRPr b="1" sz="1600" u="none" cap="none" strike="noStrike">
                        <a:solidFill>
                          <a:srgbClr val="002060"/>
                        </a:solidFill>
                        <a:latin typeface="Calibri"/>
                        <a:ea typeface="Calibri"/>
                        <a:cs typeface="Calibri"/>
                        <a:sym typeface="Calibri"/>
                      </a:endParaRPr>
                    </a:p>
                  </a:txBody>
                  <a:tcPr marT="45725" marB="45725" marR="91450" marL="91450"/>
                </a:tc>
              </a:tr>
              <a:tr h="401475">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r">
                        <a:lnSpc>
                          <a:spcPct val="100000"/>
                        </a:lnSpc>
                        <a:spcBef>
                          <a:spcPts val="0"/>
                        </a:spcBef>
                        <a:spcAft>
                          <a:spcPts val="0"/>
                        </a:spcAft>
                        <a:buClr>
                          <a:srgbClr val="002060"/>
                        </a:buClr>
                        <a:buSzPts val="1200"/>
                        <a:buFont typeface="Calibri"/>
                        <a:buNone/>
                      </a:pPr>
                      <a:r>
                        <a:rPr b="1" lang="ar-MA" sz="1200" u="none" cap="none" strike="noStrike">
                          <a:solidFill>
                            <a:srgbClr val="002060"/>
                          </a:solidFill>
                          <a:latin typeface="Calibri"/>
                          <a:ea typeface="Calibri"/>
                          <a:cs typeface="Calibri"/>
                          <a:sym typeface="Calibri"/>
                        </a:rPr>
                        <a:t>1- أنجزت المطلوب: وظفت اسم الآلة  لإخبار زملائي بالمعروضات التي أثارت انتباهك في المعرض.</a:t>
                      </a:r>
                      <a:r>
                        <a:rPr b="1" lang="ar-MA" sz="1600" u="none" cap="none" strike="noStrike">
                          <a:solidFill>
                            <a:srgbClr val="002060"/>
                          </a:solidFill>
                          <a:latin typeface="Calibri"/>
                          <a:ea typeface="Calibri"/>
                          <a:cs typeface="Calibri"/>
                          <a:sym typeface="Calibri"/>
                        </a:rPr>
                        <a:t> </a:t>
                      </a:r>
                      <a:r>
                        <a:rPr b="0" lang="ar-MA" sz="1600" u="none" cap="none" strike="noStrike">
                          <a:solidFill>
                            <a:srgbClr val="002060"/>
                          </a:solidFill>
                          <a:latin typeface="Calibri"/>
                          <a:ea typeface="Calibri"/>
                          <a:cs typeface="Calibri"/>
                          <a:sym typeface="Calibri"/>
                        </a:rPr>
                        <a:t>(4 جمل)</a:t>
                      </a:r>
                      <a:endParaRPr b="0" sz="1200" u="none" cap="none" strike="noStrike">
                        <a:solidFill>
                          <a:srgbClr val="002060"/>
                        </a:solidFill>
                        <a:latin typeface="Calibri"/>
                        <a:ea typeface="Calibri"/>
                        <a:cs typeface="Calibri"/>
                        <a:sym typeface="Calibri"/>
                      </a:endParaRPr>
                    </a:p>
                  </a:txBody>
                  <a:tcPr marT="45725" marB="45725" marR="91450" marL="91450" anchor="ctr"/>
                </a:tc>
              </a:tr>
              <a:tr h="401475">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2060"/>
                        </a:buClr>
                        <a:buSzPts val="1200"/>
                        <a:buFont typeface="Calibri"/>
                        <a:buNone/>
                      </a:pPr>
                      <a:r>
                        <a:rPr b="1" lang="ar-MA" sz="1200" u="none" cap="none" strike="noStrike">
                          <a:solidFill>
                            <a:srgbClr val="002060"/>
                          </a:solidFill>
                          <a:latin typeface="Calibri"/>
                          <a:ea typeface="Calibri"/>
                          <a:cs typeface="Calibri"/>
                          <a:sym typeface="Calibri"/>
                        </a:rPr>
                        <a:t>2- استخدمت أوزان اسم الآلة المقترحة بشكل سليم</a:t>
                      </a:r>
                      <a:endParaRPr b="1" sz="1200" u="none" cap="none" strike="noStrike">
                        <a:solidFill>
                          <a:srgbClr val="002060"/>
                        </a:solidFill>
                        <a:latin typeface="Calibri"/>
                        <a:ea typeface="Calibri"/>
                        <a:cs typeface="Calibri"/>
                        <a:sym typeface="Calibri"/>
                      </a:endParaRPr>
                    </a:p>
                  </a:txBody>
                  <a:tcPr marT="45725" marB="45725" marR="91450" marL="91450" anchor="ctr"/>
                </a:tc>
              </a:tr>
              <a:tr h="401475">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t/>
                      </a:r>
                      <a:endParaRPr b="0"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t/>
                      </a:r>
                      <a:endParaRPr b="0"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2060"/>
                        </a:buClr>
                        <a:buSzPts val="1200"/>
                        <a:buFont typeface="Calibri"/>
                        <a:buNone/>
                      </a:pPr>
                      <a:r>
                        <a:rPr b="1" i="0" lang="ar-MA" sz="1200" u="none" cap="none" strike="noStrike">
                          <a:solidFill>
                            <a:srgbClr val="002060"/>
                          </a:solidFill>
                          <a:latin typeface="Calibri"/>
                          <a:ea typeface="Calibri"/>
                          <a:cs typeface="Calibri"/>
                          <a:sym typeface="Calibri"/>
                        </a:rPr>
                        <a:t>3- وظفت جملا تامة المعنى والمبنى</a:t>
                      </a:r>
                      <a:endParaRPr b="1" i="0" sz="1200" u="none" cap="none" strike="noStrike">
                        <a:solidFill>
                          <a:srgbClr val="002060"/>
                        </a:solidFill>
                        <a:latin typeface="Calibri"/>
                        <a:ea typeface="Calibri"/>
                        <a:cs typeface="Calibri"/>
                        <a:sym typeface="Calibri"/>
                      </a:endParaRPr>
                    </a:p>
                  </a:txBody>
                  <a:tcPr marT="45725" marB="45725" marR="91450" marL="91450" anchor="ctr"/>
                </a:tc>
              </a:tr>
              <a:tr h="401475">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tc>
                <a:tc>
                  <a:txBody>
                    <a:bodyPr/>
                    <a:lstStyle/>
                    <a:p>
                      <a:pPr indent="0" lvl="0" marL="0" marR="0" rtl="0" algn="r">
                        <a:lnSpc>
                          <a:spcPct val="100000"/>
                        </a:lnSpc>
                        <a:spcBef>
                          <a:spcPts val="0"/>
                        </a:spcBef>
                        <a:spcAft>
                          <a:spcPts val="0"/>
                        </a:spcAft>
                        <a:buClr>
                          <a:srgbClr val="002060"/>
                        </a:buClr>
                        <a:buSzPts val="1200"/>
                        <a:buFont typeface="Calibri"/>
                        <a:buNone/>
                      </a:pPr>
                      <a:r>
                        <a:rPr b="1" lang="ar-MA" sz="1200" u="none" cap="none" strike="noStrike">
                          <a:solidFill>
                            <a:srgbClr val="002060"/>
                          </a:solidFill>
                          <a:latin typeface="Calibri"/>
                          <a:ea typeface="Calibri"/>
                          <a:cs typeface="Calibri"/>
                          <a:sym typeface="Calibri"/>
                        </a:rPr>
                        <a:t>4- احترمت سلامة اللغة وعلامة الترقيم الخاصة بالتعجب.</a:t>
                      </a:r>
                      <a:endParaRPr b="1" sz="1200" u="none" cap="none" strike="noStrike">
                        <a:solidFill>
                          <a:srgbClr val="002060"/>
                        </a:solidFill>
                        <a:latin typeface="Calibri"/>
                        <a:ea typeface="Calibri"/>
                        <a:cs typeface="Calibri"/>
                        <a:sym typeface="Calibri"/>
                      </a:endParaRPr>
                    </a:p>
                  </a:txBody>
                  <a:tcPr marT="45725" marB="45725" marR="91450" marL="91450" anchor="ctr"/>
                </a:tc>
              </a:tr>
            </a:tbl>
          </a:graphicData>
        </a:graphic>
      </p:graphicFrame>
      <p:sp>
        <p:nvSpPr>
          <p:cNvPr id="891" name="Google Shape;891;p43"/>
          <p:cNvSpPr/>
          <p:nvPr/>
        </p:nvSpPr>
        <p:spPr>
          <a:xfrm>
            <a:off x="6533536" y="3580233"/>
            <a:ext cx="4959548" cy="541943"/>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747474"/>
                </a:solidFill>
                <a:latin typeface="Arial"/>
                <a:ea typeface="Arial"/>
                <a:cs typeface="Arial"/>
                <a:sym typeface="Arial"/>
              </a:rPr>
              <a:t>أُنْجِزُ المَْطْلوبَ في دَفْتَرِِ ݴلتَّمارينِ، مُحْتَرِمًا مَعاييرَ ݴلنَّجاحِ</a:t>
            </a:r>
            <a:r>
              <a:rPr b="0" i="0" lang="ar-MA"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p:txBody>
      </p:sp>
      <p:pic>
        <p:nvPicPr>
          <p:cNvPr id="892" name="Google Shape;892;p43"/>
          <p:cNvPicPr preferRelativeResize="0"/>
          <p:nvPr/>
        </p:nvPicPr>
        <p:blipFill rotWithShape="1">
          <a:blip r:embed="rId4">
            <a:alphaModFix/>
          </a:blip>
          <a:srcRect b="0" l="0" r="0" t="0"/>
          <a:stretch/>
        </p:blipFill>
        <p:spPr>
          <a:xfrm>
            <a:off x="5943599" y="3661103"/>
            <a:ext cx="647756" cy="350550"/>
          </a:xfrm>
          <a:prstGeom prst="rect">
            <a:avLst/>
          </a:prstGeom>
          <a:noFill/>
          <a:ln>
            <a:noFill/>
          </a:ln>
        </p:spPr>
      </p:pic>
      <p:sp>
        <p:nvSpPr>
          <p:cNvPr id="893" name="Google Shape;893;p43"/>
          <p:cNvSpPr txBox="1"/>
          <p:nvPr/>
        </p:nvSpPr>
        <p:spPr>
          <a:xfrm>
            <a:off x="867241" y="537400"/>
            <a:ext cx="10625843" cy="646331"/>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BFBFBF"/>
              </a:buClr>
              <a:buSzPts val="1400"/>
              <a:buFont typeface="Arial"/>
              <a:buNone/>
            </a:pPr>
            <a:r>
              <a:rPr b="0" i="0" lang="ar-MA" sz="1400" u="none" cap="none" strike="noStrike">
                <a:solidFill>
                  <a:srgbClr val="BFBFBF"/>
                </a:solidFill>
                <a:latin typeface="Calibri"/>
                <a:ea typeface="Calibri"/>
                <a:cs typeface="Calibri"/>
                <a:sym typeface="Calibri"/>
              </a:rPr>
              <a:t>يدعو المدرس كل متعلم (ة) إلى الانطلاق من الوضعية لصياغة أربع  جمل لإخبار زملائه بالمعروضات التي أثارت انتباهه في معرض الاختراعات موظفا أوزان اسم الآلة المقترحة،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pic>
        <p:nvPicPr>
          <p:cNvPr descr="Image générée" id="898" name="Google Shape;898;p44"/>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899" name="Google Shape;899;p44"/>
          <p:cNvSpPr txBox="1"/>
          <p:nvPr/>
        </p:nvSpPr>
        <p:spPr>
          <a:xfrm>
            <a:off x="973394" y="590324"/>
            <a:ext cx="10423125" cy="56005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EAE"/>
              </a:buClr>
              <a:buSzPts val="1400"/>
              <a:buFont typeface="Arial"/>
              <a:buNone/>
            </a:pPr>
            <a:r>
              <a:rPr b="0" i="1" lang="ar-MA" sz="1400" u="none" cap="none" strike="noStrik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أداة النداء في  كل جملة، ويعمد رفقة جماعة الفصل إلى تصحيح التمرين</a:t>
            </a:r>
            <a:endParaRPr b="0" i="1" sz="1400" u="none" cap="none" strike="noStrike">
              <a:solidFill>
                <a:srgbClr val="AEAEAE"/>
              </a:solidFill>
              <a:latin typeface="Calibri"/>
              <a:ea typeface="Calibri"/>
              <a:cs typeface="Calibri"/>
              <a:sym typeface="Calibri"/>
            </a:endParaRPr>
          </a:p>
        </p:txBody>
      </p:sp>
      <p:sp>
        <p:nvSpPr>
          <p:cNvPr id="900" name="Google Shape;900;p44"/>
          <p:cNvSpPr txBox="1"/>
          <p:nvPr/>
        </p:nvSpPr>
        <p:spPr>
          <a:xfrm>
            <a:off x="875537" y="1101809"/>
            <a:ext cx="10724991" cy="2251065"/>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1- </a:t>
            </a:r>
            <a:r>
              <a:rPr b="0" i="0" lang="ar-MA" sz="1600" u="none" cap="none" strike="noStrike">
                <a:solidFill>
                  <a:srgbClr val="000000"/>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0" lvl="0" marL="0" marR="0" rtl="1" algn="r">
              <a:lnSpc>
                <a:spcPct val="15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2- </a:t>
            </a:r>
            <a:r>
              <a:rPr b="0" i="0" lang="ar-MA" sz="16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3- </a:t>
            </a:r>
            <a:r>
              <a:rPr b="0" i="0" lang="ar-MA" sz="16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4- </a:t>
            </a:r>
            <a:r>
              <a:rPr b="0" i="0" lang="ar-MA" sz="16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901" name="Google Shape;901;p44"/>
          <p:cNvSpPr txBox="1"/>
          <p:nvPr/>
        </p:nvSpPr>
        <p:spPr>
          <a:xfrm>
            <a:off x="973394" y="196645"/>
            <a:ext cx="10529279" cy="473924"/>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chemeClr val="dk1"/>
              </a:buClr>
              <a:buSzPts val="1800"/>
              <a:buFont typeface="Calibri"/>
              <a:buNone/>
            </a:pPr>
            <a:r>
              <a:rPr b="1" i="0" lang="ar-MA" sz="1800" u="none" cap="none" strike="noStrike">
                <a:solidFill>
                  <a:schemeClr val="dk1"/>
                </a:solidFill>
                <a:latin typeface="Calibri"/>
                <a:ea typeface="Calibri"/>
                <a:cs typeface="Calibri"/>
                <a:sym typeface="Calibri"/>
              </a:rPr>
              <a:t>أَقْرَأُ ݴلوَضْعيّةَ بِتَمعّنٍ، وَأنْجِزُ ݴلْمَطلوبَ، مراعيا معايير النجاح رفقته (الكراسة، ص: 39)</a:t>
            </a:r>
            <a:endParaRPr b="1" i="0" sz="1800" u="none" cap="none" strike="noStrike">
              <a:solidFill>
                <a:schemeClr val="dk1"/>
              </a:solidFill>
              <a:latin typeface="Calibri"/>
              <a:ea typeface="Calibri"/>
              <a:cs typeface="Calibri"/>
              <a:sym typeface="Calibri"/>
            </a:endParaRPr>
          </a:p>
        </p:txBody>
      </p:sp>
      <p:sp>
        <p:nvSpPr>
          <p:cNvPr id="902" name="Google Shape;902;p44"/>
          <p:cNvSpPr/>
          <p:nvPr/>
        </p:nvSpPr>
        <p:spPr>
          <a:xfrm>
            <a:off x="6533536" y="3422921"/>
            <a:ext cx="3721509" cy="541943"/>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747474"/>
                </a:solidFill>
                <a:latin typeface="Arial"/>
                <a:ea typeface="Arial"/>
                <a:cs typeface="Arial"/>
                <a:sym typeface="Arial"/>
              </a:rPr>
              <a:t>أُقَوِّمُ إنجازي في ضوء مَعاييرَ ݴلنَّجاحِ</a:t>
            </a:r>
            <a:r>
              <a:rPr b="0" i="0" lang="ar-MA"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p:txBody>
      </p:sp>
      <p:pic>
        <p:nvPicPr>
          <p:cNvPr id="903" name="Google Shape;903;p44"/>
          <p:cNvPicPr preferRelativeResize="0"/>
          <p:nvPr/>
        </p:nvPicPr>
        <p:blipFill rotWithShape="1">
          <a:blip r:embed="rId4">
            <a:alphaModFix/>
          </a:blip>
          <a:srcRect b="0" l="0" r="0" t="0"/>
          <a:stretch/>
        </p:blipFill>
        <p:spPr>
          <a:xfrm>
            <a:off x="5943599" y="3503791"/>
            <a:ext cx="647756" cy="350550"/>
          </a:xfrm>
          <a:prstGeom prst="rect">
            <a:avLst/>
          </a:prstGeom>
          <a:noFill/>
          <a:ln>
            <a:noFill/>
          </a:ln>
        </p:spPr>
      </p:pic>
      <p:graphicFrame>
        <p:nvGraphicFramePr>
          <p:cNvPr id="904" name="Google Shape;904;p44"/>
          <p:cNvGraphicFramePr/>
          <p:nvPr/>
        </p:nvGraphicFramePr>
        <p:xfrm>
          <a:off x="3383280" y="4170332"/>
          <a:ext cx="3000000" cy="3000000"/>
        </p:xfrm>
        <a:graphic>
          <a:graphicData uri="http://schemas.openxmlformats.org/drawingml/2006/table">
            <a:tbl>
              <a:tblPr bandRow="1" firstRow="1">
                <a:noFill/>
                <a:tableStyleId>{086A20FA-7ADA-45F1-ADA6-129AAE3371D0}</a:tableStyleId>
              </a:tblPr>
              <a:tblGrid>
                <a:gridCol w="703175"/>
                <a:gridCol w="776575"/>
                <a:gridCol w="631900"/>
                <a:gridCol w="5983400"/>
              </a:tblGrid>
              <a:tr h="307000">
                <a:tc>
                  <a:txBody>
                    <a:bodyPr/>
                    <a:lstStyle/>
                    <a:p>
                      <a:pPr indent="0" lvl="0" marL="0" marR="0" rtl="0" algn="ctr">
                        <a:lnSpc>
                          <a:spcPct val="100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لا</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نسبيا</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نعم</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معايير النجاح</a:t>
                      </a:r>
                      <a:endParaRPr b="1" sz="1600" u="none" cap="none" strike="noStrike">
                        <a:solidFill>
                          <a:srgbClr val="002060"/>
                        </a:solidFill>
                        <a:latin typeface="Calibri"/>
                        <a:ea typeface="Calibri"/>
                        <a:cs typeface="Calibri"/>
                        <a:sym typeface="Calibri"/>
                      </a:endParaRPr>
                    </a:p>
                  </a:txBody>
                  <a:tcPr marT="45725" marB="45725" marR="91450" marL="91450"/>
                </a:tc>
              </a:tr>
              <a:tr h="401475">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r">
                        <a:lnSpc>
                          <a:spcPct val="100000"/>
                        </a:lnSpc>
                        <a:spcBef>
                          <a:spcPts val="0"/>
                        </a:spcBef>
                        <a:spcAft>
                          <a:spcPts val="0"/>
                        </a:spcAft>
                        <a:buClr>
                          <a:srgbClr val="002060"/>
                        </a:buClr>
                        <a:buSzPts val="1200"/>
                        <a:buFont typeface="Calibri"/>
                        <a:buNone/>
                      </a:pPr>
                      <a:r>
                        <a:rPr b="1" lang="ar-MA" sz="1200" u="none" cap="none" strike="noStrike">
                          <a:solidFill>
                            <a:srgbClr val="002060"/>
                          </a:solidFill>
                          <a:latin typeface="Calibri"/>
                          <a:ea typeface="Calibri"/>
                          <a:cs typeface="Calibri"/>
                          <a:sym typeface="Calibri"/>
                        </a:rPr>
                        <a:t>1- أنجزت المطلوب: وظفت اسم الآلة  لإخبار زملائي بالمعروضات التي أثارت انتباهك في المعرض.</a:t>
                      </a:r>
                      <a:r>
                        <a:rPr b="1" lang="ar-MA" sz="1600" u="none" cap="none" strike="noStrike">
                          <a:solidFill>
                            <a:srgbClr val="002060"/>
                          </a:solidFill>
                          <a:latin typeface="Calibri"/>
                          <a:ea typeface="Calibri"/>
                          <a:cs typeface="Calibri"/>
                          <a:sym typeface="Calibri"/>
                        </a:rPr>
                        <a:t> </a:t>
                      </a:r>
                      <a:r>
                        <a:rPr b="0" lang="ar-MA" sz="1600" u="none" cap="none" strike="noStrike">
                          <a:solidFill>
                            <a:srgbClr val="002060"/>
                          </a:solidFill>
                          <a:latin typeface="Calibri"/>
                          <a:ea typeface="Calibri"/>
                          <a:cs typeface="Calibri"/>
                          <a:sym typeface="Calibri"/>
                        </a:rPr>
                        <a:t>(4 جمل)</a:t>
                      </a:r>
                      <a:endParaRPr b="0" sz="1200" u="none" cap="none" strike="noStrike">
                        <a:solidFill>
                          <a:srgbClr val="002060"/>
                        </a:solidFill>
                        <a:latin typeface="Calibri"/>
                        <a:ea typeface="Calibri"/>
                        <a:cs typeface="Calibri"/>
                        <a:sym typeface="Calibri"/>
                      </a:endParaRPr>
                    </a:p>
                  </a:txBody>
                  <a:tcPr marT="45725" marB="45725" marR="91450" marL="91450" anchor="ctr"/>
                </a:tc>
              </a:tr>
              <a:tr h="401475">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2060"/>
                        </a:buClr>
                        <a:buSzPts val="1200"/>
                        <a:buFont typeface="Calibri"/>
                        <a:buNone/>
                      </a:pPr>
                      <a:r>
                        <a:rPr b="1" lang="ar-MA" sz="1200" u="none" cap="none" strike="noStrike">
                          <a:solidFill>
                            <a:srgbClr val="002060"/>
                          </a:solidFill>
                          <a:latin typeface="Calibri"/>
                          <a:ea typeface="Calibri"/>
                          <a:cs typeface="Calibri"/>
                          <a:sym typeface="Calibri"/>
                        </a:rPr>
                        <a:t>2- استخدمت أوزان اسم الآلة المقترحة بشكل سليم</a:t>
                      </a:r>
                      <a:endParaRPr b="1" sz="1200" u="none" cap="none" strike="noStrike">
                        <a:solidFill>
                          <a:srgbClr val="002060"/>
                        </a:solidFill>
                        <a:latin typeface="Calibri"/>
                        <a:ea typeface="Calibri"/>
                        <a:cs typeface="Calibri"/>
                        <a:sym typeface="Calibri"/>
                      </a:endParaRPr>
                    </a:p>
                  </a:txBody>
                  <a:tcPr marT="45725" marB="45725" marR="91450" marL="91450" anchor="ctr"/>
                </a:tc>
              </a:tr>
              <a:tr h="401475">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t/>
                      </a:r>
                      <a:endParaRPr b="0"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t/>
                      </a:r>
                      <a:endParaRPr b="0"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2060"/>
                        </a:buClr>
                        <a:buSzPts val="1200"/>
                        <a:buFont typeface="Calibri"/>
                        <a:buNone/>
                      </a:pPr>
                      <a:r>
                        <a:rPr b="1" i="0" lang="ar-MA" sz="1200" u="none" cap="none" strike="noStrike">
                          <a:solidFill>
                            <a:srgbClr val="002060"/>
                          </a:solidFill>
                          <a:latin typeface="Calibri"/>
                          <a:ea typeface="Calibri"/>
                          <a:cs typeface="Calibri"/>
                          <a:sym typeface="Calibri"/>
                        </a:rPr>
                        <a:t>3- وظفت جملا تامة المعنى والمبنى</a:t>
                      </a:r>
                      <a:endParaRPr b="1" i="0" sz="1200" u="none" cap="none" strike="noStrike">
                        <a:solidFill>
                          <a:srgbClr val="002060"/>
                        </a:solidFill>
                        <a:latin typeface="Calibri"/>
                        <a:ea typeface="Calibri"/>
                        <a:cs typeface="Calibri"/>
                        <a:sym typeface="Calibri"/>
                      </a:endParaRPr>
                    </a:p>
                  </a:txBody>
                  <a:tcPr marT="45725" marB="45725" marR="91450" marL="91450" anchor="ctr"/>
                </a:tc>
              </a:tr>
              <a:tr h="401475">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tc>
                <a:tc>
                  <a:txBody>
                    <a:bodyPr/>
                    <a:lstStyle/>
                    <a:p>
                      <a:pPr indent="0" lvl="0" marL="0" marR="0" rtl="0" algn="r">
                        <a:lnSpc>
                          <a:spcPct val="100000"/>
                        </a:lnSpc>
                        <a:spcBef>
                          <a:spcPts val="0"/>
                        </a:spcBef>
                        <a:spcAft>
                          <a:spcPts val="0"/>
                        </a:spcAft>
                        <a:buClr>
                          <a:srgbClr val="002060"/>
                        </a:buClr>
                        <a:buSzPts val="1200"/>
                        <a:buFont typeface="Calibri"/>
                        <a:buNone/>
                      </a:pPr>
                      <a:r>
                        <a:rPr b="1" lang="ar-MA" sz="1200" u="none" cap="none" strike="noStrike">
                          <a:solidFill>
                            <a:srgbClr val="002060"/>
                          </a:solidFill>
                          <a:latin typeface="Calibri"/>
                          <a:ea typeface="Calibri"/>
                          <a:cs typeface="Calibri"/>
                          <a:sym typeface="Calibri"/>
                        </a:rPr>
                        <a:t>4- احترمت سلامة اللغة وعلامة الترقيم الخاصة بالتعجب.</a:t>
                      </a:r>
                      <a:endParaRPr b="1" sz="1200" u="none" cap="none" strike="noStrike">
                        <a:solidFill>
                          <a:srgbClr val="002060"/>
                        </a:solidFill>
                        <a:latin typeface="Calibri"/>
                        <a:ea typeface="Calibri"/>
                        <a:cs typeface="Calibri"/>
                        <a:sym typeface="Calibri"/>
                      </a:endParaRPr>
                    </a:p>
                  </a:txBody>
                  <a:tcPr marT="45725" marB="45725" marR="91450" marL="91450" anchor="ct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908" name="Shape 908"/>
        <p:cNvGrpSpPr/>
        <p:nvPr/>
      </p:nvGrpSpPr>
      <p:grpSpPr>
        <a:xfrm>
          <a:off x="0" y="0"/>
          <a:ext cx="0" cy="0"/>
          <a:chOff x="0" y="0"/>
          <a:chExt cx="0" cy="0"/>
        </a:xfrm>
      </p:grpSpPr>
      <p:grpSp>
        <p:nvGrpSpPr>
          <p:cNvPr id="909" name="Google Shape;909;p45"/>
          <p:cNvGrpSpPr/>
          <p:nvPr/>
        </p:nvGrpSpPr>
        <p:grpSpPr>
          <a:xfrm>
            <a:off x="812158" y="844906"/>
            <a:ext cx="10567685" cy="5198169"/>
            <a:chOff x="2184399" y="1402024"/>
            <a:chExt cx="7823200" cy="4942038"/>
          </a:xfrm>
        </p:grpSpPr>
        <p:sp>
          <p:nvSpPr>
            <p:cNvPr id="910" name="Google Shape;910;p45"/>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11" name="Google Shape;911;p4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912" name="Google Shape;912;p45"/>
          <p:cNvGrpSpPr/>
          <p:nvPr/>
        </p:nvGrpSpPr>
        <p:grpSpPr>
          <a:xfrm>
            <a:off x="8559384" y="4917801"/>
            <a:ext cx="2662518" cy="936371"/>
            <a:chOff x="8559384" y="4917801"/>
            <a:chExt cx="2662517" cy="936370"/>
          </a:xfrm>
        </p:grpSpPr>
        <p:sp>
          <p:nvSpPr>
            <p:cNvPr id="913" name="Google Shape;913;p4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14" name="Google Shape;914;p45"/>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 5دقائق</a:t>
              </a:r>
              <a:endParaRPr b="0" i="0" sz="1400" u="none" cap="none" strike="noStrike">
                <a:solidFill>
                  <a:srgbClr val="000000"/>
                </a:solidFill>
                <a:latin typeface="Arial"/>
                <a:ea typeface="Arial"/>
                <a:cs typeface="Arial"/>
                <a:sym typeface="Arial"/>
              </a:endParaRPr>
            </a:p>
          </p:txBody>
        </p:sp>
      </p:grpSp>
      <p:sp>
        <p:nvSpPr>
          <p:cNvPr id="915" name="Google Shape;915;p45"/>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اختتام الحصة</a:t>
            </a:r>
            <a:endParaRPr b="0" i="0" sz="1400" u="none" cap="none" strike="noStrike">
              <a:solidFill>
                <a:srgbClr val="000000"/>
              </a:solidFill>
              <a:latin typeface="Arial"/>
              <a:ea typeface="Arial"/>
              <a:cs typeface="Arial"/>
              <a:sym typeface="Arial"/>
            </a:endParaRPr>
          </a:p>
        </p:txBody>
      </p:sp>
      <p:pic>
        <p:nvPicPr>
          <p:cNvPr id="916" name="Google Shape;916;p45"/>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4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922" name="Google Shape;922;p4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923" name="Google Shape;923;p46"/>
          <p:cNvSpPr txBox="1"/>
          <p:nvPr/>
        </p:nvSpPr>
        <p:spPr>
          <a:xfrm>
            <a:off x="761501" y="2782669"/>
            <a:ext cx="10829243" cy="646331"/>
          </a:xfrm>
          <a:prstGeom prst="rect">
            <a:avLst/>
          </a:prstGeom>
          <a:noFill/>
          <a:ln cap="flat" cmpd="sng" w="38100">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600"/>
              <a:buFont typeface="Arial"/>
              <a:buNone/>
            </a:pPr>
            <a:r>
              <a:rPr b="1" i="0" lang="ar-MA" sz="3600" u="none" cap="none" strike="noStrike">
                <a:solidFill>
                  <a:srgbClr val="00B0F0"/>
                </a:solidFill>
                <a:latin typeface="Arial"/>
                <a:ea typeface="Arial"/>
                <a:cs typeface="Arial"/>
                <a:sym typeface="Arial"/>
              </a:rPr>
              <a:t>- تذكر أهداف الحصة.</a:t>
            </a:r>
            <a:endParaRPr b="0" i="0" sz="1400" u="none" cap="none" strike="noStrike">
              <a:solidFill>
                <a:srgbClr val="000000"/>
              </a:solidFill>
              <a:latin typeface="Arial"/>
              <a:ea typeface="Arial"/>
              <a:cs typeface="Arial"/>
              <a:sym typeface="Arial"/>
            </a:endParaRPr>
          </a:p>
        </p:txBody>
      </p:sp>
      <p:pic>
        <p:nvPicPr>
          <p:cNvPr id="924" name="Google Shape;924;p46"/>
          <p:cNvPicPr preferRelativeResize="0"/>
          <p:nvPr/>
        </p:nvPicPr>
        <p:blipFill rotWithShape="1">
          <a:blip r:embed="rId3">
            <a:alphaModFix/>
          </a:blip>
          <a:srcRect b="0" l="0" r="0" t="0"/>
          <a:stretch/>
        </p:blipFill>
        <p:spPr>
          <a:xfrm>
            <a:off x="169585" y="210537"/>
            <a:ext cx="591916" cy="59191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47"/>
          <p:cNvSpPr txBox="1"/>
          <p:nvPr>
            <p:ph type="title"/>
          </p:nvPr>
        </p:nvSpPr>
        <p:spPr>
          <a:xfrm>
            <a:off x="867240" y="433002"/>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خطوات استثمار الظاهرة اللغوية في الإنتاج الشفهي والكتابي</a:t>
            </a:r>
            <a:br>
              <a:rPr lang="ar-MA"/>
            </a:br>
            <a:endParaRPr/>
          </a:p>
        </p:txBody>
      </p:sp>
      <p:sp>
        <p:nvSpPr>
          <p:cNvPr id="930" name="Google Shape;930;p47"/>
          <p:cNvSpPr txBox="1"/>
          <p:nvPr>
            <p:ph idx="2" type="body"/>
          </p:nvPr>
        </p:nvSpPr>
        <p:spPr>
          <a:xfrm>
            <a:off x="1258400" y="638348"/>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lang="ar-MA"/>
              <a:t>يطلب المدرس من المتعلمين تذكر خطوات استثمار الظاهرة اللغوية في  التواصل الشفهي والكتابي.</a:t>
            </a:r>
            <a:endParaRPr/>
          </a:p>
        </p:txBody>
      </p:sp>
      <p:pic>
        <p:nvPicPr>
          <p:cNvPr id="931" name="Google Shape;931;p47"/>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grpSp>
        <p:nvGrpSpPr>
          <p:cNvPr id="932" name="Google Shape;932;p47"/>
          <p:cNvGrpSpPr/>
          <p:nvPr/>
        </p:nvGrpSpPr>
        <p:grpSpPr>
          <a:xfrm>
            <a:off x="755199" y="1104608"/>
            <a:ext cx="10641318" cy="5030721"/>
            <a:chOff x="0" y="0"/>
            <a:chExt cx="10641318" cy="5030721"/>
          </a:xfrm>
        </p:grpSpPr>
        <p:sp>
          <p:nvSpPr>
            <p:cNvPr id="933" name="Google Shape;933;p47"/>
            <p:cNvSpPr/>
            <p:nvPr/>
          </p:nvSpPr>
          <p:spPr>
            <a:xfrm>
              <a:off x="798098" y="0"/>
              <a:ext cx="9045121" cy="5030721"/>
            </a:xfrm>
            <a:prstGeom prst="leftArrow">
              <a:avLst>
                <a:gd fmla="val 50000" name="adj1"/>
                <a:gd fmla="val 50000" name="adj2"/>
              </a:avLst>
            </a:prstGeom>
            <a:solidFill>
              <a:srgbClr val="F6D4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4" name="Google Shape;934;p47"/>
            <p:cNvSpPr/>
            <p:nvPr/>
          </p:nvSpPr>
          <p:spPr>
            <a:xfrm>
              <a:off x="7448923" y="1509216"/>
              <a:ext cx="3192395" cy="2012288"/>
            </a:xfrm>
            <a:prstGeom prst="roundRect">
              <a:avLst>
                <a:gd fmla="val 16667"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5" name="Google Shape;935;p47"/>
            <p:cNvSpPr txBox="1"/>
            <p:nvPr/>
          </p:nvSpPr>
          <p:spPr>
            <a:xfrm>
              <a:off x="7547155" y="1607448"/>
              <a:ext cx="2995931" cy="1815824"/>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Arial"/>
                <a:buNone/>
              </a:pPr>
              <a:r>
                <a:rPr b="0" i="0" lang="ar-MA" sz="2800" u="none" cap="none" strike="noStrike">
                  <a:solidFill>
                    <a:schemeClr val="lt1"/>
                  </a:solidFill>
                  <a:latin typeface="Arial"/>
                  <a:ea typeface="Arial"/>
                  <a:cs typeface="Arial"/>
                  <a:sym typeface="Arial"/>
                </a:rPr>
                <a:t>تعرف اسم الآلة ووظيفته</a:t>
              </a:r>
              <a:endParaRPr b="0" i="0" sz="2800" u="none" cap="none" strike="noStrike">
                <a:solidFill>
                  <a:schemeClr val="lt1"/>
                </a:solidFill>
                <a:latin typeface="Arial"/>
                <a:ea typeface="Arial"/>
                <a:cs typeface="Arial"/>
                <a:sym typeface="Arial"/>
              </a:endParaRPr>
            </a:p>
          </p:txBody>
        </p:sp>
        <p:sp>
          <p:nvSpPr>
            <p:cNvPr id="936" name="Google Shape;936;p47"/>
            <p:cNvSpPr/>
            <p:nvPr/>
          </p:nvSpPr>
          <p:spPr>
            <a:xfrm>
              <a:off x="3724461" y="1509216"/>
              <a:ext cx="3192395" cy="2012288"/>
            </a:xfrm>
            <a:prstGeom prst="roundRect">
              <a:avLst>
                <a:gd fmla="val 16667" name="adj"/>
              </a:avLst>
            </a:prstGeom>
            <a:solidFill>
              <a:srgbClr val="8CAF1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7" name="Google Shape;937;p47"/>
            <p:cNvSpPr txBox="1"/>
            <p:nvPr/>
          </p:nvSpPr>
          <p:spPr>
            <a:xfrm>
              <a:off x="3822693" y="1607448"/>
              <a:ext cx="2995931" cy="1815824"/>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Clr>
                  <a:schemeClr val="lt1"/>
                </a:buClr>
                <a:buSzPts val="3600"/>
                <a:buFont typeface="Arial"/>
                <a:buNone/>
              </a:pPr>
              <a:r>
                <a:rPr b="0" i="0" lang="ar-MA" sz="3600" u="none" cap="none" strike="noStrike">
                  <a:solidFill>
                    <a:schemeClr val="lt1"/>
                  </a:solidFill>
                  <a:latin typeface="Arial"/>
                  <a:ea typeface="Arial"/>
                  <a:cs typeface="Arial"/>
                  <a:sym typeface="Arial"/>
                </a:rPr>
                <a:t>تطبيق اسم الآلة </a:t>
              </a:r>
              <a:endParaRPr b="0" i="0" sz="3600" u="none" cap="none" strike="noStrike">
                <a:solidFill>
                  <a:schemeClr val="lt1"/>
                </a:solidFill>
                <a:latin typeface="Arial"/>
                <a:ea typeface="Arial"/>
                <a:cs typeface="Arial"/>
                <a:sym typeface="Arial"/>
              </a:endParaRPr>
            </a:p>
          </p:txBody>
        </p:sp>
        <p:sp>
          <p:nvSpPr>
            <p:cNvPr id="938" name="Google Shape;938;p47"/>
            <p:cNvSpPr/>
            <p:nvPr/>
          </p:nvSpPr>
          <p:spPr>
            <a:xfrm>
              <a:off x="0" y="1509216"/>
              <a:ext cx="3192395" cy="2012288"/>
            </a:xfrm>
            <a:prstGeom prst="roundRect">
              <a:avLst>
                <a:gd fmla="val 16667" name="adj"/>
              </a:avLst>
            </a:prstGeom>
            <a:solidFill>
              <a:srgbClr val="18692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9" name="Google Shape;939;p47"/>
            <p:cNvSpPr txBox="1"/>
            <p:nvPr/>
          </p:nvSpPr>
          <p:spPr>
            <a:xfrm>
              <a:off x="98232" y="1607448"/>
              <a:ext cx="2995931" cy="1815824"/>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Arial"/>
                <a:buNone/>
              </a:pPr>
              <a:r>
                <a:rPr b="0" i="0" lang="ar-MA" sz="3200" u="none" cap="none" strike="noStrike">
                  <a:solidFill>
                    <a:schemeClr val="lt1"/>
                  </a:solidFill>
                  <a:latin typeface="Arial"/>
                  <a:ea typeface="Arial"/>
                  <a:cs typeface="Arial"/>
                  <a:sym typeface="Arial"/>
                </a:rPr>
                <a:t>توظيف اسم الآلة في سياقات تواصلية</a:t>
              </a:r>
              <a:endParaRPr b="0" i="0" sz="3200" u="none" cap="none" strike="noStrike">
                <a:solidFill>
                  <a:schemeClr val="lt1"/>
                </a:solidFill>
                <a:latin typeface="Arial"/>
                <a:ea typeface="Arial"/>
                <a:cs typeface="Arial"/>
                <a:sym typeface="Arial"/>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4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من يذكرني بما تعلمناه اليوم</a:t>
            </a:r>
            <a:br>
              <a:rPr lang="ar-MA"/>
            </a:br>
            <a:endParaRPr/>
          </a:p>
        </p:txBody>
      </p:sp>
      <p:sp>
        <p:nvSpPr>
          <p:cNvPr id="945" name="Google Shape;945;p4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lang="ar-MA"/>
              <a:t>يوجه المدرس المتعلمين إلى استثمار الخطاطة في تحديد الظاهرة التي تم تعرفها وتوظيفها</a:t>
            </a:r>
            <a:endParaRPr/>
          </a:p>
        </p:txBody>
      </p:sp>
      <p:grpSp>
        <p:nvGrpSpPr>
          <p:cNvPr id="946" name="Google Shape;946;p48"/>
          <p:cNvGrpSpPr/>
          <p:nvPr/>
        </p:nvGrpSpPr>
        <p:grpSpPr>
          <a:xfrm>
            <a:off x="850654" y="1079541"/>
            <a:ext cx="11041339" cy="4798223"/>
            <a:chOff x="-178357" y="54141"/>
            <a:chExt cx="11041339" cy="4798223"/>
          </a:xfrm>
        </p:grpSpPr>
        <p:sp>
          <p:nvSpPr>
            <p:cNvPr id="947" name="Google Shape;947;p48"/>
            <p:cNvSpPr/>
            <p:nvPr/>
          </p:nvSpPr>
          <p:spPr>
            <a:xfrm>
              <a:off x="4282033" y="3523298"/>
              <a:ext cx="1809064" cy="367070"/>
            </a:xfrm>
            <a:custGeom>
              <a:rect b="b" l="l" r="r" t="t"/>
              <a:pathLst>
                <a:path extrusionOk="0" h="120000" w="120000">
                  <a:moveTo>
                    <a:pt x="120000" y="0"/>
                  </a:moveTo>
                  <a:lnTo>
                    <a:pt x="120000" y="71386"/>
                  </a:lnTo>
                  <a:lnTo>
                    <a:pt x="0" y="71386"/>
                  </a:lnTo>
                  <a:lnTo>
                    <a:pt x="0" y="120000"/>
                  </a:lnTo>
                </a:path>
              </a:pathLst>
            </a:custGeom>
            <a:noFill/>
            <a:ln cap="flat" cmpd="sng" w="19050">
              <a:solidFill>
                <a:srgbClr val="126082"/>
              </a:solidFill>
              <a:prstDash val="solid"/>
              <a:miter lim="800000"/>
              <a:headEnd len="sm" w="sm" type="none"/>
              <a:tailEnd len="sm" w="sm" type="none"/>
            </a:ln>
          </p:spPr>
        </p:sp>
        <p:sp>
          <p:nvSpPr>
            <p:cNvPr id="948" name="Google Shape;948;p48"/>
            <p:cNvSpPr/>
            <p:nvPr/>
          </p:nvSpPr>
          <p:spPr>
            <a:xfrm>
              <a:off x="5977734" y="2628447"/>
              <a:ext cx="91440" cy="366794"/>
            </a:xfrm>
            <a:custGeom>
              <a:rect b="b" l="l" r="r" t="t"/>
              <a:pathLst>
                <a:path extrusionOk="0" h="120000" w="120000">
                  <a:moveTo>
                    <a:pt x="60000" y="0"/>
                  </a:moveTo>
                  <a:lnTo>
                    <a:pt x="60000" y="71350"/>
                  </a:lnTo>
                  <a:lnTo>
                    <a:pt x="148770" y="71350"/>
                  </a:lnTo>
                  <a:lnTo>
                    <a:pt x="148770" y="120000"/>
                  </a:lnTo>
                </a:path>
              </a:pathLst>
            </a:custGeom>
            <a:noFill/>
            <a:ln cap="flat" cmpd="sng" w="19050">
              <a:solidFill>
                <a:srgbClr val="126082"/>
              </a:solidFill>
              <a:prstDash val="solid"/>
              <a:miter lim="800000"/>
              <a:headEnd len="sm" w="sm" type="none"/>
              <a:tailEnd len="sm" w="sm" type="none"/>
            </a:ln>
          </p:spPr>
        </p:sp>
        <p:sp>
          <p:nvSpPr>
            <p:cNvPr id="949" name="Google Shape;949;p48"/>
            <p:cNvSpPr/>
            <p:nvPr/>
          </p:nvSpPr>
          <p:spPr>
            <a:xfrm>
              <a:off x="4853371" y="1746267"/>
              <a:ext cx="1170082" cy="382849"/>
            </a:xfrm>
            <a:custGeom>
              <a:rect b="b" l="l" r="r" t="t"/>
              <a:pathLst>
                <a:path extrusionOk="0" h="120000" w="120000">
                  <a:moveTo>
                    <a:pt x="0" y="0"/>
                  </a:moveTo>
                  <a:lnTo>
                    <a:pt x="0" y="73390"/>
                  </a:lnTo>
                  <a:lnTo>
                    <a:pt x="120000" y="73390"/>
                  </a:lnTo>
                  <a:lnTo>
                    <a:pt x="120000" y="120000"/>
                  </a:lnTo>
                </a:path>
              </a:pathLst>
            </a:custGeom>
            <a:noFill/>
            <a:ln cap="flat" cmpd="sng" w="19050">
              <a:solidFill>
                <a:srgbClr val="4EA62C"/>
              </a:solidFill>
              <a:prstDash val="solid"/>
              <a:miter lim="800000"/>
              <a:headEnd len="sm" w="sm" type="none"/>
              <a:tailEnd len="sm" w="sm" type="none"/>
            </a:ln>
          </p:spPr>
        </p:sp>
        <p:sp>
          <p:nvSpPr>
            <p:cNvPr id="950" name="Google Shape;950;p48"/>
            <p:cNvSpPr/>
            <p:nvPr/>
          </p:nvSpPr>
          <p:spPr>
            <a:xfrm>
              <a:off x="8119615" y="3509394"/>
              <a:ext cx="667449" cy="535858"/>
            </a:xfrm>
            <a:custGeom>
              <a:rect b="b" l="l" r="r" t="t"/>
              <a:pathLst>
                <a:path extrusionOk="0" h="120000" w="120000">
                  <a:moveTo>
                    <a:pt x="0" y="0"/>
                  </a:moveTo>
                  <a:lnTo>
                    <a:pt x="0" y="86699"/>
                  </a:lnTo>
                  <a:lnTo>
                    <a:pt x="120000" y="86699"/>
                  </a:lnTo>
                  <a:lnTo>
                    <a:pt x="120000" y="120000"/>
                  </a:lnTo>
                </a:path>
              </a:pathLst>
            </a:custGeom>
            <a:noFill/>
            <a:ln cap="flat" cmpd="sng" w="19050">
              <a:solidFill>
                <a:srgbClr val="126082"/>
              </a:solidFill>
              <a:prstDash val="solid"/>
              <a:miter lim="800000"/>
              <a:headEnd len="sm" w="sm" type="none"/>
              <a:tailEnd len="sm" w="sm" type="none"/>
            </a:ln>
          </p:spPr>
        </p:sp>
        <p:sp>
          <p:nvSpPr>
            <p:cNvPr id="951" name="Google Shape;951;p48"/>
            <p:cNvSpPr/>
            <p:nvPr/>
          </p:nvSpPr>
          <p:spPr>
            <a:xfrm>
              <a:off x="7863053" y="2683205"/>
              <a:ext cx="256561" cy="282304"/>
            </a:xfrm>
            <a:custGeom>
              <a:rect b="b" l="l" r="r" t="t"/>
              <a:pathLst>
                <a:path extrusionOk="0" h="120000" w="120000">
                  <a:moveTo>
                    <a:pt x="0" y="0"/>
                  </a:moveTo>
                  <a:lnTo>
                    <a:pt x="0" y="56789"/>
                  </a:lnTo>
                  <a:lnTo>
                    <a:pt x="120000" y="56789"/>
                  </a:lnTo>
                  <a:lnTo>
                    <a:pt x="120000" y="120000"/>
                  </a:lnTo>
                </a:path>
              </a:pathLst>
            </a:custGeom>
            <a:noFill/>
            <a:ln cap="flat" cmpd="sng" w="19050">
              <a:solidFill>
                <a:srgbClr val="126082"/>
              </a:solidFill>
              <a:prstDash val="solid"/>
              <a:miter lim="800000"/>
              <a:headEnd len="sm" w="sm" type="none"/>
              <a:tailEnd len="sm" w="sm" type="none"/>
            </a:ln>
          </p:spPr>
        </p:sp>
        <p:sp>
          <p:nvSpPr>
            <p:cNvPr id="952" name="Google Shape;952;p48"/>
            <p:cNvSpPr/>
            <p:nvPr/>
          </p:nvSpPr>
          <p:spPr>
            <a:xfrm>
              <a:off x="4853371" y="1746267"/>
              <a:ext cx="3009682" cy="437606"/>
            </a:xfrm>
            <a:custGeom>
              <a:rect b="b" l="l" r="r" t="t"/>
              <a:pathLst>
                <a:path extrusionOk="0" h="120000" w="120000">
                  <a:moveTo>
                    <a:pt x="0" y="0"/>
                  </a:moveTo>
                  <a:lnTo>
                    <a:pt x="0" y="79222"/>
                  </a:lnTo>
                  <a:lnTo>
                    <a:pt x="120000" y="79222"/>
                  </a:lnTo>
                  <a:lnTo>
                    <a:pt x="120000" y="120000"/>
                  </a:lnTo>
                </a:path>
              </a:pathLst>
            </a:custGeom>
            <a:noFill/>
            <a:ln cap="flat" cmpd="sng" w="19050">
              <a:solidFill>
                <a:srgbClr val="4EA62C"/>
              </a:solidFill>
              <a:prstDash val="solid"/>
              <a:miter lim="800000"/>
              <a:headEnd len="sm" w="sm" type="none"/>
              <a:tailEnd len="sm" w="sm" type="none"/>
            </a:ln>
          </p:spPr>
        </p:sp>
        <p:sp>
          <p:nvSpPr>
            <p:cNvPr id="953" name="Google Shape;953;p48"/>
            <p:cNvSpPr/>
            <p:nvPr/>
          </p:nvSpPr>
          <p:spPr>
            <a:xfrm>
              <a:off x="3864397" y="2642545"/>
              <a:ext cx="148081" cy="323657"/>
            </a:xfrm>
            <a:custGeom>
              <a:rect b="b" l="l" r="r" t="t"/>
              <a:pathLst>
                <a:path extrusionOk="0" h="120000" w="120000">
                  <a:moveTo>
                    <a:pt x="0" y="0"/>
                  </a:moveTo>
                  <a:lnTo>
                    <a:pt x="0" y="64866"/>
                  </a:lnTo>
                  <a:lnTo>
                    <a:pt x="120000" y="64866"/>
                  </a:lnTo>
                  <a:lnTo>
                    <a:pt x="120000" y="120000"/>
                  </a:lnTo>
                </a:path>
              </a:pathLst>
            </a:custGeom>
            <a:noFill/>
            <a:ln cap="flat" cmpd="sng" w="19050">
              <a:solidFill>
                <a:srgbClr val="126082"/>
              </a:solidFill>
              <a:prstDash val="solid"/>
              <a:miter lim="800000"/>
              <a:headEnd len="sm" w="sm" type="none"/>
              <a:tailEnd len="sm" w="sm" type="none"/>
            </a:ln>
          </p:spPr>
        </p:sp>
        <p:sp>
          <p:nvSpPr>
            <p:cNvPr id="954" name="Google Shape;954;p48"/>
            <p:cNvSpPr/>
            <p:nvPr/>
          </p:nvSpPr>
          <p:spPr>
            <a:xfrm>
              <a:off x="3864397" y="1746267"/>
              <a:ext cx="988974" cy="396946"/>
            </a:xfrm>
            <a:custGeom>
              <a:rect b="b" l="l" r="r" t="t"/>
              <a:pathLst>
                <a:path extrusionOk="0" h="120000" w="120000">
                  <a:moveTo>
                    <a:pt x="120000" y="0"/>
                  </a:moveTo>
                  <a:lnTo>
                    <a:pt x="120000" y="75045"/>
                  </a:lnTo>
                  <a:lnTo>
                    <a:pt x="0" y="75045"/>
                  </a:lnTo>
                  <a:lnTo>
                    <a:pt x="0" y="120000"/>
                  </a:lnTo>
                </a:path>
              </a:pathLst>
            </a:custGeom>
            <a:noFill/>
            <a:ln cap="flat" cmpd="sng" w="19050">
              <a:solidFill>
                <a:srgbClr val="4EA62C"/>
              </a:solidFill>
              <a:prstDash val="solid"/>
              <a:miter lim="800000"/>
              <a:headEnd len="sm" w="sm" type="none"/>
              <a:tailEnd len="sm" w="sm" type="none"/>
            </a:ln>
          </p:spPr>
        </p:sp>
        <p:sp>
          <p:nvSpPr>
            <p:cNvPr id="955" name="Google Shape;955;p48"/>
            <p:cNvSpPr/>
            <p:nvPr/>
          </p:nvSpPr>
          <p:spPr>
            <a:xfrm>
              <a:off x="1787025" y="2680504"/>
              <a:ext cx="93648" cy="348987"/>
            </a:xfrm>
            <a:custGeom>
              <a:rect b="b" l="l" r="r" t="t"/>
              <a:pathLst>
                <a:path extrusionOk="0" h="120000" w="120000">
                  <a:moveTo>
                    <a:pt x="0" y="0"/>
                  </a:moveTo>
                  <a:lnTo>
                    <a:pt x="0" y="68867"/>
                  </a:lnTo>
                  <a:lnTo>
                    <a:pt x="120000" y="68867"/>
                  </a:lnTo>
                  <a:lnTo>
                    <a:pt x="120000" y="120000"/>
                  </a:lnTo>
                </a:path>
              </a:pathLst>
            </a:custGeom>
            <a:noFill/>
            <a:ln cap="flat" cmpd="sng" w="19050">
              <a:solidFill>
                <a:srgbClr val="126082"/>
              </a:solidFill>
              <a:prstDash val="solid"/>
              <a:miter lim="800000"/>
              <a:headEnd len="sm" w="sm" type="none"/>
              <a:tailEnd len="sm" w="sm" type="none"/>
            </a:ln>
          </p:spPr>
        </p:sp>
        <p:sp>
          <p:nvSpPr>
            <p:cNvPr id="956" name="Google Shape;956;p48"/>
            <p:cNvSpPr/>
            <p:nvPr/>
          </p:nvSpPr>
          <p:spPr>
            <a:xfrm>
              <a:off x="1787025" y="1746267"/>
              <a:ext cx="3066346" cy="434905"/>
            </a:xfrm>
            <a:custGeom>
              <a:rect b="b" l="l" r="r" t="t"/>
              <a:pathLst>
                <a:path extrusionOk="0" h="120000" w="120000">
                  <a:moveTo>
                    <a:pt x="120000" y="0"/>
                  </a:moveTo>
                  <a:lnTo>
                    <a:pt x="120000" y="78969"/>
                  </a:lnTo>
                  <a:lnTo>
                    <a:pt x="0" y="78969"/>
                  </a:lnTo>
                  <a:lnTo>
                    <a:pt x="0" y="120000"/>
                  </a:lnTo>
                </a:path>
              </a:pathLst>
            </a:custGeom>
            <a:noFill/>
            <a:ln cap="flat" cmpd="sng" w="19050">
              <a:solidFill>
                <a:srgbClr val="4EA62C"/>
              </a:solidFill>
              <a:prstDash val="solid"/>
              <a:miter lim="800000"/>
              <a:headEnd len="sm" w="sm" type="none"/>
              <a:tailEnd len="sm" w="sm" type="none"/>
            </a:ln>
          </p:spPr>
        </p:sp>
        <p:sp>
          <p:nvSpPr>
            <p:cNvPr id="957" name="Google Shape;957;p48"/>
            <p:cNvSpPr/>
            <p:nvPr/>
          </p:nvSpPr>
          <p:spPr>
            <a:xfrm>
              <a:off x="283090" y="2703540"/>
              <a:ext cx="91440" cy="365408"/>
            </a:xfrm>
            <a:custGeom>
              <a:rect b="b" l="l" r="r" t="t"/>
              <a:pathLst>
                <a:path extrusionOk="0" h="120000" w="120000">
                  <a:moveTo>
                    <a:pt x="60000" y="0"/>
                  </a:moveTo>
                  <a:lnTo>
                    <a:pt x="60000" y="71165"/>
                  </a:lnTo>
                  <a:lnTo>
                    <a:pt x="148685" y="71165"/>
                  </a:lnTo>
                  <a:lnTo>
                    <a:pt x="148685" y="120000"/>
                  </a:lnTo>
                </a:path>
              </a:pathLst>
            </a:custGeom>
            <a:noFill/>
            <a:ln cap="flat" cmpd="sng" w="19050">
              <a:solidFill>
                <a:srgbClr val="126082"/>
              </a:solidFill>
              <a:prstDash val="solid"/>
              <a:miter lim="800000"/>
              <a:headEnd len="sm" w="sm" type="none"/>
              <a:tailEnd len="sm" w="sm" type="none"/>
            </a:ln>
          </p:spPr>
        </p:sp>
        <p:sp>
          <p:nvSpPr>
            <p:cNvPr id="958" name="Google Shape;958;p48"/>
            <p:cNvSpPr/>
            <p:nvPr/>
          </p:nvSpPr>
          <p:spPr>
            <a:xfrm>
              <a:off x="328810" y="1746267"/>
              <a:ext cx="4524560" cy="457941"/>
            </a:xfrm>
            <a:custGeom>
              <a:rect b="b" l="l" r="r" t="t"/>
              <a:pathLst>
                <a:path extrusionOk="0" h="120000" w="120000">
                  <a:moveTo>
                    <a:pt x="120000" y="0"/>
                  </a:moveTo>
                  <a:lnTo>
                    <a:pt x="120000" y="81033"/>
                  </a:lnTo>
                  <a:lnTo>
                    <a:pt x="0" y="81033"/>
                  </a:lnTo>
                  <a:lnTo>
                    <a:pt x="0" y="120000"/>
                  </a:lnTo>
                </a:path>
              </a:pathLst>
            </a:custGeom>
            <a:noFill/>
            <a:ln cap="flat" cmpd="sng" w="19050">
              <a:solidFill>
                <a:srgbClr val="4EA62C"/>
              </a:solidFill>
              <a:prstDash val="solid"/>
              <a:miter lim="800000"/>
              <a:headEnd len="sm" w="sm" type="none"/>
              <a:tailEnd len="sm" w="sm" type="none"/>
            </a:ln>
          </p:spPr>
        </p:sp>
        <p:sp>
          <p:nvSpPr>
            <p:cNvPr id="959" name="Google Shape;959;p48"/>
            <p:cNvSpPr/>
            <p:nvPr/>
          </p:nvSpPr>
          <p:spPr>
            <a:xfrm>
              <a:off x="4807651" y="670846"/>
              <a:ext cx="91440" cy="422480"/>
            </a:xfrm>
            <a:custGeom>
              <a:rect b="b" l="l" r="r" t="t"/>
              <a:pathLst>
                <a:path extrusionOk="0" h="120000" w="120000">
                  <a:moveTo>
                    <a:pt x="71648" y="0"/>
                  </a:moveTo>
                  <a:lnTo>
                    <a:pt x="71648" y="77762"/>
                  </a:lnTo>
                  <a:lnTo>
                    <a:pt x="60000" y="77762"/>
                  </a:lnTo>
                  <a:lnTo>
                    <a:pt x="60000" y="120000"/>
                  </a:lnTo>
                </a:path>
              </a:pathLst>
            </a:custGeom>
            <a:noFill/>
            <a:ln cap="flat" cmpd="sng" w="19050">
              <a:solidFill>
                <a:srgbClr val="A02891"/>
              </a:solidFill>
              <a:prstDash val="solid"/>
              <a:miter lim="800000"/>
              <a:headEnd len="sm" w="sm" type="none"/>
              <a:tailEnd len="sm" w="sm" type="none"/>
            </a:ln>
          </p:spPr>
        </p:sp>
        <p:sp>
          <p:nvSpPr>
            <p:cNvPr id="960" name="Google Shape;960;p48"/>
            <p:cNvSpPr/>
            <p:nvPr/>
          </p:nvSpPr>
          <p:spPr>
            <a:xfrm>
              <a:off x="4095965" y="54141"/>
              <a:ext cx="1532565" cy="616704"/>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1" name="Google Shape;961;p48"/>
            <p:cNvSpPr/>
            <p:nvPr/>
          </p:nvSpPr>
          <p:spPr>
            <a:xfrm>
              <a:off x="3933623" y="130481"/>
              <a:ext cx="1532700" cy="616800"/>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2" name="Google Shape;962;p48"/>
            <p:cNvSpPr txBox="1"/>
            <p:nvPr/>
          </p:nvSpPr>
          <p:spPr>
            <a:xfrm>
              <a:off x="3971239" y="120400"/>
              <a:ext cx="2121000" cy="4674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اسم الآلة القياسي</a:t>
              </a:r>
              <a:endParaRPr b="1" i="0" sz="2400" u="none" cap="none" strike="noStrike">
                <a:solidFill>
                  <a:schemeClr val="dk1"/>
                </a:solidFill>
                <a:latin typeface="Calibri"/>
                <a:ea typeface="Calibri"/>
                <a:cs typeface="Calibri"/>
                <a:sym typeface="Calibri"/>
              </a:endParaRPr>
            </a:p>
          </p:txBody>
        </p:sp>
        <p:sp>
          <p:nvSpPr>
            <p:cNvPr id="963" name="Google Shape;963;p48"/>
            <p:cNvSpPr/>
            <p:nvPr/>
          </p:nvSpPr>
          <p:spPr>
            <a:xfrm>
              <a:off x="2268096" y="1093326"/>
              <a:ext cx="5170550" cy="652941"/>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4" name="Google Shape;964;p48"/>
            <p:cNvSpPr/>
            <p:nvPr/>
          </p:nvSpPr>
          <p:spPr>
            <a:xfrm>
              <a:off x="2446454" y="1262766"/>
              <a:ext cx="5170550" cy="652941"/>
            </a:xfrm>
            <a:prstGeom prst="roundRect">
              <a:avLst>
                <a:gd fmla="val 10000" name="adj"/>
              </a:avLst>
            </a:prstGeom>
            <a:solidFill>
              <a:schemeClr val="lt1">
                <a:alpha val="89411"/>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5" name="Google Shape;965;p48"/>
            <p:cNvSpPr txBox="1"/>
            <p:nvPr/>
          </p:nvSpPr>
          <p:spPr>
            <a:xfrm>
              <a:off x="2465578" y="1281890"/>
              <a:ext cx="5132302" cy="614693"/>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اسم مشتق يدل على الأداة التي أنجز بها الفعل.</a:t>
              </a:r>
              <a:endParaRPr b="1" i="0" sz="2400" u="none" cap="none" strike="noStrike">
                <a:solidFill>
                  <a:schemeClr val="dk1"/>
                </a:solidFill>
                <a:latin typeface="Calibri"/>
                <a:ea typeface="Calibri"/>
                <a:cs typeface="Calibri"/>
                <a:sym typeface="Calibri"/>
              </a:endParaRPr>
            </a:p>
          </p:txBody>
        </p:sp>
        <p:sp>
          <p:nvSpPr>
            <p:cNvPr id="966" name="Google Shape;966;p48"/>
            <p:cNvSpPr/>
            <p:nvPr/>
          </p:nvSpPr>
          <p:spPr>
            <a:xfrm>
              <a:off x="-178357" y="2204209"/>
              <a:ext cx="1014336" cy="499330"/>
            </a:xfrm>
            <a:prstGeom prst="roundRect">
              <a:avLst>
                <a:gd fmla="val 10000" name="adj"/>
              </a:avLst>
            </a:prstGeom>
            <a:solidFill>
              <a:srgbClr val="FF000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7" name="Google Shape;967;p48"/>
            <p:cNvSpPr/>
            <p:nvPr/>
          </p:nvSpPr>
          <p:spPr>
            <a:xfrm>
              <a:off x="0" y="2373649"/>
              <a:ext cx="1014336" cy="499330"/>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p48"/>
            <p:cNvSpPr txBox="1"/>
            <p:nvPr/>
          </p:nvSpPr>
          <p:spPr>
            <a:xfrm>
              <a:off x="14625" y="2388274"/>
              <a:ext cx="985086" cy="47008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فاعلة</a:t>
              </a:r>
              <a:endParaRPr b="1" i="0" sz="2000" u="none" cap="none" strike="noStrike">
                <a:solidFill>
                  <a:schemeClr val="dk1"/>
                </a:solidFill>
                <a:latin typeface="Calibri"/>
                <a:ea typeface="Calibri"/>
                <a:cs typeface="Calibri"/>
                <a:sym typeface="Calibri"/>
              </a:endParaRPr>
            </a:p>
          </p:txBody>
        </p:sp>
        <p:sp>
          <p:nvSpPr>
            <p:cNvPr id="969" name="Google Shape;969;p48"/>
            <p:cNvSpPr/>
            <p:nvPr/>
          </p:nvSpPr>
          <p:spPr>
            <a:xfrm>
              <a:off x="-109125" y="3068949"/>
              <a:ext cx="1011030" cy="451708"/>
            </a:xfrm>
            <a:prstGeom prst="roundRect">
              <a:avLst>
                <a:gd fmla="val 1000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0" name="Google Shape;970;p48"/>
            <p:cNvSpPr/>
            <p:nvPr/>
          </p:nvSpPr>
          <p:spPr>
            <a:xfrm>
              <a:off x="69232" y="3238389"/>
              <a:ext cx="1011030" cy="451708"/>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1" name="Google Shape;971;p48"/>
            <p:cNvSpPr txBox="1"/>
            <p:nvPr/>
          </p:nvSpPr>
          <p:spPr>
            <a:xfrm>
              <a:off x="82462" y="3251619"/>
              <a:ext cx="984570" cy="425248"/>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طابِعَةٌ</a:t>
              </a:r>
              <a:endParaRPr b="0" i="0" sz="1900" u="none" cap="none" strike="noStrike">
                <a:solidFill>
                  <a:schemeClr val="dk1"/>
                </a:solidFill>
                <a:latin typeface="Calibri"/>
                <a:ea typeface="Calibri"/>
                <a:cs typeface="Calibri"/>
                <a:sym typeface="Calibri"/>
              </a:endParaRPr>
            </a:p>
          </p:txBody>
        </p:sp>
        <p:sp>
          <p:nvSpPr>
            <p:cNvPr id="972" name="Google Shape;972;p48"/>
            <p:cNvSpPr/>
            <p:nvPr/>
          </p:nvSpPr>
          <p:spPr>
            <a:xfrm>
              <a:off x="1247479" y="2181173"/>
              <a:ext cx="1079091" cy="499330"/>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3" name="Google Shape;973;p48"/>
            <p:cNvSpPr/>
            <p:nvPr/>
          </p:nvSpPr>
          <p:spPr>
            <a:xfrm>
              <a:off x="1425837" y="2350612"/>
              <a:ext cx="1079091" cy="499330"/>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4" name="Google Shape;974;p48"/>
            <p:cNvSpPr txBox="1"/>
            <p:nvPr/>
          </p:nvSpPr>
          <p:spPr>
            <a:xfrm>
              <a:off x="1440462" y="2365237"/>
              <a:ext cx="1049841" cy="47008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فاعول</a:t>
              </a:r>
              <a:endParaRPr b="0" i="0" sz="5400" u="none" cap="none" strike="noStrike">
                <a:solidFill>
                  <a:schemeClr val="dk1"/>
                </a:solidFill>
                <a:latin typeface="Arial"/>
                <a:ea typeface="Arial"/>
                <a:cs typeface="Arial"/>
                <a:sym typeface="Arial"/>
              </a:endParaRPr>
            </a:p>
          </p:txBody>
        </p:sp>
        <p:sp>
          <p:nvSpPr>
            <p:cNvPr id="975" name="Google Shape;975;p48"/>
            <p:cNvSpPr/>
            <p:nvPr/>
          </p:nvSpPr>
          <p:spPr>
            <a:xfrm>
              <a:off x="1300243" y="3029491"/>
              <a:ext cx="1160861" cy="496415"/>
            </a:xfrm>
            <a:prstGeom prst="roundRect">
              <a:avLst>
                <a:gd fmla="val 10000" name="adj"/>
              </a:avLst>
            </a:prstGeom>
            <a:solidFill>
              <a:srgbClr val="F6C5AB"/>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6" name="Google Shape;976;p48"/>
            <p:cNvSpPr/>
            <p:nvPr/>
          </p:nvSpPr>
          <p:spPr>
            <a:xfrm>
              <a:off x="1478600" y="3198931"/>
              <a:ext cx="1160861" cy="496415"/>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7" name="Google Shape;977;p48"/>
            <p:cNvSpPr txBox="1"/>
            <p:nvPr/>
          </p:nvSpPr>
          <p:spPr>
            <a:xfrm>
              <a:off x="1493139" y="3213470"/>
              <a:ext cx="1131783" cy="467337"/>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حاسوبٌ</a:t>
              </a:r>
              <a:endParaRPr b="0" i="0" sz="1900" u="none" cap="none" strike="noStrike">
                <a:solidFill>
                  <a:schemeClr val="dk1"/>
                </a:solidFill>
                <a:latin typeface="Calibri"/>
                <a:ea typeface="Calibri"/>
                <a:cs typeface="Calibri"/>
                <a:sym typeface="Calibri"/>
              </a:endParaRPr>
            </a:p>
          </p:txBody>
        </p:sp>
        <p:sp>
          <p:nvSpPr>
            <p:cNvPr id="978" name="Google Shape;978;p48"/>
            <p:cNvSpPr/>
            <p:nvPr/>
          </p:nvSpPr>
          <p:spPr>
            <a:xfrm>
              <a:off x="3324851" y="2143214"/>
              <a:ext cx="1079091" cy="499330"/>
            </a:xfrm>
            <a:prstGeom prst="roundRect">
              <a:avLst>
                <a:gd fmla="val 10000" name="adj"/>
              </a:avLst>
            </a:prstGeom>
            <a:solidFill>
              <a:srgbClr val="43D658"/>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9" name="Google Shape;979;p48"/>
            <p:cNvSpPr/>
            <p:nvPr/>
          </p:nvSpPr>
          <p:spPr>
            <a:xfrm>
              <a:off x="3503208" y="2312653"/>
              <a:ext cx="1079091" cy="499330"/>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0" name="Google Shape;980;p48"/>
            <p:cNvSpPr txBox="1"/>
            <p:nvPr/>
          </p:nvSpPr>
          <p:spPr>
            <a:xfrm>
              <a:off x="3517833" y="2327278"/>
              <a:ext cx="1049841" cy="47008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مِفْعالٌ</a:t>
              </a:r>
              <a:endParaRPr b="1" i="0" sz="2000" u="none" cap="none" strike="noStrike">
                <a:solidFill>
                  <a:srgbClr val="000000"/>
                </a:solidFill>
                <a:latin typeface="Calibri"/>
                <a:ea typeface="Calibri"/>
                <a:cs typeface="Calibri"/>
                <a:sym typeface="Calibri"/>
              </a:endParaRPr>
            </a:p>
          </p:txBody>
        </p:sp>
        <p:sp>
          <p:nvSpPr>
            <p:cNvPr id="981" name="Google Shape;981;p48"/>
            <p:cNvSpPr/>
            <p:nvPr/>
          </p:nvSpPr>
          <p:spPr>
            <a:xfrm>
              <a:off x="3343191" y="2966202"/>
              <a:ext cx="1338574" cy="528055"/>
            </a:xfrm>
            <a:prstGeom prst="roundRect">
              <a:avLst>
                <a:gd fmla="val 10000" name="adj"/>
              </a:avLst>
            </a:prstGeom>
            <a:solidFill>
              <a:srgbClr val="C0E4F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2" name="Google Shape;982;p48"/>
            <p:cNvSpPr/>
            <p:nvPr/>
          </p:nvSpPr>
          <p:spPr>
            <a:xfrm>
              <a:off x="3521548" y="3135642"/>
              <a:ext cx="1338574" cy="528055"/>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3" name="Google Shape;983;p48"/>
            <p:cNvSpPr txBox="1"/>
            <p:nvPr/>
          </p:nvSpPr>
          <p:spPr>
            <a:xfrm>
              <a:off x="3537014" y="3151108"/>
              <a:ext cx="1307642" cy="497123"/>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مِسْلاطٌ</a:t>
              </a:r>
              <a:endParaRPr b="0" i="0" sz="2800" u="none" cap="none" strike="noStrike">
                <a:solidFill>
                  <a:srgbClr val="000000"/>
                </a:solidFill>
                <a:latin typeface="Calibri"/>
                <a:ea typeface="Calibri"/>
                <a:cs typeface="Calibri"/>
                <a:sym typeface="Calibri"/>
              </a:endParaRPr>
            </a:p>
          </p:txBody>
        </p:sp>
        <p:sp>
          <p:nvSpPr>
            <p:cNvPr id="984" name="Google Shape;984;p48"/>
            <p:cNvSpPr/>
            <p:nvPr/>
          </p:nvSpPr>
          <p:spPr>
            <a:xfrm>
              <a:off x="7323508" y="2183874"/>
              <a:ext cx="1079091" cy="499330"/>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5" name="Google Shape;985;p48"/>
            <p:cNvSpPr/>
            <p:nvPr/>
          </p:nvSpPr>
          <p:spPr>
            <a:xfrm>
              <a:off x="7501865" y="2353314"/>
              <a:ext cx="1079091" cy="499330"/>
            </a:xfrm>
            <a:prstGeom prst="roundRect">
              <a:avLst>
                <a:gd fmla="val 10000" name="adj"/>
              </a:avLst>
            </a:prstGeom>
            <a:solidFill>
              <a:schemeClr val="lt1">
                <a:alpha val="89411"/>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6" name="Google Shape;986;p48"/>
            <p:cNvSpPr txBox="1"/>
            <p:nvPr/>
          </p:nvSpPr>
          <p:spPr>
            <a:xfrm>
              <a:off x="7516490" y="2367939"/>
              <a:ext cx="1049841" cy="47008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مِفْعلٌ</a:t>
              </a:r>
              <a:endParaRPr b="1" i="0" sz="2000" u="none" cap="none" strike="noStrike">
                <a:solidFill>
                  <a:srgbClr val="000000"/>
                </a:solidFill>
                <a:latin typeface="Calibri"/>
                <a:ea typeface="Calibri"/>
                <a:cs typeface="Calibri"/>
                <a:sym typeface="Calibri"/>
              </a:endParaRPr>
            </a:p>
          </p:txBody>
        </p:sp>
        <p:sp>
          <p:nvSpPr>
            <p:cNvPr id="987" name="Google Shape;987;p48"/>
            <p:cNvSpPr/>
            <p:nvPr/>
          </p:nvSpPr>
          <p:spPr>
            <a:xfrm>
              <a:off x="7453530" y="2965509"/>
              <a:ext cx="1332170" cy="543885"/>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p48"/>
            <p:cNvSpPr/>
            <p:nvPr/>
          </p:nvSpPr>
          <p:spPr>
            <a:xfrm>
              <a:off x="7631888" y="3134949"/>
              <a:ext cx="1332170" cy="543885"/>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p48"/>
            <p:cNvSpPr txBox="1"/>
            <p:nvPr/>
          </p:nvSpPr>
          <p:spPr>
            <a:xfrm>
              <a:off x="7647818" y="3150879"/>
              <a:ext cx="1300310" cy="512025"/>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مِجْهَرٌ</a:t>
              </a:r>
              <a:endParaRPr b="0" i="0" sz="3100" u="none" cap="none" strike="noStrike">
                <a:solidFill>
                  <a:schemeClr val="dk1"/>
                </a:solidFill>
                <a:latin typeface="Calibri"/>
                <a:ea typeface="Calibri"/>
                <a:cs typeface="Calibri"/>
                <a:sym typeface="Calibri"/>
              </a:endParaRPr>
            </a:p>
          </p:txBody>
        </p:sp>
        <p:sp>
          <p:nvSpPr>
            <p:cNvPr id="990" name="Google Shape;990;p48"/>
            <p:cNvSpPr/>
            <p:nvPr/>
          </p:nvSpPr>
          <p:spPr>
            <a:xfrm>
              <a:off x="6889505" y="4045252"/>
              <a:ext cx="3795119" cy="637672"/>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1" name="Google Shape;991;p48"/>
            <p:cNvSpPr/>
            <p:nvPr/>
          </p:nvSpPr>
          <p:spPr>
            <a:xfrm>
              <a:off x="7067863" y="4214692"/>
              <a:ext cx="3795119" cy="637672"/>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2" name="Google Shape;992;p48"/>
            <p:cNvSpPr txBox="1"/>
            <p:nvPr/>
          </p:nvSpPr>
          <p:spPr>
            <a:xfrm>
              <a:off x="7086540" y="4233369"/>
              <a:ext cx="3757765" cy="600318"/>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يُوَظَّفُ الْمِجْهَرُ لِدِراسَةِ الْميكْروباتِ.</a:t>
              </a:r>
              <a:endParaRPr b="0" i="0" sz="2400" u="none" cap="none" strike="noStrike">
                <a:solidFill>
                  <a:srgbClr val="000000"/>
                </a:solidFill>
                <a:latin typeface="Calibri"/>
                <a:ea typeface="Calibri"/>
                <a:cs typeface="Calibri"/>
                <a:sym typeface="Calibri"/>
              </a:endParaRPr>
            </a:p>
          </p:txBody>
        </p:sp>
        <p:sp>
          <p:nvSpPr>
            <p:cNvPr id="993" name="Google Shape;993;p48"/>
            <p:cNvSpPr/>
            <p:nvPr/>
          </p:nvSpPr>
          <p:spPr>
            <a:xfrm>
              <a:off x="5427701" y="2129116"/>
              <a:ext cx="1191504" cy="499330"/>
            </a:xfrm>
            <a:prstGeom prst="roundRect">
              <a:avLst>
                <a:gd fmla="val 10000" name="adj"/>
              </a:avLst>
            </a:prstGeom>
            <a:solidFill>
              <a:srgbClr val="FAE2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4" name="Google Shape;994;p48"/>
            <p:cNvSpPr/>
            <p:nvPr/>
          </p:nvSpPr>
          <p:spPr>
            <a:xfrm>
              <a:off x="5606059" y="2298556"/>
              <a:ext cx="1191504" cy="499330"/>
            </a:xfrm>
            <a:prstGeom prst="roundRect">
              <a:avLst>
                <a:gd fmla="val 10000" name="adj"/>
              </a:avLst>
            </a:prstGeom>
            <a:solidFill>
              <a:schemeClr val="lt1">
                <a:alpha val="89411"/>
              </a:schemeClr>
            </a:solidFill>
            <a:ln cap="flat" cmpd="sng" w="19050">
              <a:solidFill>
                <a:srgbClr val="FAE2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5" name="Google Shape;995;p48"/>
            <p:cNvSpPr txBox="1"/>
            <p:nvPr/>
          </p:nvSpPr>
          <p:spPr>
            <a:xfrm>
              <a:off x="5620684" y="2313181"/>
              <a:ext cx="1162254" cy="47008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فَعَّالة</a:t>
              </a:r>
              <a:endParaRPr b="1" i="0" sz="2000" u="none" cap="none" strike="noStrike">
                <a:solidFill>
                  <a:schemeClr val="dk1"/>
                </a:solidFill>
                <a:latin typeface="Calibri"/>
                <a:ea typeface="Calibri"/>
                <a:cs typeface="Calibri"/>
                <a:sym typeface="Calibri"/>
              </a:endParaRPr>
            </a:p>
          </p:txBody>
        </p:sp>
        <p:sp>
          <p:nvSpPr>
            <p:cNvPr id="996" name="Google Shape;996;p48"/>
            <p:cNvSpPr/>
            <p:nvPr/>
          </p:nvSpPr>
          <p:spPr>
            <a:xfrm>
              <a:off x="5466194" y="2995242"/>
              <a:ext cx="1249806" cy="528055"/>
            </a:xfrm>
            <a:prstGeom prst="roundRect">
              <a:avLst>
                <a:gd fmla="val 10000" name="adj"/>
              </a:avLst>
            </a:prstGeom>
            <a:solidFill>
              <a:srgbClr val="82CAEB"/>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7" name="Google Shape;997;p48"/>
            <p:cNvSpPr/>
            <p:nvPr/>
          </p:nvSpPr>
          <p:spPr>
            <a:xfrm>
              <a:off x="5644552" y="3164682"/>
              <a:ext cx="1249806" cy="528055"/>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8" name="Google Shape;998;p48"/>
            <p:cNvSpPr txBox="1"/>
            <p:nvPr/>
          </p:nvSpPr>
          <p:spPr>
            <a:xfrm>
              <a:off x="5660018" y="3180148"/>
              <a:ext cx="1218874" cy="497123"/>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نَظّارةٌ</a:t>
              </a:r>
              <a:endParaRPr b="0" i="0" sz="1900" u="none" cap="none" strike="noStrike">
                <a:solidFill>
                  <a:schemeClr val="dk1"/>
                </a:solidFill>
                <a:latin typeface="Calibri"/>
                <a:ea typeface="Calibri"/>
                <a:cs typeface="Calibri"/>
                <a:sym typeface="Calibri"/>
              </a:endParaRPr>
            </a:p>
          </p:txBody>
        </p:sp>
        <p:sp>
          <p:nvSpPr>
            <p:cNvPr id="999" name="Google Shape;999;p48"/>
            <p:cNvSpPr/>
            <p:nvPr/>
          </p:nvSpPr>
          <p:spPr>
            <a:xfrm>
              <a:off x="2669071" y="3890368"/>
              <a:ext cx="3225925" cy="702948"/>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0" name="Google Shape;1000;p48"/>
            <p:cNvSpPr/>
            <p:nvPr/>
          </p:nvSpPr>
          <p:spPr>
            <a:xfrm>
              <a:off x="2847428" y="4059807"/>
              <a:ext cx="3225925" cy="702948"/>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1" name="Google Shape;1001;p48"/>
            <p:cNvSpPr txBox="1"/>
            <p:nvPr/>
          </p:nvSpPr>
          <p:spPr>
            <a:xfrm>
              <a:off x="2868017" y="4080396"/>
              <a:ext cx="3184747" cy="66177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Calibri"/>
                <a:buNone/>
              </a:pPr>
              <a:r>
                <a:rPr b="0" i="0" lang="ar-MA" sz="2400" u="none" cap="none" strike="noStrike">
                  <a:solidFill>
                    <a:schemeClr val="dk1"/>
                  </a:solidFill>
                  <a:latin typeface="Calibri"/>
                  <a:ea typeface="Calibri"/>
                  <a:cs typeface="Calibri"/>
                  <a:sym typeface="Calibri"/>
                </a:rPr>
                <a:t>اِخْتَرَعَ حَموتي نَظّارَةً ذَكِيَّةً.</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4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007" name="Google Shape;1007;p4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1008" name="Google Shape;1008;p49"/>
          <p:cNvSpPr txBox="1"/>
          <p:nvPr/>
        </p:nvSpPr>
        <p:spPr>
          <a:xfrm>
            <a:off x="622384" y="1974671"/>
            <a:ext cx="10947231" cy="2499467"/>
          </a:xfrm>
          <a:prstGeom prst="rect">
            <a:avLst/>
          </a:prstGeom>
          <a:noFill/>
          <a:ln cap="flat" cmpd="sng" w="38100">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rgbClr val="000000"/>
              </a:buClr>
              <a:buSzPts val="3600"/>
              <a:buFont typeface="Arial"/>
              <a:buNone/>
            </a:pPr>
            <a:r>
              <a:rPr b="1" i="0" lang="ar-MA" sz="3600" u="none" cap="none" strike="noStrike">
                <a:solidFill>
                  <a:schemeClr val="dk1"/>
                </a:solidFill>
                <a:latin typeface="Arial"/>
                <a:ea typeface="Arial"/>
                <a:cs typeface="Arial"/>
                <a:sym typeface="Arial"/>
              </a:rPr>
              <a:t>زُرْتَ رفقة والِدِكَ مَعْرِضاً لِلْاخْتِراعاتِ يَعْرِضُ مَجْموعَةً مِنَ الْآلاتِ. رَكِّبْ خَمْسَ جُمَلٍ تُبَيِّنُ فيها لزُملائك وظيفةَ كُلِّ آلَةٍ موظفا أوزانَ اسم الآلة التي تَعَرَّفْتَها.</a:t>
            </a:r>
            <a:endParaRPr b="0" i="0" sz="1400" u="none" cap="none" strike="noStrike">
              <a:solidFill>
                <a:srgbClr val="000000"/>
              </a:solidFill>
              <a:latin typeface="Arial"/>
              <a:ea typeface="Arial"/>
              <a:cs typeface="Arial"/>
              <a:sym typeface="Arial"/>
            </a:endParaRPr>
          </a:p>
        </p:txBody>
      </p:sp>
      <p:pic>
        <p:nvPicPr>
          <p:cNvPr id="1009" name="Google Shape;1009;p49"/>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013" name="Shape 1013"/>
        <p:cNvGrpSpPr/>
        <p:nvPr/>
      </p:nvGrpSpPr>
      <p:grpSpPr>
        <a:xfrm>
          <a:off x="0" y="0"/>
          <a:ext cx="0" cy="0"/>
          <a:chOff x="0" y="0"/>
          <a:chExt cx="0" cy="0"/>
        </a:xfrm>
      </p:grpSpPr>
      <p:grpSp>
        <p:nvGrpSpPr>
          <p:cNvPr id="1014" name="Google Shape;1014;p50"/>
          <p:cNvGrpSpPr/>
          <p:nvPr/>
        </p:nvGrpSpPr>
        <p:grpSpPr>
          <a:xfrm>
            <a:off x="812158" y="844906"/>
            <a:ext cx="10567685" cy="5198169"/>
            <a:chOff x="2184399" y="1402024"/>
            <a:chExt cx="7823200" cy="4942038"/>
          </a:xfrm>
        </p:grpSpPr>
        <p:sp>
          <p:nvSpPr>
            <p:cNvPr id="1015" name="Google Shape;1015;p50"/>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16" name="Google Shape;1016;p5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pic>
        <p:nvPicPr>
          <p:cNvPr id="1017" name="Google Shape;1017;p50"/>
          <p:cNvPicPr preferRelativeResize="0"/>
          <p:nvPr/>
        </p:nvPicPr>
        <p:blipFill rotWithShape="1">
          <a:blip r:embed="rId3">
            <a:alphaModFix/>
          </a:blip>
          <a:srcRect b="0" l="0" r="0" t="0"/>
          <a:stretch/>
        </p:blipFill>
        <p:spPr>
          <a:xfrm>
            <a:off x="1155219" y="1906970"/>
            <a:ext cx="2797349" cy="2644919"/>
          </a:xfrm>
          <a:prstGeom prst="rect">
            <a:avLst/>
          </a:prstGeom>
          <a:noFill/>
          <a:ln>
            <a:noFill/>
          </a:ln>
        </p:spPr>
      </p:pic>
      <p:sp>
        <p:nvSpPr>
          <p:cNvPr id="1018" name="Google Shape;1018;p50"/>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ar-MA" sz="3600" u="none" cap="none" strike="noStrike">
                <a:solidFill>
                  <a:srgbClr val="000000"/>
                </a:solidFill>
                <a:latin typeface="Calibri"/>
                <a:ea typeface="Calibri"/>
                <a:cs typeface="Calibri"/>
                <a:sym typeface="Calibri"/>
              </a:rPr>
              <a:t>إلى الحصة القادمة!</a:t>
            </a:r>
            <a:endParaRPr b="0" i="0" sz="1400" u="none" cap="none" strike="noStrike">
              <a:solidFill>
                <a:srgbClr val="000000"/>
              </a:solidFill>
              <a:latin typeface="Arial"/>
              <a:ea typeface="Arial"/>
              <a:cs typeface="Arial"/>
              <a:sym typeface="Arial"/>
            </a:endParaRPr>
          </a:p>
        </p:txBody>
      </p:sp>
      <p:grpSp>
        <p:nvGrpSpPr>
          <p:cNvPr id="1019" name="Google Shape;1019;p50"/>
          <p:cNvGrpSpPr/>
          <p:nvPr/>
        </p:nvGrpSpPr>
        <p:grpSpPr>
          <a:xfrm>
            <a:off x="6115549" y="1902899"/>
            <a:ext cx="3044407" cy="2644919"/>
            <a:chOff x="1622947" y="0"/>
            <a:chExt cx="3044407" cy="2644919"/>
          </a:xfrm>
        </p:grpSpPr>
        <p:sp>
          <p:nvSpPr>
            <p:cNvPr id="1020" name="Google Shape;1020;p50"/>
            <p:cNvSpPr/>
            <p:nvPr/>
          </p:nvSpPr>
          <p:spPr>
            <a:xfrm>
              <a:off x="1622947" y="0"/>
              <a:ext cx="2644919" cy="2644919"/>
            </a:xfrm>
            <a:prstGeom prst="triangle">
              <a:avLst>
                <a:gd fmla="val 50000" name="adj"/>
              </a:avLst>
            </a:prstGeom>
            <a:solidFill>
              <a:srgbClr val="E9713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1" name="Google Shape;1021;p50"/>
            <p:cNvSpPr/>
            <p:nvPr/>
          </p:nvSpPr>
          <p:spPr>
            <a:xfrm>
              <a:off x="2945407" y="265912"/>
              <a:ext cx="1719197" cy="626101"/>
            </a:xfrm>
            <a:prstGeom prst="roundRect">
              <a:avLst>
                <a:gd fmla="val 16667" name="adj"/>
              </a:avLst>
            </a:prstGeom>
            <a:solidFill>
              <a:schemeClr val="lt1">
                <a:alpha val="8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2" name="Google Shape;1022;p50"/>
            <p:cNvSpPr txBox="1"/>
            <p:nvPr/>
          </p:nvSpPr>
          <p:spPr>
            <a:xfrm>
              <a:off x="2975971" y="296476"/>
              <a:ext cx="1658069" cy="564973"/>
            </a:xfrm>
            <a:prstGeom prst="rect">
              <a:avLst/>
            </a:prstGeom>
            <a:noFill/>
            <a:ln>
              <a:noFill/>
            </a:ln>
          </p:spPr>
          <p:txBody>
            <a:bodyPr anchorCtr="0" anchor="ctr" bIns="53325" lIns="53325" spcFirstLastPara="1" rIns="53325" wrap="square" tIns="53325">
              <a:noAutofit/>
            </a:bodyPr>
            <a:lstStyle/>
            <a:p>
              <a:pPr indent="0" lvl="0" marL="0" marR="0" rtl="1" algn="ctr">
                <a:lnSpc>
                  <a:spcPct val="90000"/>
                </a:lnSpc>
                <a:spcBef>
                  <a:spcPts val="0"/>
                </a:spcBef>
                <a:spcAft>
                  <a:spcPts val="0"/>
                </a:spcAft>
                <a:buClr>
                  <a:schemeClr val="dk1"/>
                </a:buClr>
                <a:buSzPts val="1400"/>
                <a:buFont typeface="Calibri"/>
                <a:buNone/>
              </a:pPr>
              <a:r>
                <a:rPr b="1" i="0" lang="ar-MA" sz="1400" u="none" cap="none" strike="noStrike">
                  <a:solidFill>
                    <a:schemeClr val="dk1"/>
                  </a:solidFill>
                  <a:latin typeface="Calibri"/>
                  <a:ea typeface="Calibri"/>
                  <a:cs typeface="Calibri"/>
                  <a:sym typeface="Calibri"/>
                </a:rPr>
                <a:t>اعد النشاط …باستخدام الخطوات</a:t>
              </a:r>
              <a:endParaRPr b="1" i="0" sz="1400" u="none" cap="none" strike="noStrike">
                <a:solidFill>
                  <a:schemeClr val="dk1"/>
                </a:solidFill>
                <a:latin typeface="Calibri"/>
                <a:ea typeface="Calibri"/>
                <a:cs typeface="Calibri"/>
                <a:sym typeface="Calibri"/>
              </a:endParaRPr>
            </a:p>
          </p:txBody>
        </p:sp>
        <p:sp>
          <p:nvSpPr>
            <p:cNvPr id="1023" name="Google Shape;1023;p50"/>
            <p:cNvSpPr/>
            <p:nvPr/>
          </p:nvSpPr>
          <p:spPr>
            <a:xfrm>
              <a:off x="2948157" y="991437"/>
              <a:ext cx="1719197" cy="626101"/>
            </a:xfrm>
            <a:prstGeom prst="roundRect">
              <a:avLst>
                <a:gd fmla="val 16667" name="adj"/>
              </a:avLst>
            </a:prstGeom>
            <a:solidFill>
              <a:schemeClr val="lt1">
                <a:alpha val="8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4" name="Google Shape;1024;p50"/>
            <p:cNvSpPr txBox="1"/>
            <p:nvPr/>
          </p:nvSpPr>
          <p:spPr>
            <a:xfrm>
              <a:off x="2978721" y="1022001"/>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rPr b="1" i="0" lang="ar-MA" sz="1400" u="none" cap="none" strike="noStrike">
                  <a:solidFill>
                    <a:schemeClr val="dk1"/>
                  </a:solidFill>
                  <a:latin typeface="Calibri"/>
                  <a:ea typeface="Calibri"/>
                  <a:cs typeface="Calibri"/>
                  <a:sym typeface="Calibri"/>
                </a:rPr>
                <a:t>………..</a:t>
              </a:r>
              <a:endParaRPr b="1" i="0" sz="1400" u="none" cap="none" strike="noStrike">
                <a:solidFill>
                  <a:schemeClr val="dk1"/>
                </a:solidFill>
                <a:latin typeface="Calibri"/>
                <a:ea typeface="Calibri"/>
                <a:cs typeface="Calibri"/>
                <a:sym typeface="Calibri"/>
              </a:endParaRPr>
            </a:p>
          </p:txBody>
        </p:sp>
        <p:sp>
          <p:nvSpPr>
            <p:cNvPr id="1025" name="Google Shape;1025;p50"/>
            <p:cNvSpPr/>
            <p:nvPr/>
          </p:nvSpPr>
          <p:spPr>
            <a:xfrm>
              <a:off x="2945407" y="1674641"/>
              <a:ext cx="1719197" cy="626101"/>
            </a:xfrm>
            <a:prstGeom prst="roundRect">
              <a:avLst>
                <a:gd fmla="val 16667" name="adj"/>
              </a:avLst>
            </a:prstGeom>
            <a:solidFill>
              <a:schemeClr val="lt1">
                <a:alpha val="8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6" name="Google Shape;1026;p50"/>
            <p:cNvSpPr txBox="1"/>
            <p:nvPr/>
          </p:nvSpPr>
          <p:spPr>
            <a:xfrm>
              <a:off x="2975971" y="1705205"/>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t/>
              </a:r>
              <a:endParaRPr b="1" i="0" sz="1400" u="none" cap="none" strike="noStrike">
                <a:solidFill>
                  <a:schemeClr val="dk1"/>
                </a:solidFill>
                <a:latin typeface="Calibri"/>
                <a:ea typeface="Calibri"/>
                <a:cs typeface="Calibri"/>
                <a:sym typeface="Calibri"/>
              </a:endParaRPr>
            </a:p>
          </p:txBody>
        </p:sp>
      </p:grpSp>
      <p:sp>
        <p:nvSpPr>
          <p:cNvPr id="1027" name="Google Shape;1027;p50"/>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1" lang="ar-MA" sz="28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