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1" r:id="rId2"/>
    <p:sldMasterId id="2147483759" r:id="rId3"/>
  </p:sldMasterIdLst>
  <p:notesMasterIdLst>
    <p:notesMasterId r:id="rId53"/>
  </p:notesMasterIdLst>
  <p:sldIdLst>
    <p:sldId id="256" r:id="rId4"/>
    <p:sldId id="2147483485" r:id="rId5"/>
    <p:sldId id="2147483486" r:id="rId6"/>
    <p:sldId id="279" r:id="rId7"/>
    <p:sldId id="2147483535" r:id="rId8"/>
    <p:sldId id="296" r:id="rId9"/>
    <p:sldId id="261" r:id="rId10"/>
    <p:sldId id="2147483646" r:id="rId11"/>
    <p:sldId id="2147483642" r:id="rId12"/>
    <p:sldId id="262" r:id="rId13"/>
    <p:sldId id="264" r:id="rId14"/>
    <p:sldId id="2147483645" r:id="rId15"/>
    <p:sldId id="280" r:id="rId16"/>
    <p:sldId id="309" r:id="rId17"/>
    <p:sldId id="286" r:id="rId18"/>
    <p:sldId id="278" r:id="rId19"/>
    <p:sldId id="268" r:id="rId20"/>
    <p:sldId id="260" r:id="rId21"/>
    <p:sldId id="266" r:id="rId22"/>
    <p:sldId id="265" r:id="rId23"/>
    <p:sldId id="259" r:id="rId24"/>
    <p:sldId id="300" r:id="rId25"/>
    <p:sldId id="273" r:id="rId26"/>
    <p:sldId id="285" r:id="rId27"/>
    <p:sldId id="272" r:id="rId28"/>
    <p:sldId id="2147483647" r:id="rId29"/>
    <p:sldId id="287" r:id="rId30"/>
    <p:sldId id="270" r:id="rId31"/>
    <p:sldId id="269" r:id="rId32"/>
    <p:sldId id="295" r:id="rId33"/>
    <p:sldId id="288" r:id="rId34"/>
    <p:sldId id="267" r:id="rId35"/>
    <p:sldId id="274" r:id="rId36"/>
    <p:sldId id="291" r:id="rId37"/>
    <p:sldId id="282" r:id="rId38"/>
    <p:sldId id="283" r:id="rId39"/>
    <p:sldId id="281" r:id="rId40"/>
    <p:sldId id="2147483630" r:id="rId41"/>
    <p:sldId id="2147483621" r:id="rId42"/>
    <p:sldId id="284" r:id="rId43"/>
    <p:sldId id="2147483631" r:id="rId44"/>
    <p:sldId id="290" r:id="rId45"/>
    <p:sldId id="258" r:id="rId46"/>
    <p:sldId id="263" r:id="rId47"/>
    <p:sldId id="302" r:id="rId48"/>
    <p:sldId id="305" r:id="rId49"/>
    <p:sldId id="276" r:id="rId50"/>
    <p:sldId id="271" r:id="rId51"/>
    <p:sldId id="293"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10" autoAdjust="0"/>
    <p:restoredTop sz="94660"/>
  </p:normalViewPr>
  <p:slideViewPr>
    <p:cSldViewPr snapToGrid="0" showGuides="1">
      <p:cViewPr varScale="1">
        <p:scale>
          <a:sx n="78" d="100"/>
          <a:sy n="78" d="100"/>
        </p:scale>
        <p:origin x="1238" y="62"/>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3d4" qsCatId="3D" csTypeId="urn:microsoft.com/office/officeart/2005/8/colors/colorful2" csCatId="colorful" phldr="1"/>
      <dgm:spPr/>
      <dgm:t>
        <a:bodyPr/>
        <a:lstStyle/>
        <a:p>
          <a:endParaRPr lang="fr-FR"/>
        </a:p>
      </dgm:t>
    </dgm:pt>
    <dgm:pt modelId="{60F04646-4829-4F00-B7EF-27057FF05228}">
      <dgm:prSet phldrT="[Texte]" custT="1"/>
      <dgm:spPr>
        <a:solidFill>
          <a:srgbClr val="FF0000"/>
        </a:solidFill>
      </dgm:spPr>
      <dgm:t>
        <a:bodyPr/>
        <a:lstStyle/>
        <a:p>
          <a:r>
            <a:rPr lang="ar-MA" sz="2800" b="1" kern="1200">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إنتاج نص سردي</a:t>
          </a:r>
          <a:r>
            <a:rPr lang="fr-FR" sz="2800" dirty="0">
              <a:latin typeface="Calibri" panose="020F0502020204030204" pitchFamily="34" charset="0"/>
              <a:ea typeface="Calibri" panose="020F0502020204030204" pitchFamily="34" charset="0"/>
              <a:cs typeface="Calibri" panose="020F0502020204030204" pitchFamily="34" charset="0"/>
            </a:rPr>
            <a:t> </a:t>
          </a:r>
          <a:r>
            <a:rPr lang="ar-MA" sz="2800" b="1" u="sng" dirty="0">
              <a:solidFill>
                <a:srgbClr val="156082"/>
              </a:solidFill>
              <a:latin typeface="Calibri" panose="020F0502020204030204" pitchFamily="34" charset="0"/>
              <a:ea typeface="Calibri" panose="020F0502020204030204" pitchFamily="34" charset="0"/>
              <a:cs typeface="Calibri" panose="020F0502020204030204" pitchFamily="34" charset="0"/>
            </a:rPr>
            <a:t>(12 </a:t>
          </a:r>
          <a:r>
            <a:rPr lang="ar-SA" sz="2800" b="1" u="sng" dirty="0">
              <a:solidFill>
                <a:srgbClr val="156082"/>
              </a:solidFill>
              <a:latin typeface="Calibri" panose="020F0502020204030204" pitchFamily="34" charset="0"/>
              <a:ea typeface="Calibri" panose="020F0502020204030204" pitchFamily="34" charset="0"/>
              <a:cs typeface="Calibri" panose="020F0502020204030204" pitchFamily="34" charset="0"/>
            </a:rPr>
            <a:t>سَطْراً</a:t>
          </a:r>
          <a:r>
            <a:rPr lang="ar-MA" sz="2800" dirty="0">
              <a:latin typeface="Calibri" panose="020F0502020204030204" pitchFamily="34" charset="0"/>
              <a:ea typeface="Calibri" panose="020F0502020204030204" pitchFamily="34" charset="0"/>
              <a:cs typeface="Calibri" panose="020F0502020204030204" pitchFamily="34" charset="0"/>
            </a:rPr>
            <a:t>)</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custT="1"/>
      <dgm:spPr/>
      <dgm:t>
        <a:bodyPr/>
        <a:lstStyle/>
        <a:p>
          <a:r>
            <a:rPr lang="ar-MA" sz="2800" b="1" kern="1200">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سرد تفاصيل قصتي مع السينما</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BD965D3E-D500-440E-8E7A-65BD68EB6A77}">
      <dgm:prSet phldrT="[Texte]" custT="1"/>
      <dgm:spPr>
        <a:solidFill>
          <a:schemeClr val="accent1"/>
        </a:solidFill>
      </dgm:spPr>
      <dgm:t>
        <a:bodyPr/>
        <a:lstStyle/>
        <a:p>
          <a:r>
            <a:rPr lang="ar-MA" sz="2800" b="1" kern="1200" dirty="0">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المعجم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التعابير </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أفعال الكلام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050C6879-4067-4DFB-823C-F474D4EC3698}">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وصف المشاعر</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54D431F6-813D-4897-9930-ECFAFC09946E}" type="parTrans" cxnId="{F3FBB225-9DD0-45FE-BD66-DF8FCE4320AA}">
      <dgm:prSet/>
      <dgm:spPr/>
      <dgm:t>
        <a:bodyPr/>
        <a:lstStyle/>
        <a:p>
          <a:endParaRPr lang="fr-FR"/>
        </a:p>
      </dgm:t>
    </dgm:pt>
    <dgm:pt modelId="{8792DC53-506E-4372-A4C9-99C8613CF99D}" type="sibTrans" cxnId="{F3FBB225-9DD0-45FE-BD66-DF8FCE4320AA}">
      <dgm:prSet/>
      <dgm:spPr/>
      <dgm:t>
        <a:bodyPr/>
        <a:lstStyle/>
        <a:p>
          <a:endParaRPr lang="fr-FR"/>
        </a:p>
      </dgm:t>
    </dgm:pt>
    <dgm:pt modelId="{CC80D92C-C78F-4E48-91DE-A0927D549B79}">
      <dgm:prSet phldrT="[Texte]"/>
      <dgm:spPr/>
      <dgm:t>
        <a:bodyPr/>
        <a:lstStyle/>
        <a:p>
          <a:pPr rtl="1"/>
          <a:r>
            <a:rPr lang="ar-SA" b="1" dirty="0">
              <a:solidFill>
                <a:schemeClr val="tx1"/>
              </a:solidFill>
              <a:latin typeface="+mn-lt"/>
              <a:ea typeface="+mn-ea"/>
              <a:cs typeface="Calibri" panose="020F0502020204030204" pitchFamily="34" charset="0"/>
            </a:rPr>
            <a:t>الروابط</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E570C013-A508-4904-9BBD-4F6D28A08991}" type="parTrans" cxnId="{7E7EDDAD-18E5-4134-8E2C-CCD59219FF24}">
      <dgm:prSet/>
      <dgm:spPr/>
      <dgm:t>
        <a:bodyPr/>
        <a:lstStyle/>
        <a:p>
          <a:endParaRPr lang="fr-FR"/>
        </a:p>
      </dgm:t>
    </dgm:pt>
    <dgm:pt modelId="{990BEED9-B28A-4862-B773-2270C52224E0}" type="sibTrans" cxnId="{7E7EDDAD-18E5-4134-8E2C-CCD59219FF24}">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15947" custLinFactNeighborX="654" custLinFactNeighborY="3031">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20665">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A7B64625-8F1E-4329-B1E7-31B6FC676B2F}" type="presOf" srcId="{050C6879-4067-4DFB-823C-F474D4EC3698}" destId="{ADB70E8E-E62C-4C35-8638-1A5436D6EB77}" srcOrd="0" destOrd="1" presId="urn:microsoft.com/office/officeart/2005/8/layout/radial2"/>
    <dgm:cxn modelId="{F3FBB225-9DD0-45FE-BD66-DF8FCE4320AA}" srcId="{85BB9316-2B66-46A6-A3A6-FFCFD2D920F8}" destId="{050C6879-4067-4DFB-823C-F474D4EC3698}" srcOrd="1" destOrd="0" parTransId="{54D431F6-813D-4897-9930-ECFAFC09946E}" sibTransId="{8792DC53-506E-4372-A4C9-99C8613CF99D}"/>
    <dgm:cxn modelId="{6ECB8F39-C811-4737-9104-78B97C2BA66D}" type="presOf" srcId="{60F04646-4829-4F00-B7EF-27057FF05228}" destId="{FAF36704-2F0D-4CA1-81EE-E0335E50B067}" srcOrd="0" destOrd="0" presId="urn:microsoft.com/office/officeart/2005/8/layout/radial2"/>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B82D307A-9EBB-4C52-AF54-2B809852219D}" type="presOf" srcId="{CC80D92C-C78F-4E48-91DE-A0927D549B79}" destId="{0A214F25-FF5E-4079-BE5C-385E4C5EBABB}" srcOrd="0" destOrd="3" presId="urn:microsoft.com/office/officeart/2005/8/layout/radial2"/>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7E7EDDAD-18E5-4134-8E2C-CCD59219FF24}" srcId="{BD965D3E-D500-440E-8E7A-65BD68EB6A77}" destId="{CC80D92C-C78F-4E48-91DE-A0927D549B79}" srcOrd="3" destOrd="0" parTransId="{E570C013-A508-4904-9BBD-4F6D28A08991}" sibTransId="{990BEED9-B28A-4862-B773-2270C52224E0}"/>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1" csCatId="colorful" phldr="1"/>
      <dgm:spPr/>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custScaleY="165529" custLinFactNeighborX="651" custLinFactNeighborY="992"/>
      <dgm:spPr/>
    </dgm:pt>
    <dgm:pt modelId="{D02C64DE-DCC6-4333-9630-E02B88550237}" type="pres">
      <dgm:prSet presAssocID="{BD862189-DB99-44D1-972B-2B9F34503B58}" presName="points" presStyleCnt="0"/>
      <dgm:spPr/>
    </dgm:pt>
  </dgm:ptLst>
  <dgm:cxnLst>
    <dgm:cxn modelId="{40146611-4742-4059-B077-878AE1427E9E}" type="presOf" srcId="{BD862189-DB99-44D1-972B-2B9F34503B58}" destId="{7A71E508-F3EA-4C22-93A8-608A01C05C81}" srcOrd="0" destOrd="0" presId="urn:microsoft.com/office/officeart/2005/8/layout/hProcess11"/>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226">
          <a:off x="5808243" y="3585161"/>
          <a:ext cx="750023" cy="44033"/>
        </a:xfrm>
        <a:custGeom>
          <a:avLst/>
          <a:gdLst/>
          <a:ahLst/>
          <a:cxnLst/>
          <a:rect l="0" t="0" r="0" b="0"/>
          <a:pathLst>
            <a:path>
              <a:moveTo>
                <a:pt x="0" y="22016"/>
              </a:moveTo>
              <a:lnTo>
                <a:pt x="750023"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5789590" y="2540931"/>
          <a:ext cx="671783" cy="44033"/>
        </a:xfrm>
        <a:custGeom>
          <a:avLst/>
          <a:gdLst/>
          <a:ahLst/>
          <a:cxnLst/>
          <a:rect l="0" t="0" r="0" b="0"/>
          <a:pathLst>
            <a:path>
              <a:moveTo>
                <a:pt x="0" y="22016"/>
              </a:moveTo>
              <a:lnTo>
                <a:pt x="671783"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12269">
          <a:off x="5889317" y="1536565"/>
          <a:ext cx="655785" cy="44033"/>
        </a:xfrm>
        <a:custGeom>
          <a:avLst/>
          <a:gdLst/>
          <a:ahLst/>
          <a:cxnLst/>
          <a:rect l="0" t="0" r="0" b="0"/>
          <a:pathLst>
            <a:path>
              <a:moveTo>
                <a:pt x="0" y="22016"/>
              </a:moveTo>
              <a:lnTo>
                <a:pt x="655785"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6085793" y="1311013"/>
          <a:ext cx="2503870" cy="2503870"/>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AF36704-2F0D-4CA1-81EE-E0335E50B067}">
      <dsp:nvSpPr>
        <dsp:cNvPr id="0" name=""/>
        <dsp:cNvSpPr/>
      </dsp:nvSpPr>
      <dsp:spPr>
        <a:xfrm>
          <a:off x="4498216" y="47285"/>
          <a:ext cx="1741897" cy="1502322"/>
        </a:xfrm>
        <a:prstGeom prst="ellipse">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753311" y="267295"/>
        <a:ext cx="1231707" cy="1062302"/>
      </dsp:txXfrm>
    </dsp:sp>
    <dsp:sp modelId="{6DA42DD3-3F67-493A-AD26-5BCC385F3059}">
      <dsp:nvSpPr>
        <dsp:cNvPr id="0" name=""/>
        <dsp:cNvSpPr/>
      </dsp:nvSpPr>
      <dsp:spPr>
        <a:xfrm>
          <a:off x="2184840" y="47285"/>
          <a:ext cx="261284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إنتاج نص سردي</a:t>
          </a:r>
          <a:r>
            <a:rPr lang="fr-FR" sz="2800" kern="1200" dirty="0">
              <a:latin typeface="Calibri" panose="020F0502020204030204" pitchFamily="34" charset="0"/>
              <a:ea typeface="Calibri" panose="020F0502020204030204" pitchFamily="34" charset="0"/>
              <a:cs typeface="Calibri" panose="020F0502020204030204" pitchFamily="34" charset="0"/>
            </a:rPr>
            <a:t> </a:t>
          </a:r>
          <a:r>
            <a:rPr lang="ar-MA" sz="2800" b="1" u="sng" kern="1200" dirty="0">
              <a:solidFill>
                <a:srgbClr val="156082"/>
              </a:solidFill>
              <a:latin typeface="Calibri" panose="020F0502020204030204" pitchFamily="34" charset="0"/>
              <a:ea typeface="Calibri" panose="020F0502020204030204" pitchFamily="34" charset="0"/>
              <a:cs typeface="Calibri" panose="020F0502020204030204" pitchFamily="34" charset="0"/>
            </a:rPr>
            <a:t>(12 </a:t>
          </a:r>
          <a:r>
            <a:rPr lang="ar-SA" sz="2800" b="1" u="sng" kern="1200" dirty="0">
              <a:solidFill>
                <a:srgbClr val="156082"/>
              </a:solidFill>
              <a:latin typeface="Calibri" panose="020F0502020204030204" pitchFamily="34" charset="0"/>
              <a:ea typeface="Calibri" panose="020F0502020204030204" pitchFamily="34" charset="0"/>
              <a:cs typeface="Calibri" panose="020F0502020204030204" pitchFamily="34" charset="0"/>
            </a:rPr>
            <a:t>سَطْراً</a:t>
          </a:r>
          <a:r>
            <a:rPr lang="ar-MA" sz="2800" kern="1200" dirty="0">
              <a:latin typeface="Calibri" panose="020F0502020204030204" pitchFamily="34" charset="0"/>
              <a:ea typeface="Calibri" panose="020F0502020204030204" pitchFamily="34" charset="0"/>
              <a:cs typeface="Calibri" panose="020F0502020204030204" pitchFamily="34" charset="0"/>
            </a:rPr>
            <a:t>)</a:t>
          </a:r>
          <a:endParaRPr lang="fr-FR" sz="2800" kern="1200" dirty="0">
            <a:latin typeface="Calibri" panose="020F0502020204030204" pitchFamily="34" charset="0"/>
            <a:ea typeface="Calibri" panose="020F0502020204030204" pitchFamily="34" charset="0"/>
            <a:cs typeface="Calibri" panose="020F0502020204030204" pitchFamily="34" charset="0"/>
          </a:endParaRPr>
        </a:p>
      </dsp:txBody>
      <dsp:txXfrm>
        <a:off x="2184840" y="47285"/>
        <a:ext cx="2612845" cy="1502322"/>
      </dsp:txXfrm>
    </dsp:sp>
    <dsp:sp modelId="{832372C5-563E-455E-99F3-DB5453EB2C1B}">
      <dsp:nvSpPr>
        <dsp:cNvPr id="0" name=""/>
        <dsp:cNvSpPr/>
      </dsp:nvSpPr>
      <dsp:spPr>
        <a:xfrm>
          <a:off x="3976813" y="1811787"/>
          <a:ext cx="1812776" cy="1502322"/>
        </a:xfrm>
        <a:prstGeom prst="ellipse">
          <a:avLst/>
        </a:prstGeom>
        <a:solidFill>
          <a:schemeClr val="accent2">
            <a:hueOff val="-970242"/>
            <a:satOff val="-55952"/>
            <a:lumOff val="575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242288" y="2031797"/>
        <a:ext cx="1281826" cy="1062302"/>
      </dsp:txXfrm>
    </dsp:sp>
    <dsp:sp modelId="{ADB70E8E-E62C-4C35-8638-1A5436D6EB77}">
      <dsp:nvSpPr>
        <dsp:cNvPr id="0" name=""/>
        <dsp:cNvSpPr/>
      </dsp:nvSpPr>
      <dsp:spPr>
        <a:xfrm>
          <a:off x="1645717" y="1811787"/>
          <a:ext cx="271916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سرد تفاصيل قصتي مع السينما</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وصف المشاعر</a:t>
          </a:r>
          <a:endParaRPr lang="fr-FR" sz="2300" kern="1200" dirty="0">
            <a:latin typeface="Calibri" panose="020F0502020204030204" pitchFamily="34" charset="0"/>
            <a:ea typeface="Calibri" panose="020F0502020204030204" pitchFamily="34" charset="0"/>
            <a:cs typeface="Calibri" panose="020F0502020204030204" pitchFamily="34" charset="0"/>
          </a:endParaRPr>
        </a:p>
      </dsp:txBody>
      <dsp:txXfrm>
        <a:off x="1645717" y="1811787"/>
        <a:ext cx="2719165" cy="1502322"/>
      </dsp:txXfrm>
    </dsp:sp>
    <dsp:sp modelId="{680D9CC4-A8F7-4790-9B16-23574D42191A}">
      <dsp:nvSpPr>
        <dsp:cNvPr id="0" name=""/>
        <dsp:cNvSpPr/>
      </dsp:nvSpPr>
      <dsp:spPr>
        <a:xfrm>
          <a:off x="4556621" y="3621824"/>
          <a:ext cx="1559951" cy="1502322"/>
        </a:xfrm>
        <a:prstGeom prst="ellipse">
          <a:avLst/>
        </a:prstGeom>
        <a:solidFill>
          <a:schemeClr val="accent1"/>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785071" y="3841834"/>
        <a:ext cx="1103051" cy="1062302"/>
      </dsp:txXfrm>
    </dsp:sp>
    <dsp:sp modelId="{0A214F25-FF5E-4079-BE5C-385E4C5EBABB}">
      <dsp:nvSpPr>
        <dsp:cNvPr id="0" name=""/>
        <dsp:cNvSpPr/>
      </dsp:nvSpPr>
      <dsp:spPr>
        <a:xfrm>
          <a:off x="2288731" y="3621824"/>
          <a:ext cx="2339926"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المعجم</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التعابير </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أفعال الكلام</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SA" sz="2300" b="1" kern="1200" dirty="0">
              <a:solidFill>
                <a:schemeClr val="tx1"/>
              </a:solidFill>
              <a:latin typeface="+mn-lt"/>
              <a:ea typeface="+mn-ea"/>
              <a:cs typeface="Calibri" panose="020F0502020204030204" pitchFamily="34" charset="0"/>
            </a:rPr>
            <a:t>الروابط</a:t>
          </a:r>
          <a:endParaRPr lang="fr-FR" sz="2300" kern="1200" dirty="0">
            <a:latin typeface="Calibri" panose="020F0502020204030204" pitchFamily="34" charset="0"/>
            <a:ea typeface="Calibri" panose="020F0502020204030204" pitchFamily="34" charset="0"/>
            <a:cs typeface="Calibri" panose="020F0502020204030204" pitchFamily="34" charset="0"/>
          </a:endParaRPr>
        </a:p>
      </dsp:txBody>
      <dsp:txXfrm>
        <a:off x="2288731" y="3621824"/>
        <a:ext cx="2339926" cy="1502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589935"/>
          <a:ext cx="9669063" cy="225901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16/11/2025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4</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a:extLst>
            <a:ext uri="{FF2B5EF4-FFF2-40B4-BE49-F238E27FC236}">
              <a16:creationId xmlns:a16="http://schemas.microsoft.com/office/drawing/2014/main" id="{8612A02A-768B-169D-7B0E-5264EC92B97A}"/>
            </a:ext>
          </a:extLst>
        </p:cNvPr>
        <p:cNvGrpSpPr/>
        <p:nvPr/>
      </p:nvGrpSpPr>
      <p:grpSpPr>
        <a:xfrm>
          <a:off x="0" y="0"/>
          <a:ext cx="0" cy="0"/>
          <a:chOff x="0" y="0"/>
          <a:chExt cx="0" cy="0"/>
        </a:xfrm>
      </p:grpSpPr>
      <p:sp>
        <p:nvSpPr>
          <p:cNvPr id="947" name="Google Shape;947;p40:notes">
            <a:extLst>
              <a:ext uri="{FF2B5EF4-FFF2-40B4-BE49-F238E27FC236}">
                <a16:creationId xmlns:a16="http://schemas.microsoft.com/office/drawing/2014/main" id="{F2397BE2-AE39-9D1E-867F-B0D5663F59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40:notes">
            <a:extLst>
              <a:ext uri="{FF2B5EF4-FFF2-40B4-BE49-F238E27FC236}">
                <a16:creationId xmlns:a16="http://schemas.microsoft.com/office/drawing/2014/main" id="{4BD1B589-5B0A-ADAB-2603-88B9984D9C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5378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43CA83B2-AD3C-6888-961B-B568EE24CBC1}"/>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D6C4F307-80DD-5B02-8DE6-289C279D416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F6F82264-4003-5C14-CA5C-2456CF0532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4241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D772A0E7-62EF-4CB6-9838-DBDFEF72D295}"/>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587C50C0-C1BB-9DAB-C93F-0FAF35E12A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0CDC1D5A-9063-CB5C-BB00-18C0BC0A66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4893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25</a:t>
            </a:fld>
            <a:endParaRPr>
              <a:solidFill>
                <a:srgbClr val="000000"/>
              </a:solidFill>
            </a:endParaRPr>
          </a:p>
        </p:txBody>
      </p:sp>
    </p:spTree>
    <p:extLst>
      <p:ext uri="{BB962C8B-B14F-4D97-AF65-F5344CB8AC3E}">
        <p14:creationId xmlns:p14="http://schemas.microsoft.com/office/powerpoint/2010/main" val="3992807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7C786B2E-535E-EDA7-37FC-3D72DB47FE7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14D5792-F98E-B971-2614-294174F84E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87DCF3FA-F2B0-61D7-AF73-CADCFA67796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0FCA012-DE3C-E29E-1430-FA09CB0CCCF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26</a:t>
            </a:fld>
            <a:endParaRPr>
              <a:solidFill>
                <a:srgbClr val="000000"/>
              </a:solidFill>
            </a:endParaRPr>
          </a:p>
        </p:txBody>
      </p:sp>
    </p:spTree>
    <p:extLst>
      <p:ext uri="{BB962C8B-B14F-4D97-AF65-F5344CB8AC3E}">
        <p14:creationId xmlns:p14="http://schemas.microsoft.com/office/powerpoint/2010/main" val="282602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F83DAB44-6457-3685-C92D-F32D3CAE53F6}"/>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EE521A73-3C79-992F-0AFD-8376A70A13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978B9CFD-5460-5D8E-3291-A96E7FCA7C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5634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B4A7B0D-7F33-4AA6-F7CF-0E213FA4809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078FD26-EFC2-F70C-01FB-79EBC3C52D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9F034D23-4EED-54A8-CAE4-06734A9B50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403228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3212A55B-9DC3-6A19-BFC2-C440EEF354EA}"/>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98D333E0-8F88-DA4E-B8D5-49BE91AEBA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18A07F41-17FB-49E5-1525-09C3B614CE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5710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76C2A796-CDF4-2B2B-D167-5129B5B5EFDA}"/>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B4F1DF11-44B7-EB3B-49B8-D80097F14FD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F27CBE0D-53A9-1B7A-F105-AB37BD7D50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4982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07926FA9-2FE6-AA21-487A-BB31DC16A4EA}"/>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8EADE3CB-63EC-FAB2-E5DA-FCFDAD42C7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C8DA73E5-039D-9D11-5DAE-E70940CB89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8808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a:extLst>
            <a:ext uri="{FF2B5EF4-FFF2-40B4-BE49-F238E27FC236}">
              <a16:creationId xmlns:a16="http://schemas.microsoft.com/office/drawing/2014/main" id="{B8B097E6-BFD6-8A82-9CDA-C4D7E7D57F73}"/>
            </a:ext>
          </a:extLst>
        </p:cNvPr>
        <p:cNvGrpSpPr/>
        <p:nvPr/>
      </p:nvGrpSpPr>
      <p:grpSpPr>
        <a:xfrm>
          <a:off x="0" y="0"/>
          <a:ext cx="0" cy="0"/>
          <a:chOff x="0" y="0"/>
          <a:chExt cx="0" cy="0"/>
        </a:xfrm>
      </p:grpSpPr>
      <p:sp>
        <p:nvSpPr>
          <p:cNvPr id="947" name="Google Shape;947;p40:notes">
            <a:extLst>
              <a:ext uri="{FF2B5EF4-FFF2-40B4-BE49-F238E27FC236}">
                <a16:creationId xmlns:a16="http://schemas.microsoft.com/office/drawing/2014/main" id="{3F13807C-39E4-950C-FB89-05D4485000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40:notes">
            <a:extLst>
              <a:ext uri="{FF2B5EF4-FFF2-40B4-BE49-F238E27FC236}">
                <a16:creationId xmlns:a16="http://schemas.microsoft.com/office/drawing/2014/main" id="{69F1977C-E1A0-172A-8B12-A7D4CB2B11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072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523FF803-A65C-13BE-4C2B-8535F7C8CC07}"/>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8CB9C909-9D90-D4CB-D1A6-0A750BDA0C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D5FF1527-C4C6-9BE1-7D45-F0F6DCC9B6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0650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6C01BCB-4EA7-115C-9F0F-505A45E18E10}"/>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AF19A363-DD5E-62EF-BF6D-86DA6E6721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51341D-CF64-2703-5203-440998E67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3882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1ADAAF02-6D31-768E-1556-CDCC28F2768F}"/>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008D2B11-E1D6-7195-91B5-4F3D034197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FBA543F9-2B23-1EEE-82FB-2F3B1A264C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4146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ABF7781-65A8-F482-FB90-F96037B20E6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70FE5C0D-9FC9-090E-5499-AB4A4D43AA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EFB0510-1BB5-ED3A-0DE6-B15846CC869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ACE5C11D-B365-DEAB-64AD-9C674863EAD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3587343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EFEC8591-8234-8BC5-ABC9-2401E152DEE9}"/>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6A94FA61-E115-4273-4785-C695684D67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C2660D62-E96A-509A-05E7-F1965872DD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2499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9C7D30F9-2F9E-ADE5-E3DF-A3E7C9D96E1D}"/>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31AD4A15-FAFF-FD06-F516-21C443F9D9D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ADFAD2A6-EACD-6DB0-BA9A-F34AAD65E4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8553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9" name="Google Shape;1059;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9" name="Google Shape;1069;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16/11/2025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16/11/2025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50239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9806164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9830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48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812" r:id="rId27"/>
    <p:sldLayoutId id="2147483813"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16/11/2025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 id="2147483811" r:id="rId19"/>
    <p:sldLayoutId id="2147483814"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0.xml"/><Relationship Id="rId5" Type="http://schemas.openxmlformats.org/officeDocument/2006/relationships/image" Target="../media/image20.png"/><Relationship Id="rId4" Type="http://schemas.openxmlformats.org/officeDocument/2006/relationships/image" Target="../media/image19.gif"/></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9.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3.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4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58.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58.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7.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59.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42.png"/><Relationship Id="rId5" Type="http://schemas.openxmlformats.org/officeDocument/2006/relationships/image" Target="../media/image3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57.xml"/><Relationship Id="rId5" Type="http://schemas.openxmlformats.org/officeDocument/2006/relationships/image" Target="../media/image30.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57.xml"/><Relationship Id="rId5" Type="http://schemas.openxmlformats.org/officeDocument/2006/relationships/image" Target="../media/image30.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9.xml"/><Relationship Id="rId5" Type="http://schemas.openxmlformats.org/officeDocument/2006/relationships/image" Target="../media/image46.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3.xml"/><Relationship Id="rId5" Type="http://schemas.openxmlformats.org/officeDocument/2006/relationships/image" Target="../media/image29.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3.png"/><Relationship Id="rId7" Type="http://schemas.openxmlformats.org/officeDocument/2006/relationships/diagramColors" Target="../diagrams/colors1.xml"/><Relationship Id="rId2" Type="http://schemas.openxmlformats.org/officeDocument/2006/relationships/image" Target="../media/image29.png"/><Relationship Id="rId1" Type="http://schemas.openxmlformats.org/officeDocument/2006/relationships/slideLayout" Target="../slideLayouts/slideLayout5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47.xml"/><Relationship Id="rId4" Type="http://schemas.microsoft.com/office/2007/relationships/hdphoto" Target="../media/hdphoto4.wdp"/></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57.xml"/><Relationship Id="rId6" Type="http://schemas.openxmlformats.org/officeDocument/2006/relationships/image" Target="../media/image49.png"/><Relationship Id="rId5" Type="http://schemas.openxmlformats.org/officeDocument/2006/relationships/image" Target="../media/image30.pn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57.xml"/><Relationship Id="rId6" Type="http://schemas.openxmlformats.org/officeDocument/2006/relationships/image" Target="../media/image50.jpeg"/><Relationship Id="rId5" Type="http://schemas.openxmlformats.org/officeDocument/2006/relationships/image" Target="../media/image30.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9.gif"/><Relationship Id="rId1" Type="http://schemas.openxmlformats.org/officeDocument/2006/relationships/slideLayout" Target="../slideLayouts/slideLayout47.xml"/><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59.xml"/><Relationship Id="rId5" Type="http://schemas.openxmlformats.org/officeDocument/2006/relationships/image" Target="../media/image53.jpeg"/><Relationship Id="rId4" Type="http://schemas.openxmlformats.org/officeDocument/2006/relationships/image" Target="../media/image52.jpeg"/></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53.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53.xml"/><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6.png"/><Relationship Id="rId7" Type="http://schemas.openxmlformats.org/officeDocument/2006/relationships/diagramColors" Target="../diagrams/colors2.xml"/><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diagramQuickStyle" Target="../diagrams/quickStyle2.xml"/><Relationship Id="rId11" Type="http://schemas.openxmlformats.org/officeDocument/2006/relationships/image" Target="../media/image56.png"/><Relationship Id="rId5" Type="http://schemas.openxmlformats.org/officeDocument/2006/relationships/diagramLayout" Target="../diagrams/layout2.xml"/><Relationship Id="rId10" Type="http://schemas.openxmlformats.org/officeDocument/2006/relationships/image" Target="../media/image55.png"/><Relationship Id="rId4" Type="http://schemas.openxmlformats.org/officeDocument/2006/relationships/diagramData" Target="../diagrams/data2.xml"/><Relationship Id="rId9"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3.png"/><Relationship Id="rId1" Type="http://schemas.openxmlformats.org/officeDocument/2006/relationships/slideLayout" Target="../slideLayouts/slideLayout53.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4" name="Google Shape;779;p100">
            <a:extLst>
              <a:ext uri="{FF2B5EF4-FFF2-40B4-BE49-F238E27FC236}">
                <a16:creationId xmlns:a16="http://schemas.microsoft.com/office/drawing/2014/main" id="{99507D5E-01E4-585E-FE95-22064BECB586}"/>
              </a:ext>
            </a:extLst>
          </p:cNvPr>
          <p:cNvSpPr txBox="1"/>
          <p:nvPr/>
        </p:nvSpPr>
        <p:spPr>
          <a:xfrm>
            <a:off x="9729344" y="3268369"/>
            <a:ext cx="1474396" cy="430887"/>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800" b="1" i="0" u="none" strike="noStrike" kern="1200" cap="none" spc="0" baseline="0" dirty="0">
                <a:uFillTx/>
                <a:latin typeface="Calibri"/>
                <a:ea typeface="Calibri"/>
                <a:cs typeface="Calibri"/>
              </a:rPr>
              <a:t>المرحلة</a:t>
            </a:r>
            <a:r>
              <a:rPr lang="fr-FR" sz="2800" b="1" i="0" u="none" strike="noStrike" kern="1200" cap="none" spc="0" baseline="0" dirty="0">
                <a:uFillTx/>
                <a:latin typeface="Calibri"/>
                <a:ea typeface="Calibri"/>
                <a:cs typeface="Calibri"/>
              </a:rPr>
              <a:t> </a:t>
            </a:r>
            <a:r>
              <a:rPr lang="ar-MA" sz="2800" b="1" i="0" u="none" strike="noStrike" kern="1200" cap="none" spc="0" baseline="0" dirty="0">
                <a:uFillTx/>
                <a:latin typeface="Calibri"/>
                <a:ea typeface="Calibri"/>
                <a:cs typeface="Calibri"/>
              </a:rPr>
              <a:t> 1</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485861" y="4374434"/>
            <a:ext cx="6945363"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667" b="0" i="0" u="none" strike="noStrike" kern="1200" cap="none" spc="0" baseline="0" dirty="0">
                <a:solidFill>
                  <a:srgbClr val="FFFFFF"/>
                </a:solidFill>
                <a:uFillTx/>
                <a:latin typeface="Calibri"/>
                <a:ea typeface="Calibri"/>
                <a:cs typeface="Calibri"/>
              </a:rPr>
              <a:t>ال</a:t>
            </a: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الوحدة 2</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1115312" y="846980"/>
            <a:ext cx="2137264" cy="1833146"/>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94921" y="1551873"/>
              <a:ext cx="1536896" cy="647572"/>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Dosis"/>
                  <a:ea typeface="Dosis"/>
                  <a:cs typeface="+mj-cs"/>
                </a:rPr>
                <a:t>الثالثة</a:t>
              </a:r>
              <a:endParaRPr lang="ar-MA" sz="2400" b="1" i="0" u="none" strike="noStrike" kern="1200" cap="none" spc="0" baseline="0" dirty="0">
                <a:solidFill>
                  <a:srgbClr val="FFFFFF"/>
                </a:solidFill>
                <a:uFillTx/>
                <a:latin typeface="Dosis"/>
                <a:ea typeface="Dosis"/>
                <a:cs typeface="+mj-c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mj-cs"/>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508270" y="5263216"/>
            <a:ext cx="6945363"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الأسبوع</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04</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584027" y="5987846"/>
            <a:ext cx="684719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dirty="0">
              <a:solidFill>
                <a:schemeClr val="bg1"/>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584027" y="3601096"/>
            <a:ext cx="5145317"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1 ـ الآداب والفنون</a:t>
            </a:r>
          </a:p>
        </p:txBody>
      </p:sp>
      <p:sp>
        <p:nvSpPr>
          <p:cNvPr id="20" name="ZoneTexte 19">
            <a:extLst>
              <a:ext uri="{FF2B5EF4-FFF2-40B4-BE49-F238E27FC236}">
                <a16:creationId xmlns:a16="http://schemas.microsoft.com/office/drawing/2014/main" id="{D502DAEC-1110-74BC-E649-C42B7B7DB84D}"/>
              </a:ext>
            </a:extLst>
          </p:cNvPr>
          <p:cNvSpPr txBox="1"/>
          <p:nvPr/>
        </p:nvSpPr>
        <p:spPr>
          <a:xfrm>
            <a:off x="5007873" y="4468224"/>
            <a:ext cx="4407271"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قصتي مع السينما</a:t>
            </a:r>
            <a:endParaRPr lang="fr-BE" sz="2400" b="1" dirty="0">
              <a:solidFill>
                <a:srgbClr val="FFFFFF"/>
              </a:solidFill>
              <a:latin typeface="Calibri"/>
              <a:ea typeface="Calibri"/>
              <a:cs typeface="Calibri"/>
            </a:endParaRPr>
          </a:p>
        </p:txBody>
      </p:sp>
      <p:sp>
        <p:nvSpPr>
          <p:cNvPr id="21" name="ZoneTexte 20">
            <a:extLst>
              <a:ext uri="{FF2B5EF4-FFF2-40B4-BE49-F238E27FC236}">
                <a16:creationId xmlns:a16="http://schemas.microsoft.com/office/drawing/2014/main" id="{296888A6-001A-E9CB-37F8-6531B9C86BF7}"/>
              </a:ext>
            </a:extLst>
          </p:cNvPr>
          <p:cNvSpPr txBox="1"/>
          <p:nvPr/>
        </p:nvSpPr>
        <p:spPr>
          <a:xfrm>
            <a:off x="5425440" y="5388331"/>
            <a:ext cx="3989704"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الحصة 2</a:t>
            </a:r>
            <a:endParaRPr lang="fr-BE" sz="2400" b="1" dirty="0">
              <a:solidFill>
                <a:srgbClr val="FFFFFF"/>
              </a:solidFill>
              <a:latin typeface="Calibri"/>
              <a:ea typeface="Calibri"/>
              <a:cs typeface="Calibri"/>
            </a:endParaRPr>
          </a:p>
        </p:txBody>
      </p:sp>
      <p:sp>
        <p:nvSpPr>
          <p:cNvPr id="14" name="ZoneTexte 13">
            <a:extLst>
              <a:ext uri="{FF2B5EF4-FFF2-40B4-BE49-F238E27FC236}">
                <a16:creationId xmlns:a16="http://schemas.microsoft.com/office/drawing/2014/main" id="{93B84D7B-3CCD-A534-87BE-95E94819D801}"/>
              </a:ext>
            </a:extLst>
          </p:cNvPr>
          <p:cNvSpPr txBox="1"/>
          <p:nvPr/>
        </p:nvSpPr>
        <p:spPr>
          <a:xfrm>
            <a:off x="4657445" y="6162001"/>
            <a:ext cx="507189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الإنتاج الكتابي: إنتاج نص سردي</a:t>
            </a:r>
          </a:p>
        </p:txBody>
      </p:sp>
      <p:pic>
        <p:nvPicPr>
          <p:cNvPr id="19" name="Image 18">
            <a:extLst>
              <a:ext uri="{FF2B5EF4-FFF2-40B4-BE49-F238E27FC236}">
                <a16:creationId xmlns:a16="http://schemas.microsoft.com/office/drawing/2014/main" id="{0E13AEDD-6C1E-B32A-2FA1-A86F7B38E356}"/>
              </a:ext>
            </a:extLst>
          </p:cNvPr>
          <p:cNvPicPr>
            <a:picLocks noChangeAspect="1"/>
          </p:cNvPicPr>
          <p:nvPr/>
        </p:nvPicPr>
        <p:blipFill>
          <a:blip r:embed="rId5"/>
          <a:stretch>
            <a:fillRect/>
          </a:stretch>
        </p:blipFill>
        <p:spPr>
          <a:xfrm>
            <a:off x="528319" y="2905453"/>
            <a:ext cx="3251201" cy="1095432"/>
          </a:xfrm>
          <a:prstGeom prst="rect">
            <a:avLst/>
          </a:prstGeom>
        </p:spPr>
      </p:pic>
      <p:sp>
        <p:nvSpPr>
          <p:cNvPr id="22" name="Google Shape;787;p100">
            <a:extLst>
              <a:ext uri="{FF2B5EF4-FFF2-40B4-BE49-F238E27FC236}">
                <a16:creationId xmlns:a16="http://schemas.microsoft.com/office/drawing/2014/main" id="{108AB091-5A39-3759-C36A-8DD83B5C0D60}"/>
              </a:ext>
            </a:extLst>
          </p:cNvPr>
          <p:cNvSpPr txBox="1"/>
          <p:nvPr/>
        </p:nvSpPr>
        <p:spPr>
          <a:xfrm>
            <a:off x="6066502" y="2001169"/>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spTree>
    <p:extLst>
      <p:ext uri="{BB962C8B-B14F-4D97-AF65-F5344CB8AC3E}">
        <p14:creationId xmlns:p14="http://schemas.microsoft.com/office/powerpoint/2010/main" val="313180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بالمدرس(ة)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128464"/>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المدرس المتعلمين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بالمدرس(ة)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sp>
        <p:nvSpPr>
          <p:cNvPr id="384" name="Google Shape;384;p11">
            <a:extLst>
              <a:ext uri="{FF2B5EF4-FFF2-40B4-BE49-F238E27FC236}">
                <a16:creationId xmlns:a16="http://schemas.microsoft.com/office/drawing/2014/main" id="{16871F99-CA06-4540-1E62-82B2F9A32AA7}"/>
              </a:ext>
            </a:extLst>
          </p:cNvPr>
          <p:cNvSpPr/>
          <p:nvPr/>
        </p:nvSpPr>
        <p:spPr>
          <a:xfrm>
            <a:off x="4101059" y="312272"/>
            <a:ext cx="7051457"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تنظيم حصة</a:t>
            </a:r>
            <a:r>
              <a:rPr kumimoji="0" lang="ar-S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الإنتاج الكتابي: حصة التعرف والبناء</a:t>
            </a:r>
            <a:endParaRPr kumimoji="0"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grpSp>
        <p:nvGrpSpPr>
          <p:cNvPr id="2" name="Groupe 1">
            <a:extLst>
              <a:ext uri="{FF2B5EF4-FFF2-40B4-BE49-F238E27FC236}">
                <a16:creationId xmlns:a16="http://schemas.microsoft.com/office/drawing/2014/main" id="{C38458B7-54E4-F72D-3EEE-4E30A8E1ED35}"/>
              </a:ext>
            </a:extLst>
          </p:cNvPr>
          <p:cNvGrpSpPr/>
          <p:nvPr/>
        </p:nvGrpSpPr>
        <p:grpSpPr>
          <a:xfrm>
            <a:off x="2110809" y="1126278"/>
            <a:ext cx="8127697" cy="5072667"/>
            <a:chOff x="2159302" y="1382561"/>
            <a:chExt cx="8127697" cy="5072667"/>
          </a:xfrm>
        </p:grpSpPr>
        <p:sp>
          <p:nvSpPr>
            <p:cNvPr id="11" name="Rectangle : coins arrondis 10">
              <a:extLst>
                <a:ext uri="{FF2B5EF4-FFF2-40B4-BE49-F238E27FC236}">
                  <a16:creationId xmlns:a16="http://schemas.microsoft.com/office/drawing/2014/main" id="{13019D56-3C78-12B3-9630-474010885DA4}"/>
                </a:ext>
              </a:extLst>
            </p:cNvPr>
            <p:cNvSpPr/>
            <p:nvPr/>
          </p:nvSpPr>
          <p:spPr>
            <a:xfrm>
              <a:off x="2159302" y="1382561"/>
              <a:ext cx="8127697" cy="5072667"/>
            </a:xfrm>
            <a:prstGeom prst="roundRect">
              <a:avLst>
                <a:gd name="adj" fmla="val 2665"/>
              </a:avLst>
            </a:prstGeom>
            <a:solidFill>
              <a:sysClr val="window" lastClr="FFFFFF"/>
            </a:solidFill>
            <a:ln w="12700" cap="flat" cmpd="sng" algn="ctr">
              <a:solidFill>
                <a:sysClr val="window" lastClr="FFFFFF">
                  <a:lumMod val="85000"/>
                </a:sysClr>
              </a:solidFill>
              <a:prstDash val="solid"/>
              <a:miter lim="800000"/>
            </a:ln>
            <a:effectLst>
              <a:outerShdw blurRad="63500" sx="102000" sy="102000" algn="ctr" rotWithShape="0">
                <a:prstClr val="black">
                  <a:alpha val="7000"/>
                </a:prstClr>
              </a:outerShdw>
            </a:effectLst>
          </p:spPr>
          <p:txBody>
            <a:bodyPr rtlCol="0" anchor="ctr"/>
            <a:lstStyle/>
            <a:p>
              <a:pPr algn="ctr" defTabSz="457200">
                <a:defRPr/>
              </a:pPr>
              <a:endParaRPr lang="fr-FR" sz="1200" kern="0">
                <a:solidFill>
                  <a:prstClr val="white"/>
                </a:solidFill>
                <a:latin typeface="Calibri" panose="020F0502020204030204"/>
              </a:endParaRPr>
            </a:p>
          </p:txBody>
        </p:sp>
        <p:sp>
          <p:nvSpPr>
            <p:cNvPr id="14" name="Rectangle 13">
              <a:extLst>
                <a:ext uri="{FF2B5EF4-FFF2-40B4-BE49-F238E27FC236}">
                  <a16:creationId xmlns:a16="http://schemas.microsoft.com/office/drawing/2014/main" id="{30AE6A0D-0DB7-0770-423A-F0333E950504}"/>
                </a:ext>
              </a:extLst>
            </p:cNvPr>
            <p:cNvSpPr/>
            <p:nvPr/>
          </p:nvSpPr>
          <p:spPr>
            <a:xfrm>
              <a:off x="2257274" y="1455217"/>
              <a:ext cx="7899097" cy="4912926"/>
            </a:xfrm>
            <a:prstGeom prst="rect">
              <a:avLst/>
            </a:prstGeom>
            <a:solidFill>
              <a:srgbClr val="E3EEF2"/>
            </a:solidFill>
            <a:ln w="12700" cap="flat" cmpd="sng" algn="ctr">
              <a:noFill/>
              <a:prstDash val="solid"/>
              <a:miter lim="800000"/>
            </a:ln>
            <a:effectLst/>
          </p:spPr>
          <p:txBody>
            <a:bodyPr rtlCol="0" anchor="ctr"/>
            <a:lstStyle/>
            <a:p>
              <a:pPr algn="ctr" defTabSz="457200">
                <a:defRPr/>
              </a:pPr>
              <a:endParaRPr lang="fr-FR" sz="1200" kern="0">
                <a:solidFill>
                  <a:prstClr val="white"/>
                </a:solidFill>
                <a:latin typeface="Calibri" panose="020F0502020204030204"/>
              </a:endParaRPr>
            </a:p>
          </p:txBody>
        </p:sp>
      </p:grpSp>
      <p:grpSp>
        <p:nvGrpSpPr>
          <p:cNvPr id="17" name="Groupe 16">
            <a:extLst>
              <a:ext uri="{FF2B5EF4-FFF2-40B4-BE49-F238E27FC236}">
                <a16:creationId xmlns:a16="http://schemas.microsoft.com/office/drawing/2014/main" id="{6D22782F-7DEE-5E6B-70A0-0107845F8A08}"/>
              </a:ext>
            </a:extLst>
          </p:cNvPr>
          <p:cNvGrpSpPr/>
          <p:nvPr/>
        </p:nvGrpSpPr>
        <p:grpSpPr>
          <a:xfrm>
            <a:off x="2481683" y="1614514"/>
            <a:ext cx="6750363" cy="3460558"/>
            <a:chOff x="2995545" y="1969480"/>
            <a:chExt cx="6750363" cy="2687735"/>
          </a:xfrm>
        </p:grpSpPr>
        <p:sp>
          <p:nvSpPr>
            <p:cNvPr id="18" name="Flowchart: Alternate Process 38">
              <a:extLst>
                <a:ext uri="{FF2B5EF4-FFF2-40B4-BE49-F238E27FC236}">
                  <a16:creationId xmlns:a16="http://schemas.microsoft.com/office/drawing/2014/main" id="{70047751-3201-1730-E88E-AA63C4C832F3}"/>
                </a:ext>
              </a:extLst>
            </p:cNvPr>
            <p:cNvSpPr/>
            <p:nvPr/>
          </p:nvSpPr>
          <p:spPr>
            <a:xfrm>
              <a:off x="2995545" y="196948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algn="r" defTabSz="685834" rtl="1">
                <a:defRPr/>
              </a:pPr>
              <a:endParaRPr lang="en-US" sz="2000" b="1" kern="0" dirty="0">
                <a:solidFill>
                  <a:srgbClr val="44546A"/>
                </a:solidFill>
                <a:latin typeface="Calibri" panose="020F0502020204030204"/>
                <a:cs typeface="Calibri" panose="020F0502020204030204" pitchFamily="34" charset="0"/>
              </a:endParaRPr>
            </a:p>
          </p:txBody>
        </p:sp>
        <p:sp>
          <p:nvSpPr>
            <p:cNvPr id="19" name="Flowchart: Alternate Process 38">
              <a:extLst>
                <a:ext uri="{FF2B5EF4-FFF2-40B4-BE49-F238E27FC236}">
                  <a16:creationId xmlns:a16="http://schemas.microsoft.com/office/drawing/2014/main" id="{C46461FB-3C5F-FCB8-9C93-E5C3B7444398}"/>
                </a:ext>
              </a:extLst>
            </p:cNvPr>
            <p:cNvSpPr/>
            <p:nvPr/>
          </p:nvSpPr>
          <p:spPr>
            <a:xfrm>
              <a:off x="3033043" y="2710699"/>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20" name="Flowchart: Alternate Process 38">
              <a:extLst>
                <a:ext uri="{FF2B5EF4-FFF2-40B4-BE49-F238E27FC236}">
                  <a16:creationId xmlns:a16="http://schemas.microsoft.com/office/drawing/2014/main" id="{618103A2-B3D7-426A-9155-A4AE9E68287F}"/>
                </a:ext>
              </a:extLst>
            </p:cNvPr>
            <p:cNvSpPr/>
            <p:nvPr/>
          </p:nvSpPr>
          <p:spPr>
            <a:xfrm>
              <a:off x="3065168" y="3441775"/>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22" name="Flowchart: Alternate Process 38">
              <a:extLst>
                <a:ext uri="{FF2B5EF4-FFF2-40B4-BE49-F238E27FC236}">
                  <a16:creationId xmlns:a16="http://schemas.microsoft.com/office/drawing/2014/main" id="{CF960D36-EBF8-0FDE-532B-B176F399D8EC}"/>
                </a:ext>
              </a:extLst>
            </p:cNvPr>
            <p:cNvSpPr/>
            <p:nvPr/>
          </p:nvSpPr>
          <p:spPr>
            <a:xfrm>
              <a:off x="3081299" y="4109545"/>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grpSp>
      <p:sp>
        <p:nvSpPr>
          <p:cNvPr id="23" name="Oval 43">
            <a:extLst>
              <a:ext uri="{FF2B5EF4-FFF2-40B4-BE49-F238E27FC236}">
                <a16:creationId xmlns:a16="http://schemas.microsoft.com/office/drawing/2014/main" id="{BDE46D87-E040-8C3D-5B98-AE2456F2CAD4}"/>
              </a:ext>
            </a:extLst>
          </p:cNvPr>
          <p:cNvSpPr/>
          <p:nvPr/>
        </p:nvSpPr>
        <p:spPr>
          <a:xfrm>
            <a:off x="2688648" y="161451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25" name="Oval 47">
            <a:extLst>
              <a:ext uri="{FF2B5EF4-FFF2-40B4-BE49-F238E27FC236}">
                <a16:creationId xmlns:a16="http://schemas.microsoft.com/office/drawing/2014/main" id="{D88A9FCD-5EF4-CF77-F79D-4BBD15989AC6}"/>
              </a:ext>
            </a:extLst>
          </p:cNvPr>
          <p:cNvSpPr/>
          <p:nvPr/>
        </p:nvSpPr>
        <p:spPr>
          <a:xfrm>
            <a:off x="2607364" y="2634864"/>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26" name="Oval 49">
            <a:extLst>
              <a:ext uri="{FF2B5EF4-FFF2-40B4-BE49-F238E27FC236}">
                <a16:creationId xmlns:a16="http://schemas.microsoft.com/office/drawing/2014/main" id="{3EB40532-5E2F-4D22-F750-2395B8590230}"/>
              </a:ext>
            </a:extLst>
          </p:cNvPr>
          <p:cNvSpPr/>
          <p:nvPr/>
        </p:nvSpPr>
        <p:spPr>
          <a:xfrm>
            <a:off x="2660368" y="3504562"/>
            <a:ext cx="519608" cy="465747"/>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27" name="Oval 55">
            <a:extLst>
              <a:ext uri="{FF2B5EF4-FFF2-40B4-BE49-F238E27FC236}">
                <a16:creationId xmlns:a16="http://schemas.microsoft.com/office/drawing/2014/main" id="{76897BC7-20E6-7E15-148D-7D4C5ABA1294}"/>
              </a:ext>
            </a:extLst>
          </p:cNvPr>
          <p:cNvSpPr>
            <a:spLocks noChangeAspect="1"/>
          </p:cNvSpPr>
          <p:nvPr/>
        </p:nvSpPr>
        <p:spPr>
          <a:xfrm>
            <a:off x="9408667" y="1664193"/>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1</a:t>
            </a:r>
          </a:p>
        </p:txBody>
      </p:sp>
      <p:sp>
        <p:nvSpPr>
          <p:cNvPr id="28" name="Oval 56">
            <a:extLst>
              <a:ext uri="{FF2B5EF4-FFF2-40B4-BE49-F238E27FC236}">
                <a16:creationId xmlns:a16="http://schemas.microsoft.com/office/drawing/2014/main" id="{39891587-2604-2577-B4E4-45EC84DC2414}"/>
              </a:ext>
            </a:extLst>
          </p:cNvPr>
          <p:cNvSpPr>
            <a:spLocks noChangeAspect="1"/>
          </p:cNvSpPr>
          <p:nvPr/>
        </p:nvSpPr>
        <p:spPr>
          <a:xfrm>
            <a:off x="9408665" y="2723778"/>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2</a:t>
            </a:r>
          </a:p>
        </p:txBody>
      </p:sp>
      <p:sp>
        <p:nvSpPr>
          <p:cNvPr id="32" name="TextBox 9">
            <a:extLst>
              <a:ext uri="{FF2B5EF4-FFF2-40B4-BE49-F238E27FC236}">
                <a16:creationId xmlns:a16="http://schemas.microsoft.com/office/drawing/2014/main" id="{CA6AA610-7CB9-0952-2546-ADE8B9B227ED}"/>
              </a:ext>
            </a:extLst>
          </p:cNvPr>
          <p:cNvSpPr txBox="1"/>
          <p:nvPr/>
        </p:nvSpPr>
        <p:spPr>
          <a:xfrm>
            <a:off x="4702275" y="1697140"/>
            <a:ext cx="4392322" cy="330219"/>
          </a:xfrm>
          <a:prstGeom prst="rect">
            <a:avLst/>
          </a:prstGeom>
        </p:spPr>
        <p:txBody>
          <a:bodyPr wrap="square" lIns="0" tIns="0" rIns="0" bIns="0" rtlCol="0" anchor="t">
            <a:spAutoFit/>
          </a:bodyPr>
          <a:lstStyle/>
          <a:p>
            <a:pPr algn="r" defTabSz="457212" rtl="1">
              <a:lnSpc>
                <a:spcPts val="2799"/>
              </a:lnSpc>
              <a:defRPr/>
            </a:pPr>
            <a:r>
              <a:rPr lang="ar-MA" altLang="fr-FR" sz="1700" b="1" kern="0" dirty="0">
                <a:solidFill>
                  <a:srgbClr val="44546A"/>
                </a:solidFill>
                <a:latin typeface="Calibri" panose="020F0502020204030204"/>
                <a:ea typeface="Arial Unicode MS" pitchFamily="34" charset="-128"/>
              </a:rPr>
              <a:t>افتتاح الحصة</a:t>
            </a:r>
            <a:r>
              <a:rPr lang="ar-MA" altLang="fr-FR" sz="1600" b="1" kern="0" dirty="0">
                <a:solidFill>
                  <a:srgbClr val="44546A"/>
                </a:solidFill>
                <a:latin typeface="Calibri" panose="020F0502020204030204"/>
                <a:ea typeface="Arial Unicode MS" pitchFamily="34" charset="-128"/>
              </a:rPr>
              <a:t>:      (النشاط الاعتيادي- التصريح بالأهداف)</a:t>
            </a:r>
            <a:endParaRPr lang="fr-FR" b="1" kern="0" dirty="0">
              <a:solidFill>
                <a:srgbClr val="44546A"/>
              </a:solidFill>
              <a:latin typeface="Calibri" panose="020F0502020204030204"/>
            </a:endParaRPr>
          </a:p>
        </p:txBody>
      </p:sp>
      <p:sp>
        <p:nvSpPr>
          <p:cNvPr id="33" name="TextBox 9">
            <a:extLst>
              <a:ext uri="{FF2B5EF4-FFF2-40B4-BE49-F238E27FC236}">
                <a16:creationId xmlns:a16="http://schemas.microsoft.com/office/drawing/2014/main" id="{A34946F8-B051-262C-EB46-74885E700583}"/>
              </a:ext>
            </a:extLst>
          </p:cNvPr>
          <p:cNvSpPr txBox="1"/>
          <p:nvPr/>
        </p:nvSpPr>
        <p:spPr>
          <a:xfrm>
            <a:off x="4534435" y="2735191"/>
            <a:ext cx="448345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 النشاط الأول: تفعيل المكتسبات وتطبيقها على نص نموذج</a:t>
            </a:r>
            <a:endParaRPr lang="fr-FR" b="1" kern="0" dirty="0">
              <a:solidFill>
                <a:srgbClr val="44546A"/>
              </a:solidFill>
              <a:latin typeface="Calibri" panose="020F0502020204030204"/>
            </a:endParaRPr>
          </a:p>
        </p:txBody>
      </p:sp>
      <p:sp>
        <p:nvSpPr>
          <p:cNvPr id="35" name="TextBox 9">
            <a:extLst>
              <a:ext uri="{FF2B5EF4-FFF2-40B4-BE49-F238E27FC236}">
                <a16:creationId xmlns:a16="http://schemas.microsoft.com/office/drawing/2014/main" id="{DAE4E2CC-0C5F-C0A5-D672-0BFDA3177F70}"/>
              </a:ext>
            </a:extLst>
          </p:cNvPr>
          <p:cNvSpPr txBox="1"/>
          <p:nvPr/>
        </p:nvSpPr>
        <p:spPr>
          <a:xfrm>
            <a:off x="4034343" y="3698507"/>
            <a:ext cx="500476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النشاط الثاني: إنتاج نص سردي (وضعية البداية)</a:t>
            </a:r>
            <a:endParaRPr lang="fr-FR" b="1" kern="0" dirty="0">
              <a:solidFill>
                <a:srgbClr val="44546A"/>
              </a:solidFill>
              <a:latin typeface="Calibri" panose="020F0502020204030204"/>
            </a:endParaRPr>
          </a:p>
        </p:txBody>
      </p:sp>
      <p:sp>
        <p:nvSpPr>
          <p:cNvPr id="36" name="Rectangle 35">
            <a:extLst>
              <a:ext uri="{FF2B5EF4-FFF2-40B4-BE49-F238E27FC236}">
                <a16:creationId xmlns:a16="http://schemas.microsoft.com/office/drawing/2014/main" id="{296AA197-E4F0-8649-BA8F-D0D7B35F16C1}"/>
              </a:ext>
            </a:extLst>
          </p:cNvPr>
          <p:cNvSpPr/>
          <p:nvPr/>
        </p:nvSpPr>
        <p:spPr>
          <a:xfrm>
            <a:off x="3168885" y="3708009"/>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00B050"/>
                </a:solidFill>
                <a:latin typeface="Poppins ExtraBold" panose="020B0604020202020204" charset="0"/>
              </a:rPr>
              <a:t>33 دقيقة</a:t>
            </a:r>
            <a:endParaRPr lang="en-US" sz="1867" b="1" kern="0" dirty="0">
              <a:solidFill>
                <a:srgbClr val="00B050"/>
              </a:solidFill>
              <a:latin typeface="Poppins ExtraBold" panose="020B0604020202020204" charset="0"/>
              <a:cs typeface="Poppins ExtraBold" panose="020B0604020202020204" charset="0"/>
            </a:endParaRPr>
          </a:p>
        </p:txBody>
      </p:sp>
      <p:sp>
        <p:nvSpPr>
          <p:cNvPr id="37" name="Flowchart: Alternate Process 38">
            <a:extLst>
              <a:ext uri="{FF2B5EF4-FFF2-40B4-BE49-F238E27FC236}">
                <a16:creationId xmlns:a16="http://schemas.microsoft.com/office/drawing/2014/main" id="{C7D14D74-E830-80A1-329D-B008C25B8BDE}"/>
              </a:ext>
            </a:extLst>
          </p:cNvPr>
          <p:cNvSpPr/>
          <p:nvPr/>
        </p:nvSpPr>
        <p:spPr>
          <a:xfrm>
            <a:off x="2567437" y="4460916"/>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38" name="TextBox 9">
            <a:extLst>
              <a:ext uri="{FF2B5EF4-FFF2-40B4-BE49-F238E27FC236}">
                <a16:creationId xmlns:a16="http://schemas.microsoft.com/office/drawing/2014/main" id="{372DFDF0-EAB7-F9B4-0A28-0B1CAB0D3033}"/>
              </a:ext>
            </a:extLst>
          </p:cNvPr>
          <p:cNvSpPr txBox="1"/>
          <p:nvPr/>
        </p:nvSpPr>
        <p:spPr>
          <a:xfrm>
            <a:off x="4204990" y="4530250"/>
            <a:ext cx="498817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اختتام الحصة</a:t>
            </a:r>
            <a:r>
              <a:rPr lang="fr-MA" altLang="fr-FR" b="1" kern="0" dirty="0">
                <a:solidFill>
                  <a:srgbClr val="44546A"/>
                </a:solidFill>
                <a:latin typeface="Calibri" panose="020F0502020204030204"/>
                <a:ea typeface="Arial Unicode MS" pitchFamily="34" charset="-128"/>
              </a:rPr>
              <a:t>			</a:t>
            </a:r>
            <a:endParaRPr lang="fr-FR" b="1" kern="0" dirty="0">
              <a:solidFill>
                <a:srgbClr val="44546A"/>
              </a:solidFill>
              <a:latin typeface="Calibri" panose="020F0502020204030204"/>
            </a:endParaRPr>
          </a:p>
        </p:txBody>
      </p:sp>
      <p:sp>
        <p:nvSpPr>
          <p:cNvPr id="39" name="Oval 10">
            <a:extLst>
              <a:ext uri="{FF2B5EF4-FFF2-40B4-BE49-F238E27FC236}">
                <a16:creationId xmlns:a16="http://schemas.microsoft.com/office/drawing/2014/main" id="{A334260E-00FF-9A8B-B539-F09839B4589C}"/>
              </a:ext>
            </a:extLst>
          </p:cNvPr>
          <p:cNvSpPr/>
          <p:nvPr/>
        </p:nvSpPr>
        <p:spPr>
          <a:xfrm>
            <a:off x="2653439" y="4438294"/>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40" name="Oval 9">
            <a:extLst>
              <a:ext uri="{FF2B5EF4-FFF2-40B4-BE49-F238E27FC236}">
                <a16:creationId xmlns:a16="http://schemas.microsoft.com/office/drawing/2014/main" id="{2563A7C3-5C17-D98D-05CD-5E8B4DFD00DF}"/>
              </a:ext>
            </a:extLst>
          </p:cNvPr>
          <p:cNvSpPr>
            <a:spLocks noChangeAspect="1"/>
          </p:cNvSpPr>
          <p:nvPr/>
        </p:nvSpPr>
        <p:spPr>
          <a:xfrm>
            <a:off x="9408666" y="4520341"/>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4</a:t>
            </a:r>
            <a:endParaRPr lang="fr-MA" sz="2133" b="1" kern="0" dirty="0">
              <a:solidFill>
                <a:prstClr val="white"/>
              </a:solidFill>
              <a:latin typeface="Calibri" panose="020F0502020204030204"/>
            </a:endParaRPr>
          </a:p>
        </p:txBody>
      </p:sp>
      <p:sp>
        <p:nvSpPr>
          <p:cNvPr id="44" name="Rectangle 43">
            <a:extLst>
              <a:ext uri="{FF2B5EF4-FFF2-40B4-BE49-F238E27FC236}">
                <a16:creationId xmlns:a16="http://schemas.microsoft.com/office/drawing/2014/main" id="{4DF6F4A8-7248-8B3B-D2F0-845FB895EA23}"/>
              </a:ext>
            </a:extLst>
          </p:cNvPr>
          <p:cNvSpPr/>
          <p:nvPr/>
        </p:nvSpPr>
        <p:spPr>
          <a:xfrm>
            <a:off x="3257351" y="4592518"/>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156082"/>
                </a:solidFill>
                <a:latin typeface="Poppins ExtraBold" panose="020B0604020202020204" charset="0"/>
              </a:rPr>
              <a:t>04 دقائق</a:t>
            </a:r>
            <a:endParaRPr lang="en-US" sz="1867" b="1" kern="0" dirty="0">
              <a:solidFill>
                <a:srgbClr val="156082"/>
              </a:solidFill>
              <a:latin typeface="Poppins ExtraBold" panose="020B0604020202020204" charset="0"/>
              <a:cs typeface="Poppins ExtraBold" panose="020B0604020202020204" charset="0"/>
            </a:endParaRPr>
          </a:p>
        </p:txBody>
      </p:sp>
      <p:sp>
        <p:nvSpPr>
          <p:cNvPr id="45" name="Rectangle 44">
            <a:extLst>
              <a:ext uri="{FF2B5EF4-FFF2-40B4-BE49-F238E27FC236}">
                <a16:creationId xmlns:a16="http://schemas.microsoft.com/office/drawing/2014/main" id="{12C4451C-4886-E85D-5C23-76D5BF84381E}"/>
              </a:ext>
            </a:extLst>
          </p:cNvPr>
          <p:cNvSpPr/>
          <p:nvPr/>
        </p:nvSpPr>
        <p:spPr>
          <a:xfrm>
            <a:off x="3126972" y="283862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00B050"/>
                </a:solidFill>
                <a:latin typeface="Poppins ExtraBold" panose="020B0604020202020204" charset="0"/>
              </a:rPr>
              <a:t>15 دقيقة</a:t>
            </a:r>
            <a:endParaRPr lang="en-US" sz="1867" b="1" kern="0" dirty="0">
              <a:solidFill>
                <a:srgbClr val="00B050"/>
              </a:solidFill>
              <a:latin typeface="Poppins ExtraBold" panose="020B0604020202020204" charset="0"/>
              <a:cs typeface="Poppins ExtraBold" panose="020B0604020202020204" charset="0"/>
            </a:endParaRPr>
          </a:p>
        </p:txBody>
      </p:sp>
      <p:sp>
        <p:nvSpPr>
          <p:cNvPr id="46" name="Rectangle 45">
            <a:extLst>
              <a:ext uri="{FF2B5EF4-FFF2-40B4-BE49-F238E27FC236}">
                <a16:creationId xmlns:a16="http://schemas.microsoft.com/office/drawing/2014/main" id="{4B6949EA-13A2-F1B9-45B2-678566BFE260}"/>
              </a:ext>
            </a:extLst>
          </p:cNvPr>
          <p:cNvSpPr/>
          <p:nvPr/>
        </p:nvSpPr>
        <p:spPr>
          <a:xfrm>
            <a:off x="3222261" y="182659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156082"/>
                </a:solidFill>
                <a:latin typeface="Poppins ExtraBold" panose="020B0604020202020204" charset="0"/>
              </a:rPr>
              <a:t>03 دقائق</a:t>
            </a:r>
            <a:endParaRPr lang="en-US" sz="1867" b="1" kern="0" dirty="0">
              <a:solidFill>
                <a:srgbClr val="156082"/>
              </a:solidFill>
              <a:latin typeface="Poppins ExtraBold" panose="020B0604020202020204" charset="0"/>
              <a:cs typeface="Poppins ExtraBold" panose="020B0604020202020204" charset="0"/>
            </a:endParaRPr>
          </a:p>
        </p:txBody>
      </p:sp>
      <p:pic>
        <p:nvPicPr>
          <p:cNvPr id="52" name="Picture 5" descr="Image générée">
            <a:extLst>
              <a:ext uri="{FF2B5EF4-FFF2-40B4-BE49-F238E27FC236}">
                <a16:creationId xmlns:a16="http://schemas.microsoft.com/office/drawing/2014/main" id="{7A54F70D-48BB-C364-4F82-A8C8160784B4}"/>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4961" t="59121" r="71159" b="24461"/>
          <a:stretch>
            <a:fillRect/>
          </a:stretch>
        </p:blipFill>
        <p:spPr bwMode="auto">
          <a:xfrm>
            <a:off x="4119688" y="1733598"/>
            <a:ext cx="320212" cy="33021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 descr="Image générée">
            <a:extLst>
              <a:ext uri="{FF2B5EF4-FFF2-40B4-BE49-F238E27FC236}">
                <a16:creationId xmlns:a16="http://schemas.microsoft.com/office/drawing/2014/main" id="{8AC3AA9D-FE6D-268F-8AA5-8C957D67D2F5}"/>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4961" t="59121" r="71159" b="24461"/>
          <a:stretch>
            <a:fillRect/>
          </a:stretch>
        </p:blipFill>
        <p:spPr bwMode="auto">
          <a:xfrm>
            <a:off x="4132225" y="3587172"/>
            <a:ext cx="320212" cy="33021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 descr="Image générée">
            <a:extLst>
              <a:ext uri="{FF2B5EF4-FFF2-40B4-BE49-F238E27FC236}">
                <a16:creationId xmlns:a16="http://schemas.microsoft.com/office/drawing/2014/main" id="{5245D012-6890-8D7C-FFE3-FC4280E8764E}"/>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4961" t="59121" r="71159" b="24461"/>
          <a:stretch>
            <a:fillRect/>
          </a:stretch>
        </p:blipFill>
        <p:spPr bwMode="auto">
          <a:xfrm>
            <a:off x="4179800" y="2743929"/>
            <a:ext cx="320212" cy="33021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Image générée">
            <a:extLst>
              <a:ext uri="{FF2B5EF4-FFF2-40B4-BE49-F238E27FC236}">
                <a16:creationId xmlns:a16="http://schemas.microsoft.com/office/drawing/2014/main" id="{D1FD04F6-0F64-13AD-011C-22C72D2BF403}"/>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4961" t="59121" r="71159" b="24461"/>
          <a:stretch>
            <a:fillRect/>
          </a:stretch>
        </p:blipFill>
        <p:spPr bwMode="auto">
          <a:xfrm>
            <a:off x="4207545" y="4506820"/>
            <a:ext cx="320212" cy="330219"/>
          </a:xfrm>
          <a:prstGeom prst="rect">
            <a:avLst/>
          </a:prstGeom>
          <a:noFill/>
          <a:extLst>
            <a:ext uri="{909E8E84-426E-40DD-AFC4-6F175D3DCCD1}">
              <a14:hiddenFill xmlns:a14="http://schemas.microsoft.com/office/drawing/2010/main">
                <a:solidFill>
                  <a:srgbClr val="FFFFFF"/>
                </a:solidFill>
              </a14:hiddenFill>
            </a:ext>
          </a:extLst>
        </p:spPr>
      </p:pic>
      <p:sp>
        <p:nvSpPr>
          <p:cNvPr id="3" name="Oval 56">
            <a:extLst>
              <a:ext uri="{FF2B5EF4-FFF2-40B4-BE49-F238E27FC236}">
                <a16:creationId xmlns:a16="http://schemas.microsoft.com/office/drawing/2014/main" id="{9110E5A3-BEEF-74D8-8E74-B648EEE833EA}"/>
              </a:ext>
            </a:extLst>
          </p:cNvPr>
          <p:cNvSpPr>
            <a:spLocks noChangeAspect="1"/>
          </p:cNvSpPr>
          <p:nvPr/>
        </p:nvSpPr>
        <p:spPr>
          <a:xfrm>
            <a:off x="9452913" y="3564434"/>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3</a:t>
            </a:r>
            <a:endParaRPr lang="fr-MA" sz="2133" b="1" kern="0" dirty="0">
              <a:solidFill>
                <a:prstClr val="white"/>
              </a:solidFill>
              <a:latin typeface="Calibri" panose="020F0502020204030204"/>
            </a:endParaRPr>
          </a:p>
        </p:txBody>
      </p:sp>
    </p:spTree>
    <p:extLst>
      <p:ext uri="{BB962C8B-B14F-4D97-AF65-F5344CB8AC3E}">
        <p14:creationId xmlns:p14="http://schemas.microsoft.com/office/powerpoint/2010/main" val="162908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92022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chemeClr val="accent2"/>
                </a:solidFill>
                <a:latin typeface="Calibri"/>
                <a:ea typeface="Calibri"/>
                <a:cs typeface="Calibri"/>
                <a:sym typeface="Calibri"/>
              </a:rPr>
              <a:t>أ- </a:t>
            </a:r>
            <a:r>
              <a:rPr lang="ar-MA" sz="4000" b="1" kern="0" dirty="0">
                <a:solidFill>
                  <a:schemeClr val="accent2"/>
                </a:solidFill>
                <a:latin typeface="Calibri"/>
                <a:ea typeface="Calibri"/>
                <a:cs typeface="Calibri"/>
                <a:sym typeface="Calibri"/>
              </a:rPr>
              <a:t>ال</a:t>
            </a:r>
            <a:r>
              <a:rPr lang="ar-SA" sz="4000" b="1" kern="0" dirty="0">
                <a:solidFill>
                  <a:schemeClr val="accent2"/>
                </a:solidFill>
                <a:latin typeface="Calibri"/>
                <a:ea typeface="Calibri"/>
                <a:cs typeface="Calibri"/>
                <a:sym typeface="Calibri"/>
              </a:rPr>
              <a:t>نشاط </a:t>
            </a:r>
            <a:r>
              <a:rPr lang="ar-MA" sz="4000" b="1" kern="0" dirty="0">
                <a:solidFill>
                  <a:schemeClr val="accent2"/>
                </a:solidFill>
                <a:latin typeface="Calibri"/>
                <a:ea typeface="Calibri"/>
                <a:cs typeface="Calibri"/>
                <a:sym typeface="Calibri"/>
              </a:rPr>
              <a:t>ال</a:t>
            </a:r>
            <a:r>
              <a:rPr lang="ar-SA" sz="4000" b="1" kern="0" dirty="0">
                <a:solidFill>
                  <a:schemeClr val="accent2"/>
                </a:solidFill>
                <a:latin typeface="Calibri"/>
                <a:ea typeface="Calibri"/>
                <a:cs typeface="Calibri"/>
                <a:sym typeface="Calibri"/>
              </a:rPr>
              <a:t>اعتيادي</a:t>
            </a:r>
            <a:endParaRPr lang="ar-MA" sz="4000" b="1" kern="0" dirty="0">
              <a:solidFill>
                <a:schemeClr val="accent2"/>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دقائق</a:t>
            </a:r>
            <a:r>
              <a:rPr lang="ar-MA" sz="5467" b="1" kern="0" dirty="0">
                <a:solidFill>
                  <a:srgbClr val="44546A"/>
                </a:solidFill>
                <a:latin typeface="Calibri"/>
                <a:ea typeface="Calibri"/>
                <a:cs typeface="Calibri"/>
              </a:rPr>
              <a:t> </a:t>
            </a:r>
            <a:r>
              <a:rPr lang="fr-FR" sz="5467" b="1" kern="0" dirty="0">
                <a:solidFill>
                  <a:srgbClr val="44546A"/>
                </a:solidFill>
                <a:latin typeface="Calibri"/>
                <a:ea typeface="Calibri"/>
                <a:cs typeface="Calibri"/>
              </a:rPr>
              <a:t> </a:t>
            </a:r>
            <a:r>
              <a:rPr lang="ar-MA" sz="4800" b="1" kern="0" dirty="0">
                <a:solidFill>
                  <a:srgbClr val="44546A"/>
                </a:solidFill>
                <a:latin typeface="Arial"/>
                <a:ea typeface="Calibri"/>
                <a:cs typeface="Arial"/>
              </a:rPr>
              <a:t>02</a:t>
            </a:r>
            <a:endParaRPr lang="fr-FR" sz="48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01417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171310" y="-2208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71310" y="119345"/>
            <a:ext cx="11132371" cy="348388"/>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sz="1600" b="1" i="0" u="none" strike="noStrike" kern="1200" cap="none" spc="0" normalizeH="0" baseline="0" noProof="0" dirty="0">
                <a:ln>
                  <a:noFill/>
                </a:ln>
                <a:solidFill>
                  <a:srgbClr val="757070"/>
                </a:solidFill>
                <a:effectLst/>
                <a:uLnTx/>
                <a:uFillTx/>
                <a:latin typeface="Calibri"/>
                <a:ea typeface="Calibri"/>
                <a:cs typeface="Calibri"/>
                <a:sym typeface="Calibri"/>
              </a:rPr>
              <a:t>النشاط الاعتيادي: نستهل الحصة بنشاط اعتيادي .</a:t>
            </a:r>
            <a:r>
              <a:rPr lang="ar-MA" sz="1600" b="1" dirty="0">
                <a:solidFill>
                  <a:srgbClr val="757070"/>
                </a:solidFill>
                <a:latin typeface="Calibri"/>
                <a:ea typeface="Calibri"/>
                <a:cs typeface="Calibri"/>
                <a:sym typeface="Calibri"/>
              </a:rPr>
              <a:t>.</a:t>
            </a:r>
            <a:endParaRPr kumimoji="0" sz="1600" b="0" i="0" u="none" strike="noStrike" kern="1200" cap="none" spc="0" normalizeH="0" baseline="0" noProof="0" dirty="0">
              <a:ln>
                <a:noFill/>
              </a:ln>
              <a:solidFill>
                <a:srgbClr val="FF0000"/>
              </a:solidFill>
              <a:effectLst/>
              <a:uLnTx/>
              <a:uFillTx/>
              <a:latin typeface="Calibri" panose="020F0502020204030204"/>
            </a:endParaRPr>
          </a:p>
        </p:txBody>
      </p:sp>
      <p:sp>
        <p:nvSpPr>
          <p:cNvPr id="274" name="Google Shape;274;p6"/>
          <p:cNvSpPr txBox="1"/>
          <p:nvPr/>
        </p:nvSpPr>
        <p:spPr>
          <a:xfrm>
            <a:off x="-2894" y="424148"/>
            <a:ext cx="11057129" cy="193899"/>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90000"/>
              </a:lnSpc>
              <a:spcBef>
                <a:spcPts val="0"/>
              </a:spcBef>
              <a:spcAft>
                <a:spcPts val="0"/>
              </a:spcAft>
              <a:buClr>
                <a:srgbClr val="AEABAB"/>
              </a:buClr>
              <a:buSzPts val="1400"/>
              <a:buFont typeface="Arial"/>
              <a:buNone/>
              <a:tabLst/>
              <a:defRPr/>
            </a:pP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يحفز المدرس المتعلمين على المشاركة بفعالية</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flipH="1" flipV="1">
            <a:off x="11235701" y="-90672"/>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Google Shape;285;p7">
            <a:extLst>
              <a:ext uri="{FF2B5EF4-FFF2-40B4-BE49-F238E27FC236}">
                <a16:creationId xmlns:a16="http://schemas.microsoft.com/office/drawing/2014/main" id="{832DB38D-517B-9D90-9D3C-60E1A48D01BD}"/>
              </a:ext>
            </a:extLst>
          </p:cNvPr>
          <p:cNvPicPr preferRelativeResize="0"/>
          <p:nvPr/>
        </p:nvPicPr>
        <p:blipFill rotWithShape="1">
          <a:blip r:embed="rId4">
            <a:alphaModFix/>
          </a:blip>
          <a:srcRect/>
          <a:stretch/>
        </p:blipFill>
        <p:spPr>
          <a:xfrm>
            <a:off x="153248" y="661088"/>
            <a:ext cx="730250" cy="730250"/>
          </a:xfrm>
          <a:prstGeom prst="rect">
            <a:avLst/>
          </a:prstGeom>
          <a:noFill/>
          <a:ln>
            <a:noFill/>
          </a:ln>
        </p:spPr>
      </p:pic>
      <p:grpSp>
        <p:nvGrpSpPr>
          <p:cNvPr id="9" name="Groupe 8">
            <a:extLst>
              <a:ext uri="{FF2B5EF4-FFF2-40B4-BE49-F238E27FC236}">
                <a16:creationId xmlns:a16="http://schemas.microsoft.com/office/drawing/2014/main" id="{8809277C-8A5A-9F75-7301-9B5CA3F83D60}"/>
              </a:ext>
            </a:extLst>
          </p:cNvPr>
          <p:cNvGrpSpPr/>
          <p:nvPr/>
        </p:nvGrpSpPr>
        <p:grpSpPr>
          <a:xfrm>
            <a:off x="5286043" y="1315578"/>
            <a:ext cx="5561652" cy="3316354"/>
            <a:chOff x="3310831" y="1902240"/>
            <a:chExt cx="5561652" cy="3316354"/>
          </a:xfrm>
        </p:grpSpPr>
        <p:pic>
          <p:nvPicPr>
            <p:cNvPr id="6" name="Image 5" descr="Une image contenant gâteau d’anniversaire, dessin humoristique, dessin, clipart">
              <a:extLst>
                <a:ext uri="{FF2B5EF4-FFF2-40B4-BE49-F238E27FC236}">
                  <a16:creationId xmlns:a16="http://schemas.microsoft.com/office/drawing/2014/main" id="{E9E3F7AA-B54B-5BB5-D24D-17B3F72EB7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3726" y="1902240"/>
              <a:ext cx="5558757" cy="3316354"/>
            </a:xfrm>
            <a:prstGeom prst="rect">
              <a:avLst/>
            </a:prstGeom>
          </p:spPr>
        </p:pic>
        <p:sp>
          <p:nvSpPr>
            <p:cNvPr id="7" name="ZoneTexte 6">
              <a:extLst>
                <a:ext uri="{FF2B5EF4-FFF2-40B4-BE49-F238E27FC236}">
                  <a16:creationId xmlns:a16="http://schemas.microsoft.com/office/drawing/2014/main" id="{29CB524B-4661-9AB3-5BBC-CC5C91CF39AF}"/>
                </a:ext>
              </a:extLst>
            </p:cNvPr>
            <p:cNvSpPr txBox="1"/>
            <p:nvPr/>
          </p:nvSpPr>
          <p:spPr>
            <a:xfrm>
              <a:off x="3310831" y="2002109"/>
              <a:ext cx="2426664" cy="584775"/>
            </a:xfrm>
            <a:prstGeom prst="rect">
              <a:avLst/>
            </a:prstGeom>
            <a:noFill/>
          </p:spPr>
          <p:txBody>
            <a:bodyPr wrap="square" rtlCol="0">
              <a:spAutoFit/>
            </a:bodyPr>
            <a:lstStyle/>
            <a:p>
              <a:pPr algn="ctr"/>
              <a:r>
                <a:rPr lang="ar-MA" sz="3200" b="1" dirty="0">
                  <a:solidFill>
                    <a:srgbClr val="2CC1BE"/>
                  </a:solidFill>
                </a:rPr>
                <a:t>نشاط اعتيادي</a:t>
              </a:r>
              <a:endParaRPr lang="fr-BE" sz="3200" b="1" dirty="0">
                <a:solidFill>
                  <a:srgbClr val="2CC1BE"/>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937526" y="110718"/>
            <a:ext cx="10429321"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 النشاط الاعتيادي: حدثنا عن فيلم أعجبك ، ولماذا؟.</a:t>
            </a: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653274" y="496148"/>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يقرأ المدرس الحديث، ويدعو المتعلمين إلى تقديم المعاني المستفادة منه </a:t>
            </a:r>
          </a:p>
        </p:txBody>
      </p:sp>
      <p:sp>
        <p:nvSpPr>
          <p:cNvPr id="20" name="ZoneTexte 19">
            <a:extLst>
              <a:ext uri="{FF2B5EF4-FFF2-40B4-BE49-F238E27FC236}">
                <a16:creationId xmlns:a16="http://schemas.microsoft.com/office/drawing/2014/main" id="{8856BCFD-2856-2D16-1ECF-45C6ACD1B411}"/>
              </a:ext>
            </a:extLst>
          </p:cNvPr>
          <p:cNvSpPr txBox="1"/>
          <p:nvPr/>
        </p:nvSpPr>
        <p:spPr>
          <a:xfrm>
            <a:off x="2262874" y="2629618"/>
            <a:ext cx="8827914" cy="1569660"/>
          </a:xfrm>
          <a:prstGeom prst="rect">
            <a:avLst/>
          </a:prstGeom>
          <a:solidFill>
            <a:schemeClr val="accent3">
              <a:lumMod val="20000"/>
              <a:lumOff val="80000"/>
            </a:schemeClr>
          </a:solidFill>
        </p:spPr>
        <p:txBody>
          <a:bodyPr wrap="square">
            <a:spAutoFit/>
          </a:bodyPr>
          <a:lstStyle/>
          <a:p>
            <a:pPr algn="ctr"/>
            <a:r>
              <a:rPr lang="ar-MA" sz="4800" dirty="0">
                <a:latin typeface="Calibri" panose="020F0502020204030204" pitchFamily="34" charset="0"/>
                <a:cs typeface="Calibri" panose="020F0502020204030204" pitchFamily="34" charset="0"/>
              </a:rPr>
              <a:t>"فيلم أعجبني" </a:t>
            </a:r>
          </a:p>
          <a:p>
            <a:pPr algn="ctr"/>
            <a:r>
              <a:rPr lang="ar-MA" sz="4800" dirty="0">
                <a:latin typeface="Calibri" panose="020F0502020204030204" pitchFamily="34" charset="0"/>
                <a:cs typeface="Calibri" panose="020F0502020204030204" pitchFamily="34" charset="0"/>
              </a:rPr>
              <a:t>ولماذا؟</a:t>
            </a: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97B1E2DE-D99F-4BAE-D325-C88E028AD4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680" y="3829459"/>
            <a:ext cx="2718172" cy="2896587"/>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320145" y="2008346"/>
            <a:ext cx="5312187" cy="227203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67" b="1" kern="0" dirty="0">
                <a:solidFill>
                  <a:srgbClr val="44546A"/>
                </a:solidFill>
                <a:latin typeface="Calibri"/>
                <a:ea typeface="Calibri"/>
                <a:cs typeface="Calibri"/>
                <a:sym typeface="Calibri"/>
              </a:rPr>
              <a:t>افتتاح الحصة: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ب</a:t>
            </a:r>
            <a:r>
              <a:rPr lang="ar-SA" sz="3600" b="1" kern="0" dirty="0">
                <a:solidFill>
                  <a:schemeClr val="accent2"/>
                </a:solidFill>
                <a:latin typeface="Calibri"/>
                <a:ea typeface="Calibri"/>
                <a:cs typeface="Calibri"/>
                <a:sym typeface="Calibri"/>
              </a:rPr>
              <a:t>- </a:t>
            </a:r>
            <a:r>
              <a:rPr lang="ar-MA" sz="3600" b="1" kern="0" dirty="0">
                <a:solidFill>
                  <a:schemeClr val="accent2"/>
                </a:solidFill>
                <a:latin typeface="Calibri"/>
                <a:ea typeface="Calibri"/>
                <a:cs typeface="Calibri"/>
                <a:sym typeface="Calibri"/>
              </a:rPr>
              <a:t>مراقبة إنجاز الواجبات المنزلية</a:t>
            </a:r>
            <a:endParaRPr lang="ar-MA" sz="3600" b="1" kern="0" dirty="0">
              <a:solidFill>
                <a:schemeClr val="accent2"/>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MA" sz="24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دقيقة واحدة</a:t>
            </a:r>
            <a:endParaRPr lang="fr-FR" sz="2400"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ABC5832-2B7A-7ED4-240F-6F1180D6D9D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713863" y="2091395"/>
            <a:ext cx="2675209" cy="2675209"/>
          </a:xfrm>
          <a:prstGeom prst="rect">
            <a:avLst/>
          </a:prstGeom>
        </p:spPr>
      </p:pic>
      <p:pic>
        <p:nvPicPr>
          <p:cNvPr id="3" name="Google Shape;1333;p128">
            <a:extLst>
              <a:ext uri="{FF2B5EF4-FFF2-40B4-BE49-F238E27FC236}">
                <a16:creationId xmlns:a16="http://schemas.microsoft.com/office/drawing/2014/main" id="{67E6CB38-98DB-38FF-AA01-E4DE9E230364}"/>
              </a:ext>
            </a:extLst>
          </p:cNvPr>
          <p:cNvPicPr>
            <a:picLocks noChangeAspect="1"/>
          </p:cNvPicPr>
          <p:nvPr/>
        </p:nvPicPr>
        <p:blipFill>
          <a:blip r:embed="rId4">
            <a:alphaModFix/>
          </a:blip>
          <a:srcRect/>
          <a:stretch>
            <a:fillRect/>
          </a:stretch>
        </p:blipFill>
        <p:spPr>
          <a:xfrm>
            <a:off x="2113538" y="2342910"/>
            <a:ext cx="877251" cy="877251"/>
          </a:xfrm>
          <a:prstGeom prst="rect">
            <a:avLst/>
          </a:prstGeom>
          <a:noFill/>
          <a:ln cap="flat">
            <a:noFill/>
          </a:ln>
        </p:spPr>
      </p:pic>
    </p:spTree>
    <p:extLst>
      <p:ext uri="{BB962C8B-B14F-4D97-AF65-F5344CB8AC3E}">
        <p14:creationId xmlns:p14="http://schemas.microsoft.com/office/powerpoint/2010/main" val="428870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347870" y="216280"/>
            <a:ext cx="1056030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b="1" kern="0" dirty="0">
                <a:solidFill>
                  <a:srgbClr val="757070"/>
                </a:solidFill>
                <a:cs typeface="Calibri"/>
              </a:rPr>
              <a:t>الآن، دعونا نتحقق معًا من الواجبات المنزلية التي طلبتُ منكم إنجازها.</a:t>
            </a:r>
            <a:endParaRPr lang="en-US" b="1" dirty="0">
              <a:solidFill>
                <a:srgbClr val="757070"/>
              </a:solidFill>
              <a:ea typeface="Calibri"/>
              <a:cs typeface="Calibri"/>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مدى </a:t>
            </a:r>
            <a:r>
              <a:rPr lang="ar-SA" sz="1600" i="1" dirty="0">
                <a:solidFill>
                  <a:srgbClr val="AFABAB"/>
                </a:solidFill>
                <a:latin typeface="Calibri" pitchFamily="34"/>
                <a:cs typeface="Calibri" pitchFamily="34"/>
              </a:rPr>
              <a:t>إنجاز</a:t>
            </a:r>
            <a:r>
              <a:rPr lang="ar-MA" sz="1600" i="1" dirty="0">
                <a:solidFill>
                  <a:srgbClr val="AFABAB"/>
                </a:solidFill>
                <a:latin typeface="Calibri" pitchFamily="34"/>
                <a:cs typeface="Calibri" pitchFamily="34"/>
              </a:rPr>
              <a:t> المتعلمين ل</a:t>
            </a:r>
            <a:r>
              <a:rPr lang="ar-SA" sz="1600" i="1" dirty="0">
                <a:solidFill>
                  <a:srgbClr val="AFABAB"/>
                </a:solidFill>
                <a:latin typeface="Calibri" pitchFamily="34"/>
                <a:cs typeface="Calibri" pitchFamily="34"/>
              </a:rPr>
              <a:t>لواجبات المنزلية</a:t>
            </a:r>
            <a:r>
              <a:rPr lang="ar-MA" sz="1600" i="1" dirty="0">
                <a:solidFill>
                  <a:srgbClr val="AFABAB"/>
                </a:solidFill>
                <a:latin typeface="Calibri" pitchFamily="34"/>
                <a:cs typeface="Calibri" pitchFamily="34"/>
              </a:rPr>
              <a:t>( يكتفي المدرس بعينة من المتعلمين في كل حصة)</a:t>
            </a:r>
            <a:r>
              <a:rPr lang="ar-SA" sz="1600" i="1" dirty="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BBF9DE55-FEFC-7C05-CA7F-D1BB8AE33FFC}"/>
              </a:ext>
            </a:extLst>
          </p:cNvPr>
          <p:cNvPicPr>
            <a:picLocks noChangeAspect="1"/>
          </p:cNvPicPr>
          <p:nvPr/>
        </p:nvPicPr>
        <p:blipFill rotWithShape="1">
          <a:blip r:embed="rId3">
            <a:extLst>
              <a:ext uri="{28A0092B-C50C-407E-A947-70E740481C1C}">
                <a14:useLocalDpi xmlns:a14="http://schemas.microsoft.com/office/drawing/2010/main" val="0"/>
              </a:ext>
            </a:extLst>
          </a:blip>
          <a:srcRect b="8978"/>
          <a:stretch/>
        </p:blipFill>
        <p:spPr>
          <a:xfrm>
            <a:off x="3020472" y="1550504"/>
            <a:ext cx="6283631" cy="4194313"/>
          </a:xfrm>
          <a:prstGeom prst="rect">
            <a:avLst/>
          </a:prstGeom>
        </p:spPr>
      </p:pic>
    </p:spTree>
    <p:extLst>
      <p:ext uri="{BB962C8B-B14F-4D97-AF65-F5344CB8AC3E}">
        <p14:creationId xmlns:p14="http://schemas.microsoft.com/office/powerpoint/2010/main" val="191593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هذه 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الضوابط.</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831ECF76-1CE9-A753-0111-F0705AF51B07}"/>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2" name="Google Shape;1174;p113">
            <a:extLst>
              <a:ext uri="{FF2B5EF4-FFF2-40B4-BE49-F238E27FC236}">
                <a16:creationId xmlns:a16="http://schemas.microsoft.com/office/drawing/2014/main" id="{0AC77276-4B3D-F8FA-22F4-7A932BDE6774}"/>
              </a:ext>
            </a:extLst>
          </p:cNvPr>
          <p:cNvPicPr>
            <a:picLocks noChangeAspect="1"/>
          </p:cNvPicPr>
          <p:nvPr/>
        </p:nvPicPr>
        <p:blipFill>
          <a:blip r:embed="rId3">
            <a:alphaModFix/>
          </a:blip>
          <a:srcRect/>
          <a:stretch>
            <a:fillRect/>
          </a:stretch>
        </p:blipFill>
        <p:spPr>
          <a:xfrm>
            <a:off x="7671750" y="2676095"/>
            <a:ext cx="2952000" cy="2952000"/>
          </a:xfrm>
          <a:prstGeom prst="rect">
            <a:avLst/>
          </a:prstGeom>
          <a:noFill/>
          <a:ln cap="flat">
            <a:noFill/>
          </a:ln>
        </p:spPr>
      </p:pic>
      <p:pic>
        <p:nvPicPr>
          <p:cNvPr id="4" name="Google Shape;1173;p113" descr="Lever la main - Icônes mains et gestes gratuites">
            <a:extLst>
              <a:ext uri="{FF2B5EF4-FFF2-40B4-BE49-F238E27FC236}">
                <a16:creationId xmlns:a16="http://schemas.microsoft.com/office/drawing/2014/main" id="{BB96AFE8-B027-0EB8-03A5-8AD0CE6136D0}"/>
              </a:ext>
            </a:extLst>
          </p:cNvPr>
          <p:cNvPicPr>
            <a:picLocks noChangeAspect="1"/>
          </p:cNvPicPr>
          <p:nvPr/>
        </p:nvPicPr>
        <p:blipFill>
          <a:blip r:embed="rId4">
            <a:alphaModFix/>
          </a:blip>
          <a:srcRect/>
          <a:stretch>
            <a:fillRect/>
          </a:stretch>
        </p:blipFill>
        <p:spPr>
          <a:xfrm>
            <a:off x="2465894" y="2856095"/>
            <a:ext cx="2772000" cy="2772000"/>
          </a:xfrm>
          <a:prstGeom prst="rect">
            <a:avLst/>
          </a:prstGeom>
          <a:noFill/>
          <a:ln cap="flat">
            <a:noFill/>
          </a:ln>
        </p:spPr>
      </p:pic>
    </p:spTree>
    <p:extLst>
      <p:ext uri="{BB962C8B-B14F-4D97-AF65-F5344CB8AC3E}">
        <p14:creationId xmlns:p14="http://schemas.microsoft.com/office/powerpoint/2010/main" val="2063893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68175" y="1046404"/>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9395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هذه 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هذا الضابط.</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3" name="Google Shape;1174;p113">
            <a:extLst>
              <a:ext uri="{FF2B5EF4-FFF2-40B4-BE49-F238E27FC236}">
                <a16:creationId xmlns:a16="http://schemas.microsoft.com/office/drawing/2014/main" id="{C2F3AD70-7D93-46B7-7A90-25E9159512A1}"/>
              </a:ext>
            </a:extLst>
          </p:cNvPr>
          <p:cNvPicPr>
            <a:picLocks noChangeAspect="1"/>
          </p:cNvPicPr>
          <p:nvPr/>
        </p:nvPicPr>
        <p:blipFill>
          <a:blip r:embed="rId3">
            <a:alphaModFix/>
          </a:blip>
          <a:srcRect/>
          <a:stretch>
            <a:fillRect/>
          </a:stretch>
        </p:blipFill>
        <p:spPr>
          <a:xfrm>
            <a:off x="10024889" y="2370180"/>
            <a:ext cx="699052" cy="699052"/>
          </a:xfrm>
          <a:prstGeom prst="rect">
            <a:avLst/>
          </a:prstGeom>
          <a:noFill/>
          <a:ln cap="flat">
            <a:noFill/>
          </a:ln>
        </p:spPr>
      </p:pic>
      <p:sp>
        <p:nvSpPr>
          <p:cNvPr id="4" name="Google Shape;5939;p5">
            <a:extLst>
              <a:ext uri="{FF2B5EF4-FFF2-40B4-BE49-F238E27FC236}">
                <a16:creationId xmlns:a16="http://schemas.microsoft.com/office/drawing/2014/main" id="{B06113F6-2F5C-E42B-99E4-622F47990EC5}"/>
              </a:ext>
            </a:extLst>
          </p:cNvPr>
          <p:cNvSpPr txBox="1"/>
          <p:nvPr/>
        </p:nvSpPr>
        <p:spPr>
          <a:xfrm>
            <a:off x="2094591" y="2576846"/>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panose="020F0502020204030204" pitchFamily="34" charset="0"/>
                <a:ea typeface="Calibri" panose="020F0502020204030204" pitchFamily="34" charset="0"/>
                <a:cs typeface="Calibri" panose="020F0502020204030204" pitchFamily="34" charset="0"/>
              </a:rPr>
              <a:t>أنتبه عندما يتحدث</a:t>
            </a:r>
            <a:r>
              <a:rPr lang="fr-FR" sz="2400" b="1" i="0" u="none" strike="noStrike" kern="1200" cap="none" spc="0" baseline="0" dirty="0">
                <a:solidFill>
                  <a:srgbClr val="FFC000"/>
                </a:solidFill>
                <a:uFillTx/>
                <a:latin typeface="Calibri" panose="020F0502020204030204" pitchFamily="34" charset="0"/>
                <a:ea typeface="Calibri" panose="020F0502020204030204" pitchFamily="34" charset="0"/>
                <a:cs typeface="Calibri" panose="020F0502020204030204" pitchFamily="34" charset="0"/>
              </a:rPr>
              <a:t> </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أستاذي، وأصغي</a:t>
            </a:r>
            <a:r>
              <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ar-M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بعناية</a:t>
            </a:r>
            <a:r>
              <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لحديث</a:t>
            </a:r>
            <a:r>
              <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ar-M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زم</a:t>
            </a:r>
            <a:r>
              <a:rPr lang="ar-SA" sz="2400" b="1" i="0" u="none" strike="noStrike" kern="1200" cap="none" spc="0" baseline="0" dirty="0" err="1">
                <a:solidFill>
                  <a:srgbClr val="002060"/>
                </a:solidFill>
                <a:uFillTx/>
                <a:latin typeface="Calibri" panose="020F0502020204030204" pitchFamily="34" charset="0"/>
                <a:ea typeface="Calibri" panose="020F0502020204030204" pitchFamily="34" charset="0"/>
                <a:cs typeface="Calibri" panose="020F0502020204030204" pitchFamily="34" charset="0"/>
              </a:rPr>
              <a:t>لائي</a:t>
            </a:r>
            <a:r>
              <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و</a:t>
            </a:r>
            <a:r>
              <a:rPr lang="ar-M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زميل</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اتي</a:t>
            </a:r>
            <a:r>
              <a:rPr lang="ar-M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a:t>
            </a:r>
            <a:endPar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endParaRPr>
          </a:p>
        </p:txBody>
      </p:sp>
      <p:pic>
        <p:nvPicPr>
          <p:cNvPr id="6" name="Google Shape;1173;p113" descr="Lever la main - Icônes mains et gestes gratuites">
            <a:extLst>
              <a:ext uri="{FF2B5EF4-FFF2-40B4-BE49-F238E27FC236}">
                <a16:creationId xmlns:a16="http://schemas.microsoft.com/office/drawing/2014/main" id="{F84936B9-6B92-F70E-ADE2-E6A3EE4AAD0D}"/>
              </a:ext>
            </a:extLst>
          </p:cNvPr>
          <p:cNvPicPr>
            <a:picLocks noChangeAspect="1"/>
          </p:cNvPicPr>
          <p:nvPr/>
        </p:nvPicPr>
        <p:blipFill>
          <a:blip r:embed="rId4">
            <a:alphaModFix/>
          </a:blip>
          <a:srcRect/>
          <a:stretch>
            <a:fillRect/>
          </a:stretch>
        </p:blipFill>
        <p:spPr>
          <a:xfrm>
            <a:off x="10140554" y="3707003"/>
            <a:ext cx="702636" cy="702636"/>
          </a:xfrm>
          <a:prstGeom prst="rect">
            <a:avLst/>
          </a:prstGeom>
          <a:noFill/>
          <a:ln cap="flat">
            <a:noFill/>
          </a:ln>
        </p:spPr>
      </p:pic>
      <p:sp>
        <p:nvSpPr>
          <p:cNvPr id="7" name="Google Shape;5938;p5">
            <a:extLst>
              <a:ext uri="{FF2B5EF4-FFF2-40B4-BE49-F238E27FC236}">
                <a16:creationId xmlns:a16="http://schemas.microsoft.com/office/drawing/2014/main" id="{21EE0DAA-378B-23D0-A19F-DD383D86AB1F}"/>
              </a:ext>
            </a:extLst>
          </p:cNvPr>
          <p:cNvSpPr txBox="1"/>
          <p:nvPr/>
        </p:nvSpPr>
        <p:spPr>
          <a:xfrm>
            <a:off x="1074623" y="3917253"/>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panose="020F0502020204030204" pitchFamily="34" charset="0"/>
                <a:ea typeface="Calibri" panose="020F0502020204030204" pitchFamily="34" charset="0"/>
                <a:cs typeface="Calibri" panose="020F0502020204030204" pitchFamily="34" charset="0"/>
              </a:rPr>
              <a:t>أشارك بفعالية</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 </a:t>
            </a:r>
            <a:r>
              <a:rPr lang="ar-S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وأطلب الإذن عند المشاركة</a:t>
            </a:r>
            <a:r>
              <a:rPr lang="ar-MA"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rPr>
              <a:t>.</a:t>
            </a:r>
            <a:endParaRPr lang="fr-FR" sz="2400" b="1" i="0" u="none" strike="noStrike" kern="1200" cap="none" spc="0" baseline="0" dirty="0">
              <a:solidFill>
                <a:srgbClr val="002060"/>
              </a:solidFill>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4286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ب- </a:t>
            </a:r>
            <a:r>
              <a:rPr lang="ar-SA" sz="4000" b="1" kern="0" dirty="0">
                <a:solidFill>
                  <a:schemeClr val="accent2"/>
                </a:solidFill>
                <a:latin typeface="Calibri"/>
                <a:ea typeface="Calibri"/>
                <a:cs typeface="Calibri"/>
              </a:rPr>
              <a:t>التصريح بالأهداف </a:t>
            </a:r>
            <a:r>
              <a:rPr lang="ar-MA" sz="4800" b="1" kern="0" dirty="0">
                <a:solidFill>
                  <a:srgbClr val="44546A"/>
                </a:solidFill>
                <a:latin typeface="Calibri"/>
                <a:ea typeface="Calibri"/>
                <a:cs typeface="Calibri"/>
              </a:rPr>
              <a:t>دقيقتان</a:t>
            </a:r>
            <a:endParaRPr lang="fr-FR" sz="4800" b="1" kern="0" dirty="0">
              <a:solidFill>
                <a:srgbClr val="44546A"/>
              </a:solidFill>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26265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C4D05-E799-2474-24AD-53D36595E85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2A43996-A6A2-12C1-2B6F-892FB2B70F5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1C63B80B-96AE-810D-BC85-4256EC40C652}"/>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D93B337D-18DE-B7CF-18E8-4BD6DE003C9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F12B8019-593F-4122-4D9C-4E4D1FF94B46}"/>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A723C294-494D-0EF7-1340-416FFE7E53B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BA6DE286-3C97-C750-3AA1-395CAE31FB77}"/>
              </a:ext>
            </a:extLst>
          </p:cNvPr>
          <p:cNvPicPr preferRelativeResize="0"/>
          <p:nvPr/>
        </p:nvPicPr>
        <p:blipFill rotWithShape="1">
          <a:blip r:embed="rId4">
            <a:alphaModFix/>
          </a:blip>
          <a:srcRect/>
          <a:stretch/>
        </p:blipFill>
        <p:spPr>
          <a:xfrm>
            <a:off x="10632560" y="3205921"/>
            <a:ext cx="707602" cy="707602"/>
          </a:xfrm>
          <a:prstGeom prst="rect">
            <a:avLst/>
          </a:prstGeom>
          <a:noFill/>
          <a:ln>
            <a:noFill/>
          </a:ln>
        </p:spPr>
      </p:pic>
      <p:sp>
        <p:nvSpPr>
          <p:cNvPr id="9" name="Google Shape;1206;p11">
            <a:extLst>
              <a:ext uri="{FF2B5EF4-FFF2-40B4-BE49-F238E27FC236}">
                <a16:creationId xmlns:a16="http://schemas.microsoft.com/office/drawing/2014/main" id="{769D50EB-7642-A1C8-0D03-A66457C85C5E}"/>
              </a:ext>
            </a:extLst>
          </p:cNvPr>
          <p:cNvSpPr txBox="1"/>
          <p:nvPr/>
        </p:nvSpPr>
        <p:spPr>
          <a:xfrm>
            <a:off x="1774417" y="125250"/>
            <a:ext cx="9643604"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000"/>
              <a:buFont typeface="Arial"/>
              <a:buNone/>
            </a:pPr>
            <a:r>
              <a:rPr lang="ar-MA" sz="2000" b="1" i="0" u="none" strike="noStrike" cap="none" dirty="0">
                <a:solidFill>
                  <a:srgbClr val="757070"/>
                </a:solidFill>
                <a:latin typeface="Calibri"/>
                <a:ea typeface="Calibri"/>
                <a:cs typeface="Calibri"/>
                <a:sym typeface="Calibri"/>
              </a:rPr>
              <a:t>عِندَ نِهَايَةِ هذِهِ الحِصَّةِ، سَتَكُونُونَ قَادِرِينَ عَلَى:</a:t>
            </a:r>
            <a:endParaRPr lang="ar-MA" sz="1800" b="1" i="0" u="none" strike="noStrike" cap="none" dirty="0">
              <a:solidFill>
                <a:srgbClr val="002060"/>
              </a:solidFill>
              <a:latin typeface="Calibri"/>
              <a:ea typeface="Calibri"/>
              <a:cs typeface="Calibri"/>
              <a:sym typeface="Calibri"/>
            </a:endParaRPr>
          </a:p>
        </p:txBody>
      </p:sp>
      <p:sp>
        <p:nvSpPr>
          <p:cNvPr id="5" name="Google Shape;1207;p11">
            <a:extLst>
              <a:ext uri="{FF2B5EF4-FFF2-40B4-BE49-F238E27FC236}">
                <a16:creationId xmlns:a16="http://schemas.microsoft.com/office/drawing/2014/main" id="{FC110830-CCB2-C515-BD8A-7F0DA18B5EDE}"/>
              </a:ext>
            </a:extLst>
          </p:cNvPr>
          <p:cNvSpPr/>
          <p:nvPr/>
        </p:nvSpPr>
        <p:spPr>
          <a:xfrm>
            <a:off x="1014352" y="3148913"/>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تطبيق المكتسبات القبلية على نص نموذج</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
        <p:nvSpPr>
          <p:cNvPr id="10" name="Google Shape;1369;p31">
            <a:extLst>
              <a:ext uri="{FF2B5EF4-FFF2-40B4-BE49-F238E27FC236}">
                <a16:creationId xmlns:a16="http://schemas.microsoft.com/office/drawing/2014/main" id="{F8FC8A10-89D2-B822-FCF7-2AAB5B3E2B65}"/>
              </a:ext>
            </a:extLst>
          </p:cNvPr>
          <p:cNvSpPr txBox="1"/>
          <p:nvPr/>
        </p:nvSpPr>
        <p:spPr>
          <a:xfrm>
            <a:off x="1014352" y="49114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dirty="0">
                <a:solidFill>
                  <a:prstClr val="white">
                    <a:lumMod val="50000"/>
                  </a:prstClr>
                </a:solidFill>
                <a:ea typeface="Calibri"/>
                <a:cs typeface="Calibri"/>
                <a:sym typeface="Calibri"/>
              </a:rPr>
              <a:t>يشرح المدرس أهداف الحصة، والمطلوب من المتعلم في كل هدف.</a:t>
            </a:r>
            <a:endParaRPr lang="fr-FR" sz="1600" dirty="0">
              <a:solidFill>
                <a:prstClr val="white">
                  <a:lumMod val="50000"/>
                </a:prstClr>
              </a:solidFill>
            </a:endParaRPr>
          </a:p>
        </p:txBody>
      </p:sp>
      <p:pic>
        <p:nvPicPr>
          <p:cNvPr id="11" name="Google Shape;1205;p11">
            <a:extLst>
              <a:ext uri="{FF2B5EF4-FFF2-40B4-BE49-F238E27FC236}">
                <a16:creationId xmlns:a16="http://schemas.microsoft.com/office/drawing/2014/main" id="{6EDC9D70-98F8-AA19-CBA5-DEA2379F1C05}"/>
              </a:ext>
            </a:extLst>
          </p:cNvPr>
          <p:cNvPicPr preferRelativeResize="0"/>
          <p:nvPr/>
        </p:nvPicPr>
        <p:blipFill rotWithShape="1">
          <a:blip r:embed="rId4">
            <a:alphaModFix/>
          </a:blip>
          <a:srcRect/>
          <a:stretch/>
        </p:blipFill>
        <p:spPr>
          <a:xfrm>
            <a:off x="10784960" y="4803664"/>
            <a:ext cx="707602" cy="707602"/>
          </a:xfrm>
          <a:prstGeom prst="rect">
            <a:avLst/>
          </a:prstGeom>
          <a:noFill/>
          <a:ln>
            <a:noFill/>
          </a:ln>
        </p:spPr>
      </p:pic>
      <p:sp>
        <p:nvSpPr>
          <p:cNvPr id="12" name="Google Shape;1207;p11">
            <a:extLst>
              <a:ext uri="{FF2B5EF4-FFF2-40B4-BE49-F238E27FC236}">
                <a16:creationId xmlns:a16="http://schemas.microsoft.com/office/drawing/2014/main" id="{855ABEA4-6384-2BF6-E566-2F78CA5C80F4}"/>
              </a:ext>
            </a:extLst>
          </p:cNvPr>
          <p:cNvSpPr/>
          <p:nvPr/>
        </p:nvSpPr>
        <p:spPr>
          <a:xfrm>
            <a:off x="1166752" y="4746656"/>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كتابة نص </a:t>
            </a:r>
            <a:r>
              <a:rPr lang="ar-MA" sz="3200" b="1" dirty="0">
                <a:solidFill>
                  <a:srgbClr val="106585"/>
                </a:solidFill>
                <a:ea typeface="Calibri"/>
                <a:cs typeface="Calibri"/>
              </a:rPr>
              <a:t>سردي (التدرب على وضعية </a:t>
            </a:r>
            <a:r>
              <a:rPr lang="ar-MA" sz="3200" b="1" dirty="0">
                <a:solidFill>
                  <a:srgbClr val="106585"/>
                </a:solidFill>
                <a:latin typeface="Calibri"/>
                <a:ea typeface="Calibri"/>
                <a:cs typeface="Calibri"/>
              </a:rPr>
              <a:t>البداية)</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366510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4B99-EFCC-F166-3367-0C0FCF1EA8C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CC07A5CB-8DAE-5E0A-F3CD-638FD7100232}"/>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636320-FAED-1829-4986-3A60BBFD4BA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31036879-D4E3-7F89-18A4-3E6460BF7846}"/>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8F7848C2-F997-9CD2-447E-128017B86A2F}"/>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662E2415-646E-7C2F-711D-2D275369C302}"/>
              </a:ext>
            </a:extLst>
          </p:cNvPr>
          <p:cNvSpPr txBox="1">
            <a:spLocks noChangeArrowheads="1"/>
          </p:cNvSpPr>
          <p:nvPr/>
        </p:nvSpPr>
        <p:spPr bwMode="auto">
          <a:xfrm>
            <a:off x="32624" y="25264"/>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بالمكتسبات القبلية الخاصة بوحدة "قصتي مع الكتابة"</a:t>
            </a:r>
          </a:p>
        </p:txBody>
      </p:sp>
      <p:sp>
        <p:nvSpPr>
          <p:cNvPr id="6" name="Titre 2">
            <a:extLst>
              <a:ext uri="{FF2B5EF4-FFF2-40B4-BE49-F238E27FC236}">
                <a16:creationId xmlns:a16="http://schemas.microsoft.com/office/drawing/2014/main" id="{57DA5EDA-04D7-0984-5625-7172D8385F02}"/>
              </a:ext>
            </a:extLst>
          </p:cNvPr>
          <p:cNvSpPr txBox="1">
            <a:spLocks/>
          </p:cNvSpPr>
          <p:nvPr/>
        </p:nvSpPr>
        <p:spPr>
          <a:xfrm>
            <a:off x="2186862" y="30523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يقود المدرس المتعلمين إلى تفعيل مكتسباتهم القبلية حول كتابة نص سردي، مستثمرا استراتيجية السؤال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grpSp>
        <p:nvGrpSpPr>
          <p:cNvPr id="10" name="Groupe 9">
            <a:extLst>
              <a:ext uri="{FF2B5EF4-FFF2-40B4-BE49-F238E27FC236}">
                <a16:creationId xmlns:a16="http://schemas.microsoft.com/office/drawing/2014/main" id="{5BA3ECB3-95FE-55E3-3567-8B8D81D40ABA}"/>
              </a:ext>
            </a:extLst>
          </p:cNvPr>
          <p:cNvGrpSpPr/>
          <p:nvPr/>
        </p:nvGrpSpPr>
        <p:grpSpPr>
          <a:xfrm>
            <a:off x="5048250" y="1433257"/>
            <a:ext cx="6694017" cy="3932707"/>
            <a:chOff x="4572000" y="1583372"/>
            <a:chExt cx="6694017" cy="3932707"/>
          </a:xfrm>
        </p:grpSpPr>
        <p:grpSp>
          <p:nvGrpSpPr>
            <p:cNvPr id="11" name="Group 14">
              <a:extLst>
                <a:ext uri="{FF2B5EF4-FFF2-40B4-BE49-F238E27FC236}">
                  <a16:creationId xmlns:a16="http://schemas.microsoft.com/office/drawing/2014/main" id="{1F7ABCD9-1FD9-54F2-461B-194F86F5594E}"/>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C40DAF40-7F91-1711-0433-9012FAB98922}"/>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DB9D827-CD40-0972-EBDE-6991AD4A6AE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4A09D9C1-5480-6397-DBCF-89A5D48155D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BE49AB65-B404-C911-E0B6-7B83DF1E7FF9}"/>
                </a:ext>
              </a:extLst>
            </p:cNvPr>
            <p:cNvSpPr txBox="1"/>
            <p:nvPr/>
          </p:nvSpPr>
          <p:spPr>
            <a:xfrm>
              <a:off x="4793540" y="1583372"/>
              <a:ext cx="6369613" cy="3307316"/>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dirty="0">
                  <a:solidFill>
                    <a:srgbClr val="44546A"/>
                  </a:solidFill>
                  <a:ea typeface="Calibri"/>
                  <a:cs typeface="Calibri"/>
                  <a:sym typeface="Calibri"/>
                </a:rPr>
                <a:t>النشاط 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تطبيق المكتسبات القبلية </a:t>
              </a: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على نص نموذج</a:t>
              </a:r>
              <a:br>
                <a:rPr lang="ar-MA" sz="4800" b="1" kern="0" dirty="0">
                  <a:solidFill>
                    <a:srgbClr val="44546A"/>
                  </a:solidFill>
                  <a:latin typeface="Calibri"/>
                  <a:ea typeface="Calibri"/>
                  <a:cs typeface="Calibri"/>
                  <a:sym typeface="Calibri"/>
                </a:rPr>
              </a:br>
              <a:r>
                <a:rPr lang="ar-MA" sz="4800" b="1" dirty="0">
                  <a:solidFill>
                    <a:srgbClr val="44546A"/>
                  </a:solidFill>
                  <a:ea typeface="Calibri"/>
                  <a:cs typeface="Calibri"/>
                  <a:sym typeface="Calibri"/>
                </a:rPr>
                <a:t>(15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05661ED9-1024-F82D-FA68-5EB40F23A3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B2A65677-5869-A204-CBA4-E064DE7E88FC}"/>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FD344B2F-CBB2-46C5-815F-519018F04627}"/>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407292EB-20A9-1CA3-84FC-2C70786C3155}"/>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23" name="Image 22">
            <a:extLst>
              <a:ext uri="{FF2B5EF4-FFF2-40B4-BE49-F238E27FC236}">
                <a16:creationId xmlns:a16="http://schemas.microsoft.com/office/drawing/2014/main" id="{9B86E429-B8AC-359B-C0CB-317FE3A54121}"/>
              </a:ext>
            </a:extLst>
          </p:cNvPr>
          <p:cNvPicPr>
            <a:picLocks noChangeAspect="1"/>
          </p:cNvPicPr>
          <p:nvPr/>
        </p:nvPicPr>
        <p:blipFill>
          <a:blip r:embed="rId5"/>
          <a:stretch>
            <a:fillRect/>
          </a:stretch>
        </p:blipFill>
        <p:spPr>
          <a:xfrm>
            <a:off x="157316" y="1492035"/>
            <a:ext cx="4871903" cy="2537680"/>
          </a:xfrm>
          <a:prstGeom prst="rect">
            <a:avLst/>
          </a:prstGeom>
        </p:spPr>
      </p:pic>
      <p:pic>
        <p:nvPicPr>
          <p:cNvPr id="25" name="Image 24">
            <a:extLst>
              <a:ext uri="{FF2B5EF4-FFF2-40B4-BE49-F238E27FC236}">
                <a16:creationId xmlns:a16="http://schemas.microsoft.com/office/drawing/2014/main" id="{29D5E94F-FB54-0B16-619A-7A623DF701E2}"/>
              </a:ext>
            </a:extLst>
          </p:cNvPr>
          <p:cNvPicPr>
            <a:picLocks noChangeAspect="1"/>
          </p:cNvPicPr>
          <p:nvPr/>
        </p:nvPicPr>
        <p:blipFill>
          <a:blip r:embed="rId6"/>
          <a:stretch>
            <a:fillRect/>
          </a:stretch>
        </p:blipFill>
        <p:spPr>
          <a:xfrm>
            <a:off x="354957" y="4051347"/>
            <a:ext cx="4559877" cy="1044030"/>
          </a:xfrm>
          <a:prstGeom prst="rect">
            <a:avLst/>
          </a:prstGeom>
        </p:spPr>
      </p:pic>
    </p:spTree>
    <p:extLst>
      <p:ext uri="{BB962C8B-B14F-4D97-AF65-F5344CB8AC3E}">
        <p14:creationId xmlns:p14="http://schemas.microsoft.com/office/powerpoint/2010/main" val="3265055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9">
          <a:extLst>
            <a:ext uri="{FF2B5EF4-FFF2-40B4-BE49-F238E27FC236}">
              <a16:creationId xmlns:a16="http://schemas.microsoft.com/office/drawing/2014/main" id="{3F84CC0B-013D-96B5-0EDE-4BA7AA151DFD}"/>
            </a:ext>
          </a:extLst>
        </p:cNvPr>
        <p:cNvGrpSpPr/>
        <p:nvPr/>
      </p:nvGrpSpPr>
      <p:grpSpPr>
        <a:xfrm>
          <a:off x="0" y="0"/>
          <a:ext cx="0" cy="0"/>
          <a:chOff x="0" y="0"/>
          <a:chExt cx="0" cy="0"/>
        </a:xfrm>
      </p:grpSpPr>
      <p:grpSp>
        <p:nvGrpSpPr>
          <p:cNvPr id="950" name="Google Shape;950;p40">
            <a:extLst>
              <a:ext uri="{FF2B5EF4-FFF2-40B4-BE49-F238E27FC236}">
                <a16:creationId xmlns:a16="http://schemas.microsoft.com/office/drawing/2014/main" id="{F5FE2E45-85A8-7964-5D95-4FA9FAD84151}"/>
              </a:ext>
            </a:extLst>
          </p:cNvPr>
          <p:cNvGrpSpPr/>
          <p:nvPr/>
        </p:nvGrpSpPr>
        <p:grpSpPr>
          <a:xfrm>
            <a:off x="5130955" y="1706886"/>
            <a:ext cx="6054377" cy="3711725"/>
            <a:chOff x="1715066" y="1103461"/>
            <a:chExt cx="5717724" cy="3124203"/>
          </a:xfrm>
        </p:grpSpPr>
        <p:sp>
          <p:nvSpPr>
            <p:cNvPr id="951" name="Google Shape;951;p40">
              <a:extLst>
                <a:ext uri="{FF2B5EF4-FFF2-40B4-BE49-F238E27FC236}">
                  <a16:creationId xmlns:a16="http://schemas.microsoft.com/office/drawing/2014/main" id="{E31F0997-D6A9-210C-28BC-1A2E07D44F50}"/>
                </a:ext>
              </a:extLst>
            </p:cNvPr>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2" name="Google Shape;952;p40">
              <a:extLst>
                <a:ext uri="{FF2B5EF4-FFF2-40B4-BE49-F238E27FC236}">
                  <a16:creationId xmlns:a16="http://schemas.microsoft.com/office/drawing/2014/main" id="{D53A67A9-7FD0-7B36-3E27-7C83BB9E844F}"/>
                </a:ext>
              </a:extLst>
            </p:cNvPr>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953" name="Google Shape;953;p40">
            <a:extLst>
              <a:ext uri="{FF2B5EF4-FFF2-40B4-BE49-F238E27FC236}">
                <a16:creationId xmlns:a16="http://schemas.microsoft.com/office/drawing/2014/main" id="{03F2A5F3-E2CC-C61E-EF9E-38D2BC54CB55}"/>
              </a:ext>
            </a:extLst>
          </p:cNvPr>
          <p:cNvSpPr txBox="1"/>
          <p:nvPr/>
        </p:nvSpPr>
        <p:spPr>
          <a:xfrm>
            <a:off x="5223539" y="2321004"/>
            <a:ext cx="5869200" cy="1908215"/>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ممارسة موجهة</a:t>
            </a:r>
          </a:p>
          <a:p>
            <a:pPr marL="0" marR="0" lvl="0" indent="0" algn="ctr" rtl="1">
              <a:spcBef>
                <a:spcPts val="0"/>
              </a:spcBef>
              <a:spcAft>
                <a:spcPts val="0"/>
              </a:spcAft>
              <a:buNone/>
            </a:pPr>
            <a:r>
              <a:rPr lang="ar-MA" sz="4800" b="1" dirty="0">
                <a:solidFill>
                  <a:srgbClr val="44546A"/>
                </a:solidFill>
                <a:latin typeface="Calibri"/>
                <a:ea typeface="Calibri"/>
                <a:cs typeface="Calibri"/>
                <a:sym typeface="Calibri"/>
              </a:rPr>
              <a:t>(جماعية)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(15  دقائق)</a:t>
            </a:r>
            <a:endParaRPr sz="2800" b="1" i="0" u="none" strike="noStrike" cap="none" dirty="0">
              <a:solidFill>
                <a:srgbClr val="44546A"/>
              </a:solidFill>
              <a:latin typeface="Calibri"/>
              <a:ea typeface="Calibri"/>
              <a:cs typeface="Calibri"/>
              <a:sym typeface="Calibri"/>
            </a:endParaRPr>
          </a:p>
        </p:txBody>
      </p:sp>
      <p:pic>
        <p:nvPicPr>
          <p:cNvPr id="3" name="Picture 11">
            <a:extLst>
              <a:ext uri="{FF2B5EF4-FFF2-40B4-BE49-F238E27FC236}">
                <a16:creationId xmlns:a16="http://schemas.microsoft.com/office/drawing/2014/main" id="{79E5B3AA-0BB2-8125-8323-3EFD87BDFA3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5090" y="1877949"/>
            <a:ext cx="3736023" cy="3736023"/>
          </a:xfrm>
          <a:prstGeom prst="rect">
            <a:avLst/>
          </a:prstGeom>
        </p:spPr>
      </p:pic>
    </p:spTree>
    <p:extLst>
      <p:ext uri="{BB962C8B-B14F-4D97-AF65-F5344CB8AC3E}">
        <p14:creationId xmlns:p14="http://schemas.microsoft.com/office/powerpoint/2010/main" val="3268527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CD2429E1-C254-6899-ABE1-59B31EE3391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4CD67EDF-C536-4211-1EDA-9CEC9BD9D2F0}"/>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8BC0A61-6970-8A06-E18A-F993278CE5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2C0B9E1-F575-9B18-0C32-692598C7AF9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ZoneTexte 4">
            <a:extLst>
              <a:ext uri="{FF2B5EF4-FFF2-40B4-BE49-F238E27FC236}">
                <a16:creationId xmlns:a16="http://schemas.microsoft.com/office/drawing/2014/main" id="{9E8AC70F-F757-3366-9A15-4CB6E0A05432}"/>
              </a:ext>
            </a:extLst>
          </p:cNvPr>
          <p:cNvSpPr txBox="1"/>
          <p:nvPr/>
        </p:nvSpPr>
        <p:spPr>
          <a:xfrm>
            <a:off x="5791200" y="1843630"/>
            <a:ext cx="3505201" cy="646331"/>
          </a:xfrm>
          <a:prstGeom prst="rect">
            <a:avLst/>
          </a:prstGeom>
          <a:solidFill>
            <a:schemeClr val="accent4">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❶</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العناصر</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9" name="ZoneTexte 8">
            <a:extLst>
              <a:ext uri="{FF2B5EF4-FFF2-40B4-BE49-F238E27FC236}">
                <a16:creationId xmlns:a16="http://schemas.microsoft.com/office/drawing/2014/main" id="{E026B85A-7471-4188-7E32-69D52675AC56}"/>
              </a:ext>
            </a:extLst>
          </p:cNvPr>
          <p:cNvSpPr txBox="1"/>
          <p:nvPr/>
        </p:nvSpPr>
        <p:spPr>
          <a:xfrm>
            <a:off x="5814551" y="2938482"/>
            <a:ext cx="3505201" cy="1446550"/>
          </a:xfrm>
          <a:prstGeom prst="rect">
            <a:avLst/>
          </a:prstGeom>
          <a:solidFill>
            <a:schemeClr val="accent3">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❷</a:t>
            </a:r>
            <a:r>
              <a:rPr lang="ar-SA" sz="3600" b="1" dirty="0">
                <a:solidFill>
                  <a:srgbClr val="002060"/>
                </a:solidFill>
                <a:latin typeface="Sakkal Majalla" panose="02000000000000000000" pitchFamily="2" charset="-78"/>
                <a:cs typeface="Sakkal Majalla" panose="02000000000000000000" pitchFamily="2" charset="-78"/>
              </a:rPr>
              <a:t>- </a:t>
            </a:r>
            <a:r>
              <a:rPr lang="ar-MA" sz="3200" b="1" dirty="0">
                <a:solidFill>
                  <a:srgbClr val="002060"/>
                </a:solidFill>
                <a:latin typeface="Sakkal Majalla" panose="02000000000000000000" pitchFamily="2" charset="-78"/>
                <a:cs typeface="Sakkal Majalla" panose="02000000000000000000" pitchFamily="2" charset="-78"/>
              </a:rPr>
              <a:t>الخطاطة السردية</a:t>
            </a:r>
          </a:p>
          <a:p>
            <a:pPr lvl="0" algn="ctr" rtl="1"/>
            <a:r>
              <a:rPr lang="ar-MA" sz="2400" b="1" dirty="0">
                <a:solidFill>
                  <a:srgbClr val="002060"/>
                </a:solidFill>
                <a:latin typeface="Sakkal Majalla" panose="02000000000000000000" pitchFamily="2" charset="-78"/>
                <a:cs typeface="Sakkal Majalla" panose="02000000000000000000" pitchFamily="2" charset="-78"/>
              </a:rPr>
              <a:t>(تنظيم العناصر)</a:t>
            </a:r>
          </a:p>
          <a:p>
            <a:pPr lvl="0" algn="ctr" rtl="1"/>
            <a:r>
              <a:rPr lang="ar-MA" sz="1400" dirty="0">
                <a:solidFill>
                  <a:srgbClr val="002060"/>
                </a:solidFill>
                <a:latin typeface="Sakkal Majalla" panose="02000000000000000000" pitchFamily="2" charset="-78"/>
                <a:cs typeface="Sakkal Majalla" panose="02000000000000000000" pitchFamily="2" charset="-78"/>
              </a:rPr>
              <a:t>الخطاطة السردية هي </a:t>
            </a:r>
            <a:r>
              <a:rPr lang="ar-MA" sz="1400" b="1" dirty="0">
                <a:solidFill>
                  <a:srgbClr val="002060"/>
                </a:solidFill>
                <a:latin typeface="Sakkal Majalla" panose="02000000000000000000" pitchFamily="2" charset="-78"/>
                <a:cs typeface="Sakkal Majalla" panose="02000000000000000000" pitchFamily="2" charset="-78"/>
              </a:rPr>
              <a:t>مخطط يوضح أحداث القصة بطريقة منظمة</a:t>
            </a:r>
            <a:r>
              <a:rPr lang="ar-MA" sz="1400" dirty="0">
                <a:solidFill>
                  <a:srgbClr val="002060"/>
                </a:solidFill>
                <a:latin typeface="Sakkal Majalla" panose="02000000000000000000" pitchFamily="2" charset="-78"/>
                <a:cs typeface="Sakkal Majalla" panose="02000000000000000000" pitchFamily="2" charset="-78"/>
              </a:rPr>
              <a:t>، من البداية إلى النهاية،</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10" name="ZoneTexte 9">
            <a:extLst>
              <a:ext uri="{FF2B5EF4-FFF2-40B4-BE49-F238E27FC236}">
                <a16:creationId xmlns:a16="http://schemas.microsoft.com/office/drawing/2014/main" id="{5B76E17D-B96F-DC0D-35B2-B3551E611EE1}"/>
              </a:ext>
            </a:extLst>
          </p:cNvPr>
          <p:cNvSpPr txBox="1"/>
          <p:nvPr/>
        </p:nvSpPr>
        <p:spPr>
          <a:xfrm>
            <a:off x="5638800" y="4858057"/>
            <a:ext cx="3737600" cy="646331"/>
          </a:xfrm>
          <a:prstGeom prst="rect">
            <a:avLst/>
          </a:prstGeom>
          <a:solidFill>
            <a:schemeClr val="accent2">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❸</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الموارد</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14" name="Accolade fermante 13">
            <a:extLst>
              <a:ext uri="{FF2B5EF4-FFF2-40B4-BE49-F238E27FC236}">
                <a16:creationId xmlns:a16="http://schemas.microsoft.com/office/drawing/2014/main" id="{1C10A497-F902-01EC-B167-4E79FBEB8C27}"/>
              </a:ext>
            </a:extLst>
          </p:cNvPr>
          <p:cNvSpPr/>
          <p:nvPr/>
        </p:nvSpPr>
        <p:spPr>
          <a:xfrm>
            <a:off x="9654049" y="2068847"/>
            <a:ext cx="936000" cy="327660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5" name="ZoneTexte 14">
            <a:extLst>
              <a:ext uri="{FF2B5EF4-FFF2-40B4-BE49-F238E27FC236}">
                <a16:creationId xmlns:a16="http://schemas.microsoft.com/office/drawing/2014/main" id="{A6F6A242-48BB-7524-7DFC-51FC3BBF3CFC}"/>
              </a:ext>
            </a:extLst>
          </p:cNvPr>
          <p:cNvSpPr txBox="1"/>
          <p:nvPr/>
        </p:nvSpPr>
        <p:spPr>
          <a:xfrm rot="16200000">
            <a:off x="9609884" y="3410635"/>
            <a:ext cx="3505201" cy="646331"/>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النص السردي</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6" name="Google Shape;782;p28">
            <a:extLst>
              <a:ext uri="{FF2B5EF4-FFF2-40B4-BE49-F238E27FC236}">
                <a16:creationId xmlns:a16="http://schemas.microsoft.com/office/drawing/2014/main" id="{3E2A5785-8A74-451F-FBA6-F60A6AED92A7}"/>
              </a:ext>
            </a:extLst>
          </p:cNvPr>
          <p:cNvSpPr txBox="1"/>
          <p:nvPr/>
        </p:nvSpPr>
        <p:spPr>
          <a:xfrm>
            <a:off x="6895" y="80242"/>
            <a:ext cx="1133326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نبدأ أولا، بتفعيل المكتسبات والموارد السابقة،  ثم ننتقل إلى تطبيقها على النص النموذج  " كيف أصبحت السينما عالمي"</a:t>
            </a:r>
            <a:endParaRPr sz="2000" b="1" i="0" u="none" strike="noStrike" cap="none" dirty="0">
              <a:solidFill>
                <a:srgbClr val="757070"/>
              </a:solidFill>
              <a:latin typeface="Calibri"/>
              <a:ea typeface="Calibri"/>
              <a:cs typeface="Calibri"/>
              <a:sym typeface="Calibri"/>
            </a:endParaRPr>
          </a:p>
        </p:txBody>
      </p:sp>
      <p:sp>
        <p:nvSpPr>
          <p:cNvPr id="16" name="Google Shape;784;p28">
            <a:extLst>
              <a:ext uri="{FF2B5EF4-FFF2-40B4-BE49-F238E27FC236}">
                <a16:creationId xmlns:a16="http://schemas.microsoft.com/office/drawing/2014/main" id="{940B9A67-39D9-344A-F597-EDFC76258945}"/>
              </a:ext>
            </a:extLst>
          </p:cNvPr>
          <p:cNvSpPr txBox="1"/>
          <p:nvPr/>
        </p:nvSpPr>
        <p:spPr>
          <a:xfrm>
            <a:off x="815567" y="480312"/>
            <a:ext cx="10560865" cy="385884"/>
          </a:xfrm>
          <a:prstGeom prst="rect">
            <a:avLst/>
          </a:prstGeom>
          <a:noFill/>
          <a:ln>
            <a:noFill/>
          </a:ln>
        </p:spPr>
        <p:txBody>
          <a:bodyPr spcFirstLastPara="1" wrap="square" lIns="91425" tIns="45700" rIns="91425" bIns="45700" anchor="ctr" anchorCtr="0">
            <a:noAutofit/>
          </a:bodyPr>
          <a:lstStyle/>
          <a:p>
            <a:pPr lvl="0" algn="r" rtl="1"/>
            <a:r>
              <a:rPr lang="ar-MA" sz="1400" b="0" i="0" u="none" strike="noStrike" cap="none" dirty="0">
                <a:solidFill>
                  <a:srgbClr val="AEABAB"/>
                </a:solidFill>
                <a:latin typeface="Calibri"/>
                <a:ea typeface="Calibri"/>
                <a:cs typeface="Calibri"/>
                <a:sym typeface="Calibri"/>
              </a:rPr>
              <a:t>يوجه  المدرس المتعلمين إلى تفعيل المكتسبات السابقة من خلال طرح أسئلة متنوعة تستهدف</a:t>
            </a:r>
            <a:r>
              <a:rPr lang="ar-MA" sz="1400" dirty="0">
                <a:solidFill>
                  <a:srgbClr val="AEABAB"/>
                </a:solidFill>
                <a:latin typeface="Calibri"/>
                <a:ea typeface="Calibri"/>
                <a:cs typeface="Calibri"/>
                <a:sym typeface="Calibri"/>
              </a:rPr>
              <a:t> تثبيت عناصر كتابة نص سردي، ثم يوجههم إلى العودة إلى النص النموذج لربط كل عنصر بالنشاط المناسب له في الكراسة. </a:t>
            </a:r>
            <a:r>
              <a:rPr lang="ar-MA" sz="1400" dirty="0">
                <a:solidFill>
                  <a:srgbClr val="AEABAB"/>
                </a:solidFill>
                <a:latin typeface="Calibri"/>
                <a:ea typeface="Calibri"/>
                <a:cs typeface="Calibri"/>
              </a:rPr>
              <a:t>مستعينا بأسئلة الموضحة في الخطاطة أسفله.  </a:t>
            </a:r>
            <a:endParaRPr sz="1400" dirty="0">
              <a:solidFill>
                <a:srgbClr val="AEABAB"/>
              </a:solidFill>
              <a:latin typeface="Calibri"/>
              <a:ea typeface="Calibri"/>
              <a:cs typeface="Calibri"/>
              <a:sym typeface="Calibri"/>
            </a:endParaRPr>
          </a:p>
        </p:txBody>
      </p:sp>
    </p:spTree>
    <p:extLst>
      <p:ext uri="{BB962C8B-B14F-4D97-AF65-F5344CB8AC3E}">
        <p14:creationId xmlns:p14="http://schemas.microsoft.com/office/powerpoint/2010/main" val="417757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902;p55">
            <a:extLst>
              <a:ext uri="{FF2B5EF4-FFF2-40B4-BE49-F238E27FC236}">
                <a16:creationId xmlns:a16="http://schemas.microsoft.com/office/drawing/2014/main" id="{E577BFF9-290D-608D-8C15-AADED6827C28}"/>
              </a:ext>
            </a:extLst>
          </p:cNvPr>
          <p:cNvSpPr txBox="1"/>
          <p:nvPr/>
        </p:nvSpPr>
        <p:spPr>
          <a:xfrm>
            <a:off x="580103" y="80242"/>
            <a:ext cx="10760059"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cs typeface="Calibri"/>
              </a:rPr>
              <a:t>الآن، ننتقل إلى نص "كيف أصبحت السينما عالمي". و</a:t>
            </a:r>
            <a:r>
              <a:rPr lang="ar-MA" altLang="fr-FR" sz="2000" b="1" dirty="0">
                <a:solidFill>
                  <a:srgbClr val="757070"/>
                </a:solidFill>
                <a:highlight>
                  <a:srgbClr val="FFFF00"/>
                </a:highlight>
                <a:cs typeface="Calibri"/>
              </a:rPr>
              <a:t>نبدأ بالقراءة</a:t>
            </a:r>
            <a:r>
              <a:rPr lang="ar-MA" altLang="fr-FR" sz="2000" b="1" dirty="0">
                <a:solidFill>
                  <a:srgbClr val="757070"/>
                </a:solidFill>
                <a:cs typeface="Calibri"/>
              </a:rPr>
              <a:t>، </a:t>
            </a:r>
            <a:r>
              <a:rPr lang="ar-MA" altLang="fr-FR" sz="2000" b="1" dirty="0">
                <a:solidFill>
                  <a:srgbClr val="757070"/>
                </a:solidFill>
                <a:highlight>
                  <a:srgbClr val="00FF00"/>
                </a:highlight>
                <a:cs typeface="Calibri"/>
              </a:rPr>
              <a:t>وفي الآن نفسه </a:t>
            </a:r>
            <a:r>
              <a:rPr lang="ar-MA" altLang="fr-FR" sz="2000" b="1" dirty="0">
                <a:solidFill>
                  <a:srgbClr val="757070"/>
                </a:solidFill>
                <a:cs typeface="Calibri"/>
              </a:rPr>
              <a:t>نحدد عناصر السرد في هذا  النص</a:t>
            </a:r>
            <a:endParaRPr lang="ar-MA" sz="2000" b="1" dirty="0">
              <a:solidFill>
                <a:srgbClr val="757070"/>
              </a:solidFill>
              <a:latin typeface="Calibri"/>
              <a:cs typeface="Calibri"/>
              <a:sym typeface="Calibri"/>
            </a:endParaRP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9" name="Espace réservé du texte 3">
            <a:extLst>
              <a:ext uri="{FF2B5EF4-FFF2-40B4-BE49-F238E27FC236}">
                <a16:creationId xmlns:a16="http://schemas.microsoft.com/office/drawing/2014/main" id="{E15CF9D5-1829-325C-8956-DAA2D235C231}"/>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يطلب  المدرس </a:t>
            </a:r>
            <a:r>
              <a:rPr lang="ar-MA" sz="1400" dirty="0">
                <a:solidFill>
                  <a:schemeClr val="bg2">
                    <a:lumMod val="75000"/>
                  </a:schemeClr>
                </a:solidFill>
                <a:cs typeface="Calibri" panose="020F0502020204030204" pitchFamily="34" charset="0"/>
              </a:rPr>
              <a:t>من ثلاثة تلاميذ قراءة مقاطع من النص، ويوجه باقي التلاميذ إلى متابعة القراءة وتحديد أهم الخصائص السردية في النص النموذج</a:t>
            </a:r>
            <a:r>
              <a:rPr lang="ar-MA" sz="1400" dirty="0"/>
              <a:t>. </a:t>
            </a:r>
            <a:endParaRPr lang="fr-FR" dirty="0">
              <a:solidFill>
                <a:srgbClr val="BFBFBF"/>
              </a:solidFill>
            </a:endParaRPr>
          </a:p>
        </p:txBody>
      </p:sp>
      <p:pic>
        <p:nvPicPr>
          <p:cNvPr id="13" name="Image 12">
            <a:extLst>
              <a:ext uri="{FF2B5EF4-FFF2-40B4-BE49-F238E27FC236}">
                <a16:creationId xmlns:a16="http://schemas.microsoft.com/office/drawing/2014/main" id="{B6DC31AB-E70E-49C7-11E0-E140C0269B27}"/>
              </a:ext>
            </a:extLst>
          </p:cNvPr>
          <p:cNvPicPr>
            <a:picLocks noChangeAspect="1"/>
          </p:cNvPicPr>
          <p:nvPr/>
        </p:nvPicPr>
        <p:blipFill>
          <a:blip r:embed="rId4"/>
          <a:stretch>
            <a:fillRect/>
          </a:stretch>
        </p:blipFill>
        <p:spPr>
          <a:xfrm>
            <a:off x="1553498" y="896041"/>
            <a:ext cx="9822934" cy="758655"/>
          </a:xfrm>
          <a:prstGeom prst="rect">
            <a:avLst/>
          </a:prstGeom>
        </p:spPr>
      </p:pic>
      <p:pic>
        <p:nvPicPr>
          <p:cNvPr id="10" name="Image 9">
            <a:extLst>
              <a:ext uri="{FF2B5EF4-FFF2-40B4-BE49-F238E27FC236}">
                <a16:creationId xmlns:a16="http://schemas.microsoft.com/office/drawing/2014/main" id="{C2D66390-0348-C8A5-A91E-9DA576A8539E}"/>
              </a:ext>
            </a:extLst>
          </p:cNvPr>
          <p:cNvPicPr>
            <a:picLocks noChangeAspect="1"/>
          </p:cNvPicPr>
          <p:nvPr/>
        </p:nvPicPr>
        <p:blipFill>
          <a:blip r:embed="rId5"/>
          <a:stretch>
            <a:fillRect/>
          </a:stretch>
        </p:blipFill>
        <p:spPr>
          <a:xfrm>
            <a:off x="815567" y="1888066"/>
            <a:ext cx="10560865" cy="4561895"/>
          </a:xfrm>
          <a:prstGeom prst="rect">
            <a:avLst/>
          </a:prstGeom>
        </p:spPr>
      </p:pic>
    </p:spTree>
    <p:extLst>
      <p:ext uri="{BB962C8B-B14F-4D97-AF65-F5344CB8AC3E}">
        <p14:creationId xmlns:p14="http://schemas.microsoft.com/office/powerpoint/2010/main" val="1089113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36480-89D6-76F1-B40F-ADDBF2674C2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2A72E82-1EE1-E9CA-1851-2FE015DA3B9A}"/>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CB3BEE1-E9B5-5201-907C-ABD4FCBD3F9B}"/>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9D1B95D9-132D-A831-3898-77607564A7CF}"/>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C4AE5542-2D99-7437-0EBC-205794CE6A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902;p55">
            <a:extLst>
              <a:ext uri="{FF2B5EF4-FFF2-40B4-BE49-F238E27FC236}">
                <a16:creationId xmlns:a16="http://schemas.microsoft.com/office/drawing/2014/main" id="{D8C0BEA1-B237-9A9A-04E0-D4122050080A}"/>
              </a:ext>
            </a:extLst>
          </p:cNvPr>
          <p:cNvSpPr txBox="1"/>
          <p:nvPr/>
        </p:nvSpPr>
        <p:spPr>
          <a:xfrm>
            <a:off x="658761" y="80242"/>
            <a:ext cx="10874478" cy="369291"/>
          </a:xfrm>
          <a:prstGeom prst="rect">
            <a:avLst/>
          </a:prstGeom>
          <a:noFill/>
          <a:ln>
            <a:noFill/>
          </a:ln>
        </p:spPr>
        <p:txBody>
          <a:bodyPr spcFirstLastPara="1" wrap="square" lIns="91425" tIns="45700" rIns="91425" bIns="45700" anchor="t" anchorCtr="0">
            <a:spAutoFit/>
          </a:bodyPr>
          <a:lstStyle/>
          <a:p>
            <a:pPr algn="r" rtl="1"/>
            <a:r>
              <a:rPr lang="ar-MA" altLang="fr-FR" sz="1800" b="1" dirty="0">
                <a:solidFill>
                  <a:srgbClr val="757070"/>
                </a:solidFill>
                <a:highlight>
                  <a:srgbClr val="FFFF00"/>
                </a:highlight>
                <a:cs typeface="Calibri"/>
              </a:rPr>
              <a:t>نقرأ</a:t>
            </a:r>
            <a:r>
              <a:rPr lang="ar-MA" altLang="fr-FR" sz="1800" b="1" dirty="0">
                <a:solidFill>
                  <a:srgbClr val="757070"/>
                </a:solidFill>
                <a:cs typeface="Calibri"/>
              </a:rPr>
              <a:t> </a:t>
            </a:r>
            <a:r>
              <a:rPr lang="ar-MA" altLang="fr-FR" sz="1800" b="1" dirty="0">
                <a:solidFill>
                  <a:srgbClr val="757070"/>
                </a:solidFill>
                <a:highlight>
                  <a:srgbClr val="00FF00"/>
                </a:highlight>
                <a:cs typeface="Calibri"/>
              </a:rPr>
              <a:t>وفي الآن نفسه </a:t>
            </a:r>
            <a:r>
              <a:rPr lang="ar-MA" altLang="fr-FR" sz="1800" b="1" dirty="0">
                <a:solidFill>
                  <a:srgbClr val="757070"/>
                </a:solidFill>
                <a:cs typeface="Calibri"/>
              </a:rPr>
              <a:t>نحدد عناصر السرد في هذا  النص</a:t>
            </a:r>
            <a:r>
              <a:rPr lang="ar-MA" altLang="fr-FR" b="1" dirty="0">
                <a:solidFill>
                  <a:srgbClr val="757070"/>
                </a:solidFill>
                <a:latin typeface="Calibri"/>
                <a:cs typeface="Calibri"/>
                <a:sym typeface="Calibri"/>
              </a:rPr>
              <a:t>.</a:t>
            </a:r>
            <a:r>
              <a:rPr lang="ar-MA" b="1" dirty="0">
                <a:solidFill>
                  <a:srgbClr val="757070"/>
                </a:solidFill>
                <a:latin typeface="Calibri"/>
                <a:cs typeface="Calibri"/>
              </a:rPr>
              <a:t> أمامكم ثلاث دقائق للتفكير ثنائيا وتسجيل الإجابة، قبل أن نصحح ذلك جماعة.</a:t>
            </a:r>
            <a:endParaRPr lang="ar-MA" b="1" dirty="0">
              <a:solidFill>
                <a:srgbClr val="757070"/>
              </a:solidFill>
              <a:latin typeface="Calibri"/>
              <a:cs typeface="Calibri"/>
              <a:sym typeface="Calibri"/>
            </a:endParaRPr>
          </a:p>
        </p:txBody>
      </p:sp>
      <p:pic>
        <p:nvPicPr>
          <p:cNvPr id="8" name="Google Shape;656;p54">
            <a:extLst>
              <a:ext uri="{FF2B5EF4-FFF2-40B4-BE49-F238E27FC236}">
                <a16:creationId xmlns:a16="http://schemas.microsoft.com/office/drawing/2014/main" id="{F05528A9-8B53-0974-F244-1EFCEDFC9231}"/>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9" name="Espace réservé du texte 3">
            <a:extLst>
              <a:ext uri="{FF2B5EF4-FFF2-40B4-BE49-F238E27FC236}">
                <a16:creationId xmlns:a16="http://schemas.microsoft.com/office/drawing/2014/main" id="{D74DEBC3-C250-A83C-C4DF-DE645D22359D}"/>
              </a:ext>
            </a:extLst>
          </p:cNvPr>
          <p:cNvSpPr txBox="1">
            <a:spLocks/>
          </p:cNvSpPr>
          <p:nvPr/>
        </p:nvSpPr>
        <p:spPr>
          <a:xfrm>
            <a:off x="479620" y="526089"/>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متعلميه إلى استثمار قراءة النص النموذج في تحديد عناصره السردية مستعينا بالجدول المخصص لذلك. (النشاط 1 في الكراسة ص. 27 )</a:t>
            </a:r>
            <a:endParaRPr lang="fr-FR" dirty="0">
              <a:solidFill>
                <a:srgbClr val="BFBFBF"/>
              </a:solidFill>
            </a:endParaRPr>
          </a:p>
        </p:txBody>
      </p:sp>
      <p:pic>
        <p:nvPicPr>
          <p:cNvPr id="12" name="Image 11">
            <a:extLst>
              <a:ext uri="{FF2B5EF4-FFF2-40B4-BE49-F238E27FC236}">
                <a16:creationId xmlns:a16="http://schemas.microsoft.com/office/drawing/2014/main" id="{5A46107A-22DB-224A-8EDD-69B2B0CE5A2F}"/>
              </a:ext>
            </a:extLst>
          </p:cNvPr>
          <p:cNvPicPr>
            <a:picLocks noChangeAspect="1"/>
          </p:cNvPicPr>
          <p:nvPr/>
        </p:nvPicPr>
        <p:blipFill>
          <a:blip r:embed="rId4"/>
          <a:stretch>
            <a:fillRect/>
          </a:stretch>
        </p:blipFill>
        <p:spPr>
          <a:xfrm>
            <a:off x="917686" y="2556387"/>
            <a:ext cx="10559846" cy="3283974"/>
          </a:xfrm>
          <a:prstGeom prst="rect">
            <a:avLst/>
          </a:prstGeom>
        </p:spPr>
      </p:pic>
      <p:sp>
        <p:nvSpPr>
          <p:cNvPr id="5" name="ZoneTexte 4">
            <a:extLst>
              <a:ext uri="{FF2B5EF4-FFF2-40B4-BE49-F238E27FC236}">
                <a16:creationId xmlns:a16="http://schemas.microsoft.com/office/drawing/2014/main" id="{E76249DD-D206-9F92-FFD2-5CF161F2A9A8}"/>
              </a:ext>
            </a:extLst>
          </p:cNvPr>
          <p:cNvSpPr txBox="1"/>
          <p:nvPr/>
        </p:nvSpPr>
        <p:spPr>
          <a:xfrm>
            <a:off x="5876418" y="1289750"/>
            <a:ext cx="5037388" cy="461665"/>
          </a:xfrm>
          <a:prstGeom prst="rect">
            <a:avLst/>
          </a:prstGeom>
          <a:solidFill>
            <a:schemeClr val="accent6">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السردي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spTree>
    <p:extLst>
      <p:ext uri="{BB962C8B-B14F-4D97-AF65-F5344CB8AC3E}">
        <p14:creationId xmlns:p14="http://schemas.microsoft.com/office/powerpoint/2010/main" val="3744977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C02D0-7497-4882-2F6B-687F55DE2B4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EC4392-AEC6-4DF2-5703-F77CFFD1A750}"/>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FA53A65-0BEC-FE61-DFE1-52E7902397E4}"/>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AFF26CDA-C444-59EF-0B03-9702C0677A3A}"/>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7432FD33-9B9C-BC92-D01A-FAAED9546C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6ED63999-C0D5-2E84-C98E-4F27EC5BE7ED}"/>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graphicFrame>
        <p:nvGraphicFramePr>
          <p:cNvPr id="5" name="Tableau 4">
            <a:extLst>
              <a:ext uri="{FF2B5EF4-FFF2-40B4-BE49-F238E27FC236}">
                <a16:creationId xmlns:a16="http://schemas.microsoft.com/office/drawing/2014/main" id="{53190457-2AD9-B023-1696-139AE4E2BD23}"/>
              </a:ext>
            </a:extLst>
          </p:cNvPr>
          <p:cNvGraphicFramePr>
            <a:graphicFrameLocks noGrp="1"/>
          </p:cNvGraphicFramePr>
          <p:nvPr>
            <p:extLst>
              <p:ext uri="{D42A27DB-BD31-4B8C-83A1-F6EECF244321}">
                <p14:modId xmlns:p14="http://schemas.microsoft.com/office/powerpoint/2010/main" val="3545464751"/>
              </p:ext>
            </p:extLst>
          </p:nvPr>
        </p:nvGraphicFramePr>
        <p:xfrm>
          <a:off x="560439" y="1979482"/>
          <a:ext cx="10893377" cy="3452495"/>
        </p:xfrm>
        <a:graphic>
          <a:graphicData uri="http://schemas.openxmlformats.org/drawingml/2006/table">
            <a:tbl>
              <a:tblPr rtl="1" firstRow="1" firstCol="1" bandRow="1">
                <a:tableStyleId>{5940675A-B579-460E-94D1-54222C63F5DA}</a:tableStyleId>
              </a:tblPr>
              <a:tblGrid>
                <a:gridCol w="1877197">
                  <a:extLst>
                    <a:ext uri="{9D8B030D-6E8A-4147-A177-3AD203B41FA5}">
                      <a16:colId xmlns:a16="http://schemas.microsoft.com/office/drawing/2014/main" val="2782604161"/>
                    </a:ext>
                  </a:extLst>
                </a:gridCol>
                <a:gridCol w="3549445">
                  <a:extLst>
                    <a:ext uri="{9D8B030D-6E8A-4147-A177-3AD203B41FA5}">
                      <a16:colId xmlns:a16="http://schemas.microsoft.com/office/drawing/2014/main" val="636350741"/>
                    </a:ext>
                  </a:extLst>
                </a:gridCol>
                <a:gridCol w="2713703">
                  <a:extLst>
                    <a:ext uri="{9D8B030D-6E8A-4147-A177-3AD203B41FA5}">
                      <a16:colId xmlns:a16="http://schemas.microsoft.com/office/drawing/2014/main" val="1775436409"/>
                    </a:ext>
                  </a:extLst>
                </a:gridCol>
                <a:gridCol w="2753032">
                  <a:extLst>
                    <a:ext uri="{9D8B030D-6E8A-4147-A177-3AD203B41FA5}">
                      <a16:colId xmlns:a16="http://schemas.microsoft.com/office/drawing/2014/main" val="3655592981"/>
                    </a:ext>
                  </a:extLst>
                </a:gridCol>
              </a:tblGrid>
              <a:tr h="0">
                <a:tc>
                  <a:txBody>
                    <a:bodyPr/>
                    <a:lstStyle/>
                    <a:p>
                      <a:pPr algn="ctr" rtl="1">
                        <a:lnSpc>
                          <a:spcPct val="107000"/>
                        </a:lnSpc>
                        <a:spcAft>
                          <a:spcPts val="800"/>
                        </a:spcAft>
                      </a:pPr>
                      <a:r>
                        <a:rPr lang="ar-MA" sz="2400" b="1" i="0" kern="1200" dirty="0">
                          <a:solidFill>
                            <a:schemeClr val="tx1"/>
                          </a:solidFill>
                          <a:latin typeface="+mn-lt"/>
                          <a:ea typeface="+mj-ea"/>
                          <a:cs typeface="Calibri" panose="020F0502020204030204" pitchFamily="34" charset="0"/>
                        </a:rPr>
                        <a:t>الحدث الرئيس</a:t>
                      </a:r>
                      <a:endParaRPr lang="fr-FR" sz="2400" b="1" i="0" kern="1200" dirty="0">
                        <a:solidFill>
                          <a:schemeClr val="tx1"/>
                        </a:solidFill>
                        <a:latin typeface="+mn-lt"/>
                        <a:ea typeface="+mj-ea"/>
                        <a:cs typeface="Calibri" panose="020F0502020204030204" pitchFamily="34" charset="0"/>
                      </a:endParaRPr>
                    </a:p>
                  </a:txBody>
                  <a:tcPr marL="68580" marR="68580" marT="0" marB="0">
                    <a:solidFill>
                      <a:schemeClr val="accent4">
                        <a:lumMod val="40000"/>
                        <a:lumOff val="60000"/>
                      </a:schemeClr>
                    </a:solidFill>
                  </a:tcPr>
                </a:tc>
                <a:tc>
                  <a:txBody>
                    <a:bodyPr/>
                    <a:lstStyle/>
                    <a:p>
                      <a:pPr algn="ctr" rtl="1">
                        <a:lnSpc>
                          <a:spcPct val="107000"/>
                        </a:lnSpc>
                        <a:spcAft>
                          <a:spcPts val="800"/>
                        </a:spcAft>
                      </a:pPr>
                      <a:r>
                        <a:rPr lang="ar-MA" sz="2400" b="1" i="0" kern="1200" dirty="0">
                          <a:solidFill>
                            <a:schemeClr val="tx1"/>
                          </a:solidFill>
                          <a:latin typeface="+mn-lt"/>
                          <a:ea typeface="+mj-ea"/>
                          <a:cs typeface="Calibri" panose="020F0502020204030204" pitchFamily="34" charset="0"/>
                        </a:rPr>
                        <a:t>الأحداث الفرعية</a:t>
                      </a:r>
                    </a:p>
                  </a:txBody>
                  <a:tcPr marL="68580" marR="68580" marT="0" marB="0">
                    <a:solidFill>
                      <a:schemeClr val="accent4">
                        <a:lumMod val="40000"/>
                        <a:lumOff val="60000"/>
                      </a:schemeClr>
                    </a:solidFill>
                  </a:tcPr>
                </a:tc>
                <a:tc>
                  <a:txBody>
                    <a:bodyPr/>
                    <a:lstStyle/>
                    <a:p>
                      <a:pPr algn="ctr" rtl="1">
                        <a:lnSpc>
                          <a:spcPct val="107000"/>
                        </a:lnSpc>
                        <a:spcAft>
                          <a:spcPts val="800"/>
                        </a:spcAft>
                      </a:pPr>
                      <a:r>
                        <a:rPr lang="ar-MA" sz="2400" b="1" i="0" kern="1200" dirty="0">
                          <a:solidFill>
                            <a:schemeClr val="tx1"/>
                          </a:solidFill>
                          <a:latin typeface="+mn-lt"/>
                          <a:ea typeface="+mj-ea"/>
                          <a:cs typeface="Calibri" panose="020F0502020204030204" pitchFamily="34" charset="0"/>
                        </a:rPr>
                        <a:t>الشخصيات</a:t>
                      </a:r>
                      <a:endParaRPr lang="ar-SA" sz="2400" b="1" i="0" kern="1200" dirty="0">
                        <a:solidFill>
                          <a:schemeClr val="tx1"/>
                        </a:solidFill>
                        <a:latin typeface="+mn-lt"/>
                        <a:ea typeface="+mj-ea"/>
                        <a:cs typeface="Calibri" panose="020F0502020204030204" pitchFamily="34" charset="0"/>
                      </a:endParaRPr>
                    </a:p>
                  </a:txBody>
                  <a:tcPr marL="68580" marR="68580" marT="0" marB="0">
                    <a:solidFill>
                      <a:schemeClr val="accent4">
                        <a:lumMod val="40000"/>
                        <a:lumOff val="60000"/>
                      </a:schemeClr>
                    </a:solidFill>
                  </a:tcPr>
                </a:tc>
                <a:tc>
                  <a:txBody>
                    <a:bodyPr/>
                    <a:lstStyle/>
                    <a:p>
                      <a:pPr algn="ctr" rtl="1">
                        <a:lnSpc>
                          <a:spcPct val="107000"/>
                        </a:lnSpc>
                        <a:spcAft>
                          <a:spcPts val="800"/>
                        </a:spcAft>
                      </a:pPr>
                      <a:r>
                        <a:rPr lang="ar-MA" sz="2400" b="1" i="0" kern="1200" dirty="0">
                          <a:solidFill>
                            <a:schemeClr val="tx1"/>
                          </a:solidFill>
                          <a:latin typeface="+mn-lt"/>
                          <a:ea typeface="+mj-ea"/>
                          <a:cs typeface="Calibri" panose="020F0502020204030204" pitchFamily="34" charset="0"/>
                        </a:rPr>
                        <a:t>الزمان والمكان</a:t>
                      </a:r>
                      <a:endParaRPr lang="fr-FR" sz="2400" b="1" i="0" kern="1200" dirty="0">
                        <a:solidFill>
                          <a:schemeClr val="tx1"/>
                        </a:solidFill>
                        <a:latin typeface="+mn-lt"/>
                        <a:ea typeface="+mj-ea"/>
                        <a:cs typeface="Calibri" panose="020F0502020204030204" pitchFamily="34"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3697652479"/>
                  </a:ext>
                </a:extLst>
              </a:tr>
              <a:tr h="0">
                <a:tc>
                  <a:txBody>
                    <a:bodyPr/>
                    <a:lstStyle/>
                    <a:p>
                      <a:pPr algn="just" rtl="1"/>
                      <a:r>
                        <a:rPr lang="ar-MA" sz="2200" b="0" i="0" kern="1200" dirty="0">
                          <a:solidFill>
                            <a:schemeClr val="tx1"/>
                          </a:solidFill>
                          <a:latin typeface="+mn-lt"/>
                          <a:ea typeface="+mj-ea"/>
                          <a:cs typeface="Calibri" panose="020F0502020204030204" pitchFamily="34" charset="0"/>
                        </a:rPr>
                        <a:t>اكتشاف السارد للسينما لأول مرة، وما نتج عن ذلك من تحول شغفه وحلمه بأن يصبح صانع أفلام.</a:t>
                      </a:r>
                    </a:p>
                  </a:txBody>
                  <a:tcPr marL="68580" marR="68580" marT="0" marB="0"/>
                </a:tc>
                <a:tc>
                  <a:txBody>
                    <a:bodyPr/>
                    <a:lstStyle/>
                    <a:p>
                      <a:pPr marL="342900" indent="-342900" algn="r" rtl="1">
                        <a:buFontTx/>
                        <a:buChar char="-"/>
                      </a:pPr>
                      <a:r>
                        <a:rPr lang="ar-SA" sz="1800" b="0" i="0" kern="1200" dirty="0">
                          <a:solidFill>
                            <a:schemeClr val="tx1"/>
                          </a:solidFill>
                          <a:latin typeface="+mn-lt"/>
                          <a:ea typeface="+mj-ea"/>
                          <a:cs typeface="Calibri" panose="020F0502020204030204" pitchFamily="34" charset="0"/>
                        </a:rPr>
                        <a:t>زيارة أولى للسينما</a:t>
                      </a:r>
                      <a:r>
                        <a:rPr lang="ar-MA" sz="1800" b="0" i="0" kern="1200" dirty="0">
                          <a:solidFill>
                            <a:schemeClr val="tx1"/>
                          </a:solidFill>
                          <a:latin typeface="+mn-lt"/>
                          <a:ea typeface="+mj-ea"/>
                          <a:cs typeface="Calibri" panose="020F0502020204030204" pitchFamily="34" charset="0"/>
                        </a:rPr>
                        <a:t> لمشاهدة الفيلم لأول مرة</a:t>
                      </a:r>
                    </a:p>
                    <a:p>
                      <a:pPr marL="342900" indent="-342900" algn="r" rtl="1">
                        <a:buFontTx/>
                        <a:buChar char="-"/>
                      </a:pPr>
                      <a:r>
                        <a:rPr lang="ar-SA" sz="1800" b="0" i="0" kern="1200" dirty="0">
                          <a:solidFill>
                            <a:schemeClr val="tx1"/>
                          </a:solidFill>
                          <a:latin typeface="+mn-lt"/>
                          <a:ea typeface="+mj-ea"/>
                          <a:cs typeface="Calibri" panose="020F0502020204030204" pitchFamily="34" charset="0"/>
                        </a:rPr>
                        <a:t>مشاهدة الفيلم بتأثر كبير</a:t>
                      </a:r>
                      <a:r>
                        <a:rPr lang="ar-MA" sz="1800" b="0" i="0" kern="1200" dirty="0">
                          <a:solidFill>
                            <a:schemeClr val="tx1"/>
                          </a:solidFill>
                          <a:latin typeface="+mn-lt"/>
                          <a:ea typeface="+mj-ea"/>
                          <a:cs typeface="Calibri" panose="020F0502020204030204" pitchFamily="34" charset="0"/>
                        </a:rPr>
                        <a:t> والاندماج الكلي مع الأحداث...</a:t>
                      </a:r>
                    </a:p>
                    <a:p>
                      <a:pPr marL="342900" indent="-342900" algn="r" rtl="1">
                        <a:buFontTx/>
                        <a:buChar char="-"/>
                      </a:pPr>
                      <a:r>
                        <a:rPr lang="ar-MA" sz="1800" b="0" i="0" kern="1200" dirty="0">
                          <a:solidFill>
                            <a:schemeClr val="tx1"/>
                          </a:solidFill>
                          <a:latin typeface="+mn-lt"/>
                          <a:ea typeface="+mj-ea"/>
                          <a:cs typeface="Calibri" panose="020F0502020204030204" pitchFamily="34" charset="0"/>
                        </a:rPr>
                        <a:t>الإعجاب الشديد بالفيلم و</a:t>
                      </a:r>
                      <a:r>
                        <a:rPr lang="ar-SA" sz="1800" b="0" i="0" kern="1200" dirty="0">
                          <a:solidFill>
                            <a:schemeClr val="tx1"/>
                          </a:solidFill>
                          <a:latin typeface="+mn-lt"/>
                          <a:ea typeface="+mj-ea"/>
                          <a:cs typeface="Calibri" panose="020F0502020204030204" pitchFamily="34" charset="0"/>
                        </a:rPr>
                        <a:t>نمو الشغف تدريجيًا</a:t>
                      </a:r>
                      <a:r>
                        <a:rPr lang="ar-MA" sz="1800" b="0" i="0" kern="1200" dirty="0">
                          <a:solidFill>
                            <a:schemeClr val="tx1"/>
                          </a:solidFill>
                          <a:latin typeface="+mn-lt"/>
                          <a:ea typeface="+mj-ea"/>
                          <a:cs typeface="Calibri" panose="020F0502020204030204" pitchFamily="34" charset="0"/>
                        </a:rPr>
                        <a:t> والرغبة في صناعة أفلام مماثلة</a:t>
                      </a:r>
                      <a:endParaRPr lang="ar-MA" sz="1400" b="0" i="0" kern="1200" dirty="0">
                        <a:solidFill>
                          <a:schemeClr val="tx1"/>
                        </a:solidFill>
                        <a:effectLst/>
                        <a:latin typeface="+mn-lt"/>
                        <a:ea typeface="+mn-ea"/>
                        <a:cs typeface="+mn-cs"/>
                      </a:endParaRPr>
                    </a:p>
                    <a:p>
                      <a:pPr marL="342900" indent="-342900" algn="r" rtl="1">
                        <a:buFontTx/>
                        <a:buChar char="-"/>
                      </a:pPr>
                      <a:r>
                        <a:rPr lang="ar-MA" sz="1800" b="0" i="0" kern="1200" dirty="0">
                          <a:solidFill>
                            <a:schemeClr val="tx1"/>
                          </a:solidFill>
                          <a:latin typeface="+mn-lt"/>
                          <a:ea typeface="+mj-ea"/>
                          <a:cs typeface="Calibri" panose="020F0502020204030204" pitchFamily="34" charset="0"/>
                        </a:rPr>
                        <a:t>متابعة مشاهدة أنواع مختلفة من الأفلام وتوسيع معرفته بالسينما.</a:t>
                      </a:r>
                    </a:p>
                    <a:p>
                      <a:pPr marL="342900" indent="-342900" algn="r" rtl="1">
                        <a:buFontTx/>
                        <a:buChar char="-"/>
                      </a:pPr>
                      <a:r>
                        <a:rPr lang="ar-MA" sz="1800" b="0" i="0" kern="1200" dirty="0">
                          <a:solidFill>
                            <a:schemeClr val="tx1"/>
                          </a:solidFill>
                          <a:latin typeface="+mn-lt"/>
                          <a:ea typeface="+mj-ea"/>
                          <a:cs typeface="Calibri" panose="020F0502020204030204" pitchFamily="34" charset="0"/>
                        </a:rPr>
                        <a:t>دراسة صناعة السينما، الكتابة والإخراج، لتعلم كيفية تحويل القصص إلى أفلام</a:t>
                      </a:r>
                    </a:p>
                    <a:p>
                      <a:pPr algn="r" rtl="1"/>
                      <a:endParaRPr lang="ar-MA" sz="2200" b="0" i="0" kern="1200" dirty="0">
                        <a:solidFill>
                          <a:schemeClr val="tx1"/>
                        </a:solidFill>
                        <a:latin typeface="+mn-lt"/>
                        <a:ea typeface="+mj-ea"/>
                        <a:cs typeface="Calibri" panose="020F0502020204030204" pitchFamily="34" charset="0"/>
                      </a:endParaRPr>
                    </a:p>
                  </a:txBody>
                  <a:tcPr marL="68580" marR="68580" marT="0" marB="0"/>
                </a:tc>
                <a:tc>
                  <a:txBody>
                    <a:bodyPr/>
                    <a:lstStyle/>
                    <a:p>
                      <a:pPr algn="r" rtl="1"/>
                      <a:r>
                        <a:rPr lang="ar-MA" sz="1800" b="1" i="0" kern="1200" dirty="0">
                          <a:solidFill>
                            <a:schemeClr val="tx1"/>
                          </a:solidFill>
                          <a:latin typeface="+mn-lt"/>
                          <a:ea typeface="+mj-ea"/>
                          <a:cs typeface="Calibri" panose="020F0502020204030204" pitchFamily="34" charset="0"/>
                        </a:rPr>
                        <a:t>- </a:t>
                      </a:r>
                      <a:r>
                        <a:rPr lang="ar-MA" sz="1800" b="1" i="0" u="sng" kern="1200" dirty="0">
                          <a:solidFill>
                            <a:schemeClr val="tx1"/>
                          </a:solidFill>
                          <a:latin typeface="+mn-lt"/>
                          <a:ea typeface="+mj-ea"/>
                          <a:cs typeface="Calibri" panose="020F0502020204030204" pitchFamily="34" charset="0"/>
                        </a:rPr>
                        <a:t>الشخصية الرئيسة: </a:t>
                      </a:r>
                      <a:r>
                        <a:rPr lang="ar-MA" sz="1800" b="0" i="0" kern="1200" dirty="0">
                          <a:solidFill>
                            <a:schemeClr val="tx1"/>
                          </a:solidFill>
                          <a:latin typeface="+mn-lt"/>
                          <a:ea typeface="+mj-ea"/>
                          <a:cs typeface="Calibri" panose="020F0502020204030204" pitchFamily="34" charset="0"/>
                        </a:rPr>
                        <a:t>السارد (الطفل الذي أصبح مخرجًا/صانع أفلام فيما بعد).</a:t>
                      </a:r>
                    </a:p>
                    <a:p>
                      <a:pPr algn="r" rtl="1"/>
                      <a:r>
                        <a:rPr lang="ar-MA" sz="1800" b="1" i="0" kern="1200" dirty="0">
                          <a:solidFill>
                            <a:schemeClr val="tx1"/>
                          </a:solidFill>
                          <a:latin typeface="+mn-lt"/>
                          <a:ea typeface="+mj-ea"/>
                          <a:cs typeface="Calibri" panose="020F0502020204030204" pitchFamily="34" charset="0"/>
                        </a:rPr>
                        <a:t>- </a:t>
                      </a:r>
                      <a:r>
                        <a:rPr lang="ar-MA" sz="1800" b="1" i="0" u="sng" kern="1200" dirty="0">
                          <a:solidFill>
                            <a:schemeClr val="tx1"/>
                          </a:solidFill>
                          <a:latin typeface="+mn-lt"/>
                          <a:ea typeface="+mj-ea"/>
                          <a:cs typeface="Calibri" panose="020F0502020204030204" pitchFamily="34" charset="0"/>
                        </a:rPr>
                        <a:t>شخصيات ثانوية</a:t>
                      </a:r>
                      <a:r>
                        <a:rPr lang="ar-MA" sz="1800" b="1" i="0" kern="1200" dirty="0">
                          <a:solidFill>
                            <a:schemeClr val="tx1"/>
                          </a:solidFill>
                          <a:latin typeface="+mn-lt"/>
                          <a:ea typeface="+mj-ea"/>
                          <a:cs typeface="Calibri" panose="020F0502020204030204" pitchFamily="34" charset="0"/>
                        </a:rPr>
                        <a:t>: </a:t>
                      </a:r>
                      <a:r>
                        <a:rPr lang="ar-MA" sz="1800" b="0" i="0" kern="1200" dirty="0">
                          <a:solidFill>
                            <a:schemeClr val="tx1"/>
                          </a:solidFill>
                          <a:latin typeface="+mn-lt"/>
                          <a:ea typeface="+mj-ea"/>
                          <a:cs typeface="Calibri" panose="020F0502020204030204" pitchFamily="34" charset="0"/>
                        </a:rPr>
                        <a:t>الخَال: رافقه إلى السينما وألهمه التجربة الأولى.</a:t>
                      </a:r>
                    </a:p>
                    <a:p>
                      <a:pPr algn="r" rtl="1"/>
                      <a:r>
                        <a:rPr lang="ar-MA" sz="1800" b="1" i="0" kern="1200" dirty="0">
                          <a:solidFill>
                            <a:schemeClr val="tx1"/>
                          </a:solidFill>
                          <a:latin typeface="+mn-lt"/>
                          <a:ea typeface="+mj-ea"/>
                          <a:cs typeface="Calibri" panose="020F0502020204030204" pitchFamily="34" charset="0"/>
                        </a:rPr>
                        <a:t>- </a:t>
                      </a:r>
                      <a:r>
                        <a:rPr lang="ar-MA" sz="1800" b="1" i="0" u="sng" kern="1200" dirty="0">
                          <a:solidFill>
                            <a:schemeClr val="tx1"/>
                          </a:solidFill>
                          <a:latin typeface="+mn-lt"/>
                          <a:ea typeface="+mj-ea"/>
                          <a:cs typeface="Calibri" panose="020F0502020204030204" pitchFamily="34" charset="0"/>
                        </a:rPr>
                        <a:t>شخصيات الفيلم</a:t>
                      </a:r>
                      <a:r>
                        <a:rPr lang="ar-MA" sz="1800" b="1" i="0" kern="1200" dirty="0">
                          <a:solidFill>
                            <a:schemeClr val="tx1"/>
                          </a:solidFill>
                          <a:latin typeface="+mn-lt"/>
                          <a:ea typeface="+mj-ea"/>
                          <a:cs typeface="Calibri" panose="020F0502020204030204" pitchFamily="34" charset="0"/>
                        </a:rPr>
                        <a:t>: </a:t>
                      </a:r>
                      <a:r>
                        <a:rPr lang="ar-MA" sz="1800" b="0" i="0" kern="1200" dirty="0">
                          <a:solidFill>
                            <a:schemeClr val="tx1"/>
                          </a:solidFill>
                          <a:latin typeface="+mn-lt"/>
                          <a:ea typeface="+mj-ea"/>
                          <a:cs typeface="Calibri" panose="020F0502020204030204" pitchFamily="34" charset="0"/>
                        </a:rPr>
                        <a:t>(الفتى الذي ينقذ قريته) لكنها تمثل ضمن إطار أحداث الفيلم لا الواقع.</a:t>
                      </a:r>
                    </a:p>
                    <a:p>
                      <a:pPr algn="r" rtl="1"/>
                      <a:endParaRPr lang="ar-MA" sz="1800" b="0" i="0" kern="1200" dirty="0">
                        <a:solidFill>
                          <a:schemeClr val="tx1"/>
                        </a:solidFill>
                        <a:latin typeface="+mn-lt"/>
                        <a:ea typeface="+mj-ea"/>
                        <a:cs typeface="Calibri" panose="020F0502020204030204" pitchFamily="34" charset="0"/>
                      </a:endParaRPr>
                    </a:p>
                  </a:txBody>
                  <a:tcPr marL="68580" marR="68580" marT="0" marB="0"/>
                </a:tc>
                <a:tc>
                  <a:txBody>
                    <a:bodyPr/>
                    <a:lstStyle/>
                    <a:p>
                      <a:pPr algn="r" rtl="1"/>
                      <a:r>
                        <a:rPr lang="ar-MA" sz="2000" b="1" i="0" kern="1200" dirty="0">
                          <a:solidFill>
                            <a:schemeClr val="tx1"/>
                          </a:solidFill>
                          <a:latin typeface="+mn-lt"/>
                          <a:ea typeface="+mj-ea"/>
                          <a:cs typeface="Calibri" panose="020F0502020204030204" pitchFamily="34" charset="0"/>
                        </a:rPr>
                        <a:t>الزمان</a:t>
                      </a:r>
                      <a:r>
                        <a:rPr lang="ar-MA" dirty="0"/>
                        <a:t>: </a:t>
                      </a:r>
                      <a:r>
                        <a:rPr lang="ar-MA" sz="2000" b="0" i="0" kern="1200" dirty="0">
                          <a:solidFill>
                            <a:schemeClr val="tx1"/>
                          </a:solidFill>
                          <a:latin typeface="+mn-lt"/>
                          <a:ea typeface="+mj-ea"/>
                          <a:cs typeface="Calibri" panose="020F0502020204030204" pitchFamily="34" charset="0"/>
                        </a:rPr>
                        <a:t>فترة الطفولة (يوم شتوي ممطر)- الزمن الحالي (بعد أن كبر وأصبح شغوفًا بالسينما).</a:t>
                      </a:r>
                    </a:p>
                    <a:p>
                      <a:pPr algn="r" rtl="1"/>
                      <a:r>
                        <a:rPr lang="ar-MA" sz="2000" b="1" i="0" kern="1200" dirty="0">
                          <a:solidFill>
                            <a:schemeClr val="tx1"/>
                          </a:solidFill>
                          <a:latin typeface="+mn-lt"/>
                          <a:ea typeface="+mj-ea"/>
                          <a:cs typeface="Calibri" panose="020F0502020204030204" pitchFamily="34" charset="0"/>
                        </a:rPr>
                        <a:t>المكان</a:t>
                      </a:r>
                      <a:r>
                        <a:rPr lang="ar-MA" dirty="0"/>
                        <a:t>: </a:t>
                      </a:r>
                      <a:r>
                        <a:rPr lang="ar-MA" sz="1800" b="0" i="0" kern="1200" dirty="0">
                          <a:solidFill>
                            <a:schemeClr val="tx1"/>
                          </a:solidFill>
                          <a:latin typeface="+mn-lt"/>
                          <a:ea typeface="+mj-ea"/>
                          <a:cs typeface="Calibri" panose="020F0502020204030204" pitchFamily="34" charset="0"/>
                        </a:rPr>
                        <a:t>قاعة السينما-  أماكن متابعة الدراسة والتعلم حول صناعة الأفلام (ضمن إطار عام، غير محدد بدقة).</a:t>
                      </a:r>
                    </a:p>
                  </a:txBody>
                  <a:tcPr marL="68580" marR="68580" marT="0" marB="0"/>
                </a:tc>
                <a:extLst>
                  <a:ext uri="{0D108BD9-81ED-4DB2-BD59-A6C34878D82A}">
                    <a16:rowId xmlns:a16="http://schemas.microsoft.com/office/drawing/2014/main" val="2675619976"/>
                  </a:ext>
                </a:extLst>
              </a:tr>
            </a:tbl>
          </a:graphicData>
        </a:graphic>
      </p:graphicFrame>
      <p:sp>
        <p:nvSpPr>
          <p:cNvPr id="7" name="ZoneTexte 6">
            <a:extLst>
              <a:ext uri="{FF2B5EF4-FFF2-40B4-BE49-F238E27FC236}">
                <a16:creationId xmlns:a16="http://schemas.microsoft.com/office/drawing/2014/main" id="{F4A46A70-541D-3CCC-DC0F-8A3D513D9C5E}"/>
              </a:ext>
            </a:extLst>
          </p:cNvPr>
          <p:cNvSpPr txBox="1"/>
          <p:nvPr/>
        </p:nvSpPr>
        <p:spPr>
          <a:xfrm>
            <a:off x="4257368" y="1124429"/>
            <a:ext cx="6774425" cy="461665"/>
          </a:xfrm>
          <a:prstGeom prst="rect">
            <a:avLst/>
          </a:prstGeom>
          <a:solidFill>
            <a:schemeClr val="accent4">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أستخرج من ال</a:t>
            </a:r>
            <a:r>
              <a:rPr lang="ar-MA" sz="2400" b="1" dirty="0">
                <a:solidFill>
                  <a:srgbClr val="002060"/>
                </a:solidFill>
                <a:ea typeface="+mj-ea"/>
                <a:cs typeface="Calibri" panose="020F0502020204030204" pitchFamily="34" charset="0"/>
              </a:rPr>
              <a:t>نص النموذج 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السردي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sp>
        <p:nvSpPr>
          <p:cNvPr id="10" name="Espace réservé du texte 3">
            <a:extLst>
              <a:ext uri="{FF2B5EF4-FFF2-40B4-BE49-F238E27FC236}">
                <a16:creationId xmlns:a16="http://schemas.microsoft.com/office/drawing/2014/main" id="{56AC1519-C9BD-E57C-FB42-08169AA8618D}"/>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يستمع المدرس للإجابات، ثم يطلب رأي باقي التلاميذ، قبل أن يقدم التغذية الراجعة، </a:t>
            </a:r>
            <a:r>
              <a:rPr lang="ar-MA" altLang="fr-FR" sz="1400" dirty="0">
                <a:solidFill>
                  <a:srgbClr val="FF0000"/>
                </a:solidFill>
                <a:cs typeface="Calibri" panose="020F0502020204030204" pitchFamily="34" charset="0"/>
              </a:rPr>
              <a:t>وينتدب تلاميذ للتدوين على السبورة، </a:t>
            </a:r>
            <a:r>
              <a:rPr lang="ar-MA" altLang="fr-FR" sz="1400" dirty="0">
                <a:solidFill>
                  <a:schemeClr val="bg2">
                    <a:lumMod val="75000"/>
                  </a:schemeClr>
                </a:solidFill>
                <a:cs typeface="Calibri" panose="020F0502020204030204" pitchFamily="34" charset="0"/>
              </a:rPr>
              <a:t>وبعد تعليل الإجابات والتأكد من صحتها ينقل الجدول إلى كراسة المتعلم أو دفتر الدروس (النشاط 1 ص 27) </a:t>
            </a:r>
            <a:endParaRPr lang="fr-FR" dirty="0">
              <a:solidFill>
                <a:srgbClr val="BFBFBF"/>
              </a:solidFill>
            </a:endParaRPr>
          </a:p>
        </p:txBody>
      </p:sp>
      <p:sp>
        <p:nvSpPr>
          <p:cNvPr id="11" name="Google Shape;902;p55">
            <a:extLst>
              <a:ext uri="{FF2B5EF4-FFF2-40B4-BE49-F238E27FC236}">
                <a16:creationId xmlns:a16="http://schemas.microsoft.com/office/drawing/2014/main" id="{21FE3615-03B7-7E36-A04C-37A21BD59572}"/>
              </a:ext>
            </a:extLst>
          </p:cNvPr>
          <p:cNvSpPr txBox="1"/>
          <p:nvPr/>
        </p:nvSpPr>
        <p:spPr>
          <a:xfrm>
            <a:off x="1415845" y="80243"/>
            <a:ext cx="10117394"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rPr>
              <a:t>   </a:t>
            </a:r>
            <a:r>
              <a:rPr lang="ar-MA" sz="2000" b="1" dirty="0">
                <a:solidFill>
                  <a:srgbClr val="757070"/>
                </a:solidFill>
                <a:cs typeface="Calibri"/>
              </a:rPr>
              <a:t>إذا، بعد الاستماع إلى إجاباتكم وتصويبها واستثمارها في ملء الجدول، </a:t>
            </a:r>
            <a:r>
              <a:rPr lang="ar-MA" sz="2000" b="1" dirty="0">
                <a:solidFill>
                  <a:srgbClr val="757070"/>
                </a:solidFill>
                <a:latin typeface="Calibri"/>
                <a:cs typeface="Calibri"/>
              </a:rPr>
              <a:t>إليكم الإجابة النهائية للنشاط. </a:t>
            </a:r>
            <a:endParaRPr lang="ar-MA" sz="2000" b="1" dirty="0">
              <a:solidFill>
                <a:srgbClr val="757070"/>
              </a:solidFill>
              <a:latin typeface="Calibri"/>
              <a:cs typeface="Calibri"/>
              <a:sym typeface="Calibri"/>
            </a:endParaRPr>
          </a:p>
        </p:txBody>
      </p:sp>
    </p:spTree>
    <p:extLst>
      <p:ext uri="{BB962C8B-B14F-4D97-AF65-F5344CB8AC3E}">
        <p14:creationId xmlns:p14="http://schemas.microsoft.com/office/powerpoint/2010/main" val="3204763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BD2CB-9A55-53A9-A840-960AA613ED5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76F4509-D255-FF09-DD14-0120B02CC7E0}"/>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25B59543-B713-9AD9-585C-1E0750B00C7C}"/>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3C4904A7-A9B2-A7DF-6A0A-E2D028155AC5}"/>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A9BBFCA0-9962-1691-8E99-B8570DABB4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902;p55">
            <a:extLst>
              <a:ext uri="{FF2B5EF4-FFF2-40B4-BE49-F238E27FC236}">
                <a16:creationId xmlns:a16="http://schemas.microsoft.com/office/drawing/2014/main" id="{14E91FCD-53AD-ACA6-558D-5CC738182CF5}"/>
              </a:ext>
            </a:extLst>
          </p:cNvPr>
          <p:cNvSpPr txBox="1"/>
          <p:nvPr/>
        </p:nvSpPr>
        <p:spPr>
          <a:xfrm>
            <a:off x="686299" y="80242"/>
            <a:ext cx="10653863" cy="400069"/>
          </a:xfrm>
          <a:prstGeom prst="rect">
            <a:avLst/>
          </a:prstGeom>
          <a:noFill/>
          <a:ln>
            <a:noFill/>
          </a:ln>
        </p:spPr>
        <p:txBody>
          <a:bodyPr spcFirstLastPara="1" wrap="square" lIns="91425" tIns="45700" rIns="91425" bIns="45700" anchor="t" anchorCtr="0">
            <a:spAutoFit/>
          </a:bodyPr>
          <a:lstStyle/>
          <a:p>
            <a:pPr lvl="0" algn="r" rtl="1"/>
            <a:r>
              <a:rPr lang="ar-MA" altLang="fr-FR" b="1" dirty="0">
                <a:solidFill>
                  <a:srgbClr val="757070"/>
                </a:solidFill>
                <a:highlight>
                  <a:srgbClr val="FFFF00"/>
                </a:highlight>
                <a:cs typeface="Calibri"/>
              </a:rPr>
              <a:t>لنعد مرة أخرى إلى النص ونجرد أهم الموارد</a:t>
            </a:r>
            <a:r>
              <a:rPr lang="ar-MA" altLang="fr-FR" b="1" dirty="0">
                <a:solidFill>
                  <a:srgbClr val="757070"/>
                </a:solidFill>
                <a:highlight>
                  <a:srgbClr val="FFFF00"/>
                </a:highlight>
                <a:cs typeface="Calibri"/>
                <a:sym typeface="Calibri"/>
              </a:rPr>
              <a:t> الموظفة فيه</a:t>
            </a:r>
            <a:r>
              <a:rPr lang="ar-MA" altLang="fr-FR" b="1" dirty="0">
                <a:solidFill>
                  <a:srgbClr val="757070"/>
                </a:solidFill>
                <a:latin typeface="Calibri"/>
                <a:cs typeface="Calibri"/>
              </a:rPr>
              <a:t>. أمامكم </a:t>
            </a:r>
            <a:r>
              <a:rPr lang="ar-MA" altLang="fr-FR" b="1" dirty="0">
                <a:solidFill>
                  <a:srgbClr val="757070"/>
                </a:solidFill>
                <a:highlight>
                  <a:srgbClr val="FFFF00"/>
                </a:highlight>
                <a:latin typeface="Calibri"/>
                <a:cs typeface="Calibri"/>
              </a:rPr>
              <a:t>ثلاث</a:t>
            </a:r>
            <a:r>
              <a:rPr lang="ar-MA" altLang="fr-FR" b="1" dirty="0">
                <a:solidFill>
                  <a:srgbClr val="757070"/>
                </a:solidFill>
                <a:latin typeface="Calibri"/>
                <a:cs typeface="Calibri"/>
              </a:rPr>
              <a:t> دقائق </a:t>
            </a:r>
            <a:r>
              <a:rPr lang="ar-MA" b="1" dirty="0">
                <a:solidFill>
                  <a:srgbClr val="757070"/>
                </a:solidFill>
                <a:cs typeface="Calibri"/>
              </a:rPr>
              <a:t>للتفكير وتسجيل الإجابة، قبل أن نصحح ذلك معًا</a:t>
            </a:r>
            <a:r>
              <a:rPr lang="ar-MA" sz="2000" b="1" dirty="0">
                <a:solidFill>
                  <a:srgbClr val="757070"/>
                </a:solidFill>
                <a:cs typeface="Calibri"/>
              </a:rPr>
              <a:t>.</a:t>
            </a:r>
            <a:r>
              <a:rPr lang="ar-MA" altLang="fr-FR" sz="2000" b="1" dirty="0">
                <a:solidFill>
                  <a:srgbClr val="757070"/>
                </a:solidFill>
                <a:latin typeface="Calibri"/>
                <a:cs typeface="Calibri"/>
              </a:rPr>
              <a:t> </a:t>
            </a:r>
            <a:endParaRPr lang="ar-MA" altLang="fr-FR" sz="2000" b="1" dirty="0">
              <a:solidFill>
                <a:srgbClr val="757070"/>
              </a:solidFill>
              <a:highlight>
                <a:srgbClr val="FFFF00"/>
              </a:highlight>
              <a:latin typeface="Calibri"/>
              <a:cs typeface="Calibri"/>
            </a:endParaRPr>
          </a:p>
        </p:txBody>
      </p:sp>
      <p:pic>
        <p:nvPicPr>
          <p:cNvPr id="8" name="Google Shape;656;p54">
            <a:extLst>
              <a:ext uri="{FF2B5EF4-FFF2-40B4-BE49-F238E27FC236}">
                <a16:creationId xmlns:a16="http://schemas.microsoft.com/office/drawing/2014/main" id="{5A40AC4E-3283-61F7-9871-2FFF3F35C7AB}"/>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10" name="Espace réservé du texte 3">
            <a:extLst>
              <a:ext uri="{FF2B5EF4-FFF2-40B4-BE49-F238E27FC236}">
                <a16:creationId xmlns:a16="http://schemas.microsoft.com/office/drawing/2014/main" id="{42E0D27B-9CE2-7929-7A71-4D76A2F2B008}"/>
              </a:ext>
            </a:extLst>
          </p:cNvPr>
          <p:cNvSpPr txBox="1">
            <a:spLocks/>
          </p:cNvSpPr>
          <p:nvPr/>
        </p:nvSpPr>
        <p:spPr>
          <a:xfrm>
            <a:off x="658141" y="445372"/>
            <a:ext cx="10768282" cy="38588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الاشتغال على استخراج أدوات الكتابة السردية من النص، ويواكب اشتغالهم متنقلا بين الصفوف لمعاينة المنجز وتقديم الدعم للمتعثرين (النشاط 2- ص 27)</a:t>
            </a:r>
            <a:endParaRPr lang="fr-FR" dirty="0">
              <a:solidFill>
                <a:srgbClr val="BFBFBF"/>
              </a:solidFill>
            </a:endParaRPr>
          </a:p>
        </p:txBody>
      </p:sp>
      <p:graphicFrame>
        <p:nvGraphicFramePr>
          <p:cNvPr id="5" name="Tableau 4">
            <a:extLst>
              <a:ext uri="{FF2B5EF4-FFF2-40B4-BE49-F238E27FC236}">
                <a16:creationId xmlns:a16="http://schemas.microsoft.com/office/drawing/2014/main" id="{80EDB12D-65B2-5BBE-C65A-BB55FEAE7900}"/>
              </a:ext>
            </a:extLst>
          </p:cNvPr>
          <p:cNvGraphicFramePr>
            <a:graphicFrameLocks noGrp="1"/>
          </p:cNvGraphicFramePr>
          <p:nvPr>
            <p:extLst>
              <p:ext uri="{D42A27DB-BD31-4B8C-83A1-F6EECF244321}">
                <p14:modId xmlns:p14="http://schemas.microsoft.com/office/powerpoint/2010/main" val="256948840"/>
              </p:ext>
            </p:extLst>
          </p:nvPr>
        </p:nvGraphicFramePr>
        <p:xfrm>
          <a:off x="610264" y="2673990"/>
          <a:ext cx="10768282" cy="2971867"/>
        </p:xfrm>
        <a:graphic>
          <a:graphicData uri="http://schemas.openxmlformats.org/drawingml/2006/table">
            <a:tbl>
              <a:tblPr rtl="1" firstRow="1" firstCol="1" bandRow="1">
                <a:tableStyleId>{21E4AEA4-8DFA-4A89-87EB-49C32662AFE0}</a:tableStyleId>
              </a:tblPr>
              <a:tblGrid>
                <a:gridCol w="3409826">
                  <a:extLst>
                    <a:ext uri="{9D8B030D-6E8A-4147-A177-3AD203B41FA5}">
                      <a16:colId xmlns:a16="http://schemas.microsoft.com/office/drawing/2014/main" val="350390385"/>
                    </a:ext>
                  </a:extLst>
                </a:gridCol>
                <a:gridCol w="3563868">
                  <a:extLst>
                    <a:ext uri="{9D8B030D-6E8A-4147-A177-3AD203B41FA5}">
                      <a16:colId xmlns:a16="http://schemas.microsoft.com/office/drawing/2014/main" val="1758431239"/>
                    </a:ext>
                  </a:extLst>
                </a:gridCol>
                <a:gridCol w="3794588">
                  <a:extLst>
                    <a:ext uri="{9D8B030D-6E8A-4147-A177-3AD203B41FA5}">
                      <a16:colId xmlns:a16="http://schemas.microsoft.com/office/drawing/2014/main" val="4130422710"/>
                    </a:ext>
                  </a:extLst>
                </a:gridCol>
              </a:tblGrid>
              <a:tr h="279322">
                <a:tc gridSpan="3">
                  <a:txBody>
                    <a:bodyPr/>
                    <a:lstStyle/>
                    <a:p>
                      <a:pPr algn="ctr" rtl="1">
                        <a:lnSpc>
                          <a:spcPct val="107000"/>
                        </a:lnSpc>
                        <a:spcAft>
                          <a:spcPts val="800"/>
                        </a:spcAft>
                        <a:buNone/>
                      </a:pPr>
                      <a:r>
                        <a:rPr lang="ar-MA" sz="2000" b="1" kern="1200" dirty="0">
                          <a:solidFill>
                            <a:srgbClr val="002060"/>
                          </a:solidFill>
                          <a:latin typeface="+mn-lt"/>
                          <a:ea typeface="+mj-ea"/>
                          <a:cs typeface="Calibri" panose="020F0502020204030204" pitchFamily="34" charset="0"/>
                        </a:rPr>
                        <a:t>بعض موارد الكتابة السردية في النص النموذج</a:t>
                      </a:r>
                      <a:endParaRPr lang="fr-FR" sz="2000" b="1" kern="1200" dirty="0">
                        <a:solidFill>
                          <a:srgbClr val="002060"/>
                        </a:solidFill>
                        <a:latin typeface="+mn-lt"/>
                        <a:ea typeface="+mj-ea"/>
                        <a:cs typeface="Calibri" panose="020F0502020204030204" pitchFamily="34" charset="0"/>
                      </a:endParaRPr>
                    </a:p>
                  </a:txBody>
                  <a:tcPr marL="68580" marR="68580" marT="0" marB="0"/>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61183838"/>
                  </a:ext>
                </a:extLst>
              </a:tr>
              <a:tr h="391038">
                <a:tc>
                  <a:txBody>
                    <a:bodyPr/>
                    <a:lstStyle/>
                    <a:p>
                      <a:pPr algn="ctr" rtl="1">
                        <a:lnSpc>
                          <a:spcPct val="107000"/>
                        </a:lnSpc>
                        <a:spcAft>
                          <a:spcPts val="800"/>
                        </a:spcAft>
                        <a:buNone/>
                      </a:pPr>
                      <a:r>
                        <a:rPr lang="ar-MA" sz="2800" b="1" kern="1200" dirty="0">
                          <a:solidFill>
                            <a:schemeClr val="tx1"/>
                          </a:solidFill>
                          <a:latin typeface="+mn-lt"/>
                          <a:ea typeface="+mn-ea"/>
                          <a:cs typeface="Calibri" panose="020F0502020204030204" pitchFamily="34" charset="0"/>
                        </a:rPr>
                        <a:t>التعابير </a:t>
                      </a:r>
                      <a:endParaRPr lang="fr-FR" sz="2800" b="1"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ctr" rtl="1">
                        <a:lnSpc>
                          <a:spcPct val="107000"/>
                        </a:lnSpc>
                        <a:spcAft>
                          <a:spcPts val="800"/>
                        </a:spcAft>
                        <a:buNone/>
                      </a:pPr>
                      <a:r>
                        <a:rPr lang="ar-SA" sz="2800" b="1" kern="1200" dirty="0">
                          <a:solidFill>
                            <a:schemeClr val="tx1"/>
                          </a:solidFill>
                          <a:latin typeface="+mn-lt"/>
                          <a:ea typeface="+mn-ea"/>
                          <a:cs typeface="Calibri" panose="020F0502020204030204" pitchFamily="34" charset="0"/>
                        </a:rPr>
                        <a:t>أفعال الكلام</a:t>
                      </a:r>
                      <a:endParaRPr lang="fr-FR" sz="2800" b="1" kern="1200" dirty="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MA" sz="2800" b="1" kern="1200" dirty="0">
                          <a:solidFill>
                            <a:schemeClr val="tx1"/>
                          </a:solidFill>
                          <a:latin typeface="+mn-lt"/>
                          <a:ea typeface="+mn-ea"/>
                          <a:cs typeface="Calibri" panose="020F0502020204030204" pitchFamily="34" charset="0"/>
                        </a:rPr>
                        <a:t>الروابط</a:t>
                      </a:r>
                      <a:endParaRPr lang="fr-FR" sz="2800" b="1" kern="1200" dirty="0">
                        <a:solidFill>
                          <a:schemeClr val="tx1"/>
                        </a:solidFill>
                        <a:latin typeface="+mn-lt"/>
                        <a:ea typeface="+mn-ea"/>
                        <a:cs typeface="Calibri" panose="020F0502020204030204" pitchFamily="34" charset="0"/>
                      </a:endParaRPr>
                    </a:p>
                  </a:txBody>
                  <a:tcPr marL="68580" marR="68580" marT="0" marB="0"/>
                </a:tc>
                <a:extLst>
                  <a:ext uri="{0D108BD9-81ED-4DB2-BD59-A6C34878D82A}">
                    <a16:rowId xmlns:a16="http://schemas.microsoft.com/office/drawing/2014/main" val="774876879"/>
                  </a:ext>
                </a:extLst>
              </a:tr>
              <a:tr h="2223900">
                <a:tc>
                  <a:txBody>
                    <a:bodyPr/>
                    <a:lstStyle/>
                    <a:p>
                      <a:pPr algn="r" rtl="1"/>
                      <a:r>
                        <a:rPr lang="ar-MA" sz="2000" b="0" kern="1200" dirty="0">
                          <a:solidFill>
                            <a:schemeClr val="tx1"/>
                          </a:solidFill>
                          <a:latin typeface="+mn-lt"/>
                          <a:ea typeface="+mn-ea"/>
                          <a:cs typeface="Calibri" panose="020F0502020204030204" pitchFamily="34" charset="0"/>
                        </a:rPr>
                        <a:t>......................................</a:t>
                      </a:r>
                      <a:endParaRPr lang="fr-FR" sz="2000" b="0"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r" rtl="1"/>
                      <a:r>
                        <a:rPr lang="ar-MA" sz="2000" b="0" kern="1200" dirty="0">
                          <a:solidFill>
                            <a:schemeClr val="tx1"/>
                          </a:solidFill>
                          <a:latin typeface="+mn-lt"/>
                          <a:ea typeface="+mn-ea"/>
                          <a:cs typeface="Calibri" panose="020F0502020204030204" pitchFamily="34" charset="0"/>
                        </a:rPr>
                        <a:t>.....................................</a:t>
                      </a:r>
                      <a:endParaRPr lang="fr-FR" sz="2000" b="0" kern="1200" dirty="0">
                        <a:solidFill>
                          <a:schemeClr val="tx1"/>
                        </a:solidFill>
                        <a:latin typeface="+mn-lt"/>
                        <a:ea typeface="+mn-ea"/>
                        <a:cs typeface="Calibri" panose="020F0502020204030204" pitchFamily="34" charset="0"/>
                      </a:endParaRPr>
                    </a:p>
                    <a:p>
                      <a:pPr algn="just" rtl="1">
                        <a:lnSpc>
                          <a:spcPct val="107000"/>
                        </a:lnSpc>
                        <a:spcAft>
                          <a:spcPts val="800"/>
                        </a:spcAft>
                        <a:buNone/>
                      </a:pPr>
                      <a:endParaRPr lang="ar-SA" sz="2000" kern="1200" dirty="0">
                        <a:solidFill>
                          <a:schemeClr val="tx1"/>
                        </a:solidFill>
                        <a:latin typeface="+mn-lt"/>
                        <a:ea typeface="+mn-ea"/>
                        <a:cs typeface="Calibri" panose="020F0502020204030204" pitchFamily="34" charset="0"/>
                      </a:endParaRPr>
                    </a:p>
                  </a:txBody>
                  <a:tcPr marL="68580" marR="68580" marT="0" marB="0"/>
                </a:tc>
                <a:tc>
                  <a:txBody>
                    <a:bodyPr/>
                    <a:lstStyle/>
                    <a:p>
                      <a:pPr marL="285750" indent="-285750" algn="just" rtl="1">
                        <a:lnSpc>
                          <a:spcPct val="107000"/>
                        </a:lnSpc>
                        <a:spcAft>
                          <a:spcPts val="800"/>
                        </a:spcAft>
                        <a:buFontTx/>
                        <a:buChar char="-"/>
                      </a:pPr>
                      <a:r>
                        <a:rPr lang="ar-SA" sz="2000" b="0" kern="1200" dirty="0">
                          <a:solidFill>
                            <a:schemeClr val="tx1"/>
                          </a:solidFill>
                          <a:latin typeface="+mn-lt"/>
                          <a:ea typeface="+mn-ea"/>
                          <a:cs typeface="Calibri" panose="020F0502020204030204" pitchFamily="34" charset="0"/>
                        </a:rPr>
                        <a:t>زمنية:</a:t>
                      </a:r>
                      <a:r>
                        <a:rPr lang="ar-MA" sz="2000" b="0" kern="1200" dirty="0">
                          <a:solidFill>
                            <a:schemeClr val="tx1"/>
                          </a:solidFill>
                          <a:latin typeface="+mn-lt"/>
                          <a:ea typeface="+mn-ea"/>
                          <a:cs typeface="Calibri" panose="020F0502020204030204" pitchFamily="34" charset="0"/>
                        </a:rPr>
                        <a:t>.........................</a:t>
                      </a:r>
                    </a:p>
                    <a:p>
                      <a:pPr marL="285750" indent="-285750" algn="just" rtl="1">
                        <a:lnSpc>
                          <a:spcPct val="107000"/>
                        </a:lnSpc>
                        <a:spcAft>
                          <a:spcPts val="800"/>
                        </a:spcAft>
                        <a:buFontTx/>
                        <a:buChar char="-"/>
                      </a:pPr>
                      <a:r>
                        <a:rPr lang="ar-SA" sz="2000" b="0" kern="1200" dirty="0">
                          <a:solidFill>
                            <a:schemeClr val="tx1"/>
                          </a:solidFill>
                          <a:latin typeface="+mn-lt"/>
                          <a:ea typeface="+mn-ea"/>
                          <a:cs typeface="Calibri" panose="020F0502020204030204" pitchFamily="34" charset="0"/>
                        </a:rPr>
                        <a:t> سببية:</a:t>
                      </a:r>
                      <a:r>
                        <a:rPr lang="ar-MA" sz="2000" b="0" kern="1200" dirty="0">
                          <a:solidFill>
                            <a:schemeClr val="tx1"/>
                          </a:solidFill>
                          <a:latin typeface="+mn-lt"/>
                          <a:ea typeface="+mn-ea"/>
                          <a:cs typeface="Calibri" panose="020F0502020204030204" pitchFamily="34" charset="0"/>
                        </a:rPr>
                        <a:t>..............................</a:t>
                      </a:r>
                      <a:endParaRPr lang="fr-FR" sz="2000" b="0" kern="1200" dirty="0">
                        <a:solidFill>
                          <a:schemeClr val="tx1"/>
                        </a:solidFill>
                        <a:latin typeface="+mn-lt"/>
                        <a:ea typeface="+mn-ea"/>
                        <a:cs typeface="Calibri" panose="020F0502020204030204" pitchFamily="34" charset="0"/>
                      </a:endParaRPr>
                    </a:p>
                    <a:p>
                      <a:pPr marL="285750" indent="-285750" algn="just" rtl="1">
                        <a:lnSpc>
                          <a:spcPct val="107000"/>
                        </a:lnSpc>
                        <a:spcAft>
                          <a:spcPts val="800"/>
                        </a:spcAft>
                        <a:buFontTx/>
                        <a:buChar char="-"/>
                      </a:pPr>
                      <a:endParaRPr lang="fr-FR" sz="2000" b="0" kern="1200" dirty="0">
                        <a:solidFill>
                          <a:schemeClr val="tx1"/>
                        </a:solidFill>
                        <a:latin typeface="+mn-lt"/>
                        <a:ea typeface="+mn-ea"/>
                        <a:cs typeface="Calibri" panose="020F0502020204030204" pitchFamily="34" charset="0"/>
                      </a:endParaRPr>
                    </a:p>
                  </a:txBody>
                  <a:tcPr marL="68580" marR="68580" marT="0" marB="0"/>
                </a:tc>
                <a:extLst>
                  <a:ext uri="{0D108BD9-81ED-4DB2-BD59-A6C34878D82A}">
                    <a16:rowId xmlns:a16="http://schemas.microsoft.com/office/drawing/2014/main" val="2738500263"/>
                  </a:ext>
                </a:extLst>
              </a:tr>
            </a:tbl>
          </a:graphicData>
        </a:graphic>
      </p:graphicFrame>
      <p:sp>
        <p:nvSpPr>
          <p:cNvPr id="9" name="ZoneTexte 8">
            <a:extLst>
              <a:ext uri="{FF2B5EF4-FFF2-40B4-BE49-F238E27FC236}">
                <a16:creationId xmlns:a16="http://schemas.microsoft.com/office/drawing/2014/main" id="{57A8D9B0-E498-3A99-25AC-5FB31FFF6DC0}"/>
              </a:ext>
            </a:extLst>
          </p:cNvPr>
          <p:cNvSpPr txBox="1"/>
          <p:nvPr/>
        </p:nvSpPr>
        <p:spPr>
          <a:xfrm>
            <a:off x="4670323" y="1289750"/>
            <a:ext cx="6243483" cy="461665"/>
          </a:xfrm>
          <a:prstGeom prst="rect">
            <a:avLst/>
          </a:prstGeom>
          <a:solidFill>
            <a:schemeClr val="accent6">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النشاط2 -</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بعض موارد الكتابة السردية من النص</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spTree>
    <p:extLst>
      <p:ext uri="{BB962C8B-B14F-4D97-AF65-F5344CB8AC3E}">
        <p14:creationId xmlns:p14="http://schemas.microsoft.com/office/powerpoint/2010/main" val="288230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59DA4-155B-6E43-DAA2-F7FB58BF96E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26B8A9-C531-7EC5-53D2-090CB56104F1}"/>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16092616-66FD-3B3C-AE02-E6B02DAAC632}"/>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D84F93EF-33E4-5A05-0377-BC17015A01E6}"/>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401125DD-2294-CA10-A14F-FB36811907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2F0DCE13-53C7-7E75-0281-96882639190E}"/>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7" name="ZoneTexte 6">
            <a:extLst>
              <a:ext uri="{FF2B5EF4-FFF2-40B4-BE49-F238E27FC236}">
                <a16:creationId xmlns:a16="http://schemas.microsoft.com/office/drawing/2014/main" id="{90781493-92DD-4B79-6DBE-77D4617A5A6A}"/>
              </a:ext>
            </a:extLst>
          </p:cNvPr>
          <p:cNvSpPr txBox="1"/>
          <p:nvPr/>
        </p:nvSpPr>
        <p:spPr>
          <a:xfrm>
            <a:off x="5977501" y="1092164"/>
            <a:ext cx="5889523" cy="400110"/>
          </a:xfrm>
          <a:prstGeom prst="rect">
            <a:avLst/>
          </a:prstGeom>
          <a:solidFill>
            <a:schemeClr val="accent4">
              <a:lumMod val="40000"/>
              <a:lumOff val="60000"/>
            </a:schemeClr>
          </a:solidFill>
        </p:spPr>
        <p:txBody>
          <a:bodyPr wrap="square" rtlCol="0">
            <a:spAutoFit/>
          </a:bodyPr>
          <a:lstStyle/>
          <a:p>
            <a:pPr algn="r" rtl="1"/>
            <a:r>
              <a:rPr lang="ar-MA" sz="2000" b="1" dirty="0">
                <a:solidFill>
                  <a:srgbClr val="002060"/>
                </a:solidFill>
                <a:ea typeface="+mj-ea"/>
                <a:cs typeface="Calibri" panose="020F0502020204030204" pitchFamily="34" charset="0"/>
              </a:rPr>
              <a:t>النشاط 2</a:t>
            </a:r>
            <a:r>
              <a:rPr lang="ar-SA" sz="2000" b="1" dirty="0">
                <a:solidFill>
                  <a:srgbClr val="002060"/>
                </a:solidFill>
                <a:ea typeface="+mj-ea"/>
                <a:cs typeface="Calibri" panose="020F0502020204030204" pitchFamily="34" charset="0"/>
              </a:rPr>
              <a:t> </a:t>
            </a:r>
            <a:r>
              <a:rPr lang="ar-MA" sz="2000" b="1" dirty="0">
                <a:solidFill>
                  <a:srgbClr val="002060"/>
                </a:solidFill>
                <a:ea typeface="+mj-ea"/>
                <a:cs typeface="Calibri" panose="020F0502020204030204" pitchFamily="34" charset="0"/>
              </a:rPr>
              <a:t>-</a:t>
            </a:r>
            <a:r>
              <a:rPr lang="ar-SA" sz="2000" b="1" dirty="0">
                <a:solidFill>
                  <a:srgbClr val="002060"/>
                </a:solidFill>
                <a:ea typeface="+mj-ea"/>
                <a:cs typeface="Calibri" panose="020F0502020204030204" pitchFamily="34" charset="0"/>
              </a:rPr>
              <a:t> </a:t>
            </a:r>
            <a:r>
              <a:rPr lang="ar-MA" sz="2000" b="1" dirty="0">
                <a:solidFill>
                  <a:srgbClr val="002060"/>
                </a:solidFill>
                <a:ea typeface="+mj-ea"/>
                <a:cs typeface="Calibri" panose="020F0502020204030204" pitchFamily="34" charset="0"/>
              </a:rPr>
              <a:t>ا</a:t>
            </a:r>
            <a:r>
              <a:rPr lang="ar-SA" sz="2000" b="1" dirty="0">
                <a:solidFill>
                  <a:srgbClr val="002060"/>
                </a:solidFill>
                <a:ea typeface="+mj-ea"/>
                <a:cs typeface="Calibri" panose="020F0502020204030204" pitchFamily="34" charset="0"/>
              </a:rPr>
              <a:t>ستخر</a:t>
            </a:r>
            <a:r>
              <a:rPr lang="ar-MA" sz="2000" b="1" dirty="0">
                <a:solidFill>
                  <a:srgbClr val="002060"/>
                </a:solidFill>
                <a:ea typeface="+mj-ea"/>
                <a:cs typeface="Calibri" panose="020F0502020204030204" pitchFamily="34" charset="0"/>
              </a:rPr>
              <a:t>ا</a:t>
            </a:r>
            <a:r>
              <a:rPr lang="ar-SA" sz="2000" b="1" dirty="0">
                <a:solidFill>
                  <a:srgbClr val="002060"/>
                </a:solidFill>
                <a:ea typeface="+mj-ea"/>
                <a:cs typeface="Calibri" panose="020F0502020204030204" pitchFamily="34" charset="0"/>
              </a:rPr>
              <a:t>ج </a:t>
            </a:r>
            <a:r>
              <a:rPr lang="ar-MA" sz="2000" b="1" dirty="0">
                <a:solidFill>
                  <a:srgbClr val="002060"/>
                </a:solidFill>
                <a:ea typeface="+mj-ea"/>
                <a:cs typeface="Calibri" panose="020F0502020204030204" pitchFamily="34" charset="0"/>
              </a:rPr>
              <a:t>موارد الكتابة السردية</a:t>
            </a:r>
            <a:r>
              <a:rPr lang="ar-SA" sz="2000" b="1" dirty="0">
                <a:solidFill>
                  <a:srgbClr val="002060"/>
                </a:solidFill>
                <a:ea typeface="+mj-ea"/>
                <a:cs typeface="Calibri" panose="020F0502020204030204" pitchFamily="34" charset="0"/>
              </a:rPr>
              <a:t>: </a:t>
            </a:r>
            <a:endParaRPr lang="fr-FR" sz="2000" b="1" dirty="0">
              <a:solidFill>
                <a:srgbClr val="002060"/>
              </a:solidFill>
              <a:ea typeface="+mj-ea"/>
              <a:cs typeface="Calibri" panose="020F0502020204030204" pitchFamily="34" charset="0"/>
            </a:endParaRPr>
          </a:p>
        </p:txBody>
      </p:sp>
      <p:sp>
        <p:nvSpPr>
          <p:cNvPr id="9" name="Espace réservé du texte 3">
            <a:extLst>
              <a:ext uri="{FF2B5EF4-FFF2-40B4-BE49-F238E27FC236}">
                <a16:creationId xmlns:a16="http://schemas.microsoft.com/office/drawing/2014/main" id="{40802557-1801-A4C8-E65B-3DE211BAE353}"/>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يطلب المدرس من ثلاثة تلاميذ تقديم إجاباتهم. ثم يطلب رأي باقي التلاميذ، قبل أن يقدم التغذية الراجعة، وينتدب تلاميذ للتدوين على السبورة، وبعد تعليل الإجابات والتأكد من صحتها ينقل الجدول إلى كراسة المتعلم أو دفتر الدروس (النشاط 2 ص 27) </a:t>
            </a:r>
            <a:endParaRPr lang="fr-FR" dirty="0">
              <a:solidFill>
                <a:srgbClr val="BFBFBF"/>
              </a:solidFill>
            </a:endParaRPr>
          </a:p>
        </p:txBody>
      </p:sp>
      <p:sp>
        <p:nvSpPr>
          <p:cNvPr id="11" name="Google Shape;902;p55">
            <a:extLst>
              <a:ext uri="{FF2B5EF4-FFF2-40B4-BE49-F238E27FC236}">
                <a16:creationId xmlns:a16="http://schemas.microsoft.com/office/drawing/2014/main" id="{72A609B1-873B-A1A8-23D4-044CB61C3069}"/>
              </a:ext>
            </a:extLst>
          </p:cNvPr>
          <p:cNvSpPr txBox="1"/>
          <p:nvPr/>
        </p:nvSpPr>
        <p:spPr>
          <a:xfrm>
            <a:off x="1080527" y="59268"/>
            <a:ext cx="10560865"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rPr>
              <a:t>   نستمع الآن إلى إجاباتكم، ثم نقوم بالتصحيح الجماعي للنشاط، انتبهوا جميعا وركزوا كي ندون الإجابة الصحيحة.</a:t>
            </a:r>
            <a:endParaRPr lang="ar-MA" sz="2000" b="1" dirty="0">
              <a:solidFill>
                <a:srgbClr val="757070"/>
              </a:solidFill>
              <a:latin typeface="Calibri"/>
              <a:cs typeface="Calibri"/>
              <a:sym typeface="Calibri"/>
            </a:endParaRPr>
          </a:p>
        </p:txBody>
      </p:sp>
      <p:pic>
        <p:nvPicPr>
          <p:cNvPr id="12" name="Picture 2" descr="‫Lovepik- صورة JPG-501123007 id صورة فوتوغرافية بحث - صور معلمة أنثى تكتب  على السبورة‬‎">
            <a:extLst>
              <a:ext uri="{FF2B5EF4-FFF2-40B4-BE49-F238E27FC236}">
                <a16:creationId xmlns:a16="http://schemas.microsoft.com/office/drawing/2014/main" id="{62FB7584-A3EE-72FB-F2F1-7444CD760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302" y="2462051"/>
            <a:ext cx="5614220" cy="266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145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18AC-935D-C54D-174F-0F0AE5603DD9}"/>
            </a:ext>
          </a:extLst>
        </p:cNvPr>
        <p:cNvGrpSpPr/>
        <p:nvPr/>
      </p:nvGrpSpPr>
      <p:grpSpPr>
        <a:xfrm>
          <a:off x="0" y="0"/>
          <a:ext cx="0" cy="0"/>
          <a:chOff x="0" y="0"/>
          <a:chExt cx="0" cy="0"/>
        </a:xfrm>
      </p:grpSpPr>
      <p:sp>
        <p:nvSpPr>
          <p:cNvPr id="16" name="Rectangle à coins arrondis 15"/>
          <p:cNvSpPr/>
          <p:nvPr/>
        </p:nvSpPr>
        <p:spPr>
          <a:xfrm>
            <a:off x="442451" y="5814828"/>
            <a:ext cx="10382865" cy="100463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2060"/>
              </a:solidFill>
            </a:endParaRPr>
          </a:p>
        </p:txBody>
      </p:sp>
      <p:sp>
        <p:nvSpPr>
          <p:cNvPr id="2" name="Rectangle: Rounded Corners 1">
            <a:extLst>
              <a:ext uri="{FF2B5EF4-FFF2-40B4-BE49-F238E27FC236}">
                <a16:creationId xmlns:a16="http://schemas.microsoft.com/office/drawing/2014/main" id="{E4ADBA2B-9E1A-BA37-409F-8BF811399146}"/>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A8274E93-3180-316B-16ED-23B9A89142D9}"/>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4D79734B-F2B9-AB6F-924A-0FA42DC06A3C}"/>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1BAB9B08-A669-964B-EA47-8F990B13E4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297DD121-3298-0847-87B5-B28879DED7CD}"/>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graphicFrame>
        <p:nvGraphicFramePr>
          <p:cNvPr id="5" name="Tableau 4">
            <a:extLst>
              <a:ext uri="{FF2B5EF4-FFF2-40B4-BE49-F238E27FC236}">
                <a16:creationId xmlns:a16="http://schemas.microsoft.com/office/drawing/2014/main" id="{C64A344F-3B22-3368-8E9D-C3BF1D88A0BF}"/>
              </a:ext>
            </a:extLst>
          </p:cNvPr>
          <p:cNvGraphicFramePr>
            <a:graphicFrameLocks noGrp="1"/>
          </p:cNvGraphicFramePr>
          <p:nvPr>
            <p:extLst>
              <p:ext uri="{D42A27DB-BD31-4B8C-83A1-F6EECF244321}">
                <p14:modId xmlns:p14="http://schemas.microsoft.com/office/powerpoint/2010/main" val="2099878337"/>
              </p:ext>
            </p:extLst>
          </p:nvPr>
        </p:nvGraphicFramePr>
        <p:xfrm>
          <a:off x="786584" y="1708145"/>
          <a:ext cx="10638501" cy="3290469"/>
        </p:xfrm>
        <a:graphic>
          <a:graphicData uri="http://schemas.openxmlformats.org/drawingml/2006/table">
            <a:tbl>
              <a:tblPr rtl="1" firstRow="1" firstCol="1" bandRow="1">
                <a:tableStyleId>{21E4AEA4-8DFA-4A89-87EB-49C32662AFE0}</a:tableStyleId>
              </a:tblPr>
              <a:tblGrid>
                <a:gridCol w="4215075">
                  <a:extLst>
                    <a:ext uri="{9D8B030D-6E8A-4147-A177-3AD203B41FA5}">
                      <a16:colId xmlns:a16="http://schemas.microsoft.com/office/drawing/2014/main" val="350390385"/>
                    </a:ext>
                  </a:extLst>
                </a:gridCol>
                <a:gridCol w="2947672">
                  <a:extLst>
                    <a:ext uri="{9D8B030D-6E8A-4147-A177-3AD203B41FA5}">
                      <a16:colId xmlns:a16="http://schemas.microsoft.com/office/drawing/2014/main" val="1758431239"/>
                    </a:ext>
                  </a:extLst>
                </a:gridCol>
                <a:gridCol w="3475754">
                  <a:extLst>
                    <a:ext uri="{9D8B030D-6E8A-4147-A177-3AD203B41FA5}">
                      <a16:colId xmlns:a16="http://schemas.microsoft.com/office/drawing/2014/main" val="4130422710"/>
                    </a:ext>
                  </a:extLst>
                </a:gridCol>
              </a:tblGrid>
              <a:tr h="265980">
                <a:tc gridSpan="3">
                  <a:txBody>
                    <a:bodyPr/>
                    <a:lstStyle/>
                    <a:p>
                      <a:pPr algn="ctr" rtl="1">
                        <a:lnSpc>
                          <a:spcPct val="107000"/>
                        </a:lnSpc>
                        <a:spcAft>
                          <a:spcPts val="800"/>
                        </a:spcAft>
                        <a:buNone/>
                      </a:pPr>
                      <a:r>
                        <a:rPr lang="ar-MA" sz="2000" b="1" kern="1200" dirty="0">
                          <a:solidFill>
                            <a:srgbClr val="002060"/>
                          </a:solidFill>
                          <a:latin typeface="+mn-lt"/>
                          <a:ea typeface="+mj-ea"/>
                          <a:cs typeface="Calibri" panose="020F0502020204030204" pitchFamily="34" charset="0"/>
                        </a:rPr>
                        <a:t>بعض موارد الكتابة السردية في النص النموذج</a:t>
                      </a:r>
                      <a:endParaRPr lang="fr-FR" sz="2000" b="1" kern="1200" dirty="0">
                        <a:solidFill>
                          <a:srgbClr val="002060"/>
                        </a:solidFill>
                        <a:latin typeface="+mn-lt"/>
                        <a:ea typeface="+mj-ea"/>
                        <a:cs typeface="Calibri" panose="020F0502020204030204" pitchFamily="34" charset="0"/>
                      </a:endParaRPr>
                    </a:p>
                  </a:txBody>
                  <a:tcPr marL="68580" marR="68580" marT="0" marB="0"/>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61183838"/>
                  </a:ext>
                </a:extLst>
              </a:tr>
              <a:tr h="239371">
                <a:tc>
                  <a:txBody>
                    <a:bodyPr/>
                    <a:lstStyle/>
                    <a:p>
                      <a:pPr algn="ctr" rtl="1">
                        <a:lnSpc>
                          <a:spcPct val="107000"/>
                        </a:lnSpc>
                        <a:spcAft>
                          <a:spcPts val="800"/>
                        </a:spcAft>
                        <a:buNone/>
                      </a:pPr>
                      <a:r>
                        <a:rPr lang="ar-MA" sz="1800" b="1" kern="1200" dirty="0">
                          <a:solidFill>
                            <a:schemeClr val="tx1"/>
                          </a:solidFill>
                          <a:latin typeface="+mn-lt"/>
                          <a:ea typeface="+mn-ea"/>
                          <a:cs typeface="Calibri" panose="020F0502020204030204" pitchFamily="34" charset="0"/>
                        </a:rPr>
                        <a:t>التعابير </a:t>
                      </a:r>
                      <a:endParaRPr lang="fr-FR" sz="1800" b="1"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أفعال الكلام</a:t>
                      </a:r>
                      <a:endParaRPr lang="fr-FR" sz="1800" b="1" kern="1200" dirty="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الروابط</a:t>
                      </a:r>
                      <a:endParaRPr lang="fr-FR" sz="1800" b="1" kern="1200" dirty="0">
                        <a:solidFill>
                          <a:schemeClr val="tx1"/>
                        </a:solidFill>
                        <a:latin typeface="+mn-lt"/>
                        <a:ea typeface="+mn-ea"/>
                        <a:cs typeface="Calibri" panose="020F0502020204030204" pitchFamily="34" charset="0"/>
                      </a:endParaRPr>
                    </a:p>
                  </a:txBody>
                  <a:tcPr marL="68580" marR="68580" marT="0" marB="0"/>
                </a:tc>
                <a:extLst>
                  <a:ext uri="{0D108BD9-81ED-4DB2-BD59-A6C34878D82A}">
                    <a16:rowId xmlns:a16="http://schemas.microsoft.com/office/drawing/2014/main" val="774876879"/>
                  </a:ext>
                </a:extLst>
              </a:tr>
              <a:tr h="2698331">
                <a:tc>
                  <a:txBody>
                    <a:bodyPr/>
                    <a:lstStyle/>
                    <a:p>
                      <a:pPr algn="just" rtl="1">
                        <a:lnSpc>
                          <a:spcPct val="107000"/>
                        </a:lnSpc>
                        <a:spcAft>
                          <a:spcPts val="800"/>
                        </a:spcAft>
                        <a:buNone/>
                      </a:pPr>
                      <a:r>
                        <a:rPr lang="ar-SA" sz="2000" b="0" kern="1200" dirty="0">
                          <a:solidFill>
                            <a:schemeClr val="tx1"/>
                          </a:solidFill>
                          <a:latin typeface="+mn-lt"/>
                          <a:ea typeface="+mn-ea"/>
                          <a:cs typeface="Calibri" panose="020F0502020204030204" pitchFamily="34" charset="0"/>
                        </a:rPr>
                        <a:t>- </a:t>
                      </a:r>
                      <a:r>
                        <a:rPr lang="fr-FR" sz="2000" b="0" kern="1200" dirty="0">
                          <a:solidFill>
                            <a:schemeClr val="tx1"/>
                          </a:solidFill>
                          <a:latin typeface="+mn-lt"/>
                          <a:ea typeface="+mn-ea"/>
                          <a:cs typeface="Calibri" panose="020F0502020204030204" pitchFamily="34" charset="0"/>
                        </a:rPr>
                        <a:t>"</a:t>
                      </a:r>
                      <a:r>
                        <a:rPr lang="ar-SA" sz="2000" b="0" kern="1200" dirty="0">
                          <a:solidFill>
                            <a:schemeClr val="tx1"/>
                          </a:solidFill>
                          <a:latin typeface="+mn-lt"/>
                          <a:ea typeface="+mn-ea"/>
                          <a:cs typeface="Calibri" panose="020F0502020204030204" pitchFamily="34" charset="0"/>
                        </a:rPr>
                        <a:t>فِي صِغَرِي، لَمْ أَكُنْ..." </a:t>
                      </a:r>
                      <a:endParaRPr lang="fr-FR" sz="2000" b="0" kern="1200" dirty="0">
                        <a:solidFill>
                          <a:schemeClr val="tx1"/>
                        </a:solidFill>
                        <a:latin typeface="+mn-lt"/>
                        <a:ea typeface="+mn-ea"/>
                        <a:cs typeface="Calibri" panose="020F0502020204030204" pitchFamily="34" charset="0"/>
                      </a:endParaRPr>
                    </a:p>
                    <a:p>
                      <a:pPr algn="r" rtl="1"/>
                      <a:r>
                        <a:rPr lang="ar-SA" sz="2000" b="0" kern="1200" dirty="0">
                          <a:solidFill>
                            <a:schemeClr val="tx1"/>
                          </a:solidFill>
                          <a:latin typeface="+mn-lt"/>
                          <a:ea typeface="+mn-ea"/>
                          <a:cs typeface="Calibri" panose="020F0502020204030204" pitchFamily="34" charset="0"/>
                        </a:rPr>
                        <a:t>- "فِي يَومٍ مَطِيرٍ</a:t>
                      </a:r>
                      <a:r>
                        <a:rPr lang="fr-FR" sz="2000" b="0" kern="1200" dirty="0">
                          <a:solidFill>
                            <a:schemeClr val="tx1"/>
                          </a:solidFill>
                          <a:latin typeface="+mn-lt"/>
                          <a:ea typeface="+mn-ea"/>
                          <a:cs typeface="Calibri" panose="020F0502020204030204" pitchFamily="34" charset="0"/>
                        </a:rPr>
                        <a:t>..."</a:t>
                      </a:r>
                    </a:p>
                    <a:p>
                      <a:pPr algn="r" rtl="1"/>
                      <a:r>
                        <a:rPr lang="ar-SA" sz="2000" b="0" kern="1200" dirty="0">
                          <a:solidFill>
                            <a:schemeClr val="tx1"/>
                          </a:solidFill>
                          <a:latin typeface="+mn-lt"/>
                          <a:ea typeface="+mn-ea"/>
                          <a:cs typeface="Calibri" panose="020F0502020204030204" pitchFamily="34" charset="0"/>
                        </a:rPr>
                        <a:t>- تَسَارَعَتْ دَقَّاتُ قَلْبِي" – "بَعْدَ العَرْضِ</a:t>
                      </a:r>
                      <a:r>
                        <a:rPr lang="fr-FR" sz="2000" b="0" kern="1200" dirty="0">
                          <a:solidFill>
                            <a:schemeClr val="tx1"/>
                          </a:solidFill>
                          <a:latin typeface="+mn-lt"/>
                          <a:ea typeface="+mn-ea"/>
                          <a:cs typeface="Calibri" panose="020F0502020204030204" pitchFamily="34" charset="0"/>
                        </a:rPr>
                        <a:t>..."</a:t>
                      </a:r>
                    </a:p>
                    <a:p>
                      <a:pPr algn="r" rtl="1"/>
                      <a:r>
                        <a:rPr lang="ar-SA" sz="2000" b="0" kern="1200" dirty="0">
                          <a:solidFill>
                            <a:schemeClr val="tx1"/>
                          </a:solidFill>
                          <a:latin typeface="+mn-lt"/>
                          <a:ea typeface="+mn-ea"/>
                          <a:cs typeface="Calibri" panose="020F0502020204030204" pitchFamily="34" charset="0"/>
                        </a:rPr>
                        <a:t>- وَعِنْدَمَا خَرَجْتُ، كَانَ لِي وَجْهٌ آخَر" – "مُنْذُ ذَلِكَ اليَوْمِ</a:t>
                      </a:r>
                      <a:r>
                        <a:rPr lang="fr-FR" sz="2000" b="0" kern="1200" dirty="0">
                          <a:solidFill>
                            <a:schemeClr val="tx1"/>
                          </a:solidFill>
                          <a:latin typeface="+mn-lt"/>
                          <a:ea typeface="+mn-ea"/>
                          <a:cs typeface="Calibri" panose="020F0502020204030204" pitchFamily="34" charset="0"/>
                        </a:rPr>
                        <a:t>..."</a:t>
                      </a:r>
                    </a:p>
                    <a:p>
                      <a:pPr algn="r" rtl="1"/>
                      <a:r>
                        <a:rPr lang="ar-SA" sz="2000" b="0" kern="1200" dirty="0">
                          <a:solidFill>
                            <a:schemeClr val="tx1"/>
                          </a:solidFill>
                          <a:latin typeface="+mn-lt"/>
                          <a:ea typeface="+mn-ea"/>
                          <a:cs typeface="Calibri" panose="020F0502020204030204" pitchFamily="34" charset="0"/>
                        </a:rPr>
                        <a:t>- الآن وقد كبرتُ" – "أَصْبَحَتِ السِّينَما عَالَمِي" – "مِرْآةً عَكَسَتْ أَعْمَاقِي..</a:t>
                      </a:r>
                      <a:endParaRPr lang="fr-FR" sz="2000" b="0"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r" rtl="1"/>
                      <a:r>
                        <a:rPr lang="ar-SA" sz="2000" b="0" kern="1200" dirty="0">
                          <a:solidFill>
                            <a:schemeClr val="tx1"/>
                          </a:solidFill>
                          <a:latin typeface="+mn-lt"/>
                          <a:ea typeface="+mn-ea"/>
                          <a:cs typeface="Calibri" panose="020F0502020204030204" pitchFamily="34" charset="0"/>
                        </a:rPr>
                        <a:t>- سألني: سَأَلَنِي خَالِي: 'مَا رَأْيُكَ؟</a:t>
                      </a:r>
                      <a:r>
                        <a:rPr lang="fr-FR" sz="2000" b="0" kern="1200" dirty="0">
                          <a:solidFill>
                            <a:schemeClr val="tx1"/>
                          </a:solidFill>
                          <a:latin typeface="+mn-lt"/>
                          <a:ea typeface="+mn-ea"/>
                          <a:cs typeface="Calibri" panose="020F0502020204030204" pitchFamily="34" charset="0"/>
                        </a:rPr>
                        <a:t>'"</a:t>
                      </a:r>
                    </a:p>
                    <a:p>
                      <a:pPr algn="r" rtl="1"/>
                      <a:r>
                        <a:rPr lang="ar-SA" sz="2000" b="0" kern="1200" dirty="0">
                          <a:solidFill>
                            <a:schemeClr val="tx1"/>
                          </a:solidFill>
                          <a:latin typeface="+mn-lt"/>
                          <a:ea typeface="+mn-ea"/>
                          <a:cs typeface="Calibri" panose="020F0502020204030204" pitchFamily="34" charset="0"/>
                        </a:rPr>
                        <a:t>- قالت: </a:t>
                      </a:r>
                      <a:r>
                        <a:rPr lang="fr-FR" sz="2000" b="0" kern="1200" dirty="0">
                          <a:solidFill>
                            <a:schemeClr val="tx1"/>
                          </a:solidFill>
                          <a:latin typeface="+mn-lt"/>
                          <a:ea typeface="+mn-ea"/>
                          <a:cs typeface="Calibri" panose="020F0502020204030204" pitchFamily="34" charset="0"/>
                        </a:rPr>
                        <a:t>"</a:t>
                      </a:r>
                      <a:r>
                        <a:rPr lang="ar-SA" sz="2000" b="0" kern="1200" dirty="0">
                          <a:solidFill>
                            <a:schemeClr val="tx1"/>
                          </a:solidFill>
                          <a:latin typeface="+mn-lt"/>
                          <a:ea typeface="+mn-ea"/>
                          <a:cs typeface="Calibri" panose="020F0502020204030204" pitchFamily="34" charset="0"/>
                        </a:rPr>
                        <a:t>فَقُلْتُ: 'أُرِيدُ أَنْ أَصْنَعَ أَفْلَامًا مِثْلَ هَذَا".</a:t>
                      </a:r>
                      <a:endParaRPr lang="fr-FR" sz="2000" b="0" kern="1200" dirty="0">
                        <a:solidFill>
                          <a:schemeClr val="tx1"/>
                        </a:solidFill>
                        <a:latin typeface="+mn-lt"/>
                        <a:ea typeface="+mn-ea"/>
                        <a:cs typeface="Calibri" panose="020F0502020204030204" pitchFamily="34" charset="0"/>
                      </a:endParaRPr>
                    </a:p>
                    <a:p>
                      <a:pPr algn="r" rtl="1"/>
                      <a:r>
                        <a:rPr lang="ar-SA" sz="2000" b="0" kern="1200" dirty="0">
                          <a:solidFill>
                            <a:schemeClr val="tx1"/>
                          </a:solidFill>
                          <a:latin typeface="+mn-lt"/>
                          <a:ea typeface="+mn-ea"/>
                          <a:cs typeface="Calibri" panose="020F0502020204030204" pitchFamily="34" charset="0"/>
                        </a:rPr>
                        <a:t>-  أَتَسَاءَلُ: 'كَيْفَ كُتِبَ هَذَا المَشْهَدُ؟</a:t>
                      </a:r>
                      <a:r>
                        <a:rPr lang="fr-FR" sz="1800" kern="1200" dirty="0">
                          <a:solidFill>
                            <a:schemeClr val="dk1"/>
                          </a:solidFill>
                          <a:effectLst/>
                          <a:latin typeface="+mn-lt"/>
                          <a:ea typeface="+mn-ea"/>
                          <a:cs typeface="+mn-cs"/>
                        </a:rPr>
                        <a:t>...'"</a:t>
                      </a:r>
                      <a:endParaRPr lang="ar-SA" sz="2000" kern="1200" dirty="0">
                        <a:solidFill>
                          <a:schemeClr val="tx1"/>
                        </a:solidFill>
                        <a:latin typeface="+mn-lt"/>
                        <a:ea typeface="+mn-ea"/>
                        <a:cs typeface="Calibri" panose="020F0502020204030204" pitchFamily="34" charset="0"/>
                      </a:endParaRPr>
                    </a:p>
                  </a:txBody>
                  <a:tcPr marL="68580" marR="68580" marT="0" marB="0"/>
                </a:tc>
                <a:tc>
                  <a:txBody>
                    <a:bodyPr/>
                    <a:lstStyle/>
                    <a:p>
                      <a:pPr algn="r" rtl="1"/>
                      <a:r>
                        <a:rPr lang="ar-SA" sz="2000" b="0" kern="1200" dirty="0">
                          <a:solidFill>
                            <a:schemeClr val="tx1"/>
                          </a:solidFill>
                          <a:latin typeface="+mn-lt"/>
                          <a:ea typeface="+mn-ea"/>
                          <a:cs typeface="Calibri" panose="020F0502020204030204" pitchFamily="34" charset="0"/>
                        </a:rPr>
                        <a:t>- </a:t>
                      </a:r>
                      <a:r>
                        <a:rPr lang="ar-SA" sz="2000" b="1" kern="1200" dirty="0">
                          <a:solidFill>
                            <a:schemeClr val="tx1"/>
                          </a:solidFill>
                          <a:latin typeface="+mn-lt"/>
                          <a:ea typeface="+mn-ea"/>
                          <a:cs typeface="Calibri" panose="020F0502020204030204" pitchFamily="34" charset="0"/>
                        </a:rPr>
                        <a:t>زمنية</a:t>
                      </a:r>
                      <a:r>
                        <a:rPr lang="ar-SA" sz="2000" b="0" kern="1200" dirty="0">
                          <a:solidFill>
                            <a:schemeClr val="tx1"/>
                          </a:solidFill>
                          <a:latin typeface="+mn-lt"/>
                          <a:ea typeface="+mn-ea"/>
                          <a:cs typeface="Calibri" panose="020F0502020204030204" pitchFamily="34" charset="0"/>
                        </a:rPr>
                        <a:t>: فِي صِغَرِي / فِي يَومٍ مَطِيرٍ / بَعْدَ العَرْضِ / مُنْذُ ذَلِكَ اليَوْمِ / الآن وقد كبرتُ</a:t>
                      </a:r>
                      <a:endParaRPr lang="fr-FR" sz="2000" b="0" kern="1200" dirty="0">
                        <a:solidFill>
                          <a:schemeClr val="tx1"/>
                        </a:solidFill>
                        <a:latin typeface="+mn-lt"/>
                        <a:ea typeface="+mn-ea"/>
                        <a:cs typeface="Calibri" panose="020F0502020204030204" pitchFamily="34" charset="0"/>
                      </a:endParaRPr>
                    </a:p>
                    <a:p>
                      <a:pPr algn="r" rtl="1"/>
                      <a:r>
                        <a:rPr lang="ar-SA" sz="2000" b="0" kern="1200" dirty="0">
                          <a:solidFill>
                            <a:schemeClr val="tx1"/>
                          </a:solidFill>
                          <a:latin typeface="+mn-lt"/>
                          <a:ea typeface="+mn-ea"/>
                          <a:cs typeface="Calibri" panose="020F0502020204030204" pitchFamily="34" charset="0"/>
                        </a:rPr>
                        <a:t>- </a:t>
                      </a:r>
                      <a:r>
                        <a:rPr lang="ar-SA" sz="2000" b="1" kern="1200" dirty="0">
                          <a:solidFill>
                            <a:schemeClr val="tx1"/>
                          </a:solidFill>
                          <a:latin typeface="+mn-lt"/>
                          <a:ea typeface="+mn-ea"/>
                          <a:cs typeface="Calibri" panose="020F0502020204030204" pitchFamily="34" charset="0"/>
                        </a:rPr>
                        <a:t>سببية</a:t>
                      </a:r>
                      <a:r>
                        <a:rPr lang="ar-SA" sz="2000" b="0" kern="1200" dirty="0">
                          <a:solidFill>
                            <a:schemeClr val="tx1"/>
                          </a:solidFill>
                          <a:latin typeface="+mn-lt"/>
                          <a:ea typeface="+mn-ea"/>
                          <a:cs typeface="Calibri" panose="020F0502020204030204" pitchFamily="34" charset="0"/>
                        </a:rPr>
                        <a:t>: حَتَّى وَجَدْتُ... / كَبُرَ شَغَفِي، وَقَرَّرْتُ... / لِمَعْرِفَةِ كَيْفَ تُصْنَعُ</a:t>
                      </a:r>
                      <a:r>
                        <a:rPr lang="fr-FR" sz="2000" b="0" kern="1200" dirty="0">
                          <a:solidFill>
                            <a:schemeClr val="tx1"/>
                          </a:solidFill>
                          <a:latin typeface="+mn-lt"/>
                          <a:ea typeface="+mn-ea"/>
                          <a:cs typeface="Calibri" panose="020F0502020204030204" pitchFamily="34" charset="0"/>
                        </a:rPr>
                        <a:t>...</a:t>
                      </a:r>
                    </a:p>
                    <a:p>
                      <a:pPr algn="r" rtl="1"/>
                      <a:r>
                        <a:rPr lang="ar-SA" sz="2000" b="0" kern="1200" dirty="0">
                          <a:solidFill>
                            <a:schemeClr val="tx1"/>
                          </a:solidFill>
                          <a:latin typeface="+mn-lt"/>
                          <a:ea typeface="+mn-ea"/>
                          <a:cs typeface="Calibri" panose="020F0502020204030204" pitchFamily="34" charset="0"/>
                        </a:rPr>
                        <a:t>- العطف: وَ – فـ – ... / وَصِرْتُ... / ثُمَّ... </a:t>
                      </a:r>
                      <a:endParaRPr lang="fr-FR" sz="2000" b="0" kern="1200" dirty="0">
                        <a:solidFill>
                          <a:schemeClr val="tx1"/>
                        </a:solidFill>
                        <a:latin typeface="+mn-lt"/>
                        <a:ea typeface="+mn-ea"/>
                        <a:cs typeface="Calibri" panose="020F0502020204030204" pitchFamily="34" charset="0"/>
                      </a:endParaRPr>
                    </a:p>
                    <a:p>
                      <a:pPr marL="285750" indent="-285750" algn="r" rtl="1">
                        <a:lnSpc>
                          <a:spcPct val="107000"/>
                        </a:lnSpc>
                        <a:spcAft>
                          <a:spcPts val="800"/>
                        </a:spcAft>
                        <a:buFontTx/>
                        <a:buChar char="-"/>
                      </a:pPr>
                      <a:r>
                        <a:rPr lang="fr-FR" sz="2000" b="0" kern="1200" dirty="0">
                          <a:solidFill>
                            <a:schemeClr val="tx1"/>
                          </a:solidFill>
                          <a:latin typeface="+mn-lt"/>
                          <a:ea typeface="+mn-ea"/>
                          <a:cs typeface="Calibri" panose="020F0502020204030204" pitchFamily="34" charset="0"/>
                        </a:rPr>
                        <a:t>"</a:t>
                      </a:r>
                    </a:p>
                  </a:txBody>
                  <a:tcPr marL="68580" marR="68580" marT="0" marB="0"/>
                </a:tc>
                <a:extLst>
                  <a:ext uri="{0D108BD9-81ED-4DB2-BD59-A6C34878D82A}">
                    <a16:rowId xmlns:a16="http://schemas.microsoft.com/office/drawing/2014/main" val="2738500263"/>
                  </a:ext>
                </a:extLst>
              </a:tr>
            </a:tbl>
          </a:graphicData>
        </a:graphic>
      </p:graphicFrame>
      <p:sp>
        <p:nvSpPr>
          <p:cNvPr id="7" name="ZoneTexte 6">
            <a:extLst>
              <a:ext uri="{FF2B5EF4-FFF2-40B4-BE49-F238E27FC236}">
                <a16:creationId xmlns:a16="http://schemas.microsoft.com/office/drawing/2014/main" id="{289A2A3A-C3D9-2B54-DC3B-2A2C83DD296A}"/>
              </a:ext>
            </a:extLst>
          </p:cNvPr>
          <p:cNvSpPr txBox="1"/>
          <p:nvPr/>
        </p:nvSpPr>
        <p:spPr>
          <a:xfrm>
            <a:off x="4473677" y="1043172"/>
            <a:ext cx="5889523" cy="400110"/>
          </a:xfrm>
          <a:prstGeom prst="rect">
            <a:avLst/>
          </a:prstGeom>
          <a:solidFill>
            <a:schemeClr val="accent4">
              <a:lumMod val="40000"/>
              <a:lumOff val="60000"/>
            </a:schemeClr>
          </a:solidFill>
        </p:spPr>
        <p:txBody>
          <a:bodyPr wrap="square" rtlCol="0">
            <a:spAutoFit/>
          </a:bodyPr>
          <a:lstStyle/>
          <a:p>
            <a:pPr algn="r" rtl="1"/>
            <a:r>
              <a:rPr lang="ar-MA" sz="2000" b="1" dirty="0">
                <a:solidFill>
                  <a:srgbClr val="002060"/>
                </a:solidFill>
                <a:ea typeface="+mj-ea"/>
                <a:cs typeface="Calibri" panose="020F0502020204030204" pitchFamily="34" charset="0"/>
              </a:rPr>
              <a:t>النشاط 2</a:t>
            </a:r>
            <a:r>
              <a:rPr lang="ar-SA" sz="2000" b="1" dirty="0">
                <a:solidFill>
                  <a:srgbClr val="002060"/>
                </a:solidFill>
                <a:ea typeface="+mj-ea"/>
                <a:cs typeface="Calibri" panose="020F0502020204030204" pitchFamily="34" charset="0"/>
              </a:rPr>
              <a:t> </a:t>
            </a:r>
            <a:r>
              <a:rPr lang="ar-MA" sz="2000" b="1" dirty="0">
                <a:solidFill>
                  <a:srgbClr val="002060"/>
                </a:solidFill>
                <a:ea typeface="+mj-ea"/>
                <a:cs typeface="Calibri" panose="020F0502020204030204" pitchFamily="34" charset="0"/>
              </a:rPr>
              <a:t>-</a:t>
            </a:r>
            <a:r>
              <a:rPr lang="ar-SA" sz="2000" b="1" dirty="0">
                <a:solidFill>
                  <a:srgbClr val="002060"/>
                </a:solidFill>
                <a:ea typeface="+mj-ea"/>
                <a:cs typeface="Calibri" panose="020F0502020204030204" pitchFamily="34" charset="0"/>
              </a:rPr>
              <a:t> أستخرج من ال</a:t>
            </a:r>
            <a:r>
              <a:rPr lang="ar-MA" sz="2000" b="1" dirty="0">
                <a:solidFill>
                  <a:srgbClr val="002060"/>
                </a:solidFill>
                <a:ea typeface="+mj-ea"/>
                <a:cs typeface="Calibri" panose="020F0502020204030204" pitchFamily="34" charset="0"/>
              </a:rPr>
              <a:t>نص بعض موارد الكتابة السردية</a:t>
            </a:r>
            <a:r>
              <a:rPr lang="ar-SA" sz="2000" b="1" dirty="0">
                <a:solidFill>
                  <a:srgbClr val="002060"/>
                </a:solidFill>
                <a:ea typeface="+mj-ea"/>
                <a:cs typeface="Calibri" panose="020F0502020204030204" pitchFamily="34" charset="0"/>
              </a:rPr>
              <a:t>: </a:t>
            </a:r>
            <a:endParaRPr lang="fr-FR" sz="2000" b="1" dirty="0">
              <a:solidFill>
                <a:srgbClr val="002060"/>
              </a:solidFill>
              <a:ea typeface="+mj-ea"/>
              <a:cs typeface="Calibri" panose="020F0502020204030204" pitchFamily="34" charset="0"/>
            </a:endParaRPr>
          </a:p>
        </p:txBody>
      </p:sp>
      <p:sp>
        <p:nvSpPr>
          <p:cNvPr id="9" name="Rectangle à coins arrondis 8"/>
          <p:cNvSpPr/>
          <p:nvPr/>
        </p:nvSpPr>
        <p:spPr>
          <a:xfrm>
            <a:off x="7975854" y="5836507"/>
            <a:ext cx="2221307" cy="9500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002060"/>
                </a:solidFill>
              </a:rPr>
              <a:t>رسم مسار الشخصية وربط البداية بالتحول والنهاية</a:t>
            </a:r>
            <a:endParaRPr lang="fr-FR" sz="2000" b="1" dirty="0">
              <a:solidFill>
                <a:srgbClr val="002060"/>
              </a:solidFill>
            </a:endParaRPr>
          </a:p>
        </p:txBody>
      </p:sp>
      <p:sp>
        <p:nvSpPr>
          <p:cNvPr id="13" name="Rectangle à coins arrondis 12"/>
          <p:cNvSpPr/>
          <p:nvPr/>
        </p:nvSpPr>
        <p:spPr>
          <a:xfrm>
            <a:off x="4409694" y="5814828"/>
            <a:ext cx="2221307" cy="98316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solidFill>
                  <a:srgbClr val="002060"/>
                </a:solidFill>
              </a:rPr>
              <a:t>التعبير عن التواصل والحوار بين الشخصيات</a:t>
            </a:r>
            <a:endParaRPr lang="fr-FR" sz="2000" dirty="0">
              <a:solidFill>
                <a:srgbClr val="002060"/>
              </a:solidFill>
            </a:endParaRPr>
          </a:p>
        </p:txBody>
      </p:sp>
      <p:sp>
        <p:nvSpPr>
          <p:cNvPr id="14" name="Rectangle à coins arrondis 13"/>
          <p:cNvSpPr/>
          <p:nvPr/>
        </p:nvSpPr>
        <p:spPr>
          <a:xfrm>
            <a:off x="924623" y="5785515"/>
            <a:ext cx="2221307" cy="99655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solidFill>
                  <a:srgbClr val="002060"/>
                </a:solidFill>
              </a:rPr>
              <a:t>تنظيم الأحداث والربط بين الجمل والفقرات وتفسير الأسباب بالنتائج</a:t>
            </a:r>
            <a:endParaRPr lang="fr-FR" sz="2000" dirty="0">
              <a:solidFill>
                <a:srgbClr val="002060"/>
              </a:solidFill>
            </a:endParaRPr>
          </a:p>
        </p:txBody>
      </p:sp>
      <p:sp>
        <p:nvSpPr>
          <p:cNvPr id="12" name="Flèche vers le bas 11"/>
          <p:cNvSpPr/>
          <p:nvPr/>
        </p:nvSpPr>
        <p:spPr>
          <a:xfrm>
            <a:off x="8781707" y="4998614"/>
            <a:ext cx="609600" cy="816214"/>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vers le bas 16"/>
          <p:cNvSpPr/>
          <p:nvPr/>
        </p:nvSpPr>
        <p:spPr>
          <a:xfrm>
            <a:off x="5215548" y="4998615"/>
            <a:ext cx="609600" cy="777674"/>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Flèche vers le bas 17"/>
          <p:cNvSpPr/>
          <p:nvPr/>
        </p:nvSpPr>
        <p:spPr>
          <a:xfrm>
            <a:off x="1935844" y="4998614"/>
            <a:ext cx="609600" cy="777675"/>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space réservé du texte 3">
            <a:extLst>
              <a:ext uri="{FF2B5EF4-FFF2-40B4-BE49-F238E27FC236}">
                <a16:creationId xmlns:a16="http://schemas.microsoft.com/office/drawing/2014/main" id="{E7A53D83-41BE-527C-AF0E-78603B36476C}"/>
              </a:ext>
            </a:extLst>
          </p:cNvPr>
          <p:cNvSpPr txBox="1">
            <a:spLocks/>
          </p:cNvSpPr>
          <p:nvPr/>
        </p:nvSpPr>
        <p:spPr>
          <a:xfrm>
            <a:off x="815567" y="417428"/>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وينوه بتفاعلهم مع النشاط، وبعد التصويب وتعليل الإجابات والتأكد من صحتها، </a:t>
            </a:r>
            <a:r>
              <a:rPr lang="ar-MA" altLang="fr-FR" sz="1400" dirty="0">
                <a:solidFill>
                  <a:schemeClr val="bg2">
                    <a:lumMod val="75000"/>
                  </a:schemeClr>
                </a:solidFill>
                <a:highlight>
                  <a:srgbClr val="FFFF00"/>
                </a:highlight>
                <a:cs typeface="Calibri" panose="020F0502020204030204" pitchFamily="34" charset="0"/>
              </a:rPr>
              <a:t>يقدم التغذية الراجعة المناسبة</a:t>
            </a:r>
            <a:r>
              <a:rPr lang="ar-MA" altLang="fr-FR" sz="1400" dirty="0">
                <a:solidFill>
                  <a:schemeClr val="bg2">
                    <a:lumMod val="75000"/>
                  </a:schemeClr>
                </a:solidFill>
                <a:cs typeface="Calibri" panose="020F0502020204030204" pitchFamily="34" charset="0"/>
              </a:rPr>
              <a:t>، ثم يطلب نقل الجدول إلى كراسة المتعلم أو دفتر الدروس (النشاط 2 ص 27) . </a:t>
            </a:r>
            <a:endParaRPr lang="fr-FR" dirty="0">
              <a:solidFill>
                <a:srgbClr val="BFBFBF"/>
              </a:solidFill>
            </a:endParaRPr>
          </a:p>
        </p:txBody>
      </p:sp>
      <p:sp>
        <p:nvSpPr>
          <p:cNvPr id="22" name="Google Shape;902;p55">
            <a:extLst>
              <a:ext uri="{FF2B5EF4-FFF2-40B4-BE49-F238E27FC236}">
                <a16:creationId xmlns:a16="http://schemas.microsoft.com/office/drawing/2014/main" id="{1AA6D688-36E5-04B4-BAD5-EF1087177C61}"/>
              </a:ext>
            </a:extLst>
          </p:cNvPr>
          <p:cNvSpPr txBox="1"/>
          <p:nvPr/>
        </p:nvSpPr>
        <p:spPr>
          <a:xfrm>
            <a:off x="1415845" y="80243"/>
            <a:ext cx="10117394"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rPr>
              <a:t>  جيد، </a:t>
            </a:r>
            <a:r>
              <a:rPr lang="ar-MA" sz="2000" b="1" dirty="0">
                <a:solidFill>
                  <a:srgbClr val="757070"/>
                </a:solidFill>
                <a:cs typeface="Calibri"/>
              </a:rPr>
              <a:t>بعد </a:t>
            </a:r>
            <a:r>
              <a:rPr lang="ar-MA" sz="2000" b="1" dirty="0">
                <a:solidFill>
                  <a:srgbClr val="FF0000"/>
                </a:solidFill>
                <a:cs typeface="Calibri"/>
              </a:rPr>
              <a:t>الاستماع إلى إجاباتكم </a:t>
            </a:r>
            <a:r>
              <a:rPr lang="ar-MA" sz="2000" b="1" dirty="0">
                <a:solidFill>
                  <a:srgbClr val="757070"/>
                </a:solidFill>
                <a:cs typeface="Calibri"/>
              </a:rPr>
              <a:t>واستثمارها في ملء الجدول،</a:t>
            </a:r>
            <a:r>
              <a:rPr lang="ar-MA" sz="2000" b="1" dirty="0">
                <a:solidFill>
                  <a:srgbClr val="757070"/>
                </a:solidFill>
                <a:latin typeface="Calibri"/>
                <a:cs typeface="Calibri"/>
              </a:rPr>
              <a:t> إليكم الإجابة النهائية للنشاط. </a:t>
            </a:r>
            <a:endParaRPr lang="ar-MA" sz="2000" b="1" dirty="0">
              <a:solidFill>
                <a:srgbClr val="757070"/>
              </a:solidFill>
              <a:latin typeface="Calibri"/>
              <a:cs typeface="Calibri"/>
              <a:sym typeface="Calibri"/>
            </a:endParaRPr>
          </a:p>
        </p:txBody>
      </p:sp>
      <p:sp>
        <p:nvSpPr>
          <p:cNvPr id="10" name="ZoneTexte 9">
            <a:extLst>
              <a:ext uri="{FF2B5EF4-FFF2-40B4-BE49-F238E27FC236}">
                <a16:creationId xmlns:a16="http://schemas.microsoft.com/office/drawing/2014/main" id="{44B9C4B5-F77D-3269-E967-54C78325A420}"/>
              </a:ext>
            </a:extLst>
          </p:cNvPr>
          <p:cNvSpPr txBox="1"/>
          <p:nvPr/>
        </p:nvSpPr>
        <p:spPr>
          <a:xfrm rot="16200000">
            <a:off x="10829976" y="5627368"/>
            <a:ext cx="1601358" cy="646331"/>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الوظيفة</a:t>
            </a:r>
            <a:endParaRPr lang="ar-MA" sz="20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0353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3A6DD-65B6-5E1D-71D2-7A19698E529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D62468-7245-AF04-3D37-6970725BCF8A}"/>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EA445858-A7A0-0C6A-7C40-3900921847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6CBB79DF-CC76-E627-C30F-C8B1671AF46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04ADE1C6-20DF-2C55-AE0F-064BF0DB8279}"/>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0" name="Groupe 9">
            <a:extLst>
              <a:ext uri="{FF2B5EF4-FFF2-40B4-BE49-F238E27FC236}">
                <a16:creationId xmlns:a16="http://schemas.microsoft.com/office/drawing/2014/main" id="{702479FB-BE0E-562A-83DF-BBC2FD930EC7}"/>
              </a:ext>
            </a:extLst>
          </p:cNvPr>
          <p:cNvGrpSpPr/>
          <p:nvPr/>
        </p:nvGrpSpPr>
        <p:grpSpPr>
          <a:xfrm>
            <a:off x="5048250" y="1433257"/>
            <a:ext cx="6694017" cy="4274953"/>
            <a:chOff x="4572000" y="1583372"/>
            <a:chExt cx="6694017" cy="4274953"/>
          </a:xfrm>
        </p:grpSpPr>
        <p:grpSp>
          <p:nvGrpSpPr>
            <p:cNvPr id="11" name="Group 14">
              <a:extLst>
                <a:ext uri="{FF2B5EF4-FFF2-40B4-BE49-F238E27FC236}">
                  <a16:creationId xmlns:a16="http://schemas.microsoft.com/office/drawing/2014/main" id="{02C2C124-FC9C-1370-4606-B9B2C0AD30D3}"/>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DB5CC9F2-A9C4-C31B-52CE-0AAAC3E1689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7B6B102-098C-B803-11FF-5CCDBC7F0DB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92ACD695-9ED3-9ED0-5B38-FA5EA5E0151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54BC92D2-C1FB-1F48-403D-0AA848B19610}"/>
                </a:ext>
              </a:extLst>
            </p:cNvPr>
            <p:cNvSpPr txBox="1"/>
            <p:nvPr/>
          </p:nvSpPr>
          <p:spPr>
            <a:xfrm>
              <a:off x="4793540" y="1583372"/>
              <a:ext cx="6369613" cy="427495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dirty="0">
                  <a:solidFill>
                    <a:srgbClr val="44546A"/>
                  </a:solidFill>
                  <a:ea typeface="Calibri"/>
                  <a:cs typeface="Calibri"/>
                  <a:sym typeface="Calibri"/>
                </a:rPr>
                <a:t>النشاط 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3600" b="1" i="0" u="none" strike="noStrike" kern="0" cap="none" spc="0" normalizeH="0" baseline="0" noProof="0" dirty="0">
                  <a:ln>
                    <a:noFill/>
                  </a:ln>
                  <a:solidFill>
                    <a:schemeClr val="accent2"/>
                  </a:solidFill>
                  <a:effectLst/>
                  <a:uLnTx/>
                  <a:uFillTx/>
                  <a:latin typeface="Calibri"/>
                  <a:ea typeface="Calibri"/>
                  <a:cs typeface="Calibri"/>
                  <a:sym typeface="Calibri"/>
                </a:rPr>
                <a:t>كتابة نص سردي</a:t>
              </a: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(وضعية البداية)</a:t>
              </a:r>
              <a:br>
                <a:rPr lang="ar-MA" sz="4800" b="1" kern="0" dirty="0">
                  <a:solidFill>
                    <a:srgbClr val="44546A"/>
                  </a:solidFill>
                  <a:latin typeface="Calibri"/>
                  <a:ea typeface="Calibri"/>
                  <a:cs typeface="Calibri"/>
                  <a:sym typeface="Calibri"/>
                </a:rPr>
              </a:br>
              <a:r>
                <a:rPr lang="ar-MA" sz="4800" b="1" dirty="0">
                  <a:solidFill>
                    <a:srgbClr val="44546A"/>
                  </a:solidFill>
                  <a:ea typeface="Calibri"/>
                  <a:cs typeface="Calibri"/>
                  <a:sym typeface="Calibri"/>
                </a:rPr>
                <a:t>30 دقيقة</a:t>
              </a:r>
            </a:p>
            <a:p>
              <a:pPr lvl="0" algn="ctr" defTabSz="1219170">
                <a:lnSpc>
                  <a:spcPct val="131218"/>
                </a:lnSpc>
                <a:defRPr sz="1800" b="0" i="0" u="none" strike="noStrike" kern="0" cap="none" spc="0" baseline="0">
                  <a:solidFill>
                    <a:srgbClr val="000000"/>
                  </a:solidFill>
                  <a:uFillTx/>
                </a:defRPr>
              </a:pP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8F1BA628-6DF5-E3CC-DDE1-1A5AB71478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01D55938-9F8E-5357-3C9E-3DE103918920}"/>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798C4F9A-A9EA-8522-B523-DD551146897B}"/>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B133D641-5A7F-ECD9-84D5-09F81E983CD3}"/>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25" name="Image 24">
            <a:extLst>
              <a:ext uri="{FF2B5EF4-FFF2-40B4-BE49-F238E27FC236}">
                <a16:creationId xmlns:a16="http://schemas.microsoft.com/office/drawing/2014/main" id="{C7A8A3DC-B4F2-445B-2E2E-FB04F97A5FEA}"/>
              </a:ext>
            </a:extLst>
          </p:cNvPr>
          <p:cNvPicPr>
            <a:picLocks noChangeAspect="1"/>
          </p:cNvPicPr>
          <p:nvPr/>
        </p:nvPicPr>
        <p:blipFill>
          <a:blip r:embed="rId5"/>
          <a:stretch>
            <a:fillRect/>
          </a:stretch>
        </p:blipFill>
        <p:spPr>
          <a:xfrm>
            <a:off x="354957" y="1924665"/>
            <a:ext cx="4559877" cy="1201994"/>
          </a:xfrm>
          <a:prstGeom prst="rect">
            <a:avLst/>
          </a:prstGeom>
        </p:spPr>
      </p:pic>
      <p:pic>
        <p:nvPicPr>
          <p:cNvPr id="9" name="Image 8">
            <a:extLst>
              <a:ext uri="{FF2B5EF4-FFF2-40B4-BE49-F238E27FC236}">
                <a16:creationId xmlns:a16="http://schemas.microsoft.com/office/drawing/2014/main" id="{0DAA57AB-A0E3-299D-1AEB-D90B4CAC7737}"/>
              </a:ext>
            </a:extLst>
          </p:cNvPr>
          <p:cNvPicPr>
            <a:picLocks noChangeAspect="1"/>
          </p:cNvPicPr>
          <p:nvPr/>
        </p:nvPicPr>
        <p:blipFill>
          <a:blip r:embed="rId6"/>
          <a:stretch>
            <a:fillRect/>
          </a:stretch>
        </p:blipFill>
        <p:spPr>
          <a:xfrm>
            <a:off x="354957" y="3169755"/>
            <a:ext cx="4559877" cy="934556"/>
          </a:xfrm>
          <a:prstGeom prst="rect">
            <a:avLst/>
          </a:prstGeom>
        </p:spPr>
      </p:pic>
    </p:spTree>
    <p:extLst>
      <p:ext uri="{BB962C8B-B14F-4D97-AF65-F5344CB8AC3E}">
        <p14:creationId xmlns:p14="http://schemas.microsoft.com/office/powerpoint/2010/main" val="1233177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18BFC726-A2B0-67D6-2477-FF6007303C08}"/>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49453EA1-4BFF-0C0D-9FF6-6A48B0F08251}"/>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A3A5A7CE-6B47-3681-7154-0EEA826B5EF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1476BDCC-765D-1E2B-45A1-98231E6EEC8D}"/>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F7B0685B-016B-BE8B-D4B7-A25C6B7AC076}"/>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318F8B60-04F9-6DA8-B3F1-611CF3520330}"/>
              </a:ext>
            </a:extLst>
          </p:cNvPr>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b="1" dirty="0">
                <a:solidFill>
                  <a:srgbClr val="7F7F7F"/>
                </a:solidFill>
                <a:latin typeface="Calibri"/>
                <a:ea typeface="Calibri"/>
                <a:cs typeface="Calibri"/>
                <a:sym typeface="Calibri"/>
              </a:rPr>
              <a:t>تعرفنا سابقا، أن لكل نص سردي بداية ووسطا ونهاية، سنتدرب الآن على كتابة وضعية البداية </a:t>
            </a:r>
            <a:r>
              <a:rPr lang="ar-MA" sz="2000" b="1" dirty="0">
                <a:solidFill>
                  <a:srgbClr val="7F7F7F"/>
                </a:solidFill>
                <a:highlight>
                  <a:srgbClr val="FFFF00"/>
                </a:highlight>
                <a:latin typeface="Calibri"/>
                <a:ea typeface="Calibri"/>
                <a:cs typeface="Calibri"/>
                <a:sym typeface="Calibri"/>
              </a:rPr>
              <a:t> </a:t>
            </a:r>
            <a:endParaRPr sz="2000" b="1" dirty="0">
              <a:solidFill>
                <a:srgbClr val="7F7F7F"/>
              </a:solidFill>
              <a:highlight>
                <a:srgbClr val="FFFF00"/>
              </a:highlight>
              <a:latin typeface="Calibri"/>
              <a:ea typeface="Calibri"/>
              <a:cs typeface="Calibri"/>
              <a:sym typeface="Calibri"/>
            </a:endParaRPr>
          </a:p>
        </p:txBody>
      </p:sp>
      <p:sp>
        <p:nvSpPr>
          <p:cNvPr id="838" name="Google Shape;838;p33">
            <a:extLst>
              <a:ext uri="{FF2B5EF4-FFF2-40B4-BE49-F238E27FC236}">
                <a16:creationId xmlns:a16="http://schemas.microsoft.com/office/drawing/2014/main" id="{2696A2B1-1A2D-E746-6F3F-C9F71FCAC38E}"/>
              </a:ext>
            </a:extLst>
          </p:cNvPr>
          <p:cNvSpPr txBox="1"/>
          <p:nvPr/>
        </p:nvSpPr>
        <p:spPr>
          <a:xfrm>
            <a:off x="1012791" y="560020"/>
            <a:ext cx="10613815"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يقود المدرس المتعلمين إلى تذكر مراحل الخطاطة السردية، بالتركيز على وضعية البداية، مستعينا بأسئلة موجهة. ثم يوجههم إلى تحديد مقطع البداية في النص النموذج واستنتاج وضعيته.</a:t>
            </a:r>
            <a:endParaRPr sz="1400" b="0" i="1" u="none" strike="noStrike" cap="none" dirty="0">
              <a:solidFill>
                <a:srgbClr val="AEABAB"/>
              </a:solidFill>
              <a:latin typeface="Calibri"/>
              <a:ea typeface="Calibri"/>
              <a:cs typeface="Calibri"/>
              <a:sym typeface="Calibri"/>
            </a:endParaRPr>
          </a:p>
        </p:txBody>
      </p:sp>
      <p:sp>
        <p:nvSpPr>
          <p:cNvPr id="5" name="ZoneTexte 4">
            <a:extLst>
              <a:ext uri="{FF2B5EF4-FFF2-40B4-BE49-F238E27FC236}">
                <a16:creationId xmlns:a16="http://schemas.microsoft.com/office/drawing/2014/main" id="{DD9617EF-C3A1-A758-A70A-7E4764C96C45}"/>
              </a:ext>
            </a:extLst>
          </p:cNvPr>
          <p:cNvSpPr txBox="1"/>
          <p:nvPr/>
        </p:nvSpPr>
        <p:spPr>
          <a:xfrm>
            <a:off x="2884717" y="984740"/>
            <a:ext cx="6223820" cy="1169551"/>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SA" sz="3200" b="1" dirty="0">
                <a:solidFill>
                  <a:srgbClr val="002060"/>
                </a:solidFill>
                <a:latin typeface="Sakkal Majalla" panose="02000000000000000000" pitchFamily="2" charset="-78"/>
                <a:cs typeface="Sakkal Majalla" panose="02000000000000000000" pitchFamily="2" charset="-78"/>
              </a:rPr>
              <a:t>-ال</a:t>
            </a:r>
            <a:r>
              <a:rPr lang="ar-MA" sz="3200" b="1" dirty="0">
                <a:solidFill>
                  <a:srgbClr val="002060"/>
                </a:solidFill>
                <a:latin typeface="Sakkal Majalla" panose="02000000000000000000" pitchFamily="2" charset="-78"/>
                <a:cs typeface="Sakkal Majalla" panose="02000000000000000000" pitchFamily="2" charset="-78"/>
              </a:rPr>
              <a:t>خطاطة السردية</a:t>
            </a:r>
          </a:p>
          <a:p>
            <a:pPr lvl="0" algn="ctr" rtl="1"/>
            <a:r>
              <a:rPr lang="ar-MA" dirty="0">
                <a:solidFill>
                  <a:srgbClr val="002060"/>
                </a:solidFill>
                <a:latin typeface="Sakkal Majalla" panose="02000000000000000000" pitchFamily="2" charset="-78"/>
                <a:cs typeface="Sakkal Majalla" panose="02000000000000000000" pitchFamily="2" charset="-78"/>
              </a:rPr>
              <a:t>هي </a:t>
            </a:r>
            <a:r>
              <a:rPr lang="ar-MA" b="1" dirty="0">
                <a:solidFill>
                  <a:srgbClr val="002060"/>
                </a:solidFill>
                <a:latin typeface="Sakkal Majalla" panose="02000000000000000000" pitchFamily="2" charset="-78"/>
                <a:cs typeface="Sakkal Majalla" panose="02000000000000000000" pitchFamily="2" charset="-78"/>
              </a:rPr>
              <a:t>مخطط يوضح أحداث القصة بطريقة منظمة</a:t>
            </a:r>
            <a:r>
              <a:rPr lang="ar-MA" dirty="0">
                <a:solidFill>
                  <a:srgbClr val="002060"/>
                </a:solidFill>
                <a:latin typeface="Sakkal Majalla" panose="02000000000000000000" pitchFamily="2" charset="-78"/>
                <a:cs typeface="Sakkal Majalla" panose="02000000000000000000" pitchFamily="2" charset="-78"/>
              </a:rPr>
              <a:t>، من البداية إلى النهاية، تساعد الخطاطة </a:t>
            </a:r>
            <a:r>
              <a:rPr lang="ar-MA" b="1" dirty="0">
                <a:solidFill>
                  <a:srgbClr val="002060"/>
                </a:solidFill>
                <a:latin typeface="Sakkal Majalla" panose="02000000000000000000" pitchFamily="2" charset="-78"/>
                <a:cs typeface="Sakkal Majalla" panose="02000000000000000000" pitchFamily="2" charset="-78"/>
              </a:rPr>
              <a:t>القارئ والكاتب معا</a:t>
            </a:r>
            <a:r>
              <a:rPr lang="ar-MA" dirty="0">
                <a:solidFill>
                  <a:srgbClr val="002060"/>
                </a:solidFill>
                <a:latin typeface="Sakkal Majalla" panose="02000000000000000000" pitchFamily="2" charset="-78"/>
                <a:cs typeface="Sakkal Majalla" panose="02000000000000000000" pitchFamily="2" charset="-78"/>
              </a:rPr>
              <a:t> على فهم تسلسل الأحداث والعلاقات بينها بسهولة.</a:t>
            </a:r>
            <a:endParaRPr lang="ar-MA" b="1" dirty="0">
              <a:solidFill>
                <a:srgbClr val="002060"/>
              </a:solidFill>
              <a:latin typeface="Sakkal Majalla" panose="02000000000000000000" pitchFamily="2" charset="-78"/>
              <a:cs typeface="Sakkal Majalla" panose="02000000000000000000" pitchFamily="2" charset="-78"/>
            </a:endParaRPr>
          </a:p>
        </p:txBody>
      </p:sp>
      <p:sp>
        <p:nvSpPr>
          <p:cNvPr id="6" name="ZoneTexte 5">
            <a:extLst>
              <a:ext uri="{FF2B5EF4-FFF2-40B4-BE49-F238E27FC236}">
                <a16:creationId xmlns:a16="http://schemas.microsoft.com/office/drawing/2014/main" id="{9BCF4E0D-E7C2-37B7-571A-90A8695766CF}"/>
              </a:ext>
            </a:extLst>
          </p:cNvPr>
          <p:cNvSpPr txBox="1"/>
          <p:nvPr/>
        </p:nvSpPr>
        <p:spPr>
          <a:xfrm>
            <a:off x="8152110" y="3077494"/>
            <a:ext cx="3474496"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وضعية البداية:</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7" name="Accolade fermante 6">
            <a:extLst>
              <a:ext uri="{FF2B5EF4-FFF2-40B4-BE49-F238E27FC236}">
                <a16:creationId xmlns:a16="http://schemas.microsoft.com/office/drawing/2014/main" id="{A3E2E2AB-2A55-4BE0-1A97-1E6FEB13979F}"/>
              </a:ext>
            </a:extLst>
          </p:cNvPr>
          <p:cNvSpPr/>
          <p:nvPr/>
        </p:nvSpPr>
        <p:spPr>
          <a:xfrm rot="16200000">
            <a:off x="5628675" y="-1569384"/>
            <a:ext cx="858449" cy="83058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8" name="ZoneTexte 7">
            <a:extLst>
              <a:ext uri="{FF2B5EF4-FFF2-40B4-BE49-F238E27FC236}">
                <a16:creationId xmlns:a16="http://schemas.microsoft.com/office/drawing/2014/main" id="{B0EE72CF-83F4-86A8-C35B-95C33AAA9D97}"/>
              </a:ext>
            </a:extLst>
          </p:cNvPr>
          <p:cNvSpPr txBox="1"/>
          <p:nvPr/>
        </p:nvSpPr>
        <p:spPr>
          <a:xfrm>
            <a:off x="8299953" y="3883898"/>
            <a:ext cx="3474496" cy="2431435"/>
          </a:xfrm>
          <a:prstGeom prst="rect">
            <a:avLst/>
          </a:prstGeom>
          <a:solidFill>
            <a:schemeClr val="accent4">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تتسم بالهدوء، تقدم الشخصيات والمكان، وتساعد على فهم سياق الأحداث. </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تتضمن وضعية البداية إشارة إلى العناصر الآتية:</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 الموضوع</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الشخصيات،</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 المكان، </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الزمن، </a:t>
            </a:r>
          </a:p>
        </p:txBody>
      </p:sp>
      <p:sp>
        <p:nvSpPr>
          <p:cNvPr id="9" name="ZoneTexte 8">
            <a:extLst>
              <a:ext uri="{FF2B5EF4-FFF2-40B4-BE49-F238E27FC236}">
                <a16:creationId xmlns:a16="http://schemas.microsoft.com/office/drawing/2014/main" id="{5EFF35B6-F400-922E-594C-24919B887905}"/>
              </a:ext>
            </a:extLst>
          </p:cNvPr>
          <p:cNvSpPr txBox="1"/>
          <p:nvPr/>
        </p:nvSpPr>
        <p:spPr>
          <a:xfrm>
            <a:off x="4090674" y="3092873"/>
            <a:ext cx="3934450" cy="461665"/>
          </a:xfrm>
          <a:prstGeom prst="rect">
            <a:avLst/>
          </a:prstGeom>
          <a:solidFill>
            <a:schemeClr val="accent6">
              <a:lumMod val="40000"/>
              <a:lumOff val="6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sz="2400" b="1" dirty="0">
                <a:solidFill>
                  <a:srgbClr val="0070C0"/>
                </a:solidFill>
                <a:latin typeface="Sakkal Majalla" panose="02000000000000000000" pitchFamily="2" charset="-78"/>
                <a:cs typeface="Sakkal Majalla" panose="02000000000000000000" pitchFamily="2" charset="-78"/>
              </a:rPr>
              <a:t>وضعية التحول :</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10" name="ZoneTexte 9">
            <a:extLst>
              <a:ext uri="{FF2B5EF4-FFF2-40B4-BE49-F238E27FC236}">
                <a16:creationId xmlns:a16="http://schemas.microsoft.com/office/drawing/2014/main" id="{71AC1A8B-E585-899E-DBC8-039670F25B98}"/>
              </a:ext>
            </a:extLst>
          </p:cNvPr>
          <p:cNvSpPr txBox="1"/>
          <p:nvPr/>
        </p:nvSpPr>
        <p:spPr>
          <a:xfrm>
            <a:off x="267910" y="3058404"/>
            <a:ext cx="3492549"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وضعية النهاية:</a:t>
            </a:r>
            <a:endParaRPr lang="ar-MA" sz="1400" b="1" dirty="0">
              <a:solidFill>
                <a:srgbClr val="0070C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4138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1A87F969-8074-C965-94E3-8FD7ECE76E0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AAA2E7AC-6871-14C5-9FC4-C5D89BECF0F5}"/>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5" name="Google Shape;1548;p49">
            <a:extLst>
              <a:ext uri="{FF2B5EF4-FFF2-40B4-BE49-F238E27FC236}">
                <a16:creationId xmlns:a16="http://schemas.microsoft.com/office/drawing/2014/main" id="{D95531D6-0809-83E2-915F-28F89CA3BD0A}"/>
              </a:ext>
            </a:extLst>
          </p:cNvPr>
          <p:cNvSpPr txBox="1">
            <a:spLocks/>
          </p:cNvSpPr>
          <p:nvPr/>
        </p:nvSpPr>
        <p:spPr>
          <a:xfrm>
            <a:off x="650870" y="156443"/>
            <a:ext cx="10736679" cy="31997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r>
              <a:rPr lang="ar-MA" sz="1800" b="1" dirty="0">
                <a:solidFill>
                  <a:srgbClr val="757070"/>
                </a:solidFill>
                <a:latin typeface="Calibri"/>
                <a:cs typeface="Calibri"/>
              </a:rPr>
              <a:t>لنعد إلى النص النموذج، ونحدد مقطع البداية، ثم نستنتج حدث الوضعية. أمامكم ثلاث دقائق للتفكير في الإجابة، قبل أن نصحح ذلك معًا.</a:t>
            </a:r>
            <a:endParaRPr lang="ar-MA" sz="1800" b="1" dirty="0">
              <a:solidFill>
                <a:srgbClr val="757070"/>
              </a:solidFill>
              <a:latin typeface="Calibri"/>
              <a:cs typeface="Calibri"/>
              <a:sym typeface="Calibri"/>
            </a:endParaRPr>
          </a:p>
        </p:txBody>
      </p:sp>
      <p:sp>
        <p:nvSpPr>
          <p:cNvPr id="6" name="Espace réservé du texte 3">
            <a:extLst>
              <a:ext uri="{FF2B5EF4-FFF2-40B4-BE49-F238E27FC236}">
                <a16:creationId xmlns:a16="http://schemas.microsoft.com/office/drawing/2014/main" id="{AA275B40-BBD6-E93A-A6C5-728086294D9D}"/>
              </a:ext>
            </a:extLst>
          </p:cNvPr>
          <p:cNvSpPr txBox="1">
            <a:spLocks/>
          </p:cNvSpPr>
          <p:nvPr/>
        </p:nvSpPr>
        <p:spPr>
          <a:xfrm>
            <a:off x="450236" y="406451"/>
            <a:ext cx="10923302"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استنتاج  وضعية البداية في النص النموذج، مع ذكر مميزاتها وطبيعة التعابير الدالة عليها. أين البداية؟ ما طبيعة الحدث فيها؟ ما التعبير الدال على انطلاق السرد؟ وفي أثناء ذلك يواكب المدرس الإنجاز متجولا بين الصفوف ويقدم الدعم للمتعثرين (النشاط 3 ص 15) </a:t>
            </a:r>
            <a:endParaRPr lang="fr-FR" dirty="0">
              <a:solidFill>
                <a:srgbClr val="BFBFBF"/>
              </a:solidFill>
            </a:endParaRPr>
          </a:p>
        </p:txBody>
      </p:sp>
      <p:sp>
        <p:nvSpPr>
          <p:cNvPr id="7" name="ZoneTexte 6">
            <a:extLst>
              <a:ext uri="{FF2B5EF4-FFF2-40B4-BE49-F238E27FC236}">
                <a16:creationId xmlns:a16="http://schemas.microsoft.com/office/drawing/2014/main" id="{C96AD8E6-1258-C0D1-08CB-79DC68515B92}"/>
              </a:ext>
            </a:extLst>
          </p:cNvPr>
          <p:cNvSpPr txBox="1"/>
          <p:nvPr/>
        </p:nvSpPr>
        <p:spPr>
          <a:xfrm>
            <a:off x="3274142" y="1300256"/>
            <a:ext cx="7541342" cy="461665"/>
          </a:xfrm>
          <a:prstGeom prst="rect">
            <a:avLst/>
          </a:prstGeom>
          <a:solidFill>
            <a:schemeClr val="bg1"/>
          </a:solidFill>
        </p:spPr>
        <p:txBody>
          <a:bodyPr wrap="square" rtlCol="0">
            <a:spAutoFit/>
          </a:bodyPr>
          <a:lstStyle/>
          <a:p>
            <a:pPr algn="r" rtl="1"/>
            <a:r>
              <a:rPr lang="ar-MA" sz="2400" b="1" dirty="0">
                <a:solidFill>
                  <a:srgbClr val="002060"/>
                </a:solidFill>
                <a:ea typeface="+mj-ea"/>
                <a:cs typeface="Calibri" panose="020F0502020204030204" pitchFamily="34" charset="0"/>
              </a:rPr>
              <a:t>ا</a:t>
            </a:r>
            <a:r>
              <a:rPr lang="ar-MA" sz="2400" b="1" dirty="0">
                <a:solidFill>
                  <a:srgbClr val="002060"/>
                </a:solidFill>
                <a:highlight>
                  <a:srgbClr val="FFFF00"/>
                </a:highlight>
                <a:ea typeface="+mj-ea"/>
                <a:cs typeface="Calibri" panose="020F0502020204030204" pitchFamily="34" charset="0"/>
              </a:rPr>
              <a:t>لنشاط3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أعود إلى النص، وأستنتج وضعية البداية</a:t>
            </a:r>
            <a:endParaRPr lang="fr-FR" sz="2400" b="1" dirty="0">
              <a:solidFill>
                <a:srgbClr val="002060"/>
              </a:solidFill>
              <a:ea typeface="+mj-ea"/>
              <a:cs typeface="Calibri" panose="020F0502020204030204" pitchFamily="34" charset="0"/>
            </a:endParaRPr>
          </a:p>
        </p:txBody>
      </p:sp>
      <p:graphicFrame>
        <p:nvGraphicFramePr>
          <p:cNvPr id="14" name="Tableau 13">
            <a:extLst>
              <a:ext uri="{FF2B5EF4-FFF2-40B4-BE49-F238E27FC236}">
                <a16:creationId xmlns:a16="http://schemas.microsoft.com/office/drawing/2014/main" id="{E24F0EB0-52CE-BF0B-BB9C-842B4BC02ADC}"/>
              </a:ext>
            </a:extLst>
          </p:cNvPr>
          <p:cNvGraphicFramePr>
            <a:graphicFrameLocks noGrp="1"/>
          </p:cNvGraphicFramePr>
          <p:nvPr>
            <p:extLst>
              <p:ext uri="{D42A27DB-BD31-4B8C-83A1-F6EECF244321}">
                <p14:modId xmlns:p14="http://schemas.microsoft.com/office/powerpoint/2010/main" val="2872495573"/>
              </p:ext>
            </p:extLst>
          </p:nvPr>
        </p:nvGraphicFramePr>
        <p:xfrm>
          <a:off x="1494503" y="2290943"/>
          <a:ext cx="9499756" cy="2642162"/>
        </p:xfrm>
        <a:graphic>
          <a:graphicData uri="http://schemas.openxmlformats.org/drawingml/2006/table">
            <a:tbl>
              <a:tblPr rtl="1" firstRow="1" firstCol="1" bandRow="1">
                <a:tableStyleId>{8A107856-5554-42FB-B03E-39F5DBC370BA}</a:tableStyleId>
              </a:tblPr>
              <a:tblGrid>
                <a:gridCol w="2744994">
                  <a:extLst>
                    <a:ext uri="{9D8B030D-6E8A-4147-A177-3AD203B41FA5}">
                      <a16:colId xmlns:a16="http://schemas.microsoft.com/office/drawing/2014/main" val="355827349"/>
                    </a:ext>
                  </a:extLst>
                </a:gridCol>
                <a:gridCol w="4218039">
                  <a:extLst>
                    <a:ext uri="{9D8B030D-6E8A-4147-A177-3AD203B41FA5}">
                      <a16:colId xmlns:a16="http://schemas.microsoft.com/office/drawing/2014/main" val="489581945"/>
                    </a:ext>
                  </a:extLst>
                </a:gridCol>
                <a:gridCol w="2536723">
                  <a:extLst>
                    <a:ext uri="{9D8B030D-6E8A-4147-A177-3AD203B41FA5}">
                      <a16:colId xmlns:a16="http://schemas.microsoft.com/office/drawing/2014/main" val="997906239"/>
                    </a:ext>
                  </a:extLst>
                </a:gridCol>
              </a:tblGrid>
              <a:tr h="684188">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البداية</a:t>
                      </a:r>
                      <a:endParaRPr lang="fr-FR" sz="2800" b="1" kern="1200" dirty="0">
                        <a:solidFill>
                          <a:schemeClr val="tx1"/>
                        </a:solidFill>
                        <a:latin typeface="+mn-lt"/>
                        <a:ea typeface="+mj-ea"/>
                        <a:cs typeface="Calibri" panose="020F0502020204030204" pitchFamily="34" charset="0"/>
                      </a:endParaRPr>
                    </a:p>
                  </a:txBody>
                  <a:tcPr marL="68580" marR="68580" marT="0" marB="0" anchor="ctr"/>
                </a:tc>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التحول</a:t>
                      </a:r>
                      <a:endParaRPr lang="fr-FR" sz="2800" b="1" kern="1200" dirty="0">
                        <a:solidFill>
                          <a:schemeClr val="tx1"/>
                        </a:solidFill>
                        <a:latin typeface="+mn-lt"/>
                        <a:ea typeface="+mj-ea"/>
                        <a:cs typeface="Calibri" panose="020F0502020204030204" pitchFamily="34" charset="0"/>
                      </a:endParaRPr>
                    </a:p>
                  </a:txBody>
                  <a:tcPr marL="68580" marR="68580" marT="0" marB="0" anchor="ctr">
                    <a:solidFill>
                      <a:schemeClr val="bg2">
                        <a:lumMod val="75000"/>
                      </a:schemeClr>
                    </a:solidFill>
                  </a:tcPr>
                </a:tc>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النهاية</a:t>
                      </a:r>
                      <a:endParaRPr lang="fr-FR" sz="2800" b="1" kern="1200" dirty="0">
                        <a:solidFill>
                          <a:schemeClr val="tx1"/>
                        </a:solidFill>
                        <a:latin typeface="+mn-lt"/>
                        <a:ea typeface="+mj-ea"/>
                        <a:cs typeface="Calibri" panose="020F0502020204030204" pitchFamily="34" charset="0"/>
                      </a:endParaRPr>
                    </a:p>
                  </a:txBody>
                  <a:tcPr marL="68580" marR="68580" marT="0" marB="0" anchor="ctr">
                    <a:solidFill>
                      <a:schemeClr val="bg2">
                        <a:lumMod val="75000"/>
                      </a:schemeClr>
                    </a:solidFill>
                  </a:tcPr>
                </a:tc>
                <a:extLst>
                  <a:ext uri="{0D108BD9-81ED-4DB2-BD59-A6C34878D82A}">
                    <a16:rowId xmlns:a16="http://schemas.microsoft.com/office/drawing/2014/main" val="1773751261"/>
                  </a:ext>
                </a:extLst>
              </a:tr>
              <a:tr h="1957974">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MA" sz="2000" b="0" kern="1200" dirty="0">
                          <a:solidFill>
                            <a:schemeClr val="tx1"/>
                          </a:solidFill>
                          <a:latin typeface="+mn-lt"/>
                          <a:ea typeface="+mj-ea"/>
                          <a:cs typeface="Calibri" panose="020F0502020204030204" pitchFamily="34" charset="0"/>
                        </a:rPr>
                        <a:t>...........................................................................................................................................................................</a:t>
                      </a:r>
                    </a:p>
                  </a:txBody>
                  <a:tcPr marL="68580" marR="68580" marT="0" marB="0"/>
                </a:tc>
                <a:tc>
                  <a:txBody>
                    <a:bodyPr/>
                    <a:lstStyle/>
                    <a:p>
                      <a:pPr marL="342900" marR="0" lvl="0" indent="-342900" algn="just" defTabSz="914400" rtl="1" eaLnBrk="1" fontAlgn="auto" latinLnBrk="0" hangingPunct="1">
                        <a:lnSpc>
                          <a:spcPct val="100000"/>
                        </a:lnSpc>
                        <a:spcBef>
                          <a:spcPts val="0"/>
                        </a:spcBef>
                        <a:spcAft>
                          <a:spcPts val="0"/>
                        </a:spcAft>
                        <a:buClrTx/>
                        <a:buSzTx/>
                        <a:buFontTx/>
                        <a:buChar char="-"/>
                        <a:tabLst/>
                        <a:defRPr/>
                      </a:pPr>
                      <a:endParaRPr lang="ar-MA" sz="2000" b="0" kern="1200" dirty="0">
                        <a:solidFill>
                          <a:schemeClr val="tx1"/>
                        </a:solidFill>
                        <a:latin typeface="+mn-lt"/>
                        <a:ea typeface="+mj-ea"/>
                        <a:cs typeface="Calibri" panose="020F0502020204030204" pitchFamily="34" charset="0"/>
                      </a:endParaRPr>
                    </a:p>
                  </a:txBody>
                  <a:tcPr marL="68580" marR="68580" marT="0" marB="0">
                    <a:solidFill>
                      <a:schemeClr val="bg2">
                        <a:lumMod val="75000"/>
                      </a:schemeClr>
                    </a:solidFill>
                  </a:tcPr>
                </a:tc>
                <a:tc>
                  <a:txBody>
                    <a:bodyPr/>
                    <a:lstStyle/>
                    <a:p>
                      <a:pPr marL="342900" indent="-342900" algn="r" rtl="1">
                        <a:buFontTx/>
                        <a:buChar char="-"/>
                      </a:pPr>
                      <a:endParaRPr lang="ar-MA" sz="2000" b="0" kern="1200" dirty="0">
                        <a:solidFill>
                          <a:schemeClr val="tx1"/>
                        </a:solidFill>
                        <a:latin typeface="+mn-lt"/>
                        <a:ea typeface="+mj-ea"/>
                        <a:cs typeface="Calibri" panose="020F0502020204030204" pitchFamily="34" charset="0"/>
                      </a:endParaRPr>
                    </a:p>
                  </a:txBody>
                  <a:tcPr marL="68580" marR="68580" marT="0" marB="0">
                    <a:solidFill>
                      <a:schemeClr val="bg2">
                        <a:lumMod val="75000"/>
                      </a:schemeClr>
                    </a:solidFill>
                  </a:tcPr>
                </a:tc>
                <a:extLst>
                  <a:ext uri="{0D108BD9-81ED-4DB2-BD59-A6C34878D82A}">
                    <a16:rowId xmlns:a16="http://schemas.microsoft.com/office/drawing/2014/main" val="2876239757"/>
                  </a:ext>
                </a:extLst>
              </a:tr>
            </a:tbl>
          </a:graphicData>
        </a:graphic>
      </p:graphicFrame>
    </p:spTree>
    <p:extLst>
      <p:ext uri="{BB962C8B-B14F-4D97-AF65-F5344CB8AC3E}">
        <p14:creationId xmlns:p14="http://schemas.microsoft.com/office/powerpoint/2010/main" val="705467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97C5061D-74C3-F1E7-4A49-829C1DF863E4}"/>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C46B4012-2804-8F83-E288-FCE5C0A0691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5BB102B-92CF-9512-9E14-5C028ABB9E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8137194B-15DC-E6D0-B107-32BA6A250FF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491488C-3E40-FAB6-687A-475570EE93EF}"/>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32C15725-E351-556C-FEC1-32AC27570A08}"/>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7" name="Espace réservé du texte 3">
            <a:extLst>
              <a:ext uri="{FF2B5EF4-FFF2-40B4-BE49-F238E27FC236}">
                <a16:creationId xmlns:a16="http://schemas.microsoft.com/office/drawing/2014/main" id="{43591D23-B6BE-7DF6-7215-74A8612DCAE7}"/>
              </a:ext>
            </a:extLst>
          </p:cNvPr>
          <p:cNvSpPr txBox="1">
            <a:spLocks/>
          </p:cNvSpPr>
          <p:nvPr/>
        </p:nvSpPr>
        <p:spPr>
          <a:xfrm>
            <a:off x="804451" y="442605"/>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وتقديم التغذية الراجعة المناسبة، ينقل الجدول إلى كراسة المتعلم أو دفتر الدروس (النشاط 3 ص 28) </a:t>
            </a:r>
            <a:endParaRPr lang="fr-FR" dirty="0">
              <a:solidFill>
                <a:srgbClr val="BFBFBF"/>
              </a:solidFill>
            </a:endParaRPr>
          </a:p>
        </p:txBody>
      </p:sp>
      <p:sp>
        <p:nvSpPr>
          <p:cNvPr id="10" name="Google Shape;902;p55">
            <a:extLst>
              <a:ext uri="{FF2B5EF4-FFF2-40B4-BE49-F238E27FC236}">
                <a16:creationId xmlns:a16="http://schemas.microsoft.com/office/drawing/2014/main" id="{71AF5EDA-3C82-2F2A-5A61-EB317A7C8787}"/>
              </a:ext>
            </a:extLst>
          </p:cNvPr>
          <p:cNvSpPr txBox="1"/>
          <p:nvPr/>
        </p:nvSpPr>
        <p:spPr>
          <a:xfrm>
            <a:off x="1415845" y="80243"/>
            <a:ext cx="10117394"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rPr>
              <a:t>   </a:t>
            </a:r>
            <a:r>
              <a:rPr lang="ar-MA" sz="2000" b="1" dirty="0">
                <a:solidFill>
                  <a:srgbClr val="757070"/>
                </a:solidFill>
                <a:cs typeface="Calibri"/>
              </a:rPr>
              <a:t>إذا، بعد الاستماع إلى إجاباتكم وتصويبها واستثمارها في ملء الجدول، </a:t>
            </a:r>
            <a:r>
              <a:rPr lang="ar-MA" sz="2000" b="1" dirty="0">
                <a:solidFill>
                  <a:srgbClr val="757070"/>
                </a:solidFill>
                <a:latin typeface="Calibri"/>
                <a:cs typeface="Calibri"/>
              </a:rPr>
              <a:t>إليكم الإجابة النهائية للنشاط. </a:t>
            </a:r>
            <a:endParaRPr lang="ar-MA" sz="2000" b="1" dirty="0">
              <a:solidFill>
                <a:srgbClr val="757070"/>
              </a:solidFill>
              <a:latin typeface="Calibri"/>
              <a:cs typeface="Calibri"/>
              <a:sym typeface="Calibri"/>
            </a:endParaRPr>
          </a:p>
        </p:txBody>
      </p:sp>
      <p:graphicFrame>
        <p:nvGraphicFramePr>
          <p:cNvPr id="4" name="Tableau 3">
            <a:extLst>
              <a:ext uri="{FF2B5EF4-FFF2-40B4-BE49-F238E27FC236}">
                <a16:creationId xmlns:a16="http://schemas.microsoft.com/office/drawing/2014/main" id="{B4968F5F-BE23-BEBA-1F97-7520B7A2DB11}"/>
              </a:ext>
            </a:extLst>
          </p:cNvPr>
          <p:cNvGraphicFramePr>
            <a:graphicFrameLocks noGrp="1"/>
          </p:cNvGraphicFramePr>
          <p:nvPr>
            <p:extLst>
              <p:ext uri="{D42A27DB-BD31-4B8C-83A1-F6EECF244321}">
                <p14:modId xmlns:p14="http://schemas.microsoft.com/office/powerpoint/2010/main" val="3386485599"/>
              </p:ext>
            </p:extLst>
          </p:nvPr>
        </p:nvGraphicFramePr>
        <p:xfrm>
          <a:off x="1415845" y="2585910"/>
          <a:ext cx="9499756" cy="3122588"/>
        </p:xfrm>
        <a:graphic>
          <a:graphicData uri="http://schemas.openxmlformats.org/drawingml/2006/table">
            <a:tbl>
              <a:tblPr rtl="1" firstRow="1" firstCol="1" bandRow="1">
                <a:tableStyleId>{8A107856-5554-42FB-B03E-39F5DBC370BA}</a:tableStyleId>
              </a:tblPr>
              <a:tblGrid>
                <a:gridCol w="3059627">
                  <a:extLst>
                    <a:ext uri="{9D8B030D-6E8A-4147-A177-3AD203B41FA5}">
                      <a16:colId xmlns:a16="http://schemas.microsoft.com/office/drawing/2014/main" val="355827349"/>
                    </a:ext>
                  </a:extLst>
                </a:gridCol>
                <a:gridCol w="3903406">
                  <a:extLst>
                    <a:ext uri="{9D8B030D-6E8A-4147-A177-3AD203B41FA5}">
                      <a16:colId xmlns:a16="http://schemas.microsoft.com/office/drawing/2014/main" val="489581945"/>
                    </a:ext>
                  </a:extLst>
                </a:gridCol>
                <a:gridCol w="2536723">
                  <a:extLst>
                    <a:ext uri="{9D8B030D-6E8A-4147-A177-3AD203B41FA5}">
                      <a16:colId xmlns:a16="http://schemas.microsoft.com/office/drawing/2014/main" val="997906239"/>
                    </a:ext>
                  </a:extLst>
                </a:gridCol>
              </a:tblGrid>
              <a:tr h="684188">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البداية</a:t>
                      </a:r>
                      <a:endParaRPr lang="fr-FR" sz="2800" b="1" kern="1200" dirty="0">
                        <a:solidFill>
                          <a:schemeClr val="tx1"/>
                        </a:solidFill>
                        <a:latin typeface="+mn-lt"/>
                        <a:ea typeface="+mj-ea"/>
                        <a:cs typeface="Calibri" panose="020F0502020204030204" pitchFamily="34" charset="0"/>
                      </a:endParaRPr>
                    </a:p>
                  </a:txBody>
                  <a:tcPr marL="68580" marR="68580" marT="0" marB="0" anchor="ctr"/>
                </a:tc>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التحول</a:t>
                      </a:r>
                      <a:endParaRPr lang="fr-FR" sz="2800" b="1" kern="1200" dirty="0">
                        <a:solidFill>
                          <a:schemeClr val="tx1"/>
                        </a:solidFill>
                        <a:latin typeface="+mn-lt"/>
                        <a:ea typeface="+mj-ea"/>
                        <a:cs typeface="Calibri" panose="020F0502020204030204" pitchFamily="34" charset="0"/>
                      </a:endParaRPr>
                    </a:p>
                  </a:txBody>
                  <a:tcPr marL="68580" marR="68580" marT="0" marB="0" anchor="ctr">
                    <a:solidFill>
                      <a:schemeClr val="bg2">
                        <a:lumMod val="75000"/>
                      </a:schemeClr>
                    </a:solidFill>
                  </a:tcPr>
                </a:tc>
                <a:tc>
                  <a:txBody>
                    <a:bodyPr/>
                    <a:lstStyle/>
                    <a:p>
                      <a:pPr algn="ctr" rtl="1">
                        <a:lnSpc>
                          <a:spcPct val="107000"/>
                        </a:lnSpc>
                        <a:spcAft>
                          <a:spcPts val="800"/>
                        </a:spcAft>
                        <a:buNone/>
                      </a:pPr>
                      <a:r>
                        <a:rPr lang="ar-MA" sz="2800" b="1" kern="1200" dirty="0">
                          <a:solidFill>
                            <a:schemeClr val="tx1"/>
                          </a:solidFill>
                          <a:latin typeface="+mn-lt"/>
                          <a:ea typeface="+mj-ea"/>
                          <a:cs typeface="Calibri" panose="020F0502020204030204" pitchFamily="34" charset="0"/>
                        </a:rPr>
                        <a:t>وضعية النهاية</a:t>
                      </a:r>
                      <a:endParaRPr lang="fr-FR" sz="2800" b="1" kern="1200" dirty="0">
                        <a:solidFill>
                          <a:schemeClr val="tx1"/>
                        </a:solidFill>
                        <a:latin typeface="+mn-lt"/>
                        <a:ea typeface="+mj-ea"/>
                        <a:cs typeface="Calibri" panose="020F0502020204030204" pitchFamily="34" charset="0"/>
                      </a:endParaRPr>
                    </a:p>
                  </a:txBody>
                  <a:tcPr marL="68580" marR="68580" marT="0" marB="0" anchor="ctr">
                    <a:solidFill>
                      <a:schemeClr val="bg2">
                        <a:lumMod val="75000"/>
                      </a:schemeClr>
                    </a:solidFill>
                  </a:tcPr>
                </a:tc>
                <a:extLst>
                  <a:ext uri="{0D108BD9-81ED-4DB2-BD59-A6C34878D82A}">
                    <a16:rowId xmlns:a16="http://schemas.microsoft.com/office/drawing/2014/main" val="1773751261"/>
                  </a:ext>
                </a:extLst>
              </a:tr>
              <a:tr h="195797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b="0" kern="1200" dirty="0">
                          <a:solidFill>
                            <a:schemeClr val="tx1"/>
                          </a:solidFill>
                          <a:latin typeface="+mn-lt"/>
                          <a:ea typeface="+mn-ea"/>
                          <a:cs typeface="Calibri" panose="020F0502020204030204" pitchFamily="34" charset="0"/>
                        </a:rPr>
                        <a:t>يظهر في البداية السارد وهو طفل صغير لا يعرف عن السينما سوى أنها قاعة مظلمة تُعرض فيها أفلام طويلة، دون أي تجربة شخصية معها.</a:t>
                      </a:r>
                      <a:br>
                        <a:rPr lang="ar-MA" sz="2000" b="0" kern="1200" dirty="0">
                          <a:solidFill>
                            <a:schemeClr val="tx1"/>
                          </a:solidFill>
                          <a:latin typeface="+mn-lt"/>
                          <a:ea typeface="+mn-ea"/>
                          <a:cs typeface="Calibri" panose="020F0502020204030204" pitchFamily="34" charset="0"/>
                        </a:rPr>
                      </a:br>
                      <a:r>
                        <a:rPr lang="ar-MA" sz="2000" b="0" kern="1200" dirty="0">
                          <a:solidFill>
                            <a:schemeClr val="tx1"/>
                          </a:solidFill>
                          <a:latin typeface="+mn-lt"/>
                          <a:ea typeface="+mn-ea"/>
                          <a:cs typeface="Calibri" panose="020F0502020204030204" pitchFamily="34" charset="0"/>
                        </a:rPr>
                        <a:t>ستبدأ علاقته الفعلية بالسينما يوم صحبه خاله لمشاهدة فيلم</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000" b="0" kern="1200" dirty="0">
                          <a:solidFill>
                            <a:schemeClr val="tx1"/>
                          </a:solidFill>
                          <a:latin typeface="+mn-lt"/>
                          <a:ea typeface="+mn-ea"/>
                          <a:cs typeface="Calibri" panose="020F0502020204030204" pitchFamily="34" charset="0"/>
                        </a:rPr>
                        <a:t>يا ترى ما الذي سيقع؟</a:t>
                      </a:r>
                    </a:p>
                  </a:txBody>
                  <a:tcPr marL="68580" marR="68580" marT="0" marB="0"/>
                </a:tc>
                <a:tc>
                  <a:txBody>
                    <a:bodyPr/>
                    <a:lstStyle/>
                    <a:p>
                      <a:pPr marL="342900" marR="0" lvl="0" indent="-342900" algn="just" defTabSz="914400" rtl="1" eaLnBrk="1" fontAlgn="auto" latinLnBrk="0" hangingPunct="1">
                        <a:lnSpc>
                          <a:spcPct val="100000"/>
                        </a:lnSpc>
                        <a:spcBef>
                          <a:spcPts val="0"/>
                        </a:spcBef>
                        <a:spcAft>
                          <a:spcPts val="0"/>
                        </a:spcAft>
                        <a:buClrTx/>
                        <a:buSzTx/>
                        <a:buFontTx/>
                        <a:buChar char="-"/>
                        <a:tabLst/>
                        <a:defRPr/>
                      </a:pPr>
                      <a:endParaRPr lang="ar-MA" sz="2000" b="0" kern="1200" dirty="0">
                        <a:solidFill>
                          <a:schemeClr val="tx1"/>
                        </a:solidFill>
                        <a:latin typeface="+mn-lt"/>
                        <a:ea typeface="+mj-ea"/>
                        <a:cs typeface="Calibri" panose="020F0502020204030204" pitchFamily="34" charset="0"/>
                      </a:endParaRPr>
                    </a:p>
                  </a:txBody>
                  <a:tcPr marL="68580" marR="68580" marT="0" marB="0">
                    <a:solidFill>
                      <a:schemeClr val="bg2">
                        <a:lumMod val="75000"/>
                      </a:schemeClr>
                    </a:solidFill>
                  </a:tcPr>
                </a:tc>
                <a:tc>
                  <a:txBody>
                    <a:bodyPr/>
                    <a:lstStyle/>
                    <a:p>
                      <a:pPr marL="342900" indent="-342900" algn="r" rtl="1">
                        <a:buFontTx/>
                        <a:buChar char="-"/>
                      </a:pPr>
                      <a:endParaRPr lang="ar-MA" sz="2000" b="0" kern="1200" dirty="0">
                        <a:solidFill>
                          <a:schemeClr val="tx1"/>
                        </a:solidFill>
                        <a:latin typeface="+mn-lt"/>
                        <a:ea typeface="+mj-ea"/>
                        <a:cs typeface="Calibri" panose="020F0502020204030204" pitchFamily="34" charset="0"/>
                      </a:endParaRPr>
                    </a:p>
                  </a:txBody>
                  <a:tcPr marL="68580" marR="68580" marT="0" marB="0">
                    <a:solidFill>
                      <a:schemeClr val="bg2">
                        <a:lumMod val="75000"/>
                      </a:schemeClr>
                    </a:solidFill>
                  </a:tcPr>
                </a:tc>
                <a:extLst>
                  <a:ext uri="{0D108BD9-81ED-4DB2-BD59-A6C34878D82A}">
                    <a16:rowId xmlns:a16="http://schemas.microsoft.com/office/drawing/2014/main" val="2876239757"/>
                  </a:ext>
                </a:extLst>
              </a:tr>
            </a:tbl>
          </a:graphicData>
        </a:graphic>
      </p:graphicFrame>
      <p:sp>
        <p:nvSpPr>
          <p:cNvPr id="11" name="ZoneTexte 10">
            <a:extLst>
              <a:ext uri="{FF2B5EF4-FFF2-40B4-BE49-F238E27FC236}">
                <a16:creationId xmlns:a16="http://schemas.microsoft.com/office/drawing/2014/main" id="{402AA659-5147-3A39-D179-CB6193E32874}"/>
              </a:ext>
            </a:extLst>
          </p:cNvPr>
          <p:cNvSpPr txBox="1"/>
          <p:nvPr/>
        </p:nvSpPr>
        <p:spPr>
          <a:xfrm>
            <a:off x="3274142" y="1509837"/>
            <a:ext cx="7541342" cy="461665"/>
          </a:xfrm>
          <a:prstGeom prst="rect">
            <a:avLst/>
          </a:prstGeom>
          <a:solidFill>
            <a:schemeClr val="bg1"/>
          </a:solidFill>
        </p:spPr>
        <p:txBody>
          <a:bodyPr wrap="square" rtlCol="0">
            <a:spAutoFit/>
          </a:bodyPr>
          <a:lstStyle/>
          <a:p>
            <a:pPr algn="r" rtl="1"/>
            <a:r>
              <a:rPr lang="ar-MA" sz="2400" b="1" dirty="0">
                <a:solidFill>
                  <a:srgbClr val="002060"/>
                </a:solidFill>
                <a:ea typeface="+mj-ea"/>
                <a:cs typeface="Calibri" panose="020F0502020204030204" pitchFamily="34" charset="0"/>
              </a:rPr>
              <a:t>ا</a:t>
            </a:r>
            <a:r>
              <a:rPr lang="ar-MA" sz="2400" b="1" dirty="0">
                <a:solidFill>
                  <a:srgbClr val="002060"/>
                </a:solidFill>
                <a:highlight>
                  <a:srgbClr val="FFFF00"/>
                </a:highlight>
                <a:ea typeface="+mj-ea"/>
                <a:cs typeface="Calibri" panose="020F0502020204030204" pitchFamily="34" charset="0"/>
              </a:rPr>
              <a:t>لنشاط3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أعود إلى النص، وأستنتج وضعية البداية</a:t>
            </a:r>
            <a:endParaRPr lang="fr-FR" sz="2400" b="1" dirty="0">
              <a:solidFill>
                <a:srgbClr val="002060"/>
              </a:solidFill>
              <a:ea typeface="+mj-ea"/>
              <a:cs typeface="Calibri" panose="020F0502020204030204" pitchFamily="34" charset="0"/>
            </a:endParaRPr>
          </a:p>
        </p:txBody>
      </p:sp>
    </p:spTree>
    <p:extLst>
      <p:ext uri="{BB962C8B-B14F-4D97-AF65-F5344CB8AC3E}">
        <p14:creationId xmlns:p14="http://schemas.microsoft.com/office/powerpoint/2010/main" val="3111889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grpSp>
        <p:nvGrpSpPr>
          <p:cNvPr id="824" name="Google Shape;824;p32"/>
          <p:cNvGrpSpPr/>
          <p:nvPr/>
        </p:nvGrpSpPr>
        <p:grpSpPr>
          <a:xfrm>
            <a:off x="5130955" y="1706886"/>
            <a:ext cx="6054377" cy="3711725"/>
            <a:chOff x="1715066" y="1103461"/>
            <a:chExt cx="5717724" cy="3124203"/>
          </a:xfrm>
        </p:grpSpPr>
        <p:sp>
          <p:nvSpPr>
            <p:cNvPr id="825" name="Google Shape;825;p32"/>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26" name="Google Shape;826;p32"/>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27" name="Google Shape;827;p32"/>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النمذجة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(08 دقائق)</a:t>
            </a:r>
            <a:endParaRPr sz="2800" b="1" i="0" u="none" strike="noStrike" cap="none" dirty="0">
              <a:solidFill>
                <a:srgbClr val="44546A"/>
              </a:solidFill>
              <a:latin typeface="Calibri"/>
              <a:ea typeface="Calibri"/>
              <a:cs typeface="Calibri"/>
              <a:sym typeface="Calibri"/>
            </a:endParaRPr>
          </a:p>
        </p:txBody>
      </p:sp>
      <p:pic>
        <p:nvPicPr>
          <p:cNvPr id="828" name="Google Shape;828;p32"/>
          <p:cNvPicPr preferRelativeResize="0"/>
          <p:nvPr/>
        </p:nvPicPr>
        <p:blipFill rotWithShape="1">
          <a:blip r:embed="rId3">
            <a:alphaModFix/>
          </a:blip>
          <a:srcRect/>
          <a:stretch/>
        </p:blipFill>
        <p:spPr>
          <a:xfrm flipH="1">
            <a:off x="554384" y="1797423"/>
            <a:ext cx="3650756" cy="365075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DB0F07EE-88BE-1CBE-DF46-C5D62AF9D9F4}"/>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434DA99C-D3C8-F044-FDB2-1D14E02947B0}"/>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12ED204B-ACA0-22DF-31C6-B390EBF62F00}"/>
              </a:ext>
            </a:extLst>
          </p:cNvPr>
          <p:cNvPicPr preferRelativeResize="0"/>
          <p:nvPr/>
        </p:nvPicPr>
        <p:blipFill rotWithShape="1">
          <a:blip r:embed="rId3">
            <a:alphaModFix/>
          </a:blip>
          <a:srcRect/>
          <a:stretch/>
        </p:blipFill>
        <p:spPr>
          <a:xfrm>
            <a:off x="-82052" y="34313"/>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958F50F7-826A-6B53-BDE6-27562A8A9634}"/>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36B7823-75D6-F9DE-05D8-66393AF2CDE8}"/>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0DF2CD3-995C-D4C1-5832-6D12543935FA}"/>
              </a:ext>
            </a:extLst>
          </p:cNvPr>
          <p:cNvSpPr txBox="1"/>
          <p:nvPr/>
        </p:nvSpPr>
        <p:spPr>
          <a:xfrm>
            <a:off x="501445" y="110718"/>
            <a:ext cx="10865403"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بعد تثبيت مكتسباتنا حول النص السردي وعناصره وخطاطته، باستثمار أسئلة موجهة، </a:t>
            </a:r>
            <a:r>
              <a:rPr lang="ar-MA" b="1" i="0" u="none" strike="noStrike" cap="none" dirty="0">
                <a:solidFill>
                  <a:srgbClr val="FF0000"/>
                </a:solidFill>
                <a:latin typeface="Calibri"/>
                <a:ea typeface="Calibri"/>
                <a:cs typeface="Calibri"/>
                <a:sym typeface="Calibri"/>
              </a:rPr>
              <a:t>نمر الآن إلى التدرب على كتابة نص سردي بالتدرج، انطلاقا من الوضعية المقترحة لإنجاز المهمة النهائية</a:t>
            </a:r>
            <a:r>
              <a:rPr lang="ar-MA" b="1" i="0" u="none" strike="noStrike" cap="none" dirty="0">
                <a:solidFill>
                  <a:srgbClr val="7F7F7F"/>
                </a:solidFill>
                <a:latin typeface="Calibri"/>
                <a:ea typeface="Calibri"/>
                <a:cs typeface="Calibri"/>
                <a:sym typeface="Calibri"/>
              </a:rPr>
              <a:t>: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92746907-1DA4-DD2E-23CD-A651417B1144}"/>
              </a:ext>
            </a:extLst>
          </p:cNvPr>
          <p:cNvSpPr txBox="1"/>
          <p:nvPr/>
        </p:nvSpPr>
        <p:spPr>
          <a:xfrm>
            <a:off x="1624949" y="734980"/>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يدعو المدرس المتعلمين إلى الانتباه ويقدم لهم الوضعية ويشرح المهمة بالتدقيق: </a:t>
            </a:r>
            <a:endParaRPr sz="1400" dirty="0">
              <a:solidFill>
                <a:schemeClr val="bg2">
                  <a:lumMod val="75000"/>
                </a:schemeClr>
              </a:solidFill>
              <a:cs typeface="Calibri" panose="020F0502020204030204" pitchFamily="34" charset="0"/>
              <a:sym typeface="Calibri"/>
            </a:endParaRPr>
          </a:p>
        </p:txBody>
      </p:sp>
      <p:pic>
        <p:nvPicPr>
          <p:cNvPr id="8" name="Image 7">
            <a:extLst>
              <a:ext uri="{FF2B5EF4-FFF2-40B4-BE49-F238E27FC236}">
                <a16:creationId xmlns:a16="http://schemas.microsoft.com/office/drawing/2014/main" id="{4B22B2DB-4E2A-36B6-CEB2-00B6A8E1E1B5}"/>
              </a:ext>
            </a:extLst>
          </p:cNvPr>
          <p:cNvPicPr>
            <a:picLocks noChangeAspect="1"/>
          </p:cNvPicPr>
          <p:nvPr/>
        </p:nvPicPr>
        <p:blipFill>
          <a:blip r:embed="rId5"/>
          <a:stretch>
            <a:fillRect/>
          </a:stretch>
        </p:blipFill>
        <p:spPr>
          <a:xfrm>
            <a:off x="1337189" y="2281085"/>
            <a:ext cx="9547122" cy="2684206"/>
          </a:xfrm>
          <a:prstGeom prst="rect">
            <a:avLst/>
          </a:prstGeom>
        </p:spPr>
      </p:pic>
    </p:spTree>
    <p:extLst>
      <p:ext uri="{BB962C8B-B14F-4D97-AF65-F5344CB8AC3E}">
        <p14:creationId xmlns:p14="http://schemas.microsoft.com/office/powerpoint/2010/main" val="2065102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8AE5B863-4888-8E3B-1220-E07BF37D003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0AF8F4-D284-5AFA-467C-85469DAFBF1A}"/>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DB661F1-A545-2C9C-CF19-AF39D01318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A959FD0-DBF2-DC04-2751-C45E3CD5F0B5}"/>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9" name="TextBox 6">
            <a:extLst>
              <a:ext uri="{FF2B5EF4-FFF2-40B4-BE49-F238E27FC236}">
                <a16:creationId xmlns:a16="http://schemas.microsoft.com/office/drawing/2014/main" id="{8CDBF58A-FC7E-CBA5-BF6E-48AA897DFB66}"/>
              </a:ext>
            </a:extLst>
          </p:cNvPr>
          <p:cNvSpPr txBox="1">
            <a:spLocks noChangeArrowheads="1"/>
          </p:cNvSpPr>
          <p:nvPr/>
        </p:nvSpPr>
        <p:spPr bwMode="auto">
          <a:xfrm>
            <a:off x="1652563" y="497108"/>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chemeClr val="bg2">
                    <a:lumMod val="75000"/>
                  </a:schemeClr>
                </a:solidFill>
                <a:ea typeface="Calibri" panose="020F0502020204030204" pitchFamily="34" charset="0"/>
                <a:cs typeface="Calibri" panose="020F0502020204030204" pitchFamily="34" charset="0"/>
              </a:rPr>
              <a:t> </a:t>
            </a:r>
            <a:r>
              <a:rPr lang="ar-MA" sz="1400" dirty="0">
                <a:solidFill>
                  <a:schemeClr val="bg2">
                    <a:lumMod val="75000"/>
                  </a:schemeClr>
                </a:solidFill>
                <a:ea typeface="Calibri" panose="020F0502020204030204" pitchFamily="34" charset="0"/>
                <a:cs typeface="Calibri" panose="020F0502020204030204" pitchFamily="34" charset="0"/>
                <a:sym typeface="Calibri"/>
              </a:rPr>
              <a:t>يشد المدرس انتباه التلاميذ، ويشرع في شرح المطلوب بالتدرج: تقديم المهمة النهائية موضوع الاشتغال </a:t>
            </a:r>
            <a:r>
              <a:rPr lang="ar-MA" sz="1400" dirty="0">
                <a:solidFill>
                  <a:schemeClr val="bg2">
                    <a:lumMod val="75000"/>
                  </a:schemeClr>
                </a:solidFill>
                <a:ea typeface="Calibri" panose="020F0502020204030204" pitchFamily="34" charset="0"/>
                <a:cs typeface="Calibri" panose="020F0502020204030204" pitchFamily="34" charset="0"/>
              </a:rPr>
              <a:t>وشرح مكوناتها</a:t>
            </a:r>
            <a:r>
              <a:rPr lang="ar-MA" sz="1400" dirty="0">
                <a:solidFill>
                  <a:schemeClr val="bg2">
                    <a:lumMod val="75000"/>
                  </a:schemeClr>
                </a:solidFill>
                <a:ea typeface="Calibri" panose="020F0502020204030204" pitchFamily="34" charset="0"/>
                <a:cs typeface="Calibri" panose="020F0502020204030204" pitchFamily="34" charset="0"/>
                <a:sym typeface="Calibri"/>
              </a:rPr>
              <a:t>، ثم وضعية الكتابة المقترحة لإنجاز المهمة.</a:t>
            </a:r>
            <a:endParaRPr lang="ar-MA" altLang="fr-FR" sz="1400" i="1"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07FA4F23-CAF7-6399-B68B-54758B8A721D}"/>
              </a:ext>
            </a:extLst>
          </p:cNvPr>
          <p:cNvSpPr txBox="1"/>
          <p:nvPr/>
        </p:nvSpPr>
        <p:spPr>
          <a:xfrm>
            <a:off x="345704" y="52909"/>
            <a:ext cx="10904058" cy="369332"/>
          </a:xfrm>
          <a:prstGeom prst="rect">
            <a:avLst/>
          </a:prstGeom>
          <a:noFill/>
        </p:spPr>
        <p:txBody>
          <a:bodyPr wrap="square" rtlCol="0">
            <a:spAutoFit/>
          </a:bodyPr>
          <a:lstStyle/>
          <a:p>
            <a:pPr algn="just" rtl="1"/>
            <a:r>
              <a:rPr lang="ar-MA" b="1" dirty="0">
                <a:solidFill>
                  <a:srgbClr val="7F7F7F"/>
                </a:solidFill>
                <a:latin typeface="Calibri"/>
                <a:ea typeface="Calibri"/>
                <a:cs typeface="Calibri"/>
              </a:rPr>
              <a:t>انتبهوا من فضلكم ، وركزوا معي جيدا، سأعرض المهمة النهائية التي سنشتغل عليها خلال حصتيْ الإنتاج الكتابي، وسأشرح مكوناتها.</a:t>
            </a:r>
          </a:p>
        </p:txBody>
      </p:sp>
      <p:sp>
        <p:nvSpPr>
          <p:cNvPr id="8" name="Google Shape;838;p48">
            <a:extLst>
              <a:ext uri="{FF2B5EF4-FFF2-40B4-BE49-F238E27FC236}">
                <a16:creationId xmlns:a16="http://schemas.microsoft.com/office/drawing/2014/main" id="{CEE28CF6-4B87-AD66-B0A4-434A8D7DAB68}"/>
              </a:ext>
            </a:extLst>
          </p:cNvPr>
          <p:cNvSpPr txBox="1"/>
          <p:nvPr/>
        </p:nvSpPr>
        <p:spPr>
          <a:xfrm>
            <a:off x="345704" y="999460"/>
            <a:ext cx="11128796" cy="380385"/>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b="1" dirty="0">
                <a:solidFill>
                  <a:srgbClr val="757070"/>
                </a:solidFill>
                <a:latin typeface="Calibri"/>
                <a:ea typeface="Calibri"/>
                <a:cs typeface="Calibri"/>
                <a:sym typeface="Calibri"/>
              </a:rPr>
              <a:t>. </a:t>
            </a:r>
            <a:endParaRPr sz="1600" dirty="0">
              <a:highlight>
                <a:srgbClr val="FF00FF"/>
              </a:highlight>
            </a:endParaRPr>
          </a:p>
        </p:txBody>
      </p:sp>
      <p:sp>
        <p:nvSpPr>
          <p:cNvPr id="9" name="Rectangle 8">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2" name="Rectangle 11">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3" name="Image 12">
            <a:extLst>
              <a:ext uri="{FF2B5EF4-FFF2-40B4-BE49-F238E27FC236}">
                <a16:creationId xmlns:a16="http://schemas.microsoft.com/office/drawing/2014/main" id="{9B9231CB-E2CE-0701-1ABF-96D099AF78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1018" y="3794910"/>
            <a:ext cx="707602" cy="707602"/>
          </a:xfrm>
          <a:prstGeom prst="rect">
            <a:avLst/>
          </a:prstGeom>
        </p:spPr>
      </p:pic>
      <p:sp>
        <p:nvSpPr>
          <p:cNvPr id="14" name="Rectangle: Rounded Corners 55">
            <a:extLst>
              <a:ext uri="{FF2B5EF4-FFF2-40B4-BE49-F238E27FC236}">
                <a16:creationId xmlns:a16="http://schemas.microsoft.com/office/drawing/2014/main" id="{6DF01C77-9571-B0D0-F8A5-A1133EC746C1}"/>
              </a:ext>
            </a:extLst>
          </p:cNvPr>
          <p:cNvSpPr/>
          <p:nvPr/>
        </p:nvSpPr>
        <p:spPr>
          <a:xfrm>
            <a:off x="1202443" y="3316089"/>
            <a:ext cx="8775760" cy="1665245"/>
          </a:xfrm>
          <a:prstGeom prst="roundRect">
            <a:avLst/>
          </a:prstGeom>
          <a:solidFill>
            <a:schemeClr val="accent3">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أنتجُ نصاً </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سرد</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ي</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اً مِن</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SA" sz="2400" b="1" u="sng" dirty="0">
                <a:solidFill>
                  <a:srgbClr val="156082"/>
                </a:solidFill>
                <a:latin typeface="Calibri" panose="020F0502020204030204" pitchFamily="34" charset="0"/>
                <a:ea typeface="Calibri" panose="020F0502020204030204" pitchFamily="34" charset="0"/>
                <a:cs typeface="Calibri" panose="020F0502020204030204" pitchFamily="34" charset="0"/>
              </a:rPr>
              <a:t>اثْنَيْ عَشَرَ سَطْراً</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أَسْرُدُ فيهِ تَفاصيلَ قِصَّتي مَعَ السينما، واصِفاً الْمَشاعِرَ الَّتي غَمَرَتْني خِلالَ هَذِهِ التَّجْرِبَةِ</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مُسْتَثْمِراً الْمُعْجَمَ وَالتَّعابير</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Ellipse 14">
            <a:extLst>
              <a:ext uri="{FF2B5EF4-FFF2-40B4-BE49-F238E27FC236}">
                <a16:creationId xmlns:a16="http://schemas.microsoft.com/office/drawing/2014/main" id="{19957ED3-45F4-2FE4-2E4F-8D0BF1D2C84F}"/>
              </a:ext>
            </a:extLst>
          </p:cNvPr>
          <p:cNvSpPr/>
          <p:nvPr/>
        </p:nvSpPr>
        <p:spPr>
          <a:xfrm>
            <a:off x="2861187" y="1866993"/>
            <a:ext cx="5968181" cy="807381"/>
          </a:xfrm>
          <a:prstGeom prst="ellipse">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سردي (2)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Google Shape;1294;p76">
            <a:extLst>
              <a:ext uri="{FF2B5EF4-FFF2-40B4-BE49-F238E27FC236}">
                <a16:creationId xmlns:a16="http://schemas.microsoft.com/office/drawing/2014/main" id="{CD3AEE1C-1779-CDE3-E36E-75F0124CC5F6}"/>
              </a:ext>
            </a:extLst>
          </p:cNvPr>
          <p:cNvSpPr/>
          <p:nvPr/>
        </p:nvSpPr>
        <p:spPr>
          <a:xfrm>
            <a:off x="7168188" y="3348999"/>
            <a:ext cx="1710766" cy="575287"/>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278;p75">
            <a:extLst>
              <a:ext uri="{FF2B5EF4-FFF2-40B4-BE49-F238E27FC236}">
                <a16:creationId xmlns:a16="http://schemas.microsoft.com/office/drawing/2014/main" id="{40C5D09C-4256-765D-94E0-AC1ABBFB62DA}"/>
              </a:ext>
            </a:extLst>
          </p:cNvPr>
          <p:cNvSpPr/>
          <p:nvPr/>
        </p:nvSpPr>
        <p:spPr>
          <a:xfrm>
            <a:off x="1429313" y="3350366"/>
            <a:ext cx="1812979"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5">
            <a:alphaModFix/>
          </a:blip>
          <a:srcRect/>
          <a:stretch>
            <a:fillRect/>
          </a:stretch>
        </p:blipFill>
        <p:spPr>
          <a:xfrm>
            <a:off x="267910" y="91374"/>
            <a:ext cx="744881" cy="744881"/>
          </a:xfrm>
          <a:prstGeom prst="rect">
            <a:avLst/>
          </a:prstGeom>
          <a:noFill/>
          <a:ln cap="flat">
            <a:noFill/>
          </a:ln>
        </p:spPr>
      </p:pic>
      <p:sp>
        <p:nvSpPr>
          <p:cNvPr id="20" name="Google Shape;1278;p75">
            <a:extLst>
              <a:ext uri="{FF2B5EF4-FFF2-40B4-BE49-F238E27FC236}">
                <a16:creationId xmlns:a16="http://schemas.microsoft.com/office/drawing/2014/main" id="{40C5D09C-4256-765D-94E0-AC1ABBFB62DA}"/>
              </a:ext>
            </a:extLst>
          </p:cNvPr>
          <p:cNvSpPr/>
          <p:nvPr/>
        </p:nvSpPr>
        <p:spPr>
          <a:xfrm>
            <a:off x="8165224" y="3903922"/>
            <a:ext cx="1812979"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dirty="0">
              <a:solidFill>
                <a:schemeClr val="lt1"/>
              </a:solidFill>
              <a:latin typeface="Calibri"/>
              <a:ea typeface="Calibri"/>
              <a:cs typeface="Calibri"/>
              <a:sym typeface="Calibri"/>
            </a:endParaRPr>
          </a:p>
        </p:txBody>
      </p:sp>
      <p:sp>
        <p:nvSpPr>
          <p:cNvPr id="23" name="Google Shape;1278;p75">
            <a:extLst>
              <a:ext uri="{FF2B5EF4-FFF2-40B4-BE49-F238E27FC236}">
                <a16:creationId xmlns:a16="http://schemas.microsoft.com/office/drawing/2014/main" id="{40C5D09C-4256-765D-94E0-AC1ABBFB62DA}"/>
              </a:ext>
            </a:extLst>
          </p:cNvPr>
          <p:cNvSpPr/>
          <p:nvPr/>
        </p:nvSpPr>
        <p:spPr>
          <a:xfrm>
            <a:off x="1327356" y="3948196"/>
            <a:ext cx="2522388"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2568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ppt_w</p:attrName>
                                        </p:attrNameLst>
                                      </p:cBhvr>
                                      <p:tavLst>
                                        <p:tav tm="0">
                                          <p:val>
                                            <p:strVal val="0"/>
                                          </p:val>
                                        </p:tav>
                                        <p:tav tm="100000">
                                          <p:val>
                                            <p:strVal val="#ppt_w"/>
                                          </p:val>
                                        </p:tav>
                                      </p:tavLst>
                                    </p:anim>
                                    <p:anim calcmode="lin" valueType="num">
                                      <p:cBhvr additive="base">
                                        <p:cTn id="8" dur="500"/>
                                        <p:tgtEl>
                                          <p:spTgt spid="1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ppt_w</p:attrName>
                                        </p:attrNameLst>
                                      </p:cBhvr>
                                      <p:tavLst>
                                        <p:tav tm="0">
                                          <p:val>
                                            <p:strVal val="0"/>
                                          </p:val>
                                        </p:tav>
                                        <p:tav tm="100000">
                                          <p:val>
                                            <p:strVal val="#ppt_w"/>
                                          </p:val>
                                        </p:tav>
                                      </p:tavLst>
                                    </p:anim>
                                    <p:anim calcmode="lin" valueType="num">
                                      <p:cBhvr additive="base">
                                        <p:cTn id="14" dur="500"/>
                                        <p:tgtEl>
                                          <p:spTgt spid="17"/>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ppt_w</p:attrName>
                                        </p:attrNameLst>
                                      </p:cBhvr>
                                      <p:tavLst>
                                        <p:tav tm="0">
                                          <p:val>
                                            <p:strVal val="0"/>
                                          </p:val>
                                        </p:tav>
                                        <p:tav tm="100000">
                                          <p:val>
                                            <p:strVal val="#ppt_w"/>
                                          </p:val>
                                        </p:tav>
                                      </p:tavLst>
                                    </p:anim>
                                    <p:anim calcmode="lin" valueType="num">
                                      <p:cBhvr additive="base">
                                        <p:cTn id="20" dur="500"/>
                                        <p:tgtEl>
                                          <p:spTgt spid="20"/>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ppt_w</p:attrName>
                                        </p:attrNameLst>
                                      </p:cBhvr>
                                      <p:tavLst>
                                        <p:tav tm="0">
                                          <p:val>
                                            <p:strVal val="0"/>
                                          </p:val>
                                        </p:tav>
                                        <p:tav tm="100000">
                                          <p:val>
                                            <p:strVal val="#ppt_w"/>
                                          </p:val>
                                        </p:tav>
                                      </p:tavLst>
                                    </p:anim>
                                    <p:anim calcmode="lin" valueType="num">
                                      <p:cBhvr additive="base">
                                        <p:cTn id="26" dur="500"/>
                                        <p:tgtEl>
                                          <p:spTgt spid="2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dirty="0">
                <a:solidFill>
                  <a:schemeClr val="bg2">
                    <a:lumMod val="50000"/>
                  </a:schemeClr>
                </a:solidFill>
                <a:cs typeface="Calibri" panose="020F0502020204030204" pitchFamily="34" charset="0"/>
              </a:rPr>
              <a:t>نتعرف مكونات المهمة وعناصرها: إنتاج نص سردي، أسرد فيه تفاصيل قصتي مع السينما</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8" name="Rectangle 7">
            <a:extLst>
              <a:ext uri="{FF2B5EF4-FFF2-40B4-BE49-F238E27FC236}">
                <a16:creationId xmlns:a16="http://schemas.microsoft.com/office/drawing/2014/main" id="{ED71F33F-3C45-D928-CFCB-2531EBD44344}"/>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3" name="Diagramme 2">
            <a:extLst>
              <a:ext uri="{FF2B5EF4-FFF2-40B4-BE49-F238E27FC236}">
                <a16:creationId xmlns:a16="http://schemas.microsoft.com/office/drawing/2014/main" id="{3736CB74-26A9-EA14-6116-324050F4EAED}"/>
              </a:ext>
            </a:extLst>
          </p:cNvPr>
          <p:cNvGraphicFramePr/>
          <p:nvPr>
            <p:extLst>
              <p:ext uri="{D42A27DB-BD31-4B8C-83A1-F6EECF244321}">
                <p14:modId xmlns:p14="http://schemas.microsoft.com/office/powerpoint/2010/main" val="470742799"/>
              </p:ext>
            </p:extLst>
          </p:nvPr>
        </p:nvGraphicFramePr>
        <p:xfrm>
          <a:off x="978309" y="1142502"/>
          <a:ext cx="10235381" cy="5125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Organigramme : Connecteur 8">
            <a:extLst>
              <a:ext uri="{FF2B5EF4-FFF2-40B4-BE49-F238E27FC236}">
                <a16:creationId xmlns:a16="http://schemas.microsoft.com/office/drawing/2014/main" id="{6B8D7389-58FC-0393-FB0B-2CEEBDDC711A}"/>
              </a:ext>
            </a:extLst>
          </p:cNvPr>
          <p:cNvSpPr/>
          <p:nvPr/>
        </p:nvSpPr>
        <p:spPr>
          <a:xfrm>
            <a:off x="7438105" y="2992611"/>
            <a:ext cx="1720645" cy="1425678"/>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itre 9">
            <a:extLst>
              <a:ext uri="{FF2B5EF4-FFF2-40B4-BE49-F238E27FC236}">
                <a16:creationId xmlns:a16="http://schemas.microsoft.com/office/drawing/2014/main" id="{49964A15-65B0-9730-6096-C15B48130657}"/>
              </a:ext>
            </a:extLst>
          </p:cNvPr>
          <p:cNvSpPr txBox="1">
            <a:spLocks/>
          </p:cNvSpPr>
          <p:nvPr/>
        </p:nvSpPr>
        <p:spPr>
          <a:xfrm>
            <a:off x="2733367" y="418189"/>
            <a:ext cx="8507107" cy="370726"/>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MA" sz="140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ar-MA" sz="1400" dirty="0">
              <a:solidFill>
                <a:schemeClr val="bg2">
                  <a:lumMod val="75000"/>
                </a:schemeClr>
              </a:solidFill>
            </a:endParaRPr>
          </a:p>
        </p:txBody>
      </p:sp>
    </p:spTree>
    <p:extLst>
      <p:ext uri="{BB962C8B-B14F-4D97-AF65-F5344CB8AC3E}">
        <p14:creationId xmlns:p14="http://schemas.microsoft.com/office/powerpoint/2010/main" val="2880222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33"/>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p:cNvSpPr txBox="1"/>
          <p:nvPr/>
        </p:nvSpPr>
        <p:spPr>
          <a:xfrm>
            <a:off x="835742" y="110718"/>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 </a:t>
            </a:r>
            <a:r>
              <a:rPr lang="ar-MA" b="1" dirty="0">
                <a:solidFill>
                  <a:srgbClr val="7F7F7F"/>
                </a:solidFill>
                <a:latin typeface="Calibri"/>
                <a:ea typeface="Calibri"/>
                <a:cs typeface="Calibri"/>
                <a:sym typeface="Calibri"/>
              </a:rPr>
              <a:t>نتدرب الآن،</a:t>
            </a:r>
            <a:r>
              <a:rPr lang="ar-MA" b="1" i="0" u="none" strike="noStrike" cap="none" dirty="0">
                <a:solidFill>
                  <a:srgbClr val="7F7F7F"/>
                </a:solidFill>
                <a:latin typeface="Calibri"/>
                <a:ea typeface="Calibri"/>
                <a:cs typeface="Calibri"/>
                <a:sym typeface="Calibri"/>
              </a:rPr>
              <a:t> على كتابة </a:t>
            </a:r>
            <a:r>
              <a:rPr lang="ar-MA" b="1" i="0" u="none" strike="noStrike" cap="none" dirty="0">
                <a:solidFill>
                  <a:srgbClr val="7F7F7F"/>
                </a:solidFill>
                <a:highlight>
                  <a:srgbClr val="FFFF00"/>
                </a:highlight>
                <a:latin typeface="Calibri"/>
                <a:ea typeface="Calibri"/>
                <a:cs typeface="Calibri"/>
                <a:sym typeface="Calibri"/>
              </a:rPr>
              <a:t>وضعية البداية</a:t>
            </a:r>
            <a:r>
              <a:rPr lang="ar-MA" b="1" i="0" u="none" strike="noStrike" cap="none" dirty="0">
                <a:solidFill>
                  <a:srgbClr val="7F7F7F"/>
                </a:solidFill>
                <a:latin typeface="Calibri"/>
                <a:ea typeface="Calibri"/>
                <a:cs typeface="Calibri"/>
                <a:sym typeface="Calibri"/>
              </a:rPr>
              <a:t>، باستثمار الموارد المكتسبة، سأنجز المهمة أولا، وسأصرح بالخطوات التي سأسلكها، قبل أن تنجزوا العمل نفسه. </a:t>
            </a:r>
            <a:endParaRPr b="1" i="0" u="none" strike="noStrike" cap="none" dirty="0">
              <a:solidFill>
                <a:srgbClr val="7F7F7F"/>
              </a:solidFill>
              <a:latin typeface="Calibri"/>
              <a:ea typeface="Calibri"/>
              <a:cs typeface="Calibri"/>
              <a:sym typeface="Calibri"/>
            </a:endParaRPr>
          </a:p>
        </p:txBody>
      </p:sp>
      <p:sp>
        <p:nvSpPr>
          <p:cNvPr id="838" name="Google Shape;838;p33"/>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يشد المدرس انتباه متعلميه، ثم يشرع في نمذجة وضعية البداية مستثمرا الموارد المقترحة في جدول الموارد،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26F97C85-F500-0B72-75BB-CF4563A14EBB}"/>
              </a:ext>
            </a:extLst>
          </p:cNvPr>
          <p:cNvGraphicFramePr>
            <a:graphicFrameLocks noGrp="1"/>
          </p:cNvGraphicFramePr>
          <p:nvPr>
            <p:extLst>
              <p:ext uri="{D42A27DB-BD31-4B8C-83A1-F6EECF244321}">
                <p14:modId xmlns:p14="http://schemas.microsoft.com/office/powerpoint/2010/main" val="3373523511"/>
              </p:ext>
            </p:extLst>
          </p:nvPr>
        </p:nvGraphicFramePr>
        <p:xfrm>
          <a:off x="1323432" y="1253310"/>
          <a:ext cx="9599562" cy="4399280"/>
        </p:xfrm>
        <a:graphic>
          <a:graphicData uri="http://schemas.openxmlformats.org/drawingml/2006/table">
            <a:tbl>
              <a:tblPr firstRow="1" bandRow="1">
                <a:tableStyleId>{00A15C55-8517-42AA-B614-E9B94910E393}</a:tableStyleId>
              </a:tblPr>
              <a:tblGrid>
                <a:gridCol w="7889394">
                  <a:extLst>
                    <a:ext uri="{9D8B030D-6E8A-4147-A177-3AD203B41FA5}">
                      <a16:colId xmlns:a16="http://schemas.microsoft.com/office/drawing/2014/main" val="3543527266"/>
                    </a:ext>
                  </a:extLst>
                </a:gridCol>
                <a:gridCol w="1710168">
                  <a:extLst>
                    <a:ext uri="{9D8B030D-6E8A-4147-A177-3AD203B41FA5}">
                      <a16:colId xmlns:a16="http://schemas.microsoft.com/office/drawing/2014/main" val="3143431434"/>
                    </a:ext>
                  </a:extLst>
                </a:gridCol>
              </a:tblGrid>
              <a:tr h="370840">
                <a:tc gridSpan="2">
                  <a:txBody>
                    <a:bodyPr/>
                    <a:lstStyle/>
                    <a:p>
                      <a:pPr algn="ctr"/>
                      <a:r>
                        <a:rPr lang="ar-MA" dirty="0">
                          <a:solidFill>
                            <a:schemeClr val="tx1"/>
                          </a:solidFill>
                        </a:rPr>
                        <a:t>نماذج من موارد الكتابة السردية</a:t>
                      </a:r>
                      <a:endParaRPr lang="fr-FR" dirty="0">
                        <a:solidFill>
                          <a:schemeClr val="tx1"/>
                        </a:solidFill>
                      </a:endParaRPr>
                    </a:p>
                  </a:txBody>
                  <a:tcPr/>
                </a:tc>
                <a:tc hMerge="1">
                  <a:txBody>
                    <a:bodyPr/>
                    <a:lstStyle/>
                    <a:p>
                      <a:endParaRPr lang="fr-FR" dirty="0"/>
                    </a:p>
                  </a:txBody>
                  <a:tcPr/>
                </a:tc>
                <a:extLst>
                  <a:ext uri="{0D108BD9-81ED-4DB2-BD59-A6C34878D82A}">
                    <a16:rowId xmlns:a16="http://schemas.microsoft.com/office/drawing/2014/main" val="2510696559"/>
                  </a:ext>
                </a:extLst>
              </a:tr>
              <a:tr h="175317">
                <a:tc>
                  <a:txBody>
                    <a:bodyPr/>
                    <a:lstStyle/>
                    <a:p>
                      <a:pPr marL="285750" indent="-285750" algn="r" rtl="1">
                        <a:buFont typeface="Arial" panose="020B0604020202020204" pitchFamily="34" charset="0"/>
                        <a:buChar char="•"/>
                      </a:pPr>
                      <a:r>
                        <a:rPr lang="ar-MA" sz="1800" b="1" i="0" u="none" strike="noStrike" kern="1200" cap="none" dirty="0">
                          <a:solidFill>
                            <a:srgbClr val="C00000"/>
                          </a:solidFill>
                          <a:latin typeface="Calibri"/>
                          <a:ea typeface="Calibri"/>
                          <a:cs typeface="Calibri"/>
                        </a:rPr>
                        <a:t>الذهاب إلى السينما رفقة الأب</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تجربة مشاهدة فيلم سينمائي</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الموضوع (1)</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624419078"/>
                  </a:ext>
                </a:extLst>
              </a:tr>
              <a:tr h="370840">
                <a:tc>
                  <a:txBody>
                    <a:bodyPr/>
                    <a:lstStyle/>
                    <a:p>
                      <a:pPr algn="r" rtl="1"/>
                      <a:r>
                        <a:rPr lang="ar-MA" sz="1800" b="1" i="0" u="none" strike="noStrike" kern="1200" cap="none" dirty="0">
                          <a:solidFill>
                            <a:srgbClr val="002060"/>
                          </a:solidFill>
                          <a:latin typeface="Calibri"/>
                          <a:ea typeface="Calibri"/>
                          <a:cs typeface="Calibri"/>
                        </a:rPr>
                        <a:t>السارد- الطفل- </a:t>
                      </a:r>
                      <a:r>
                        <a:rPr lang="ar-MA" sz="1800" b="1" i="0" u="none" strike="noStrike" kern="1200" cap="none" dirty="0">
                          <a:solidFill>
                            <a:srgbClr val="C00000"/>
                          </a:solidFill>
                          <a:latin typeface="Calibri"/>
                          <a:ea typeface="Calibri"/>
                          <a:cs typeface="Calibri"/>
                        </a:rPr>
                        <a:t>الأستاذ-</a:t>
                      </a:r>
                      <a:r>
                        <a:rPr lang="ar-MA" sz="1800" b="1" i="0" u="none" strike="noStrike" kern="1200" cap="none" dirty="0">
                          <a:solidFill>
                            <a:srgbClr val="002060"/>
                          </a:solidFill>
                          <a:latin typeface="Calibri"/>
                          <a:ea typeface="Calibri"/>
                          <a:cs typeface="Calibri"/>
                        </a:rPr>
                        <a:t> الممثل- المخرج </a:t>
                      </a:r>
                      <a:r>
                        <a:rPr lang="ar-MA" sz="1800" b="1" i="0" u="none" strike="noStrike" kern="1200" cap="none" dirty="0">
                          <a:solidFill>
                            <a:srgbClr val="002060"/>
                          </a:solidFill>
                          <a:highlight>
                            <a:srgbClr val="FFFF00"/>
                          </a:highlight>
                          <a:latin typeface="Calibri"/>
                          <a:ea typeface="Calibri"/>
                          <a:cs typeface="Calibri"/>
                        </a:rPr>
                        <a:t>( نختار الشخصية التي تحكي عن تجربتها)...</a:t>
                      </a:r>
                      <a:endParaRPr lang="fr-FR" sz="1800" b="1" i="0" u="none" strike="noStrike" kern="1200" cap="none" dirty="0">
                        <a:solidFill>
                          <a:srgbClr val="002060"/>
                        </a:solidFill>
                        <a:highlight>
                          <a:srgbClr val="FFFF00"/>
                        </a:highlight>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الشخصية (2)</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25655853"/>
                  </a:ext>
                </a:extLst>
              </a:tr>
              <a:tr h="370840">
                <a:tc>
                  <a:txBody>
                    <a:bodyPr/>
                    <a:lstStyle/>
                    <a:p>
                      <a:pPr algn="r" rtl="1"/>
                      <a:r>
                        <a:rPr lang="ar-MA" sz="1800" b="1" i="0" u="none" strike="noStrike" kern="1200" cap="none" dirty="0">
                          <a:solidFill>
                            <a:srgbClr val="C00000"/>
                          </a:solidFill>
                          <a:latin typeface="Calibri"/>
                          <a:ea typeface="Calibri"/>
                          <a:cs typeface="Calibri"/>
                        </a:rPr>
                        <a:t>حين كنت طفلا .....</a:t>
                      </a:r>
                    </a:p>
                    <a:p>
                      <a:pPr marL="285750" indent="-285750" algn="r" rtl="1">
                        <a:buFontTx/>
                        <a:buChar char="-"/>
                      </a:pPr>
                      <a:r>
                        <a:rPr lang="ar-MA" sz="1800" b="1" i="0" u="none" strike="noStrike" kern="1200" cap="none" dirty="0">
                          <a:solidFill>
                            <a:srgbClr val="C00000"/>
                          </a:solidFill>
                          <a:latin typeface="Calibri"/>
                          <a:ea typeface="Calibri"/>
                          <a:cs typeface="Calibri"/>
                        </a:rPr>
                        <a:t>كنت حينها / يومها في العاشرة من العمر....</a:t>
                      </a:r>
                    </a:p>
                    <a:p>
                      <a:pPr marL="285750" indent="-285750" algn="r" rtl="1">
                        <a:buFontTx/>
                        <a:buChar char="-"/>
                      </a:pPr>
                      <a:r>
                        <a:rPr lang="ar-MA" sz="1800" b="1" i="0" u="none" strike="noStrike" kern="1200" cap="none" dirty="0">
                          <a:solidFill>
                            <a:srgbClr val="002060"/>
                          </a:solidFill>
                          <a:latin typeface="Calibri"/>
                          <a:ea typeface="Calibri"/>
                          <a:cs typeface="Calibri"/>
                        </a:rPr>
                        <a:t>يوم نجحت في  السنة الختامية في المرحلة الابتدائية...</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الزمان (3)</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481811605"/>
                  </a:ext>
                </a:extLst>
              </a:tr>
              <a:tr h="370840">
                <a:tc>
                  <a:txBody>
                    <a:bodyPr/>
                    <a:lstStyle/>
                    <a:p>
                      <a:pPr marL="285750" indent="-285750" algn="r" rtl="1">
                        <a:buFontTx/>
                        <a:buChar char="-"/>
                      </a:pPr>
                      <a:r>
                        <a:rPr lang="ar-MA" sz="1800" b="1" i="0" u="none" strike="noStrike" kern="1200" cap="none" dirty="0">
                          <a:solidFill>
                            <a:srgbClr val="C00000"/>
                          </a:solidFill>
                          <a:latin typeface="Calibri"/>
                          <a:ea typeface="Calibri"/>
                          <a:cs typeface="Calibri"/>
                        </a:rPr>
                        <a:t>في البيت </a:t>
                      </a:r>
                    </a:p>
                    <a:p>
                      <a:pPr marL="285750" indent="-285750" algn="r" rtl="1">
                        <a:buFontTx/>
                        <a:buChar char="-"/>
                      </a:pPr>
                      <a:r>
                        <a:rPr lang="ar-MA" sz="1800" b="1" i="0" u="none" strike="noStrike" kern="1200" cap="none" dirty="0">
                          <a:solidFill>
                            <a:srgbClr val="002060"/>
                          </a:solidFill>
                          <a:latin typeface="Calibri"/>
                          <a:ea typeface="Calibri"/>
                          <a:cs typeface="Calibri"/>
                        </a:rPr>
                        <a:t>في الطريق إلى السينما ... </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المكان (4)</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73621664"/>
                  </a:ext>
                </a:extLst>
              </a:tr>
              <a:tr h="370840">
                <a:tc>
                  <a:txBody>
                    <a:bodyPr/>
                    <a:lstStyle/>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a:t>
                      </a:r>
                      <a:r>
                        <a:rPr lang="ar-MA" sz="1800" b="1" i="0" u="none" strike="noStrike" kern="1200" cap="none" dirty="0">
                          <a:solidFill>
                            <a:srgbClr val="C00000"/>
                          </a:solidFill>
                          <a:latin typeface="Calibri"/>
                          <a:ea typeface="Calibri"/>
                          <a:cs typeface="Calibri"/>
                        </a:rPr>
                        <a:t>أتذكر جيدا تلك اللحظة التي أيقظت فيّ الشغف بعالم الأفلام</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تذكّرتُ أوّل مرة تولّدت بداخلي رغبة في أن أغوص في عالم الشاشة الكبيرة.</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مازالت اللحظة التي شاهدتُ فيها أول فيلم راسخة في ذاكرتي كأنها حدثت أمس.</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رجعتُ بذهني إلى اللحظة التي أحسستُ فيها للمرة الأولى بأن السينما قدري ونافذتي على العالم.</a:t>
                      </a:r>
                    </a:p>
                    <a:p>
                      <a:pPr algn="r" rtl="1"/>
                      <a:endParaRPr lang="ar-MA" sz="1800" b="1" i="0" u="none" strike="noStrike" kern="1200" cap="none" dirty="0">
                        <a:solidFill>
                          <a:srgbClr val="002060"/>
                        </a:solidFill>
                        <a:latin typeface="Calibri"/>
                        <a:ea typeface="Calibri"/>
                        <a:cs typeface="Calibri"/>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تعابير انطلاق السرد (5) </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017901757"/>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832">
          <a:extLst>
            <a:ext uri="{FF2B5EF4-FFF2-40B4-BE49-F238E27FC236}">
              <a16:creationId xmlns:a16="http://schemas.microsoft.com/office/drawing/2014/main" id="{355A671E-303D-4530-8C04-05A74A76782E}"/>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AF8F60ED-2CB5-CC19-72FF-7D0E6A1866A2}"/>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DB8794D4-2E99-E70C-FC11-BE130A20DAF8}"/>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E06F9665-3D1D-3573-A62F-A415A780C31D}"/>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35610124-63FC-9DA6-5E85-A74975838CFB}"/>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43297844-838F-BA19-4010-60B58D276A3E}"/>
              </a:ext>
            </a:extLst>
          </p:cNvPr>
          <p:cNvSpPr txBox="1"/>
          <p:nvPr/>
        </p:nvSpPr>
        <p:spPr>
          <a:xfrm>
            <a:off x="835742" y="110718"/>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سأسرد لكم قصتي مع السينما، وسأكتب وضعية البداية باستثمار الموارد المقترحة</a:t>
            </a:r>
            <a:r>
              <a:rPr lang="ar-MA" b="1" i="0" u="none" strike="noStrike" cap="none" dirty="0">
                <a:solidFill>
                  <a:srgbClr val="7F7F7F"/>
                </a:solidFill>
                <a:latin typeface="Calibri"/>
                <a:ea typeface="Calibri"/>
                <a:cs typeface="Calibri"/>
                <a:sym typeface="Calibri"/>
              </a:rPr>
              <a:t>، ركزوا معي جيدا، سأشرح لكم مراحل الإنجاز وأصرح لكم بسيرورة التفكير.  </a:t>
            </a:r>
            <a:endParaRPr b="1" i="0" u="none" strike="noStrike" cap="none" dirty="0">
              <a:solidFill>
                <a:srgbClr val="7F7F7F"/>
              </a:solidFill>
              <a:highlight>
                <a:srgbClr val="FFFF00"/>
              </a:highlight>
              <a:latin typeface="Calibri"/>
              <a:ea typeface="Calibri"/>
              <a:cs typeface="Calibri"/>
              <a:sym typeface="Calibri"/>
            </a:endParaRPr>
          </a:p>
        </p:txBody>
      </p:sp>
      <p:sp>
        <p:nvSpPr>
          <p:cNvPr id="838" name="Google Shape;838;p33">
            <a:extLst>
              <a:ext uri="{FF2B5EF4-FFF2-40B4-BE49-F238E27FC236}">
                <a16:creationId xmlns:a16="http://schemas.microsoft.com/office/drawing/2014/main" id="{6F8F10FE-A748-049A-145A-B22E90893019}"/>
              </a:ext>
            </a:extLst>
          </p:cNvPr>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يشد المدرس انتباه متعلميه، ثم يشرع في نمذجة وضعية البداية مستثمرا الموارد المقترحة في جدول الموارد،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EC729A9A-040C-2D35-0F05-2E5A11F80096}"/>
              </a:ext>
            </a:extLst>
          </p:cNvPr>
          <p:cNvGraphicFramePr>
            <a:graphicFrameLocks noGrp="1"/>
          </p:cNvGraphicFramePr>
          <p:nvPr>
            <p:extLst>
              <p:ext uri="{D42A27DB-BD31-4B8C-83A1-F6EECF244321}">
                <p14:modId xmlns:p14="http://schemas.microsoft.com/office/powerpoint/2010/main" val="3723394712"/>
              </p:ext>
            </p:extLst>
          </p:nvPr>
        </p:nvGraphicFramePr>
        <p:xfrm>
          <a:off x="353962" y="1056720"/>
          <a:ext cx="11453579" cy="5323487"/>
        </p:xfrm>
        <a:graphic>
          <a:graphicData uri="http://schemas.openxmlformats.org/drawingml/2006/table">
            <a:tbl>
              <a:tblPr firstRow="1" bandRow="1">
                <a:tableStyleId>{93296810-A885-4BE3-A3E7-6D5BEEA58F35}</a:tableStyleId>
              </a:tblPr>
              <a:tblGrid>
                <a:gridCol w="4395019">
                  <a:extLst>
                    <a:ext uri="{9D8B030D-6E8A-4147-A177-3AD203B41FA5}">
                      <a16:colId xmlns:a16="http://schemas.microsoft.com/office/drawing/2014/main" val="1282818750"/>
                    </a:ext>
                  </a:extLst>
                </a:gridCol>
                <a:gridCol w="5938565">
                  <a:extLst>
                    <a:ext uri="{9D8B030D-6E8A-4147-A177-3AD203B41FA5}">
                      <a16:colId xmlns:a16="http://schemas.microsoft.com/office/drawing/2014/main" val="3543527266"/>
                    </a:ext>
                  </a:extLst>
                </a:gridCol>
                <a:gridCol w="1119995">
                  <a:extLst>
                    <a:ext uri="{9D8B030D-6E8A-4147-A177-3AD203B41FA5}">
                      <a16:colId xmlns:a16="http://schemas.microsoft.com/office/drawing/2014/main" val="3143431434"/>
                    </a:ext>
                  </a:extLst>
                </a:gridCol>
              </a:tblGrid>
              <a:tr h="477167">
                <a:tc>
                  <a:txBody>
                    <a:bodyPr/>
                    <a:lstStyle/>
                    <a:p>
                      <a:pPr algn="ctr"/>
                      <a:r>
                        <a:rPr lang="ar-MA" dirty="0"/>
                        <a:t>عناصر وضعية البداية</a:t>
                      </a:r>
                      <a:endParaRPr lang="fr-FR" dirty="0"/>
                    </a:p>
                  </a:txBody>
                  <a:tcPr/>
                </a:tc>
                <a:tc>
                  <a:txBody>
                    <a:bodyPr/>
                    <a:lstStyle/>
                    <a:p>
                      <a:pPr algn="ctr"/>
                      <a:r>
                        <a:rPr lang="ar-MA" dirty="0"/>
                        <a:t>سكريبت النمذجة</a:t>
                      </a:r>
                    </a:p>
                  </a:txBody>
                  <a:tcPr/>
                </a:tc>
                <a:tc>
                  <a:txBody>
                    <a:bodyPr/>
                    <a:lstStyle/>
                    <a:p>
                      <a:r>
                        <a:rPr lang="ar-MA" dirty="0"/>
                        <a:t>المرحلة</a:t>
                      </a:r>
                      <a:endParaRPr lang="fr-FR" dirty="0"/>
                    </a:p>
                  </a:txBody>
                  <a:tcPr/>
                </a:tc>
                <a:extLst>
                  <a:ext uri="{0D108BD9-81ED-4DB2-BD59-A6C34878D82A}">
                    <a16:rowId xmlns:a16="http://schemas.microsoft.com/office/drawing/2014/main" val="2510696559"/>
                  </a:ext>
                </a:extLst>
              </a:tr>
              <a:tr h="0">
                <a:tc>
                  <a:txBody>
                    <a:bodyPr/>
                    <a:lstStyle/>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ar-MA" b="1" dirty="0">
                          <a:solidFill>
                            <a:srgbClr val="FF0000"/>
                          </a:solidFill>
                        </a:rPr>
                        <a:t>.احتفاء بنجاحي المتميز في امتحانات ختام السلك الابتدائي ، </a:t>
                      </a:r>
                      <a:r>
                        <a:rPr lang="ar-MA" dirty="0">
                          <a:solidFill>
                            <a:schemeClr val="tx1"/>
                          </a:solidFill>
                        </a:rPr>
                        <a:t> قرر أبي اصطحابي إلى مهرجان سينما الأطفال، -  وكانت تلك اللحظة بداية شغفي بعالم السينما وتجربة جديدة أشعلت بداخلي الفضول لاكتشاف المزيد.</a:t>
                      </a:r>
                      <a:endParaRPr lang="fr-FR" dirty="0">
                        <a:solidFill>
                          <a:schemeClr val="tx1"/>
                        </a:solidFill>
                      </a:endParaRPr>
                    </a:p>
                  </a:txBody>
                  <a:tcPr/>
                </a:tc>
                <a:tc>
                  <a:txBody>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dirty="0"/>
                        <a:t>- بالنسبة إلى موضوع الكتابة هو سرد تفاصيل علاقتي الأولى  مع السينما، كيف اكتشفت هذا العالم؟ بمساعدة من؟ وكيف كان ذلك؟ للإجابة عن هذه الأسئلة سأقول: </a:t>
                      </a:r>
                    </a:p>
                  </a:txBody>
                  <a:tcPr/>
                </a:tc>
                <a:tc>
                  <a:txBody>
                    <a:bodyPr/>
                    <a:lstStyle/>
                    <a:p>
                      <a:pPr algn="r" rtl="1"/>
                      <a:r>
                        <a:rPr lang="ar-MA" b="1" dirty="0"/>
                        <a:t>1- الموضوع</a:t>
                      </a:r>
                      <a:endParaRPr lang="fr-FR" b="1" dirty="0"/>
                    </a:p>
                  </a:txBody>
                  <a:tcPr/>
                </a:tc>
                <a:extLst>
                  <a:ext uri="{0D108BD9-81ED-4DB2-BD59-A6C34878D82A}">
                    <a16:rowId xmlns:a16="http://schemas.microsoft.com/office/drawing/2014/main" val="3624419078"/>
                  </a:ext>
                </a:extLst>
              </a:tr>
              <a:tr h="370840">
                <a:tc>
                  <a:txBody>
                    <a:bodyPr/>
                    <a:lstStyle/>
                    <a:p>
                      <a:pPr algn="r" rtl="1"/>
                      <a:r>
                        <a:rPr lang="ar-MA" dirty="0"/>
                        <a:t>السارد/ الأستاذ</a:t>
                      </a:r>
                      <a:endParaRPr lang="fr-FR" dirty="0"/>
                    </a:p>
                  </a:txBody>
                  <a:tcPr/>
                </a:tc>
                <a:tc>
                  <a:txBody>
                    <a:bodyPr/>
                    <a:lstStyle/>
                    <a:p>
                      <a:pPr algn="r" rtl="1"/>
                      <a:r>
                        <a:rPr lang="ar-MA" dirty="0"/>
                        <a:t>اختيار الشخصية: وبما أنني سأحكي عن قصتي الخاصة مع السينما فإن الشخصية في بداية السرد هي: السارد، وسنحيلها عليها بضمير المتكلم (أنا)</a:t>
                      </a:r>
                      <a:endParaRPr lang="fr-FR" dirty="0"/>
                    </a:p>
                  </a:txBody>
                  <a:tcPr/>
                </a:tc>
                <a:tc>
                  <a:txBody>
                    <a:bodyPr/>
                    <a:lstStyle/>
                    <a:p>
                      <a:pPr algn="r" rtl="1"/>
                      <a:r>
                        <a:rPr lang="ar-MA" b="1" dirty="0"/>
                        <a:t>2 – تحديد الشخصية</a:t>
                      </a:r>
                      <a:endParaRPr lang="fr-FR" b="1" dirty="0"/>
                    </a:p>
                  </a:txBody>
                  <a:tcPr/>
                </a:tc>
                <a:extLst>
                  <a:ext uri="{0D108BD9-81ED-4DB2-BD59-A6C34878D82A}">
                    <a16:rowId xmlns:a16="http://schemas.microsoft.com/office/drawing/2014/main" val="125655853"/>
                  </a:ext>
                </a:extLst>
              </a:tr>
              <a:tr h="370840">
                <a:tc>
                  <a:txBody>
                    <a:bodyPr/>
                    <a:lstStyle/>
                    <a:p>
                      <a:pPr algn="r" rtl="1"/>
                      <a:r>
                        <a:rPr lang="ar-MA" b="1" dirty="0">
                          <a:solidFill>
                            <a:srgbClr val="FF0000"/>
                          </a:solidFill>
                        </a:rPr>
                        <a:t>كنت حينها في العاشرة من العمر</a:t>
                      </a:r>
                      <a:r>
                        <a:rPr lang="ar-MA" sz="1800" b="1" kern="1200" dirty="0">
                          <a:solidFill>
                            <a:schemeClr val="tx1"/>
                          </a:solidFill>
                        </a:rPr>
                        <a:t>...</a:t>
                      </a:r>
                    </a:p>
                    <a:p>
                      <a:pPr algn="r" rtl="1"/>
                      <a:r>
                        <a:rPr lang="ar-MA" sz="1800" b="1" kern="1200" dirty="0">
                          <a:solidFill>
                            <a:schemeClr val="tx1"/>
                          </a:solidFill>
                          <a:latin typeface="+mn-lt"/>
                          <a:ea typeface="+mn-ea"/>
                          <a:cs typeface="+mn-cs"/>
                        </a:rPr>
                        <a:t>لم أتجاوز يومها السنة.....من عمري....</a:t>
                      </a:r>
                      <a:endParaRPr lang="fr-FR" sz="1800" b="1" kern="1200" dirty="0">
                        <a:solidFill>
                          <a:schemeClr val="tx1"/>
                        </a:solidFill>
                        <a:latin typeface="+mn-lt"/>
                        <a:ea typeface="+mn-ea"/>
                        <a:cs typeface="+mn-cs"/>
                      </a:endParaRPr>
                    </a:p>
                  </a:txBody>
                  <a:tcPr/>
                </a:tc>
                <a:tc>
                  <a:txBody>
                    <a:bodyPr/>
                    <a:lstStyle/>
                    <a:p>
                      <a:pPr algn="r" rtl="1"/>
                      <a:r>
                        <a:rPr lang="ar-MA" dirty="0"/>
                        <a:t>من خصائص وضعية البداية أنها تتضمن إشارة إلى الزمان الذي يؤطر أحداث القصة. وبما أن القصة التي سأسرد تفاصيلها تعود إلى الماضي فإني سأختار عناصر زمنية مناسبة. ولهذا الغرض سأختار التعبير الآتي لوصف الزمان:</a:t>
                      </a:r>
                      <a:endParaRPr lang="fr-FR" sz="1800" b="1" kern="1200" dirty="0">
                        <a:solidFill>
                          <a:srgbClr val="FF0000"/>
                        </a:solidFill>
                        <a:latin typeface="+mn-lt"/>
                        <a:ea typeface="+mn-ea"/>
                        <a:cs typeface="+mn-cs"/>
                      </a:endParaRPr>
                    </a:p>
                  </a:txBody>
                  <a:tcPr/>
                </a:tc>
                <a:tc>
                  <a:txBody>
                    <a:bodyPr/>
                    <a:lstStyle/>
                    <a:p>
                      <a:pPr algn="r" rtl="1"/>
                      <a:r>
                        <a:rPr lang="ar-MA" b="1" dirty="0"/>
                        <a:t>3- تحديد الزمان</a:t>
                      </a:r>
                      <a:endParaRPr lang="fr-FR" b="1" dirty="0"/>
                    </a:p>
                  </a:txBody>
                  <a:tcPr/>
                </a:tc>
                <a:extLst>
                  <a:ext uri="{0D108BD9-81ED-4DB2-BD59-A6C34878D82A}">
                    <a16:rowId xmlns:a16="http://schemas.microsoft.com/office/drawing/2014/main" val="1481811605"/>
                  </a:ext>
                </a:extLst>
              </a:tr>
              <a:tr h="370840">
                <a:tc>
                  <a:txBody>
                    <a:bodyPr/>
                    <a:lstStyle/>
                    <a:p>
                      <a:pPr algn="r" rtl="1"/>
                      <a:r>
                        <a:rPr lang="ar-MA" sz="1800" b="1" kern="1200" dirty="0">
                          <a:solidFill>
                            <a:srgbClr val="FF0000"/>
                          </a:solidFill>
                        </a:rPr>
                        <a:t>في البيت وابي يتصفح شهادة نجاحي....</a:t>
                      </a:r>
                      <a:endParaRPr lang="fr-FR" dirty="0">
                        <a:solidFill>
                          <a:schemeClr val="tx1"/>
                        </a:solidFill>
                      </a:endParaRPr>
                    </a:p>
                  </a:txBody>
                  <a:tcPr/>
                </a:tc>
                <a:tc>
                  <a:txBody>
                    <a:bodyPr/>
                    <a:lstStyle/>
                    <a:p>
                      <a:pPr algn="r" rtl="1"/>
                      <a:r>
                        <a:rPr lang="ar-MA" dirty="0"/>
                        <a:t>تتضمن وضعية البداية أيضا، إشارة إلى مكان وقوع الأحداث، وانسجاما مع المرحلة التي سأحكي عنها (الطفولة) فإن المكان المناسب لأحداث هذه الفترة هو البيت، وسأعتمد التعبير الآتي، مع البدء في تقديم ملامح الحدث:</a:t>
                      </a:r>
                      <a:endParaRPr lang="fr-FR" dirty="0"/>
                    </a:p>
                  </a:txBody>
                  <a:tcPr/>
                </a:tc>
                <a:tc>
                  <a:txBody>
                    <a:bodyPr/>
                    <a:lstStyle/>
                    <a:p>
                      <a:pPr algn="r" rtl="1"/>
                      <a:r>
                        <a:rPr lang="ar-MA" b="1" dirty="0"/>
                        <a:t>4- تحديد المكان</a:t>
                      </a:r>
                      <a:endParaRPr lang="fr-FR" b="1" dirty="0"/>
                    </a:p>
                  </a:txBody>
                  <a:tcPr/>
                </a:tc>
                <a:extLst>
                  <a:ext uri="{0D108BD9-81ED-4DB2-BD59-A6C34878D82A}">
                    <a16:rowId xmlns:a16="http://schemas.microsoft.com/office/drawing/2014/main" val="373621664"/>
                  </a:ext>
                </a:extLst>
              </a:tr>
              <a:tr h="194788">
                <a:tc>
                  <a:txBody>
                    <a:bodyPr/>
                    <a:lstStyle/>
                    <a:p>
                      <a:pPr algn="r" rtl="1"/>
                      <a:r>
                        <a:rPr lang="ar-MA" b="1" dirty="0">
                          <a:solidFill>
                            <a:srgbClr val="FF0000"/>
                          </a:solidFill>
                        </a:rPr>
                        <a:t>أتذكر جيدا تلك اللحظة التي أيقظت فيّ الشغف بعالم السينما</a:t>
                      </a:r>
                      <a:endParaRPr lang="fr-FR" dirty="0">
                        <a:solidFill>
                          <a:schemeClr val="tx1"/>
                        </a:solidFill>
                      </a:endParaRPr>
                    </a:p>
                  </a:txBody>
                  <a:tcPr/>
                </a:tc>
                <a:tc>
                  <a:txBody>
                    <a:bodyPr/>
                    <a:lstStyle/>
                    <a:p>
                      <a:pPr marL="285750" indent="-285750" algn="r" rtl="1">
                        <a:buFont typeface="Arial" panose="020B0604020202020204" pitchFamily="34" charset="0"/>
                        <a:buChar char="•"/>
                      </a:pPr>
                      <a:r>
                        <a:rPr lang="ar-MA" dirty="0"/>
                        <a:t>-</a:t>
                      </a:r>
                      <a:r>
                        <a:rPr lang="ar-MA" b="1" dirty="0">
                          <a:solidFill>
                            <a:srgbClr val="FF0000"/>
                          </a:solidFill>
                        </a:rPr>
                        <a:t>لكتابة وضعية البداية أسرد فيها بداية قصتي مع السينما سأحتاج إلى تعبير لانطلاق السرد ويتضمن علامات على وضعية البداية</a:t>
                      </a:r>
                    </a:p>
                    <a:p>
                      <a:pPr marL="285750" indent="-285750" algn="r" rtl="1">
                        <a:buFont typeface="Arial" panose="020B0604020202020204" pitchFamily="34" charset="0"/>
                        <a:buChar char="•"/>
                      </a:pPr>
                      <a:r>
                        <a:rPr lang="ar-MA" b="1" dirty="0">
                          <a:solidFill>
                            <a:srgbClr val="FF0000"/>
                          </a:solidFill>
                        </a:rPr>
                        <a:t> بالنسبة لبدء السرد، سأختار التعبير الأول من اللائحة: </a:t>
                      </a:r>
                    </a:p>
                    <a:p>
                      <a:pPr algn="r" rtl="1"/>
                      <a:endParaRPr lang="fr-FR" dirty="0">
                        <a:solidFill>
                          <a:srgbClr val="FF0000"/>
                        </a:solidFill>
                      </a:endParaRPr>
                    </a:p>
                  </a:txBody>
                  <a:tcPr/>
                </a:tc>
                <a:tc>
                  <a:txBody>
                    <a:bodyPr/>
                    <a:lstStyle/>
                    <a:p>
                      <a:pPr algn="r" rtl="1"/>
                      <a:r>
                        <a:rPr lang="ar-MA" b="1" dirty="0"/>
                        <a:t>5- اختيار تعبير البداية</a:t>
                      </a:r>
                      <a:endParaRPr lang="fr-FR" b="1" dirty="0"/>
                    </a:p>
                  </a:txBody>
                  <a:tcPr/>
                </a:tc>
                <a:extLst>
                  <a:ext uri="{0D108BD9-81ED-4DB2-BD59-A6C34878D82A}">
                    <a16:rowId xmlns:a16="http://schemas.microsoft.com/office/drawing/2014/main" val="1017901757"/>
                  </a:ext>
                </a:extLst>
              </a:tr>
            </a:tbl>
          </a:graphicData>
        </a:graphic>
      </p:graphicFrame>
      <p:sp>
        <p:nvSpPr>
          <p:cNvPr id="3" name="Flèche : gauche 2">
            <a:extLst>
              <a:ext uri="{FF2B5EF4-FFF2-40B4-BE49-F238E27FC236}">
                <a16:creationId xmlns:a16="http://schemas.microsoft.com/office/drawing/2014/main" id="{76BAD2D7-9B28-79F6-0D59-135AE68A2A4F}"/>
              </a:ext>
            </a:extLst>
          </p:cNvPr>
          <p:cNvSpPr/>
          <p:nvPr/>
        </p:nvSpPr>
        <p:spPr>
          <a:xfrm>
            <a:off x="7108723" y="2251587"/>
            <a:ext cx="1936954" cy="1938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62624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15EB1144-130B-C12C-D3EB-F961426BE3B0}"/>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A810C328-28C2-6606-87EF-F26C941F4A71}"/>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10FDA0E8-A500-0736-6F73-752FE9304F63}"/>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3BFF981A-E9F2-2070-44A4-85C209CE5900}"/>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73D2FE8A-3D0E-4939-7B87-C028D6D76E94}"/>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44F4BB49-7E08-40C1-6E28-A0CEDBDDF1BC}"/>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لصياغة وضعية البداية سأربط بين الاختيارات التي قمت بها وسأنظمها لأحصل على وضعية بداية تناسب نصا سرديا أسرد فيه  قصتي مع السينما. وتستوفي جميع العناصر : الموضوع- الشخصية- الزمان والمكان...</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D20C086A-45BD-9A0C-4F3C-7CF6B2D84AB1}"/>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يقرأ المدرس وضعية البداية ويشرح المراحل المتبعة،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49DB6137-0F06-5786-E1D4-C9AA359DBBD6}"/>
              </a:ext>
            </a:extLst>
          </p:cNvPr>
          <p:cNvGraphicFramePr>
            <a:graphicFrameLocks noGrp="1"/>
          </p:cNvGraphicFramePr>
          <p:nvPr>
            <p:extLst>
              <p:ext uri="{D42A27DB-BD31-4B8C-83A1-F6EECF244321}">
                <p14:modId xmlns:p14="http://schemas.microsoft.com/office/powerpoint/2010/main" val="3821061588"/>
              </p:ext>
            </p:extLst>
          </p:nvPr>
        </p:nvGraphicFramePr>
        <p:xfrm>
          <a:off x="802060" y="2181747"/>
          <a:ext cx="10823059" cy="2686412"/>
        </p:xfrm>
        <a:graphic>
          <a:graphicData uri="http://schemas.openxmlformats.org/drawingml/2006/table">
            <a:tbl>
              <a:tblPr firstRow="1" bandRow="1">
                <a:tableStyleId>{93296810-A885-4BE3-A3E7-6D5BEEA58F35}</a:tableStyleId>
              </a:tblPr>
              <a:tblGrid>
                <a:gridCol w="10823059">
                  <a:extLst>
                    <a:ext uri="{9D8B030D-6E8A-4147-A177-3AD203B41FA5}">
                      <a16:colId xmlns:a16="http://schemas.microsoft.com/office/drawing/2014/main" val="1282818750"/>
                    </a:ext>
                  </a:extLst>
                </a:gridCol>
              </a:tblGrid>
              <a:tr h="552812">
                <a:tc>
                  <a:txBody>
                    <a:bodyPr/>
                    <a:lstStyle/>
                    <a:p>
                      <a:pPr algn="ctr"/>
                      <a:r>
                        <a:rPr lang="ar-MA" sz="2000" dirty="0"/>
                        <a:t>صياغة وضعية البداية</a:t>
                      </a:r>
                      <a:endParaRPr lang="fr-FR" sz="2000" dirty="0"/>
                    </a:p>
                  </a:txBody>
                  <a:tcPr/>
                </a:tc>
                <a:extLst>
                  <a:ext uri="{0D108BD9-81ED-4DB2-BD59-A6C34878D82A}">
                    <a16:rowId xmlns:a16="http://schemas.microsoft.com/office/drawing/2014/main" val="2510696559"/>
                  </a:ext>
                </a:extLst>
              </a:tr>
              <a:tr h="423743">
                <a:tc>
                  <a:txBody>
                    <a:bodyPr/>
                    <a:lstStyle/>
                    <a:p>
                      <a:pPr marL="0" marR="0" lvl="0" indent="0" algn="ct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ar-MA" sz="3200" b="1" u="sng" kern="1200" dirty="0">
                          <a:solidFill>
                            <a:srgbClr val="7030A0"/>
                          </a:solidFill>
                        </a:rPr>
                        <a:t>الإنجاز</a:t>
                      </a:r>
                      <a:endParaRPr lang="ar-MA" sz="2000" b="1" dirty="0">
                        <a:solidFill>
                          <a:srgbClr val="002060"/>
                        </a:solidFill>
                      </a:endParaRPr>
                    </a:p>
                  </a:txBody>
                  <a:tcPr/>
                </a:tc>
                <a:extLst>
                  <a:ext uri="{0D108BD9-81ED-4DB2-BD59-A6C34878D82A}">
                    <a16:rowId xmlns:a16="http://schemas.microsoft.com/office/drawing/2014/main" val="3624419078"/>
                  </a:ext>
                </a:extLst>
              </a:tr>
              <a:tr h="99322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kern="1200" dirty="0">
                          <a:solidFill>
                            <a:srgbClr val="FF0000"/>
                          </a:solidFill>
                        </a:rPr>
                        <a:t>أتذكر جيدا تلك اللحظة التي </a:t>
                      </a:r>
                      <a:r>
                        <a:rPr lang="ar-MA" sz="2400" b="1" kern="1200" dirty="0">
                          <a:solidFill>
                            <a:schemeClr val="tx1"/>
                          </a:solidFill>
                        </a:rPr>
                        <a:t>أيقظت </a:t>
                      </a:r>
                      <a:r>
                        <a:rPr lang="ar-MA" sz="2400" b="1" kern="1200" dirty="0">
                          <a:solidFill>
                            <a:srgbClr val="7030A0"/>
                          </a:solidFill>
                        </a:rPr>
                        <a:t>فيّ</a:t>
                      </a:r>
                      <a:r>
                        <a:rPr lang="ar-MA" sz="2400" b="1" kern="1200" dirty="0">
                          <a:solidFill>
                            <a:schemeClr val="tx1"/>
                          </a:solidFill>
                        </a:rPr>
                        <a:t> </a:t>
                      </a:r>
                      <a:r>
                        <a:rPr lang="ar-MA" sz="2400" b="1" kern="1200" dirty="0">
                          <a:solidFill>
                            <a:schemeClr val="accent2"/>
                          </a:solidFill>
                        </a:rPr>
                        <a:t>الشغف</a:t>
                      </a:r>
                      <a:r>
                        <a:rPr lang="ar-MA" sz="2400" b="1" kern="1200" dirty="0">
                          <a:solidFill>
                            <a:schemeClr val="tx1"/>
                          </a:solidFill>
                        </a:rPr>
                        <a:t> بعالم السينما. كنت حينها في </a:t>
                      </a:r>
                      <a:r>
                        <a:rPr lang="ar-MA" sz="2400" b="1" kern="1200" dirty="0">
                          <a:solidFill>
                            <a:srgbClr val="0070C0"/>
                          </a:solidFill>
                        </a:rPr>
                        <a:t>العاشرة من العمر</a:t>
                      </a:r>
                      <a:r>
                        <a:rPr lang="ar-MA" sz="2400" b="1" kern="1200" dirty="0">
                          <a:solidFill>
                            <a:schemeClr val="tx1"/>
                          </a:solidFill>
                        </a:rPr>
                        <a:t>. لم تكن </a:t>
                      </a:r>
                      <a:r>
                        <a:rPr lang="ar-MA" sz="2400" b="1" kern="1200" dirty="0">
                          <a:solidFill>
                            <a:srgbClr val="7030A0"/>
                          </a:solidFill>
                        </a:rPr>
                        <a:t>لدي</a:t>
                      </a:r>
                      <a:r>
                        <a:rPr lang="ar-MA" sz="2400" b="1" kern="1200" dirty="0">
                          <a:solidFill>
                            <a:schemeClr val="tx1"/>
                          </a:solidFill>
                        </a:rPr>
                        <a:t> أي فكرة عن سحر السينما.</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kern="1200" dirty="0">
                          <a:solidFill>
                            <a:schemeClr val="tx1"/>
                          </a:solidFill>
                        </a:rPr>
                        <a:t>   </a:t>
                      </a:r>
                      <a:r>
                        <a:rPr lang="ar-MA" sz="2400" b="1" kern="1200" dirty="0">
                          <a:solidFill>
                            <a:srgbClr val="0070C0"/>
                          </a:solidFill>
                        </a:rPr>
                        <a:t>في البيت</a:t>
                      </a:r>
                      <a:r>
                        <a:rPr lang="ar-MA" sz="2400" b="1" kern="1200" dirty="0">
                          <a:solidFill>
                            <a:schemeClr val="tx1"/>
                          </a:solidFill>
                        </a:rPr>
                        <a:t>،  كان أبي يتصفح شهادة نجاحي بفخر كبير ، فقرر اصطحابي إلى </a:t>
                      </a:r>
                      <a:r>
                        <a:rPr lang="ar-MA" sz="2400" b="1" kern="1200" dirty="0">
                          <a:solidFill>
                            <a:srgbClr val="0070C0"/>
                          </a:solidFill>
                        </a:rPr>
                        <a:t>مهرجان سينما الأطفال </a:t>
                      </a:r>
                      <a:r>
                        <a:rPr lang="ar-MA" sz="2400" b="1" kern="1200" dirty="0">
                          <a:solidFill>
                            <a:schemeClr val="tx1"/>
                          </a:solidFill>
                        </a:rPr>
                        <a:t>. شكلت تلك اللحظة </a:t>
                      </a:r>
                      <a:r>
                        <a:rPr lang="ar-MA" sz="2400" b="1" kern="1200" dirty="0">
                          <a:solidFill>
                            <a:schemeClr val="accent2"/>
                          </a:solidFill>
                        </a:rPr>
                        <a:t>بداية </a:t>
                      </a:r>
                      <a:r>
                        <a:rPr lang="ar-MA" sz="2400" b="1" kern="1200" dirty="0">
                          <a:solidFill>
                            <a:schemeClr val="tx1"/>
                          </a:solidFill>
                        </a:rPr>
                        <a:t>تجربة جديدة </a:t>
                      </a:r>
                      <a:r>
                        <a:rPr lang="ar-MA" sz="2400" b="1" kern="1200" dirty="0">
                          <a:solidFill>
                            <a:schemeClr val="accent2"/>
                          </a:solidFill>
                        </a:rPr>
                        <a:t>أشعلت بداخلي الفضول </a:t>
                      </a:r>
                      <a:r>
                        <a:rPr lang="ar-MA" sz="2400" b="1" kern="1200" dirty="0">
                          <a:solidFill>
                            <a:schemeClr val="tx1"/>
                          </a:solidFill>
                        </a:rPr>
                        <a:t>لاكتشاف عالم الشاشة الكبيرة الساحر...</a:t>
                      </a:r>
                      <a:r>
                        <a:rPr lang="ar-MA" sz="2000" dirty="0">
                          <a:solidFill>
                            <a:schemeClr val="tx1"/>
                          </a:solidFill>
                        </a:rPr>
                        <a:t>.</a:t>
                      </a:r>
                      <a:endParaRPr lang="fr-FR" sz="2000" dirty="0">
                        <a:solidFill>
                          <a:schemeClr val="tx1"/>
                        </a:solidFill>
                      </a:endParaRPr>
                    </a:p>
                  </a:txBody>
                  <a:tcP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2298892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56CA1222-FF9E-B6DD-2743-3E099E654D25}"/>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F1FF2BB1-DE2D-067F-AE34-82CF0D77230E}"/>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B24C821C-1F99-A307-88A6-36AF9A3732A8}"/>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592503CE-16F3-C0B5-3863-8F9F020E608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C7B1CC5-A1BE-A56D-131E-14D1CBB730DD}"/>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8212FFC-AD27-2599-BA30-476D614C7049}"/>
              </a:ext>
            </a:extLst>
          </p:cNvPr>
          <p:cNvSpPr txBox="1"/>
          <p:nvPr/>
        </p:nvSpPr>
        <p:spPr>
          <a:xfrm>
            <a:off x="802060" y="12515"/>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الآن أمر إلى تقويم إنجازي باعتماد معايير النجاح التي استحضرتها أثناء الإنجاز .تلاحظون أني بدأت بتعبير مناسب لانطلاق السرد....</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2E21CFF6-80CA-D3BE-80A5-0AC035704D39}"/>
              </a:ext>
            </a:extLst>
          </p:cNvPr>
          <p:cNvSpPr txBox="1"/>
          <p:nvPr/>
        </p:nvSpPr>
        <p:spPr>
          <a:xfrm>
            <a:off x="862899" y="655318"/>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يعتمد المدرس شبكة معايير النجاح في تقويم وضعية البداية ويشرح المراحل المتبعة،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3" name="Tableau 2">
            <a:extLst>
              <a:ext uri="{FF2B5EF4-FFF2-40B4-BE49-F238E27FC236}">
                <a16:creationId xmlns:a16="http://schemas.microsoft.com/office/drawing/2014/main" id="{00958896-A077-1E4D-9A77-C4E7FCD6FB38}"/>
              </a:ext>
            </a:extLst>
          </p:cNvPr>
          <p:cNvGraphicFramePr>
            <a:graphicFrameLocks noGrp="1"/>
          </p:cNvGraphicFramePr>
          <p:nvPr>
            <p:extLst>
              <p:ext uri="{D42A27DB-BD31-4B8C-83A1-F6EECF244321}">
                <p14:modId xmlns:p14="http://schemas.microsoft.com/office/powerpoint/2010/main" val="449269070"/>
              </p:ext>
            </p:extLst>
          </p:nvPr>
        </p:nvGraphicFramePr>
        <p:xfrm>
          <a:off x="1115124" y="2683342"/>
          <a:ext cx="10318610" cy="2635441"/>
        </p:xfrm>
        <a:graphic>
          <a:graphicData uri="http://schemas.openxmlformats.org/drawingml/2006/table">
            <a:tbl>
              <a:tblPr rtl="1" firstRow="1" firstCol="1" bandRow="1">
                <a:tableStyleId>{C4B1156A-380E-4F78-BDF5-A606A8083BF9}</a:tableStyleId>
              </a:tblPr>
              <a:tblGrid>
                <a:gridCol w="7311628">
                  <a:extLst>
                    <a:ext uri="{9D8B030D-6E8A-4147-A177-3AD203B41FA5}">
                      <a16:colId xmlns:a16="http://schemas.microsoft.com/office/drawing/2014/main" val="942801198"/>
                    </a:ext>
                  </a:extLst>
                </a:gridCol>
                <a:gridCol w="1003339">
                  <a:extLst>
                    <a:ext uri="{9D8B030D-6E8A-4147-A177-3AD203B41FA5}">
                      <a16:colId xmlns:a16="http://schemas.microsoft.com/office/drawing/2014/main" val="4005487848"/>
                    </a:ext>
                  </a:extLst>
                </a:gridCol>
                <a:gridCol w="1003339">
                  <a:extLst>
                    <a:ext uri="{9D8B030D-6E8A-4147-A177-3AD203B41FA5}">
                      <a16:colId xmlns:a16="http://schemas.microsoft.com/office/drawing/2014/main" val="26551863"/>
                    </a:ext>
                  </a:extLst>
                </a:gridCol>
                <a:gridCol w="1000304">
                  <a:extLst>
                    <a:ext uri="{9D8B030D-6E8A-4147-A177-3AD203B41FA5}">
                      <a16:colId xmlns:a16="http://schemas.microsoft.com/office/drawing/2014/main" val="2081316685"/>
                    </a:ext>
                  </a:extLst>
                </a:gridCol>
              </a:tblGrid>
              <a:tr h="252106">
                <a:tc>
                  <a:txBody>
                    <a:bodyPr/>
                    <a:lstStyle/>
                    <a:p>
                      <a:pPr algn="ctr" rtl="1">
                        <a:lnSpc>
                          <a:spcPct val="107000"/>
                        </a:lnSpc>
                        <a:spcAft>
                          <a:spcPts val="800"/>
                        </a:spcAft>
                        <a:buNone/>
                      </a:pPr>
                      <a:r>
                        <a:rPr lang="ar-SA" sz="2400" b="1" kern="1200" dirty="0">
                          <a:solidFill>
                            <a:schemeClr val="tx1"/>
                          </a:solidFill>
                          <a:latin typeface="Calibri"/>
                          <a:ea typeface="Calibri"/>
                          <a:cs typeface="Calibri"/>
                        </a:rPr>
                        <a:t>المعيار</a:t>
                      </a:r>
                      <a:endParaRPr lang="fr-FR" sz="2400" b="1" kern="1200" dirty="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a:solidFill>
                            <a:schemeClr val="tx1"/>
                          </a:solidFill>
                          <a:latin typeface="Calibri"/>
                          <a:ea typeface="Calibri"/>
                          <a:cs typeface="Calibri"/>
                        </a:rPr>
                        <a:t>نعم</a:t>
                      </a:r>
                      <a:endParaRPr lang="fr-FR" sz="2400" b="1"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a:solidFill>
                            <a:schemeClr val="tx1"/>
                          </a:solidFill>
                          <a:latin typeface="Calibri"/>
                          <a:ea typeface="Calibri"/>
                          <a:cs typeface="Calibri"/>
                        </a:rPr>
                        <a:t>نسبيا</a:t>
                      </a:r>
                      <a:endParaRPr lang="fr-FR" sz="2400" b="1"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dirty="0">
                          <a:solidFill>
                            <a:schemeClr val="tx1"/>
                          </a:solidFill>
                          <a:latin typeface="Calibri"/>
                          <a:ea typeface="Calibri"/>
                          <a:cs typeface="Calibri"/>
                        </a:rPr>
                        <a:t>لا</a:t>
                      </a:r>
                      <a:endParaRPr lang="fr-FR" sz="2400" b="1"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415409311"/>
                  </a:ext>
                </a:extLst>
              </a:tr>
              <a:tr h="252106">
                <a:tc>
                  <a:txBody>
                    <a:bodyPr/>
                    <a:lstStyle/>
                    <a:p>
                      <a:pPr marL="342900" lvl="0" indent="-342900" algn="r" rtl="1">
                        <a:lnSpc>
                          <a:spcPct val="107000"/>
                        </a:lnSpc>
                        <a:spcAft>
                          <a:spcPts val="800"/>
                        </a:spcAft>
                        <a:buFont typeface="+mj-lt"/>
                        <a:buAutoNum type="arabicPeriod"/>
                      </a:pPr>
                      <a:r>
                        <a:rPr lang="ar-SA" sz="2400" b="0" kern="1200" dirty="0">
                          <a:solidFill>
                            <a:schemeClr val="tx1"/>
                          </a:solidFill>
                          <a:latin typeface="Calibri"/>
                          <a:ea typeface="Calibri"/>
                          <a:cs typeface="Calibri"/>
                        </a:rPr>
                        <a:t>أنجزتُ المطلوب: </a:t>
                      </a:r>
                      <a:r>
                        <a:rPr lang="ar-MA" sz="2400" b="0" kern="1200" dirty="0">
                          <a:solidFill>
                            <a:schemeClr val="tx1"/>
                          </a:solidFill>
                          <a:latin typeface="Calibri"/>
                          <a:ea typeface="Calibri"/>
                          <a:cs typeface="Calibri"/>
                        </a:rPr>
                        <a:t>كتبت وضعية البداية مناسبة لسرد قصتي مع السينما</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2401911552"/>
                  </a:ext>
                </a:extLst>
              </a:tr>
              <a:tr h="252106">
                <a:tc>
                  <a:txBody>
                    <a:bodyPr/>
                    <a:lstStyle/>
                    <a:p>
                      <a:pPr marL="342900" lvl="0" indent="-342900" algn="r" rtl="1">
                        <a:lnSpc>
                          <a:spcPct val="107000"/>
                        </a:lnSpc>
                        <a:spcAft>
                          <a:spcPts val="800"/>
                        </a:spcAft>
                        <a:buFont typeface="+mj-lt"/>
                        <a:buAutoNum type="arabicPeriod"/>
                      </a:pPr>
                      <a:r>
                        <a:rPr lang="ar-MA" sz="2400" b="0" kern="1200" dirty="0">
                          <a:solidFill>
                            <a:schemeClr val="tx1"/>
                          </a:solidFill>
                          <a:latin typeface="Calibri"/>
                          <a:ea typeface="Calibri"/>
                          <a:cs typeface="Calibri"/>
                        </a:rPr>
                        <a:t>حددت الشخصية الرئيسة والشخصيات المساعدة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1089609083"/>
                  </a:ext>
                </a:extLst>
              </a:tr>
              <a:tr h="252106">
                <a:tc>
                  <a:txBody>
                    <a:bodyPr/>
                    <a:lstStyle/>
                    <a:p>
                      <a:pPr marL="342900" lvl="0" indent="-342900" algn="r" rtl="1">
                        <a:lnSpc>
                          <a:spcPct val="107000"/>
                        </a:lnSpc>
                        <a:spcAft>
                          <a:spcPts val="800"/>
                        </a:spcAft>
                        <a:buFont typeface="+mj-lt"/>
                        <a:buAutoNum type="arabicPeriod"/>
                      </a:pPr>
                      <a:r>
                        <a:rPr lang="ar-SA" sz="2400" b="0" kern="1200" dirty="0">
                          <a:solidFill>
                            <a:schemeClr val="tx1"/>
                          </a:solidFill>
                          <a:latin typeface="Calibri"/>
                          <a:ea typeface="Calibri"/>
                          <a:cs typeface="Calibri"/>
                        </a:rPr>
                        <a:t>استعملتُ التعابير وأفعال الكلام وأدوات الربط المناسبة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1808995281"/>
                  </a:ext>
                </a:extLst>
              </a:tr>
              <a:tr h="252106">
                <a:tc>
                  <a:txBody>
                    <a:bodyPr/>
                    <a:lstStyle/>
                    <a:p>
                      <a:pPr marL="342900" lvl="0" indent="-342900" algn="r" rtl="1">
                        <a:lnSpc>
                          <a:spcPct val="107000"/>
                        </a:lnSpc>
                        <a:spcAft>
                          <a:spcPts val="800"/>
                        </a:spcAft>
                        <a:buFont typeface="+mj-lt"/>
                        <a:buAutoNum type="arabicPeriod"/>
                      </a:pPr>
                      <a:r>
                        <a:rPr lang="ar-MA" sz="2400" b="0" kern="1200" dirty="0">
                          <a:solidFill>
                            <a:schemeClr val="tx1"/>
                          </a:solidFill>
                          <a:latin typeface="Calibri"/>
                          <a:ea typeface="Calibri"/>
                          <a:cs typeface="Calibri"/>
                        </a:rPr>
                        <a:t>راعيت خاصية الهدوء والاستقرار التي تميز وضعية البداية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dirty="0">
                          <a:solidFill>
                            <a:schemeClr val="tx1"/>
                          </a:solidFill>
                          <a:latin typeface="Calibri"/>
                          <a:ea typeface="Calibri"/>
                          <a:cs typeface="Calibri"/>
                        </a:rPr>
                        <a:t> </a:t>
                      </a:r>
                      <a:endParaRPr lang="fr-FR" sz="2400" b="0"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2213743337"/>
                  </a:ext>
                </a:extLst>
              </a:tr>
              <a:tr h="0">
                <a:tc>
                  <a:txBody>
                    <a:bodyPr/>
                    <a:lstStyle/>
                    <a:p>
                      <a:pPr marL="342900" marR="0" lvl="0" indent="-342900" algn="r" defTabSz="914400" rtl="1" eaLnBrk="1" fontAlgn="auto" latinLnBrk="0" hangingPunct="1">
                        <a:lnSpc>
                          <a:spcPct val="107000"/>
                        </a:lnSpc>
                        <a:spcBef>
                          <a:spcPts val="0"/>
                        </a:spcBef>
                        <a:spcAft>
                          <a:spcPts val="800"/>
                        </a:spcAft>
                        <a:buClrTx/>
                        <a:buSzTx/>
                        <a:buFont typeface="+mj-lt"/>
                        <a:buAutoNum type="arabicPeriod"/>
                        <a:tabLst/>
                        <a:defRPr/>
                      </a:pPr>
                      <a:r>
                        <a:rPr lang="ar-SA" sz="2400" b="0" kern="1200" dirty="0">
                          <a:solidFill>
                            <a:schemeClr val="tx1"/>
                          </a:solidFill>
                          <a:latin typeface="Calibri"/>
                          <a:ea typeface="Calibri"/>
                          <a:cs typeface="Calibri"/>
                        </a:rPr>
                        <a:t>استعملتُ لغة سليمة (القواعد الإملائية والنحوية...) وعلامات الترقيم</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endParaRPr lang="fr-FR" sz="2400" b="0"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3733778615"/>
                  </a:ext>
                </a:extLst>
              </a:tr>
            </a:tbl>
          </a:graphicData>
        </a:graphic>
      </p:graphicFrame>
      <p:sp>
        <p:nvSpPr>
          <p:cNvPr id="5" name="ZoneTexte 4">
            <a:extLst>
              <a:ext uri="{FF2B5EF4-FFF2-40B4-BE49-F238E27FC236}">
                <a16:creationId xmlns:a16="http://schemas.microsoft.com/office/drawing/2014/main" id="{48A944D7-814C-5BFB-33CE-65521CD9A170}"/>
              </a:ext>
            </a:extLst>
          </p:cNvPr>
          <p:cNvSpPr txBox="1"/>
          <p:nvPr/>
        </p:nvSpPr>
        <p:spPr>
          <a:xfrm>
            <a:off x="4375356" y="1510650"/>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SA" sz="2800" b="1" dirty="0">
                <a:latin typeface="Calibri"/>
                <a:ea typeface="Calibri"/>
                <a:cs typeface="Calibri"/>
              </a:rPr>
              <a:t>أنجز المطلوب محترما معايير النجاح. </a:t>
            </a:r>
            <a:endParaRPr lang="fr-FR" sz="2800" b="1" dirty="0">
              <a:latin typeface="Calibri"/>
              <a:ea typeface="Calibri"/>
              <a:cs typeface="Calibri"/>
            </a:endParaRPr>
          </a:p>
        </p:txBody>
      </p:sp>
    </p:spTree>
    <p:extLst>
      <p:ext uri="{BB962C8B-B14F-4D97-AF65-F5344CB8AC3E}">
        <p14:creationId xmlns:p14="http://schemas.microsoft.com/office/powerpoint/2010/main" val="3048946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49">
          <a:extLst>
            <a:ext uri="{FF2B5EF4-FFF2-40B4-BE49-F238E27FC236}">
              <a16:creationId xmlns:a16="http://schemas.microsoft.com/office/drawing/2014/main" id="{DC9157A5-48D2-CF8B-6531-31B850472BE0}"/>
            </a:ext>
          </a:extLst>
        </p:cNvPr>
        <p:cNvGrpSpPr/>
        <p:nvPr/>
      </p:nvGrpSpPr>
      <p:grpSpPr>
        <a:xfrm>
          <a:off x="0" y="0"/>
          <a:ext cx="0" cy="0"/>
          <a:chOff x="0" y="0"/>
          <a:chExt cx="0" cy="0"/>
        </a:xfrm>
      </p:grpSpPr>
      <p:grpSp>
        <p:nvGrpSpPr>
          <p:cNvPr id="950" name="Google Shape;950;p40">
            <a:extLst>
              <a:ext uri="{FF2B5EF4-FFF2-40B4-BE49-F238E27FC236}">
                <a16:creationId xmlns:a16="http://schemas.microsoft.com/office/drawing/2014/main" id="{E2C66506-54B6-7676-EAAD-57F5F24CF22E}"/>
              </a:ext>
            </a:extLst>
          </p:cNvPr>
          <p:cNvGrpSpPr/>
          <p:nvPr/>
        </p:nvGrpSpPr>
        <p:grpSpPr>
          <a:xfrm>
            <a:off x="5130955" y="1706886"/>
            <a:ext cx="6054377" cy="3711725"/>
            <a:chOff x="1715066" y="1103461"/>
            <a:chExt cx="5717724" cy="3124203"/>
          </a:xfrm>
        </p:grpSpPr>
        <p:sp>
          <p:nvSpPr>
            <p:cNvPr id="951" name="Google Shape;951;p40">
              <a:extLst>
                <a:ext uri="{FF2B5EF4-FFF2-40B4-BE49-F238E27FC236}">
                  <a16:creationId xmlns:a16="http://schemas.microsoft.com/office/drawing/2014/main" id="{A57E33D9-8270-A6D5-499C-0DB3FAE94270}"/>
                </a:ext>
              </a:extLst>
            </p:cNvPr>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2" name="Google Shape;952;p40">
              <a:extLst>
                <a:ext uri="{FF2B5EF4-FFF2-40B4-BE49-F238E27FC236}">
                  <a16:creationId xmlns:a16="http://schemas.microsoft.com/office/drawing/2014/main" id="{F74BAC41-E81F-BE7D-6006-4074E063DE7F}"/>
                </a:ext>
              </a:extLst>
            </p:cNvPr>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953" name="Google Shape;953;p40">
            <a:extLst>
              <a:ext uri="{FF2B5EF4-FFF2-40B4-BE49-F238E27FC236}">
                <a16:creationId xmlns:a16="http://schemas.microsoft.com/office/drawing/2014/main" id="{49673934-DD2F-4459-9965-6B6C41F600B7}"/>
              </a:ext>
            </a:extLst>
          </p:cNvPr>
          <p:cNvSpPr txBox="1"/>
          <p:nvPr/>
        </p:nvSpPr>
        <p:spPr>
          <a:xfrm>
            <a:off x="5223539" y="2321004"/>
            <a:ext cx="5869200" cy="1908215"/>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الممارسة الموجهة</a:t>
            </a:r>
          </a:p>
          <a:p>
            <a:pPr marL="0" marR="0" lvl="0" indent="0" algn="ctr" rtl="1">
              <a:spcBef>
                <a:spcPts val="0"/>
              </a:spcBef>
              <a:spcAft>
                <a:spcPts val="0"/>
              </a:spcAft>
              <a:buNone/>
            </a:pPr>
            <a:r>
              <a:rPr lang="ar-MA" sz="4800" b="1" dirty="0">
                <a:solidFill>
                  <a:srgbClr val="44546A"/>
                </a:solidFill>
                <a:latin typeface="Calibri"/>
                <a:ea typeface="Calibri"/>
                <a:cs typeface="Calibri"/>
                <a:sym typeface="Calibri"/>
              </a:rPr>
              <a:t>(الثنائية)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(12  دقائق)</a:t>
            </a:r>
            <a:endParaRPr sz="2800" b="1" i="0" u="none" strike="noStrike" cap="none" dirty="0">
              <a:solidFill>
                <a:srgbClr val="44546A"/>
              </a:solidFill>
              <a:latin typeface="Calibri"/>
              <a:ea typeface="Calibri"/>
              <a:cs typeface="Calibri"/>
              <a:sym typeface="Calibri"/>
            </a:endParaRPr>
          </a:p>
        </p:txBody>
      </p:sp>
      <p:pic>
        <p:nvPicPr>
          <p:cNvPr id="3" name="Picture 11">
            <a:extLst>
              <a:ext uri="{FF2B5EF4-FFF2-40B4-BE49-F238E27FC236}">
                <a16:creationId xmlns:a16="http://schemas.microsoft.com/office/drawing/2014/main" id="{76E43F5D-ADF1-0AE7-B4F2-889D2862AD2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5090" y="1877949"/>
            <a:ext cx="3736023" cy="3736023"/>
          </a:xfrm>
          <a:prstGeom prst="rect">
            <a:avLst/>
          </a:prstGeom>
        </p:spPr>
      </p:pic>
    </p:spTree>
    <p:extLst>
      <p:ext uri="{BB962C8B-B14F-4D97-AF65-F5344CB8AC3E}">
        <p14:creationId xmlns:p14="http://schemas.microsoft.com/office/powerpoint/2010/main" val="2417802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343B5EA1-FE3C-7924-52B1-3143393DF74F}"/>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98C4DCBD-B528-F9DE-9FFD-6CDDF00C10F6}"/>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A408E18F-52B0-5BCE-6942-704700D91965}"/>
              </a:ext>
            </a:extLst>
          </p:cNvPr>
          <p:cNvPicPr preferRelativeResize="0"/>
          <p:nvPr/>
        </p:nvPicPr>
        <p:blipFill rotWithShape="1">
          <a:blip r:embed="rId3">
            <a:alphaModFix/>
          </a:blip>
          <a:srcRect/>
          <a:stretch/>
        </p:blipFill>
        <p:spPr>
          <a:xfrm>
            <a:off x="-62387" y="72515"/>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7947FE8D-C549-F43B-B0C5-D5B25B22DF11}"/>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2B1B1394-9485-498C-4B0A-6D86C01F5F87}"/>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68C461A0-60D5-066A-4547-294AD4FCC99D}"/>
              </a:ext>
            </a:extLst>
          </p:cNvPr>
          <p:cNvSpPr txBox="1"/>
          <p:nvPr/>
        </p:nvSpPr>
        <p:spPr>
          <a:xfrm>
            <a:off x="518854" y="110718"/>
            <a:ext cx="10847994"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الآن، تشتغلون في ثنائيات لل</a:t>
            </a:r>
            <a:r>
              <a:rPr lang="ar-MA" b="1" dirty="0">
                <a:solidFill>
                  <a:srgbClr val="7F7F7F"/>
                </a:solidFill>
                <a:latin typeface="Calibri"/>
                <a:ea typeface="Calibri"/>
                <a:cs typeface="Calibri"/>
                <a:sym typeface="Calibri"/>
              </a:rPr>
              <a:t>تدرب </a:t>
            </a:r>
            <a:r>
              <a:rPr lang="ar-MA" b="1" i="0" u="none" strike="noStrike" cap="none" dirty="0">
                <a:solidFill>
                  <a:srgbClr val="7F7F7F"/>
                </a:solidFill>
                <a:latin typeface="Calibri"/>
                <a:ea typeface="Calibri"/>
                <a:cs typeface="Calibri"/>
                <a:sym typeface="Calibri"/>
              </a:rPr>
              <a:t>على كتابة </a:t>
            </a:r>
            <a:r>
              <a:rPr lang="ar-MA" b="1" i="0" u="none" strike="noStrike" cap="none" dirty="0">
                <a:solidFill>
                  <a:srgbClr val="7F7F7F"/>
                </a:solidFill>
                <a:highlight>
                  <a:srgbClr val="FFFF00"/>
                </a:highlight>
                <a:latin typeface="Calibri"/>
                <a:ea typeface="Calibri"/>
                <a:cs typeface="Calibri"/>
                <a:sym typeface="Calibri"/>
              </a:rPr>
              <a:t>وضعية البداية</a:t>
            </a:r>
            <a:r>
              <a:rPr lang="ar-MA" b="1" i="0" u="none" strike="noStrike" cap="none" dirty="0">
                <a:solidFill>
                  <a:srgbClr val="7F7F7F"/>
                </a:solidFill>
                <a:latin typeface="Calibri"/>
                <a:ea typeface="Calibri"/>
                <a:cs typeface="Calibri"/>
                <a:sym typeface="Calibri"/>
              </a:rPr>
              <a:t>، باستثمار الموارد المكتسبة، أمامكم سبع دقائق للتفكير والإنجاز، قبل التصحيح.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E6E6CEA4-70C0-352B-D95F-ABCB68FEA5B3}"/>
              </a:ext>
            </a:extLst>
          </p:cNvPr>
          <p:cNvSpPr txBox="1"/>
          <p:nvPr/>
        </p:nvSpPr>
        <p:spPr>
          <a:xfrm>
            <a:off x="800173" y="566081"/>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يوجه المدرس متعلميه، إلى الاشتغال في ثنائيات على كتابة مقطع البداية لوضعية الكتابة، ويوجههم إلى استثمار الموارد المقترحة في الجدول، مع تفادي التعابير الموظفة في النمذجة. ويحثهم على تعليل اختياراتهم. ويحرص على مواكبة الإنجاز </a:t>
            </a:r>
            <a:endParaRPr sz="1400" dirty="0">
              <a:solidFill>
                <a:schemeClr val="bg2">
                  <a:lumMod val="75000"/>
                </a:schemeClr>
              </a:solidFill>
              <a:cs typeface="Calibri" panose="020F0502020204030204" pitchFamily="34" charset="0"/>
              <a:sym typeface="Calibri"/>
            </a:endParaRPr>
          </a:p>
        </p:txBody>
      </p:sp>
      <p:graphicFrame>
        <p:nvGraphicFramePr>
          <p:cNvPr id="3" name="Tableau 2">
            <a:extLst>
              <a:ext uri="{FF2B5EF4-FFF2-40B4-BE49-F238E27FC236}">
                <a16:creationId xmlns:a16="http://schemas.microsoft.com/office/drawing/2014/main" id="{89B87043-02E6-1F5D-2488-D949145EEF00}"/>
              </a:ext>
            </a:extLst>
          </p:cNvPr>
          <p:cNvGraphicFramePr>
            <a:graphicFrameLocks noGrp="1"/>
          </p:cNvGraphicFramePr>
          <p:nvPr>
            <p:extLst>
              <p:ext uri="{D42A27DB-BD31-4B8C-83A1-F6EECF244321}">
                <p14:modId xmlns:p14="http://schemas.microsoft.com/office/powerpoint/2010/main" val="3697701926"/>
              </p:ext>
            </p:extLst>
          </p:nvPr>
        </p:nvGraphicFramePr>
        <p:xfrm>
          <a:off x="1411922" y="1507438"/>
          <a:ext cx="9599562" cy="4673600"/>
        </p:xfrm>
        <a:graphic>
          <a:graphicData uri="http://schemas.openxmlformats.org/drawingml/2006/table">
            <a:tbl>
              <a:tblPr firstRow="1" bandRow="1">
                <a:tableStyleId>{00A15C55-8517-42AA-B614-E9B94910E393}</a:tableStyleId>
              </a:tblPr>
              <a:tblGrid>
                <a:gridCol w="7889394">
                  <a:extLst>
                    <a:ext uri="{9D8B030D-6E8A-4147-A177-3AD203B41FA5}">
                      <a16:colId xmlns:a16="http://schemas.microsoft.com/office/drawing/2014/main" val="3543527266"/>
                    </a:ext>
                  </a:extLst>
                </a:gridCol>
                <a:gridCol w="1710168">
                  <a:extLst>
                    <a:ext uri="{9D8B030D-6E8A-4147-A177-3AD203B41FA5}">
                      <a16:colId xmlns:a16="http://schemas.microsoft.com/office/drawing/2014/main" val="3143431434"/>
                    </a:ext>
                  </a:extLst>
                </a:gridCol>
              </a:tblGrid>
              <a:tr h="370840">
                <a:tc gridSpan="2">
                  <a:txBody>
                    <a:bodyPr/>
                    <a:lstStyle/>
                    <a:p>
                      <a:pPr algn="ctr"/>
                      <a:r>
                        <a:rPr lang="ar-MA" dirty="0"/>
                        <a:t>موارد الكتابة السردية</a:t>
                      </a:r>
                      <a:endParaRPr lang="fr-FR" dirty="0"/>
                    </a:p>
                  </a:txBody>
                  <a:tcPr/>
                </a:tc>
                <a:tc hMerge="1">
                  <a:txBody>
                    <a:bodyPr/>
                    <a:lstStyle/>
                    <a:p>
                      <a:endParaRPr lang="fr-FR" dirty="0"/>
                    </a:p>
                  </a:txBody>
                  <a:tcPr/>
                </a:tc>
                <a:extLst>
                  <a:ext uri="{0D108BD9-81ED-4DB2-BD59-A6C34878D82A}">
                    <a16:rowId xmlns:a16="http://schemas.microsoft.com/office/drawing/2014/main" val="2510696559"/>
                  </a:ext>
                </a:extLst>
              </a:tr>
              <a:tr h="175317">
                <a:tc>
                  <a:txBody>
                    <a:bodyPr/>
                    <a:lstStyle/>
                    <a:p>
                      <a:pPr marL="285750" indent="-285750" algn="r" rtl="1">
                        <a:buFont typeface="Arial" panose="020B0604020202020204" pitchFamily="34" charset="0"/>
                        <a:buChar char="•"/>
                      </a:pPr>
                      <a:r>
                        <a:rPr lang="ar-MA" sz="1800" b="1" i="0" u="none" strike="noStrike" kern="1200" cap="none" dirty="0">
                          <a:solidFill>
                            <a:srgbClr val="C00000"/>
                          </a:solidFill>
                          <a:latin typeface="Calibri"/>
                          <a:ea typeface="Calibri"/>
                          <a:cs typeface="Calibri"/>
                        </a:rPr>
                        <a:t>الذهاب إلى السينما رفقة الأب</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تجربة مشاهدة فيلم سينمائي</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الذهاب إلى المسرح/ مشاهدة عرض مسرحي..</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الموضوع (1)</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624419078"/>
                  </a:ext>
                </a:extLst>
              </a:tr>
              <a:tr h="370840">
                <a:tc>
                  <a:txBody>
                    <a:bodyPr/>
                    <a:lstStyle/>
                    <a:p>
                      <a:pPr algn="r" rtl="1"/>
                      <a:r>
                        <a:rPr lang="ar-MA" sz="1800" b="1" i="0" u="none" strike="noStrike" kern="1200" cap="none" dirty="0">
                          <a:solidFill>
                            <a:srgbClr val="002060"/>
                          </a:solidFill>
                          <a:latin typeface="Calibri"/>
                          <a:ea typeface="Calibri"/>
                          <a:cs typeface="Calibri"/>
                        </a:rPr>
                        <a:t>السارد- الطفل- </a:t>
                      </a:r>
                      <a:r>
                        <a:rPr lang="ar-MA" sz="1800" b="1" i="0" u="none" strike="noStrike" kern="1200" cap="none" dirty="0">
                          <a:solidFill>
                            <a:srgbClr val="C00000"/>
                          </a:solidFill>
                          <a:latin typeface="Calibri"/>
                          <a:ea typeface="Calibri"/>
                          <a:cs typeface="Calibri"/>
                        </a:rPr>
                        <a:t>الأستاذ-</a:t>
                      </a:r>
                      <a:r>
                        <a:rPr lang="ar-MA" sz="1800" b="1" i="0" u="none" strike="noStrike" kern="1200" cap="none" dirty="0">
                          <a:solidFill>
                            <a:srgbClr val="002060"/>
                          </a:solidFill>
                          <a:latin typeface="Calibri"/>
                          <a:ea typeface="Calibri"/>
                          <a:cs typeface="Calibri"/>
                        </a:rPr>
                        <a:t> الممثل- المخرج </a:t>
                      </a:r>
                      <a:r>
                        <a:rPr lang="ar-MA" sz="1800" b="1" i="0" u="none" strike="noStrike" kern="1200" cap="none" dirty="0">
                          <a:solidFill>
                            <a:srgbClr val="002060"/>
                          </a:solidFill>
                          <a:highlight>
                            <a:srgbClr val="FFFF00"/>
                          </a:highlight>
                          <a:latin typeface="Calibri"/>
                          <a:ea typeface="Calibri"/>
                          <a:cs typeface="Calibri"/>
                        </a:rPr>
                        <a:t>( نختار الشخصية التي تحكي عن تجربتها)...</a:t>
                      </a:r>
                      <a:endParaRPr lang="fr-FR" sz="1800" b="1" i="0" u="none" strike="noStrike" kern="1200" cap="none" dirty="0">
                        <a:solidFill>
                          <a:srgbClr val="002060"/>
                        </a:solidFill>
                        <a:highlight>
                          <a:srgbClr val="FFFF00"/>
                        </a:highlight>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الشخصية (2)</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25655853"/>
                  </a:ext>
                </a:extLst>
              </a:tr>
              <a:tr h="370840">
                <a:tc>
                  <a:txBody>
                    <a:bodyPr/>
                    <a:lstStyle/>
                    <a:p>
                      <a:pPr algn="r" rtl="1"/>
                      <a:r>
                        <a:rPr lang="ar-MA" sz="1800" b="1" i="0" u="none" strike="noStrike" kern="1200" cap="none" dirty="0">
                          <a:solidFill>
                            <a:srgbClr val="C00000"/>
                          </a:solidFill>
                          <a:latin typeface="Calibri"/>
                          <a:ea typeface="Calibri"/>
                          <a:cs typeface="Calibri"/>
                        </a:rPr>
                        <a:t>حين كنت طفلا .....</a:t>
                      </a:r>
                    </a:p>
                    <a:p>
                      <a:pPr marL="285750" indent="-285750" algn="r" rtl="1">
                        <a:buFontTx/>
                        <a:buChar char="-"/>
                      </a:pPr>
                      <a:r>
                        <a:rPr lang="ar-MA" sz="1800" b="1" i="0" u="none" strike="noStrike" kern="1200" cap="none" dirty="0">
                          <a:solidFill>
                            <a:srgbClr val="C00000"/>
                          </a:solidFill>
                          <a:latin typeface="Calibri"/>
                          <a:ea typeface="Calibri"/>
                          <a:cs typeface="Calibri"/>
                        </a:rPr>
                        <a:t>كنت حينها في السادسة من العمر....</a:t>
                      </a:r>
                    </a:p>
                    <a:p>
                      <a:pPr marL="285750" indent="-285750" algn="r" rtl="1">
                        <a:buFontTx/>
                        <a:buChar char="-"/>
                      </a:pPr>
                      <a:r>
                        <a:rPr lang="ar-MA" sz="1800" b="1" i="0" u="none" strike="noStrike" kern="1200" cap="none" dirty="0">
                          <a:solidFill>
                            <a:srgbClr val="002060"/>
                          </a:solidFill>
                          <a:latin typeface="Calibri"/>
                          <a:ea typeface="Calibri"/>
                          <a:cs typeface="Calibri"/>
                        </a:rPr>
                        <a:t>كانت السنة الختامية في المرحلة الابتدائية...</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الزمان (3)</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481811605"/>
                  </a:ext>
                </a:extLst>
              </a:tr>
              <a:tr h="370840">
                <a:tc>
                  <a:txBody>
                    <a:bodyPr/>
                    <a:lstStyle/>
                    <a:p>
                      <a:pPr marL="285750" indent="-285750" algn="r" rtl="1">
                        <a:buFontTx/>
                        <a:buChar char="-"/>
                      </a:pPr>
                      <a:r>
                        <a:rPr lang="ar-MA" sz="1800" b="1" i="0" u="none" strike="noStrike" kern="1200" cap="none" dirty="0">
                          <a:solidFill>
                            <a:srgbClr val="C00000"/>
                          </a:solidFill>
                          <a:latin typeface="Calibri"/>
                          <a:ea typeface="Calibri"/>
                          <a:cs typeface="Calibri"/>
                        </a:rPr>
                        <a:t>في البيت </a:t>
                      </a:r>
                    </a:p>
                    <a:p>
                      <a:pPr marL="285750" indent="-285750" algn="r" rtl="1">
                        <a:buFontTx/>
                        <a:buChar char="-"/>
                      </a:pPr>
                      <a:r>
                        <a:rPr lang="ar-MA" sz="1800" b="1" i="0" u="none" strike="noStrike" kern="1200" cap="none" dirty="0">
                          <a:solidFill>
                            <a:srgbClr val="002060"/>
                          </a:solidFill>
                          <a:latin typeface="Calibri"/>
                          <a:ea typeface="Calibri"/>
                          <a:cs typeface="Calibri"/>
                        </a:rPr>
                        <a:t>في الطريق إلى السينما ... </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المكان (4)</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73621664"/>
                  </a:ext>
                </a:extLst>
              </a:tr>
              <a:tr h="370840">
                <a:tc>
                  <a:txBody>
                    <a:bodyPr/>
                    <a:lstStyle/>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a:t>
                      </a:r>
                      <a:r>
                        <a:rPr lang="ar-MA" sz="1800" b="1" i="0" u="none" strike="noStrike" kern="1200" cap="none" dirty="0">
                          <a:solidFill>
                            <a:srgbClr val="C00000"/>
                          </a:solidFill>
                          <a:latin typeface="Calibri"/>
                          <a:ea typeface="Calibri"/>
                          <a:cs typeface="Calibri"/>
                        </a:rPr>
                        <a:t>أتذكر جيدا تلك اللحظة التي أيقظت فيّ الشغف بعالم الأفلام</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تذكّرتُ أوّل مرة تولّدت بداخلي رغبة في أن أغوص في عالم الشاشة الكبيرة.</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مازالت اللحظة التي شاهدتُ فيها أول فيلم راسخة في ذاكرتي كأنها حدثت أمس.</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رجعتُ بذهني إلى اللحظة التي أحسستُ فيها للمرة الأولى بأن السينما قدري ونافذتي على العالم.</a:t>
                      </a:r>
                    </a:p>
                    <a:p>
                      <a:pPr algn="r" rtl="1"/>
                      <a:endParaRPr lang="ar-MA" sz="1800" b="1" i="0" u="none" strike="noStrike" kern="1200" cap="none" dirty="0">
                        <a:solidFill>
                          <a:srgbClr val="002060"/>
                        </a:solidFill>
                        <a:latin typeface="Calibri"/>
                        <a:ea typeface="Calibri"/>
                        <a:cs typeface="Calibri"/>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تعابير انطلاق السرد (5) </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017901757"/>
                  </a:ext>
                </a:extLst>
              </a:tr>
            </a:tbl>
          </a:graphicData>
        </a:graphic>
      </p:graphicFrame>
    </p:spTree>
    <p:extLst>
      <p:ext uri="{BB962C8B-B14F-4D97-AF65-F5344CB8AC3E}">
        <p14:creationId xmlns:p14="http://schemas.microsoft.com/office/powerpoint/2010/main" val="2030962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a:xfrm>
            <a:off x="968558" y="176981"/>
            <a:ext cx="10529279" cy="463289"/>
          </a:xfrm>
        </p:spPr>
        <p:txBody>
          <a:bodyPr/>
          <a:lstStyle/>
          <a:p>
            <a:br>
              <a:rPr lang="ar-MA" dirty="0"/>
            </a:br>
            <a:r>
              <a:rPr lang="ar-MA" dirty="0"/>
              <a:t>أمامكم سبع دقائق لإنجاز المطلوب منكم، احترموا مبدأ التعاون بينكم:</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9878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0ADB50E6-1F59-4A61-7A11-02B31C007442}"/>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56469AE0-8539-A822-326B-14A24381FEB0}"/>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2D7BD89B-EBB9-AAF9-78AE-17826E15B7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379CE8-1B21-B7C2-78FF-EE76193AA4A8}"/>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itre 1">
            <a:extLst>
              <a:ext uri="{FF2B5EF4-FFF2-40B4-BE49-F238E27FC236}">
                <a16:creationId xmlns:a16="http://schemas.microsoft.com/office/drawing/2014/main" id="{7E2469CD-94A9-244F-01C2-86F6E19B1BFB}"/>
              </a:ext>
            </a:extLst>
          </p:cNvPr>
          <p:cNvSpPr txBox="1">
            <a:spLocks/>
          </p:cNvSpPr>
          <p:nvPr/>
        </p:nvSpPr>
        <p:spPr>
          <a:xfrm>
            <a:off x="838106" y="430197"/>
            <a:ext cx="10639334" cy="3632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ينبه المدرس إلى انتهاء مدة الإنجاز، ويوجه متعلميه إلى الخطوة الموالية المتعلقة بالتصحيح التبادلي، ويخصص لها مدة سبع دقائق، وينوه بانضباط المتعلمين وجديتهم</a:t>
            </a:r>
            <a:endParaRPr lang="fr-FR" sz="1400"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66DC5A72-F243-D295-B273-518713331CE8}"/>
              </a:ext>
            </a:extLst>
          </p:cNvPr>
          <p:cNvSpPr txBox="1"/>
          <p:nvPr/>
        </p:nvSpPr>
        <p:spPr>
          <a:xfrm>
            <a:off x="776333" y="-9809"/>
            <a:ext cx="10639333" cy="407035"/>
          </a:xfrm>
          <a:prstGeom prst="rect">
            <a:avLst/>
          </a:prstGeom>
          <a:noFill/>
        </p:spPr>
        <p:txBody>
          <a:bodyPr wrap="square">
            <a:spAutoFit/>
          </a:bodyPr>
          <a:lstStyle/>
          <a:p>
            <a:pPr algn="just" rtl="1">
              <a:lnSpc>
                <a:spcPct val="107000"/>
              </a:lnSpc>
              <a:spcAft>
                <a:spcPts val="800"/>
              </a:spcAft>
            </a:pPr>
            <a:r>
              <a:rPr lang="ar-MA" sz="20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انقضت المدة المخصصة لإنجاز المهمة( 7 دقائق).</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Chronomètre Pro ‒ Applis sur Google Play">
            <a:extLst>
              <a:ext uri="{FF2B5EF4-FFF2-40B4-BE49-F238E27FC236}">
                <a16:creationId xmlns:a16="http://schemas.microsoft.com/office/drawing/2014/main" id="{C67303DA-479C-30D2-894F-DD8F2C62F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2162" y="1502674"/>
            <a:ext cx="37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504;p44" descr="Lever la main - Icônes mains et gestes gratuites">
            <a:extLst>
              <a:ext uri="{FF2B5EF4-FFF2-40B4-BE49-F238E27FC236}">
                <a16:creationId xmlns:a16="http://schemas.microsoft.com/office/drawing/2014/main" id="{B75824E1-13A6-504F-B9CA-C46F1E970F1B}"/>
              </a:ext>
            </a:extLst>
          </p:cNvPr>
          <p:cNvPicPr preferRelativeResize="0"/>
          <p:nvPr/>
        </p:nvPicPr>
        <p:blipFill rotWithShape="1">
          <a:blip r:embed="rId5">
            <a:alphaModFix/>
          </a:blip>
          <a:srcRect/>
          <a:stretch/>
        </p:blipFill>
        <p:spPr>
          <a:xfrm>
            <a:off x="151886" y="101606"/>
            <a:ext cx="702642" cy="716446"/>
          </a:xfrm>
          <a:prstGeom prst="rect">
            <a:avLst/>
          </a:prstGeom>
          <a:noFill/>
          <a:ln>
            <a:noFill/>
          </a:ln>
        </p:spPr>
      </p:pic>
      <p:pic>
        <p:nvPicPr>
          <p:cNvPr id="9" name="Image 8">
            <a:extLst>
              <a:ext uri="{FF2B5EF4-FFF2-40B4-BE49-F238E27FC236}">
                <a16:creationId xmlns:a16="http://schemas.microsoft.com/office/drawing/2014/main" id="{98EBF171-83C2-46F4-3F14-96E7FB6E1CCD}"/>
              </a:ext>
            </a:extLst>
          </p:cNvPr>
          <p:cNvPicPr>
            <a:picLocks noChangeAspect="1"/>
          </p:cNvPicPr>
          <p:nvPr/>
        </p:nvPicPr>
        <p:blipFill>
          <a:blip r:embed="rId6"/>
          <a:stretch>
            <a:fillRect/>
          </a:stretch>
        </p:blipFill>
        <p:spPr>
          <a:xfrm>
            <a:off x="8728151" y="1200967"/>
            <a:ext cx="3087330" cy="831706"/>
          </a:xfrm>
          <a:prstGeom prst="rect">
            <a:avLst/>
          </a:prstGeom>
        </p:spPr>
      </p:pic>
      <p:pic>
        <p:nvPicPr>
          <p:cNvPr id="10" name="Image 12">
            <a:extLst>
              <a:ext uri="{FF2B5EF4-FFF2-40B4-BE49-F238E27FC236}">
                <a16:creationId xmlns:a16="http://schemas.microsoft.com/office/drawing/2014/main" id="{D6BD6FDA-E373-A3D0-5BF4-7763BFDB09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84308" y="1318102"/>
            <a:ext cx="870865" cy="96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05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A1C8FD2B-57E3-EFC0-BE8D-2748D087ACA3}"/>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CFD95EAF-0D74-97EC-D0AA-C6E9F2793908}"/>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26E8F4EF-6768-F601-2ADD-C49DFB1B059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2883300D-1785-1A4B-04E1-DDCDF12C58B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A52FC4FB-C15E-1628-AB2E-4A7B6A2F91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2" name="ZoneTexte 1">
            <a:extLst>
              <a:ext uri="{FF2B5EF4-FFF2-40B4-BE49-F238E27FC236}">
                <a16:creationId xmlns:a16="http://schemas.microsoft.com/office/drawing/2014/main" id="{107E5E6D-0AD9-C506-B7F4-80A31DD88F62}"/>
              </a:ext>
            </a:extLst>
          </p:cNvPr>
          <p:cNvSpPr txBox="1"/>
          <p:nvPr/>
        </p:nvSpPr>
        <p:spPr>
          <a:xfrm>
            <a:off x="1012791" y="2135983"/>
            <a:ext cx="10396622" cy="2176750"/>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76140671-7661-9E5C-B4DA-41B7B08A8582}"/>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الإنجاز</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1B167C27-3E1C-A695-1626-48A001FA5B1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المشتركة: نمر الآن إلى تقاسم المنتوج، ونبدي رأينا فيه.</a:t>
            </a:r>
          </a:p>
        </p:txBody>
      </p:sp>
      <p:sp>
        <p:nvSpPr>
          <p:cNvPr id="5" name="Google Shape;838;p33">
            <a:extLst>
              <a:ext uri="{FF2B5EF4-FFF2-40B4-BE49-F238E27FC236}">
                <a16:creationId xmlns:a16="http://schemas.microsoft.com/office/drawing/2014/main" id="{7E62836C-CDE0-B0F5-DC8E-8EBD6606AE81}"/>
              </a:ext>
            </a:extLst>
          </p:cNvPr>
          <p:cNvSpPr txBox="1"/>
          <p:nvPr/>
        </p:nvSpPr>
        <p:spPr>
          <a:xfrm>
            <a:off x="919210" y="513955"/>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ينبه المدرس متعلميه، إلى انقضاء مدة الإنجاز ويوجههم إلى تقاسم أعمالهم، ويدعو الجميع إلى الانتباه وإبداء الرأي لتجويد المنتوج.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3123297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8E9F22-B68D-F7A1-44CE-387910F29E8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9485BF1-4B8B-67C9-AE59-B99AEB12AA7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CD1FCE6-C0B4-5AC6-34C0-4E4F403E341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288BA100-A8F7-4DAA-0FF6-F940460ABB9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9F5CEF0-76A9-B28C-E60B-60F196F635A5}"/>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0831D494-88E1-A8DB-6EBC-F270E8C3E7A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14" name="Image 12">
            <a:extLst>
              <a:ext uri="{FF2B5EF4-FFF2-40B4-BE49-F238E27FC236}">
                <a16:creationId xmlns:a16="http://schemas.microsoft.com/office/drawing/2014/main" id="{1D8A9460-4B63-F436-E2D7-64B8DB8638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50505" y="100523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1129D5CE-CC80-B2EC-1561-1E01EE370322}"/>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61D12403-16E6-2ABF-B8A0-969DE26B3E3B}"/>
              </a:ext>
            </a:extLst>
          </p:cNvPr>
          <p:cNvSpPr txBox="1">
            <a:spLocks/>
          </p:cNvSpPr>
          <p:nvPr/>
        </p:nvSpPr>
        <p:spPr>
          <a:xfrm>
            <a:off x="334297" y="511807"/>
            <a:ext cx="11168486" cy="452824"/>
          </a:xfrm>
          <a:prstGeom prst="rect">
            <a:avLst/>
          </a:prstGeom>
          <a:noFill/>
          <a:ln>
            <a:noFill/>
          </a:ln>
        </p:spPr>
        <p:txBody>
          <a:bodyPr spcFirstLastPara="1" wrap="square" lIns="91425" tIns="45700" rIns="91425" bIns="457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يختار المدرس 3 نماذج للقراءة والتصويب، فيختار نموذجا يدون على السبورة و يدعو باقي التلاميذ في المجموعات الأخرى إلى إبداء الرأي، وبعد  تقديم تغذية راجعة  وتجويد المنتج والتنويه بالعمل وبالانخراط الفعال لجماعة الفصل</a:t>
            </a:r>
            <a:r>
              <a:rPr lang="ar-MA" sz="1600" b="1" dirty="0">
                <a:solidFill>
                  <a:schemeClr val="bg2">
                    <a:lumMod val="75000"/>
                  </a:schemeClr>
                </a:solidFill>
                <a:latin typeface="Calibri"/>
                <a:ea typeface="Calibri"/>
                <a:cs typeface="Calibri"/>
              </a:rPr>
              <a:t>، </a:t>
            </a:r>
            <a:r>
              <a:rPr lang="ar-MA" sz="1600" dirty="0">
                <a:solidFill>
                  <a:schemeClr val="bg2">
                    <a:lumMod val="75000"/>
                  </a:schemeClr>
                </a:solidFill>
                <a:latin typeface="Calibri"/>
                <a:ea typeface="Calibri"/>
                <a:cs typeface="Calibri"/>
              </a:rPr>
              <a:t>يطلب نقل مقطع البداية إلى الدفاتر.</a:t>
            </a:r>
            <a:endParaRPr lang="ar-MA" sz="1400" dirty="0">
              <a:solidFill>
                <a:srgbClr val="AEABAB"/>
              </a:solidFill>
            </a:endParaRPr>
          </a:p>
        </p:txBody>
      </p:sp>
      <p:sp>
        <p:nvSpPr>
          <p:cNvPr id="10" name="Google Shape;987;p43">
            <a:extLst>
              <a:ext uri="{FF2B5EF4-FFF2-40B4-BE49-F238E27FC236}">
                <a16:creationId xmlns:a16="http://schemas.microsoft.com/office/drawing/2014/main" id="{5DA909C1-4916-6185-8D3C-302095A424FF}"/>
              </a:ext>
            </a:extLst>
          </p:cNvPr>
          <p:cNvSpPr txBox="1"/>
          <p:nvPr/>
        </p:nvSpPr>
        <p:spPr>
          <a:xfrm>
            <a:off x="1433469" y="1214055"/>
            <a:ext cx="9439818"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11" name="Google Shape;988;p43" descr="‫Lovepik- صورة JPG-501123007 id صورة فوتوغرافية بحث - صور معلمة أنثى تكتب  على السبورة‬‎">
            <a:extLst>
              <a:ext uri="{FF2B5EF4-FFF2-40B4-BE49-F238E27FC236}">
                <a16:creationId xmlns:a16="http://schemas.microsoft.com/office/drawing/2014/main" id="{D0A058D5-8B26-81E4-EC43-1A590432AA2F}"/>
              </a:ext>
            </a:extLst>
          </p:cNvPr>
          <p:cNvPicPr preferRelativeResize="0"/>
          <p:nvPr/>
        </p:nvPicPr>
        <p:blipFill rotWithShape="1">
          <a:blip r:embed="rId7">
            <a:alphaModFix/>
          </a:blip>
          <a:srcRect/>
          <a:stretch/>
        </p:blipFill>
        <p:spPr>
          <a:xfrm>
            <a:off x="2450253" y="1897626"/>
            <a:ext cx="7285703" cy="3293806"/>
          </a:xfrm>
          <a:prstGeom prst="rect">
            <a:avLst/>
          </a:prstGeom>
          <a:noFill/>
          <a:ln>
            <a:noFill/>
          </a:ln>
        </p:spPr>
      </p:pic>
    </p:spTree>
    <p:extLst>
      <p:ext uri="{BB962C8B-B14F-4D97-AF65-F5344CB8AC3E}">
        <p14:creationId xmlns:p14="http://schemas.microsoft.com/office/powerpoint/2010/main" val="81971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7342E0C2-BEBE-E8F8-52D4-A685DA21C12B}"/>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979A73E9-648C-690E-3537-9FF29A7D1E11}"/>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575EBFF1-04D6-3D79-C91B-FFF493E1ADB6}"/>
              </a:ext>
            </a:extLst>
          </p:cNvPr>
          <p:cNvPicPr preferRelativeResize="0"/>
          <p:nvPr/>
        </p:nvPicPr>
        <p:blipFill rotWithShape="1">
          <a:blip r:embed="rId3">
            <a:alphaModFix/>
          </a:blip>
          <a:srcRect/>
          <a:stretch/>
        </p:blipFill>
        <p:spPr>
          <a:xfrm>
            <a:off x="0" y="-92107"/>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88114592-A97C-BE1B-40E8-BE8929479C3C}"/>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D353D83C-A73E-3867-A8DC-33A2CBBFF1C3}"/>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8" name="Google Shape;838;p33">
            <a:extLst>
              <a:ext uri="{FF2B5EF4-FFF2-40B4-BE49-F238E27FC236}">
                <a16:creationId xmlns:a16="http://schemas.microsoft.com/office/drawing/2014/main" id="{C5F1EF50-4D21-C14D-A821-372BBE23A794}"/>
              </a:ext>
            </a:extLst>
          </p:cNvPr>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يوجه المدرس متعلميه، إلى الاشتغال فرديا على كتابة مقطع البداية، ويوجههم إلى استثمار الموارد المقترحة في الجدول، وتعليل اختياراتهم. ويحرص على مواكبة الإنجاز </a:t>
            </a:r>
            <a:endParaRPr sz="1400" dirty="0">
              <a:solidFill>
                <a:schemeClr val="bg2">
                  <a:lumMod val="75000"/>
                </a:schemeClr>
              </a:solidFill>
              <a:cs typeface="Calibri" panose="020F0502020204030204" pitchFamily="34" charset="0"/>
              <a:sym typeface="Calibri"/>
            </a:endParaRPr>
          </a:p>
        </p:txBody>
      </p:sp>
      <p:sp>
        <p:nvSpPr>
          <p:cNvPr id="5" name="ZoneTexte 4">
            <a:extLst>
              <a:ext uri="{FF2B5EF4-FFF2-40B4-BE49-F238E27FC236}">
                <a16:creationId xmlns:a16="http://schemas.microsoft.com/office/drawing/2014/main" id="{528BE156-ABCA-9893-158E-5417F56E1B13}"/>
              </a:ext>
            </a:extLst>
          </p:cNvPr>
          <p:cNvSpPr txBox="1"/>
          <p:nvPr/>
        </p:nvSpPr>
        <p:spPr>
          <a:xfrm>
            <a:off x="344128" y="166253"/>
            <a:ext cx="11190362" cy="369332"/>
          </a:xfrm>
          <a:prstGeom prst="rect">
            <a:avLst/>
          </a:prstGeom>
          <a:noFill/>
        </p:spPr>
        <p:txBody>
          <a:bodyPr wrap="square">
            <a:spAutoFit/>
          </a:bodyPr>
          <a:lstStyle/>
          <a:p>
            <a:pPr algn="r" rtl="1">
              <a:spcBef>
                <a:spcPts val="0"/>
              </a:spcBef>
              <a:buSzPct val="111111"/>
            </a:pP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الكتابة المستقلة: </a:t>
            </a:r>
            <a:r>
              <a:rPr lang="ar-MA" sz="1800" b="1" dirty="0">
                <a:solidFill>
                  <a:schemeClr val="bg1">
                    <a:lumMod val="50000"/>
                  </a:schemeClr>
                </a:solidFill>
                <a:latin typeface="Calibri" panose="020F0502020204030204" pitchFamily="34" charset="0"/>
                <a:cs typeface="Calibri" panose="020F0502020204030204" pitchFamily="34" charset="0"/>
              </a:rPr>
              <a:t>الآن، تشتغلون فرديا على كتابة مقطع البداية لنص سردي تحكون فيه قصتكم الخاصة مع </a:t>
            </a:r>
            <a:r>
              <a:rPr lang="ar-MA" sz="1800" b="1" dirty="0">
                <a:solidFill>
                  <a:schemeClr val="bg1">
                    <a:lumMod val="50000"/>
                  </a:schemeClr>
                </a:solidFill>
                <a:highlight>
                  <a:srgbClr val="00FF00"/>
                </a:highlight>
                <a:latin typeface="Calibri" panose="020F0502020204030204" pitchFamily="34" charset="0"/>
                <a:cs typeface="Calibri" panose="020F0502020204030204" pitchFamily="34" charset="0"/>
              </a:rPr>
              <a:t>أول زيارة للمسرح. </a:t>
            </a:r>
            <a:r>
              <a:rPr lang="ar-MA" sz="1800" b="1" dirty="0">
                <a:solidFill>
                  <a:schemeClr val="bg1">
                    <a:lumMod val="50000"/>
                  </a:schemeClr>
                </a:solidFill>
                <a:latin typeface="Calibri" panose="020F0502020204030204" pitchFamily="34" charset="0"/>
                <a:cs typeface="Calibri" panose="020F0502020204030204" pitchFamily="34" charset="0"/>
              </a:rPr>
              <a:t>أمامكم (07 دقائق) </a:t>
            </a:r>
          </a:p>
        </p:txBody>
      </p:sp>
      <p:graphicFrame>
        <p:nvGraphicFramePr>
          <p:cNvPr id="6" name="Tableau 5">
            <a:extLst>
              <a:ext uri="{FF2B5EF4-FFF2-40B4-BE49-F238E27FC236}">
                <a16:creationId xmlns:a16="http://schemas.microsoft.com/office/drawing/2014/main" id="{46ABDF6D-BCBD-5917-D4C0-F1B912202DD0}"/>
              </a:ext>
            </a:extLst>
          </p:cNvPr>
          <p:cNvGraphicFramePr>
            <a:graphicFrameLocks noGrp="1"/>
          </p:cNvGraphicFramePr>
          <p:nvPr>
            <p:extLst>
              <p:ext uri="{D42A27DB-BD31-4B8C-83A1-F6EECF244321}">
                <p14:modId xmlns:p14="http://schemas.microsoft.com/office/powerpoint/2010/main" val="863950282"/>
              </p:ext>
            </p:extLst>
          </p:nvPr>
        </p:nvGraphicFramePr>
        <p:xfrm>
          <a:off x="1411922" y="1507438"/>
          <a:ext cx="9599562" cy="4947920"/>
        </p:xfrm>
        <a:graphic>
          <a:graphicData uri="http://schemas.openxmlformats.org/drawingml/2006/table">
            <a:tbl>
              <a:tblPr firstRow="1" bandRow="1">
                <a:tableStyleId>{00A15C55-8517-42AA-B614-E9B94910E393}</a:tableStyleId>
              </a:tblPr>
              <a:tblGrid>
                <a:gridCol w="7889394">
                  <a:extLst>
                    <a:ext uri="{9D8B030D-6E8A-4147-A177-3AD203B41FA5}">
                      <a16:colId xmlns:a16="http://schemas.microsoft.com/office/drawing/2014/main" val="3543527266"/>
                    </a:ext>
                  </a:extLst>
                </a:gridCol>
                <a:gridCol w="1710168">
                  <a:extLst>
                    <a:ext uri="{9D8B030D-6E8A-4147-A177-3AD203B41FA5}">
                      <a16:colId xmlns:a16="http://schemas.microsoft.com/office/drawing/2014/main" val="3143431434"/>
                    </a:ext>
                  </a:extLst>
                </a:gridCol>
              </a:tblGrid>
              <a:tr h="370840">
                <a:tc gridSpan="2">
                  <a:txBody>
                    <a:bodyPr/>
                    <a:lstStyle/>
                    <a:p>
                      <a:pPr algn="ctr"/>
                      <a:r>
                        <a:rPr lang="ar-MA" dirty="0"/>
                        <a:t>موارد الكتابة السردية</a:t>
                      </a:r>
                      <a:endParaRPr lang="fr-FR" dirty="0"/>
                    </a:p>
                  </a:txBody>
                  <a:tcPr/>
                </a:tc>
                <a:tc hMerge="1">
                  <a:txBody>
                    <a:bodyPr/>
                    <a:lstStyle/>
                    <a:p>
                      <a:endParaRPr lang="fr-FR" dirty="0"/>
                    </a:p>
                  </a:txBody>
                  <a:tcPr/>
                </a:tc>
                <a:extLst>
                  <a:ext uri="{0D108BD9-81ED-4DB2-BD59-A6C34878D82A}">
                    <a16:rowId xmlns:a16="http://schemas.microsoft.com/office/drawing/2014/main" val="2510696559"/>
                  </a:ext>
                </a:extLst>
              </a:tr>
              <a:tr h="175317">
                <a:tc>
                  <a:txBody>
                    <a:bodyPr/>
                    <a:lstStyle/>
                    <a:p>
                      <a:pPr marL="285750" indent="-285750" algn="r" rtl="1">
                        <a:buFont typeface="Arial" panose="020B0604020202020204" pitchFamily="34" charset="0"/>
                        <a:buChar char="•"/>
                      </a:pPr>
                      <a:r>
                        <a:rPr lang="ar-MA" sz="1800" b="1" i="0" u="none" strike="noStrike" kern="1200" cap="none" dirty="0">
                          <a:solidFill>
                            <a:srgbClr val="C00000"/>
                          </a:solidFill>
                          <a:latin typeface="Calibri"/>
                          <a:ea typeface="Calibri"/>
                          <a:cs typeface="Calibri"/>
                        </a:rPr>
                        <a:t>الذهاب إلى السينما رفقة الأب / السينما </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تجربة مشاهدة فيلم سينمائي / مسرحية </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الذهاب إلى المسرح/ مشاهدة عرض مسرحي..</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الموضوع (1)</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624419078"/>
                  </a:ext>
                </a:extLst>
              </a:tr>
              <a:tr h="370840">
                <a:tc>
                  <a:txBody>
                    <a:bodyPr/>
                    <a:lstStyle/>
                    <a:p>
                      <a:pPr algn="r" rtl="1"/>
                      <a:r>
                        <a:rPr lang="ar-MA" sz="1800" b="1" i="0" u="none" strike="noStrike" kern="1200" cap="none" dirty="0">
                          <a:solidFill>
                            <a:srgbClr val="002060"/>
                          </a:solidFill>
                          <a:latin typeface="Calibri"/>
                          <a:ea typeface="Calibri"/>
                          <a:cs typeface="Calibri"/>
                        </a:rPr>
                        <a:t>السارد- الطفل- </a:t>
                      </a:r>
                      <a:r>
                        <a:rPr lang="ar-MA" sz="1800" b="1" i="0" u="none" strike="noStrike" kern="1200" cap="none" dirty="0">
                          <a:solidFill>
                            <a:srgbClr val="C00000"/>
                          </a:solidFill>
                          <a:latin typeface="Calibri"/>
                          <a:ea typeface="Calibri"/>
                          <a:cs typeface="Calibri"/>
                        </a:rPr>
                        <a:t>الأستاذ-</a:t>
                      </a:r>
                      <a:r>
                        <a:rPr lang="ar-MA" sz="1800" b="1" i="0" u="none" strike="noStrike" kern="1200" cap="none" dirty="0">
                          <a:solidFill>
                            <a:srgbClr val="002060"/>
                          </a:solidFill>
                          <a:latin typeface="Calibri"/>
                          <a:ea typeface="Calibri"/>
                          <a:cs typeface="Calibri"/>
                        </a:rPr>
                        <a:t> الممثل- المخرج </a:t>
                      </a:r>
                      <a:r>
                        <a:rPr lang="ar-MA" sz="1800" b="1" i="0" u="none" strike="noStrike" kern="1200" cap="none" dirty="0">
                          <a:solidFill>
                            <a:srgbClr val="002060"/>
                          </a:solidFill>
                          <a:highlight>
                            <a:srgbClr val="FFFF00"/>
                          </a:highlight>
                          <a:latin typeface="Calibri"/>
                          <a:ea typeface="Calibri"/>
                          <a:cs typeface="Calibri"/>
                        </a:rPr>
                        <a:t>( نختار الشخصية التي تحكي عن تجربتها)...</a:t>
                      </a:r>
                      <a:endParaRPr lang="fr-FR" sz="1800" b="1" i="0" u="none" strike="noStrike" kern="1200" cap="none" dirty="0">
                        <a:solidFill>
                          <a:srgbClr val="002060"/>
                        </a:solidFill>
                        <a:highlight>
                          <a:srgbClr val="FFFF00"/>
                        </a:highlight>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الشخصية (2)</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25655853"/>
                  </a:ext>
                </a:extLst>
              </a:tr>
              <a:tr h="370840">
                <a:tc>
                  <a:txBody>
                    <a:bodyPr/>
                    <a:lstStyle/>
                    <a:p>
                      <a:pPr algn="r" rtl="1"/>
                      <a:r>
                        <a:rPr lang="ar-MA" sz="1800" b="1" i="0" u="none" strike="noStrike" kern="1200" cap="none" dirty="0">
                          <a:solidFill>
                            <a:srgbClr val="C00000"/>
                          </a:solidFill>
                          <a:latin typeface="Calibri"/>
                          <a:ea typeface="Calibri"/>
                          <a:cs typeface="Calibri"/>
                        </a:rPr>
                        <a:t>حين كنت طفلا .....</a:t>
                      </a:r>
                    </a:p>
                    <a:p>
                      <a:pPr marL="285750" indent="-285750" algn="r" rtl="1">
                        <a:buFontTx/>
                        <a:buChar char="-"/>
                      </a:pPr>
                      <a:r>
                        <a:rPr lang="ar-MA" sz="1800" b="1" i="0" u="none" strike="noStrike" kern="1200" cap="none" dirty="0">
                          <a:solidFill>
                            <a:srgbClr val="C00000"/>
                          </a:solidFill>
                          <a:latin typeface="Calibri"/>
                          <a:ea typeface="Calibri"/>
                          <a:cs typeface="Calibri"/>
                        </a:rPr>
                        <a:t>كنت حينها في ............... من العمر....</a:t>
                      </a:r>
                    </a:p>
                    <a:p>
                      <a:pPr marL="285750" indent="-285750" algn="r" rtl="1">
                        <a:buFontTx/>
                        <a:buChar char="-"/>
                      </a:pPr>
                      <a:r>
                        <a:rPr lang="ar-MA" sz="1800" b="1" i="0" u="none" strike="noStrike" kern="1200" cap="none" dirty="0">
                          <a:solidFill>
                            <a:srgbClr val="002060"/>
                          </a:solidFill>
                          <a:latin typeface="Calibri"/>
                          <a:ea typeface="Calibri"/>
                          <a:cs typeface="Calibri"/>
                        </a:rPr>
                        <a:t>كانت السنة الختامية في المرحلة الابتدائية...</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الزمان (3)</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481811605"/>
                  </a:ext>
                </a:extLst>
              </a:tr>
              <a:tr h="370840">
                <a:tc>
                  <a:txBody>
                    <a:bodyPr/>
                    <a:lstStyle/>
                    <a:p>
                      <a:pPr marL="285750" indent="-285750" algn="r" rtl="1">
                        <a:buFontTx/>
                        <a:buChar char="-"/>
                      </a:pPr>
                      <a:r>
                        <a:rPr lang="ar-MA" sz="1800" b="1" i="0" u="none" strike="noStrike" kern="1200" cap="none" dirty="0">
                          <a:solidFill>
                            <a:srgbClr val="C00000"/>
                          </a:solidFill>
                          <a:latin typeface="Calibri"/>
                          <a:ea typeface="Calibri"/>
                          <a:cs typeface="Calibri"/>
                        </a:rPr>
                        <a:t>في البيت </a:t>
                      </a:r>
                    </a:p>
                    <a:p>
                      <a:pPr marL="285750" indent="-285750" algn="r" rtl="1">
                        <a:buFontTx/>
                        <a:buChar char="-"/>
                      </a:pPr>
                      <a:r>
                        <a:rPr lang="ar-MA" sz="1800" b="1" i="0" u="none" strike="noStrike" kern="1200" cap="none" dirty="0">
                          <a:solidFill>
                            <a:srgbClr val="002060"/>
                          </a:solidFill>
                          <a:latin typeface="Calibri"/>
                          <a:ea typeface="Calibri"/>
                          <a:cs typeface="Calibri"/>
                        </a:rPr>
                        <a:t>في الطريق إلى السينما ... / المسرح </a:t>
                      </a:r>
                      <a:endParaRPr lang="fr-FR" sz="1800" b="1" i="0" u="none" strike="noStrike" kern="1200" cap="none" dirty="0">
                        <a:solidFill>
                          <a:srgbClr val="002060"/>
                        </a:solidFill>
                        <a:latin typeface="Calibri"/>
                        <a:ea typeface="Calibri"/>
                        <a:cs typeface="Calibri"/>
                      </a:endParaRPr>
                    </a:p>
                  </a:txBody>
                  <a:tcPr/>
                </a:tc>
                <a:tc>
                  <a:txBody>
                    <a:bodyPr/>
                    <a:lstStyle/>
                    <a:p>
                      <a:pPr algn="ctr" rtl="1"/>
                      <a:r>
                        <a:rPr lang="ar-MA" sz="1800" b="1" i="0" u="none" strike="noStrike" kern="1200" cap="none" dirty="0">
                          <a:solidFill>
                            <a:srgbClr val="002060"/>
                          </a:solidFill>
                          <a:latin typeface="Calibri"/>
                          <a:ea typeface="Calibri"/>
                          <a:cs typeface="Calibri"/>
                        </a:rPr>
                        <a:t>المكان (4)</a:t>
                      </a:r>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73621664"/>
                  </a:ext>
                </a:extLst>
              </a:tr>
              <a:tr h="370840">
                <a:tc>
                  <a:txBody>
                    <a:bodyPr/>
                    <a:lstStyle/>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a:t>
                      </a:r>
                      <a:r>
                        <a:rPr lang="ar-MA" sz="1800" b="1" i="0" u="none" strike="noStrike" kern="1200" cap="none" dirty="0">
                          <a:solidFill>
                            <a:srgbClr val="C00000"/>
                          </a:solidFill>
                          <a:latin typeface="Calibri"/>
                          <a:ea typeface="Calibri"/>
                          <a:cs typeface="Calibri"/>
                        </a:rPr>
                        <a:t>أتذكر جيدا تلك اللحظة التي أيقظت فيّ الشغف بعالم الأفلام</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تذكّرتُ أوّل مرة تولّدت بداخلي رغبة في أن أغوص في عالم الشاشة الكبيرة./ أبي الفنون </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مازالت اللحظة التي شاهدتُ فيها أول فيلم راسخة في ذاكرتي كأنها حدثت أمس./ أول مسرحية </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رجعتُ بذهني إلى اللحظة التي أحسستُ فيها للمرة الأولى بأن السينما / المسرح  قدري ونافذتي على العالم.</a:t>
                      </a:r>
                    </a:p>
                    <a:p>
                      <a:pPr algn="r" rtl="1"/>
                      <a:endParaRPr lang="ar-MA" sz="1800" b="1" i="0" u="none" strike="noStrike" kern="1200" cap="none" dirty="0">
                        <a:solidFill>
                          <a:srgbClr val="002060"/>
                        </a:solidFill>
                        <a:latin typeface="Calibri"/>
                        <a:ea typeface="Calibri"/>
                        <a:cs typeface="Calibri"/>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تعابير انطلاق السرد (5) </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1017901757"/>
                  </a:ext>
                </a:extLst>
              </a:tr>
            </a:tbl>
          </a:graphicData>
        </a:graphic>
      </p:graphicFrame>
    </p:spTree>
    <p:extLst>
      <p:ext uri="{BB962C8B-B14F-4D97-AF65-F5344CB8AC3E}">
        <p14:creationId xmlns:p14="http://schemas.microsoft.com/office/powerpoint/2010/main" val="2191382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B129036B-811F-4F57-735E-5817F8CDB93B}"/>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589EFEF7-20FB-B2A3-0D1A-B1B1C1A28743}"/>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7E0AA723-4CE0-FA83-3C18-55D527394EA8}"/>
              </a:ext>
            </a:extLst>
          </p:cNvPr>
          <p:cNvPicPr preferRelativeResize="0"/>
          <p:nvPr/>
        </p:nvPicPr>
        <p:blipFill rotWithShape="1">
          <a:blip r:embed="rId3">
            <a:alphaModFix/>
          </a:blip>
          <a:srcRect/>
          <a:stretch/>
        </p:blipFill>
        <p:spPr>
          <a:xfrm>
            <a:off x="40374" y="-10370"/>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43410C19-0542-A2F4-F4A7-F3AE860773CD}"/>
              </a:ext>
            </a:extLst>
          </p:cNvPr>
          <p:cNvPicPr preferRelativeResize="0"/>
          <p:nvPr/>
        </p:nvPicPr>
        <p:blipFill rotWithShape="1">
          <a:blip r:embed="rId4">
            <a:alphaModFix/>
          </a:blip>
          <a:srcRect l="3539" t="24327" r="75793" b="61971"/>
          <a:stretch/>
        </p:blipFill>
        <p:spPr>
          <a:xfrm>
            <a:off x="11486414" y="-67684"/>
            <a:ext cx="705586" cy="704386"/>
          </a:xfrm>
          <a:prstGeom prst="rect">
            <a:avLst/>
          </a:prstGeom>
          <a:noFill/>
          <a:ln>
            <a:noFill/>
          </a:ln>
        </p:spPr>
      </p:pic>
      <p:sp>
        <p:nvSpPr>
          <p:cNvPr id="836" name="Google Shape;836;p33">
            <a:extLst>
              <a:ext uri="{FF2B5EF4-FFF2-40B4-BE49-F238E27FC236}">
                <a16:creationId xmlns:a16="http://schemas.microsoft.com/office/drawing/2014/main" id="{A747F48B-5F9E-5195-BD1F-003E48E2DC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2" name="ZoneTexte 1">
            <a:extLst>
              <a:ext uri="{FF2B5EF4-FFF2-40B4-BE49-F238E27FC236}">
                <a16:creationId xmlns:a16="http://schemas.microsoft.com/office/drawing/2014/main" id="{5E8B4096-8BCB-065C-9637-FC2E1D1E2166}"/>
              </a:ext>
            </a:extLst>
          </p:cNvPr>
          <p:cNvSpPr txBox="1"/>
          <p:nvPr/>
        </p:nvSpPr>
        <p:spPr>
          <a:xfrm>
            <a:off x="1012791" y="2135983"/>
            <a:ext cx="10396622" cy="2176750"/>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02D58C42-9F67-478E-E8BC-481508B1C692}"/>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الإنجاز</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E116DEDB-659A-9A0E-F2D0-5530D029D8C9}"/>
              </a:ext>
            </a:extLst>
          </p:cNvPr>
          <p:cNvSpPr txBox="1">
            <a:spLocks/>
          </p:cNvSpPr>
          <p:nvPr/>
        </p:nvSpPr>
        <p:spPr>
          <a:xfrm>
            <a:off x="275303" y="55063"/>
            <a:ext cx="11366091" cy="458892"/>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الكتابة المستقلة: </a:t>
            </a:r>
            <a:r>
              <a:rPr lang="ar-MA" sz="1800" b="1" dirty="0">
                <a:solidFill>
                  <a:schemeClr val="bg1">
                    <a:lumMod val="50000"/>
                  </a:schemeClr>
                </a:solidFill>
                <a:latin typeface="Calibri" panose="020F0502020204030204" pitchFamily="34" charset="0"/>
                <a:cs typeface="Calibri" panose="020F0502020204030204" pitchFamily="34" charset="0"/>
              </a:rPr>
              <a:t>الآن، تشتغلون فرديا على كتابة مقطع البداية لنص سردي تحكون فيه قصتكم الخاصة مع أول زيارة للمسرح. أمامكم (07 دقائق) </a:t>
            </a:r>
          </a:p>
        </p:txBody>
      </p:sp>
      <p:sp>
        <p:nvSpPr>
          <p:cNvPr id="5" name="Google Shape;838;p33">
            <a:extLst>
              <a:ext uri="{FF2B5EF4-FFF2-40B4-BE49-F238E27FC236}">
                <a16:creationId xmlns:a16="http://schemas.microsoft.com/office/drawing/2014/main" id="{4E82F83F-1D55-E383-6AB4-B32CFE0C2F3C}"/>
              </a:ext>
            </a:extLst>
          </p:cNvPr>
          <p:cNvSpPr txBox="1"/>
          <p:nvPr/>
        </p:nvSpPr>
        <p:spPr>
          <a:xfrm>
            <a:off x="919210" y="513955"/>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يوضح المدرس المطلوب ويدققه، ويحرص على مواكبة الإنجاز بالتجول بين الصفوف لتقديم الدعم لمن يحتاجه. ويحرص على ضبط الوقت لتخصيص فترة للاستماع إلى عينة من إنتاج التلاميذ حسب ما يسمح به الزمن، وتقديم تغذية راجعة حوله (يمكن للتقاسم أن يتم بشكل شفهي دون تدوين على السبورة)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1222835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28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8AE67-D882-9769-D44F-A3BFEDC04735}"/>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57F1A3EF-5B23-FCA5-ED20-124495BD7C3F}"/>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43C1855E-4AD5-B3E8-71CD-4577882D933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69F61B-1FA2-2E9F-E2CD-6974D27369F3}"/>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00378480-36EC-F005-3AD9-2DA5908C886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749FBE6-F5D8-7A3E-BED8-20EAEFD449C8}"/>
              </a:ext>
            </a:extLst>
          </p:cNvPr>
          <p:cNvSpPr txBox="1"/>
          <p:nvPr/>
        </p:nvSpPr>
        <p:spPr>
          <a:xfrm>
            <a:off x="5381468" y="1945420"/>
            <a:ext cx="5400765" cy="210031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MA" sz="4800" b="1" i="0" u="none" strike="noStrike" kern="0" cap="none" spc="0" normalizeH="0" baseline="0" noProof="0" dirty="0">
                <a:ln>
                  <a:noFill/>
                </a:ln>
                <a:solidFill>
                  <a:srgbClr val="44546A"/>
                </a:solidFill>
                <a:effectLst/>
                <a:uLnTx/>
                <a:uFillTx/>
                <a:latin typeface="Arial"/>
                <a:ea typeface="Calibri"/>
                <a:cs typeface="Arial"/>
              </a:rPr>
              <a:t>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1C9ADA44-7034-C090-B5A7-9E09AD67C276}"/>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DEF57F06-31ED-8DED-1B33-EA1DD234D155}"/>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Tree>
    <p:extLst>
      <p:ext uri="{BB962C8B-B14F-4D97-AF65-F5344CB8AC3E}">
        <p14:creationId xmlns:p14="http://schemas.microsoft.com/office/powerpoint/2010/main" val="3276566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pic>
        <p:nvPicPr>
          <p:cNvPr id="1061" name="Google Shape;1061;p50" descr="Image générée"/>
          <p:cNvPicPr preferRelativeResize="0"/>
          <p:nvPr/>
        </p:nvPicPr>
        <p:blipFill rotWithShape="1">
          <a:blip r:embed="rId3">
            <a:alphaModFix/>
          </a:blip>
          <a:srcRect l="3539" t="24327" r="75793" b="61971"/>
          <a:stretch/>
        </p:blipFill>
        <p:spPr>
          <a:xfrm>
            <a:off x="11307258" y="9878"/>
            <a:ext cx="731494" cy="730250"/>
          </a:xfrm>
          <a:prstGeom prst="rect">
            <a:avLst/>
          </a:prstGeom>
          <a:noFill/>
          <a:ln>
            <a:noFill/>
          </a:ln>
        </p:spPr>
      </p:pic>
      <p:sp>
        <p:nvSpPr>
          <p:cNvPr id="1062" name="Google Shape;1062;p50"/>
          <p:cNvSpPr/>
          <p:nvPr/>
        </p:nvSpPr>
        <p:spPr>
          <a:xfrm>
            <a:off x="0" y="0"/>
            <a:ext cx="12192000" cy="6858000"/>
          </a:xfrm>
          <a:prstGeom prst="rect">
            <a:avLst/>
          </a:prstGeom>
          <a:noFill/>
          <a:ln w="76200" cap="flat" cmpd="sng">
            <a:solidFill>
              <a:srgbClr val="A98FC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1063" name="Google Shape;1063;p50"/>
          <p:cNvSpPr txBox="1"/>
          <p:nvPr/>
        </p:nvSpPr>
        <p:spPr>
          <a:xfrm>
            <a:off x="0" y="55083"/>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بالهدف من درس اليوم؟</a:t>
            </a:r>
            <a:endParaRPr/>
          </a:p>
        </p:txBody>
      </p:sp>
      <p:sp>
        <p:nvSpPr>
          <p:cNvPr id="1064" name="Google Shape;1064;p50"/>
          <p:cNvSpPr txBox="1"/>
          <p:nvPr/>
        </p:nvSpPr>
        <p:spPr>
          <a:xfrm>
            <a:off x="2154238" y="413495"/>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pic>
        <p:nvPicPr>
          <p:cNvPr id="1065" name="Google Shape;1065;p50" descr="Lever la main - Icônes mains et gestes gratuites"/>
          <p:cNvPicPr preferRelativeResize="0"/>
          <p:nvPr/>
        </p:nvPicPr>
        <p:blipFill rotWithShape="1">
          <a:blip r:embed="rId4">
            <a:alphaModFix/>
          </a:blip>
          <a:srcRect/>
          <a:stretch/>
        </p:blipFill>
        <p:spPr>
          <a:xfrm>
            <a:off x="0" y="9878"/>
            <a:ext cx="735012" cy="733425"/>
          </a:xfrm>
          <a:prstGeom prst="rect">
            <a:avLst/>
          </a:prstGeom>
          <a:noFill/>
          <a:ln>
            <a:noFill/>
          </a:ln>
        </p:spPr>
      </p:pic>
      <p:sp>
        <p:nvSpPr>
          <p:cNvPr id="1066" name="Google Shape;1066;p50"/>
          <p:cNvSpPr/>
          <p:nvPr/>
        </p:nvSpPr>
        <p:spPr>
          <a:xfrm>
            <a:off x="516835" y="2499691"/>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rgbClr val="7030A0"/>
                </a:solidFill>
                <a:latin typeface="Calibri"/>
                <a:ea typeface="Calibri"/>
                <a:cs typeface="Calibri"/>
                <a:sym typeface="Calibri"/>
              </a:rPr>
              <a:t>1- الهدف من درس اليوم هو:</a:t>
            </a:r>
          </a:p>
          <a:p>
            <a:pPr marL="914400" lvl="1" indent="-457200" algn="r" rtl="1">
              <a:buFont typeface="Courier New" panose="02070309020205020404" pitchFamily="49" charset="0"/>
              <a:buChar char="o"/>
            </a:pPr>
            <a:r>
              <a:rPr lang="ar-MA" sz="3200" b="1" i="0" u="none" strike="noStrike" cap="none" dirty="0">
                <a:solidFill>
                  <a:srgbClr val="0070C0"/>
                </a:solidFill>
                <a:latin typeface="Calibri"/>
                <a:ea typeface="Calibri"/>
                <a:cs typeface="Calibri"/>
                <a:sym typeface="Calibri"/>
              </a:rPr>
              <a:t>تطبيق المكتسبات القبلية على نص نموذج؛</a:t>
            </a:r>
          </a:p>
          <a:p>
            <a:pPr marL="914400" lvl="1" indent="-457200" algn="r" rtl="1">
              <a:buFont typeface="Courier New" panose="02070309020205020404" pitchFamily="49" charset="0"/>
              <a:buChar char="o"/>
            </a:pPr>
            <a:r>
              <a:rPr lang="ar-MA" sz="3200" b="1" i="0" u="none" strike="noStrike" cap="none" dirty="0">
                <a:solidFill>
                  <a:srgbClr val="0070C0"/>
                </a:solidFill>
                <a:latin typeface="Calibri"/>
                <a:ea typeface="Calibri"/>
                <a:cs typeface="Calibri"/>
                <a:sym typeface="Calibri"/>
              </a:rPr>
              <a:t> التدرب على كتابة نص سردي (مقطع البداية). </a:t>
            </a:r>
            <a:endParaRPr sz="3200" b="1" i="0" u="none" strike="noStrike" cap="none" dirty="0">
              <a:solidFill>
                <a:srgbClr val="0070C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71" name="Google Shape;1071;p51" descr="Image générée"/>
          <p:cNvPicPr preferRelativeResize="0"/>
          <p:nvPr/>
        </p:nvPicPr>
        <p:blipFill rotWithShape="1">
          <a:blip r:embed="rId3">
            <a:alphaModFix/>
          </a:blip>
          <a:srcRect l="3539" t="24327" r="75793" b="61971"/>
          <a:stretch/>
        </p:blipFill>
        <p:spPr>
          <a:xfrm>
            <a:off x="11307258" y="9878"/>
            <a:ext cx="731494" cy="730250"/>
          </a:xfrm>
          <a:prstGeom prst="rect">
            <a:avLst/>
          </a:prstGeom>
          <a:noFill/>
          <a:ln>
            <a:noFill/>
          </a:ln>
        </p:spPr>
      </p:pic>
      <p:sp>
        <p:nvSpPr>
          <p:cNvPr id="1072" name="Google Shape;1072;p51"/>
          <p:cNvSpPr/>
          <p:nvPr/>
        </p:nvSpPr>
        <p:spPr>
          <a:xfrm>
            <a:off x="0" y="0"/>
            <a:ext cx="12192000" cy="6858000"/>
          </a:xfrm>
          <a:prstGeom prst="rect">
            <a:avLst/>
          </a:prstGeom>
          <a:noFill/>
          <a:ln w="76200" cap="flat" cmpd="sng">
            <a:solidFill>
              <a:srgbClr val="A98FC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1073" name="Google Shape;1073;p51"/>
          <p:cNvSpPr txBox="1"/>
          <p:nvPr/>
        </p:nvSpPr>
        <p:spPr>
          <a:xfrm>
            <a:off x="0" y="-4553"/>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74" name="Google Shape;1074;p51"/>
          <p:cNvSpPr txBox="1"/>
          <p:nvPr/>
        </p:nvSpPr>
        <p:spPr>
          <a:xfrm>
            <a:off x="2087472" y="423326"/>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بخطوات تدبير الحصة..</a:t>
            </a:r>
            <a:endParaRPr sz="4400" b="0" i="0" u="none" strike="noStrike" cap="none" dirty="0">
              <a:solidFill>
                <a:schemeClr val="dk1"/>
              </a:solidFill>
              <a:latin typeface="Calibri"/>
              <a:ea typeface="Calibri"/>
              <a:cs typeface="Calibri"/>
              <a:sym typeface="Calibri"/>
            </a:endParaRPr>
          </a:p>
        </p:txBody>
      </p:sp>
      <p:pic>
        <p:nvPicPr>
          <p:cNvPr id="1075" name="Google Shape;1075;p51"/>
          <p:cNvPicPr preferRelativeResize="0"/>
          <p:nvPr/>
        </p:nvPicPr>
        <p:blipFill rotWithShape="1">
          <a:blip r:embed="rId4">
            <a:alphaModFix/>
          </a:blip>
          <a:srcRect/>
          <a:stretch/>
        </p:blipFill>
        <p:spPr>
          <a:xfrm>
            <a:off x="376775" y="-51958"/>
            <a:ext cx="730250" cy="730250"/>
          </a:xfrm>
          <a:prstGeom prst="rect">
            <a:avLst/>
          </a:prstGeom>
          <a:noFill/>
          <a:ln>
            <a:noFill/>
          </a:ln>
        </p:spPr>
      </p:pic>
      <p:grpSp>
        <p:nvGrpSpPr>
          <p:cNvPr id="1076" name="Google Shape;1076;p51"/>
          <p:cNvGrpSpPr/>
          <p:nvPr/>
        </p:nvGrpSpPr>
        <p:grpSpPr>
          <a:xfrm>
            <a:off x="171054" y="1688808"/>
            <a:ext cx="11421178" cy="4953221"/>
            <a:chOff x="0" y="0"/>
            <a:chExt cx="11421178" cy="4953221"/>
          </a:xfrm>
        </p:grpSpPr>
        <p:sp>
          <p:nvSpPr>
            <p:cNvPr id="1077" name="Google Shape;1077;p51"/>
            <p:cNvSpPr/>
            <p:nvPr/>
          </p:nvSpPr>
          <p:spPr>
            <a:xfrm rot="10800000">
              <a:off x="0" y="1485966"/>
              <a:ext cx="10956130" cy="1981288"/>
            </a:xfrm>
            <a:prstGeom prst="notchedRightArrow">
              <a:avLst>
                <a:gd name="adj1" fmla="val 50000"/>
                <a:gd name="adj2" fmla="val 50000"/>
              </a:avLst>
            </a:prstGeom>
            <a:solidFill>
              <a:srgbClr val="FF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1"/>
            <p:cNvSpPr/>
            <p:nvPr/>
          </p:nvSpPr>
          <p:spPr>
            <a:xfrm>
              <a:off x="6146118" y="0"/>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1"/>
            <p:cNvSpPr txBox="1"/>
            <p:nvPr/>
          </p:nvSpPr>
          <p:spPr>
            <a:xfrm>
              <a:off x="5815724" y="0"/>
              <a:ext cx="5605454"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تفعيل المكتسبات القبلية حول كتابة نص سردي:</a:t>
              </a:r>
            </a:p>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 </a:t>
              </a:r>
              <a:r>
                <a:rPr lang="ar-MA" sz="3200" b="1" i="0" u="none" strike="noStrike" cap="none" dirty="0">
                  <a:solidFill>
                    <a:srgbClr val="0070C0"/>
                  </a:solidFill>
                  <a:latin typeface="Calibri"/>
                  <a:ea typeface="Calibri"/>
                  <a:cs typeface="Calibri"/>
                  <a:sym typeface="Calibri"/>
                </a:rPr>
                <a:t>الحدث- الشخصيات- الزمان والمكان-</a:t>
              </a:r>
              <a:endParaRPr sz="3600" b="1" i="0" u="none" strike="noStrike" cap="none" dirty="0">
                <a:solidFill>
                  <a:srgbClr val="0070C0"/>
                </a:solidFill>
                <a:latin typeface="Calibri"/>
                <a:ea typeface="Calibri"/>
                <a:cs typeface="Calibri"/>
                <a:sym typeface="Calibri"/>
              </a:endParaRPr>
            </a:p>
          </p:txBody>
        </p:sp>
        <p:sp>
          <p:nvSpPr>
            <p:cNvPr id="1080" name="Google Shape;1080;p51"/>
            <p:cNvSpPr/>
            <p:nvPr/>
          </p:nvSpPr>
          <p:spPr>
            <a:xfrm>
              <a:off x="8303403" y="2228949"/>
              <a:ext cx="495322" cy="495322"/>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1"/>
            <p:cNvSpPr/>
            <p:nvPr/>
          </p:nvSpPr>
          <p:spPr>
            <a:xfrm>
              <a:off x="1095733" y="2971933"/>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1"/>
            <p:cNvSpPr/>
            <p:nvPr/>
          </p:nvSpPr>
          <p:spPr>
            <a:xfrm>
              <a:off x="3253017" y="2228949"/>
              <a:ext cx="495322" cy="495322"/>
            </a:xfrm>
            <a:prstGeom prst="ellipse">
              <a:avLst/>
            </a:prstGeom>
            <a:solidFill>
              <a:srgbClr val="5999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1079;p51">
            <a:extLst>
              <a:ext uri="{FF2B5EF4-FFF2-40B4-BE49-F238E27FC236}">
                <a16:creationId xmlns:a16="http://schemas.microsoft.com/office/drawing/2014/main" id="{8C650F64-2BE0-A4D8-5A65-F51798EC5B36}"/>
              </a:ext>
            </a:extLst>
          </p:cNvPr>
          <p:cNvSpPr txBox="1"/>
          <p:nvPr/>
        </p:nvSpPr>
        <p:spPr>
          <a:xfrm>
            <a:off x="894751" y="1072900"/>
            <a:ext cx="505864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تطبيق المكتسبات: </a:t>
            </a:r>
          </a:p>
          <a:p>
            <a:pPr marL="0" marR="0" lvl="0" indent="0" algn="ctr" rtl="0">
              <a:lnSpc>
                <a:spcPct val="90000"/>
              </a:lnSpc>
              <a:spcBef>
                <a:spcPts val="0"/>
              </a:spcBef>
              <a:spcAft>
                <a:spcPts val="0"/>
              </a:spcAft>
              <a:buClr>
                <a:srgbClr val="002060"/>
              </a:buClr>
              <a:buSzPts val="3600"/>
              <a:buFont typeface="Calibri"/>
              <a:buNone/>
            </a:pPr>
            <a:r>
              <a:rPr lang="ar-MA" sz="3200" b="1" i="0" u="none" strike="noStrike" cap="none" dirty="0">
                <a:solidFill>
                  <a:srgbClr val="0070C0"/>
                </a:solidFill>
                <a:latin typeface="Calibri"/>
                <a:ea typeface="Calibri"/>
                <a:cs typeface="Calibri"/>
                <a:sym typeface="Calibri"/>
              </a:rPr>
              <a:t>انطلاقا من نص نموذج</a:t>
            </a:r>
            <a:endParaRPr sz="3600" b="1" i="0" u="none" strike="noStrike" cap="none" dirty="0">
              <a:solidFill>
                <a:srgbClr val="0070C0"/>
              </a:solidFill>
              <a:latin typeface="Calibri"/>
              <a:ea typeface="Calibri"/>
              <a:cs typeface="Calibri"/>
              <a:sym typeface="Calibri"/>
            </a:endParaRPr>
          </a:p>
        </p:txBody>
      </p:sp>
      <p:sp>
        <p:nvSpPr>
          <p:cNvPr id="3" name="Google Shape;1079;p51">
            <a:extLst>
              <a:ext uri="{FF2B5EF4-FFF2-40B4-BE49-F238E27FC236}">
                <a16:creationId xmlns:a16="http://schemas.microsoft.com/office/drawing/2014/main" id="{C9003390-32FD-9157-6949-02B562063939}"/>
              </a:ext>
            </a:extLst>
          </p:cNvPr>
          <p:cNvSpPr txBox="1"/>
          <p:nvPr/>
        </p:nvSpPr>
        <p:spPr>
          <a:xfrm>
            <a:off x="1005834" y="4513794"/>
            <a:ext cx="480989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كتابة نص سردي:</a:t>
            </a:r>
          </a:p>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 </a:t>
            </a:r>
            <a:r>
              <a:rPr lang="ar-MA" sz="3200" b="1" i="0" u="none" strike="noStrike" cap="none" dirty="0">
                <a:solidFill>
                  <a:srgbClr val="0070C0"/>
                </a:solidFill>
                <a:latin typeface="Calibri"/>
                <a:ea typeface="Calibri"/>
                <a:cs typeface="Calibri"/>
                <a:sym typeface="Calibri"/>
              </a:rPr>
              <a:t>التدرب على مقطع البداية</a:t>
            </a:r>
            <a:endParaRPr sz="3600" b="1" i="0" u="none" strike="noStrike" cap="none" dirty="0">
              <a:solidFill>
                <a:srgbClr val="0070C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8F3EC-7C58-7791-6850-A24FADB5847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C8F90416-4BF6-957F-3D02-A4522F118C7E}"/>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527A83E4-8FD6-06E6-01F3-36A74D9B17A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487332" y="-130280"/>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B8046A0-6ABA-66B1-F6AF-9A3A7FD77D2D}"/>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93FE4E9B-0AC3-48A5-D0CF-ADFA661926CD}"/>
              </a:ext>
            </a:extLst>
          </p:cNvPr>
          <p:cNvSpPr txBox="1">
            <a:spLocks noChangeArrowheads="1"/>
          </p:cNvSpPr>
          <p:nvPr/>
        </p:nvSpPr>
        <p:spPr bwMode="auto">
          <a:xfrm>
            <a:off x="704668" y="25692"/>
            <a:ext cx="10897397"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1800" b="1" dirty="0">
                <a:solidFill>
                  <a:schemeClr val="bg2">
                    <a:lumMod val="50000"/>
                  </a:schemeClr>
                </a:solidFill>
                <a:highlight>
                  <a:srgbClr val="FFFF00"/>
                </a:highlight>
                <a:cs typeface="Calibri" panose="020F0502020204030204" pitchFamily="34" charset="0"/>
              </a:rPr>
              <a:t>النشاط المنزلي: </a:t>
            </a:r>
            <a:r>
              <a:rPr lang="ar-MA" altLang="fr-FR" sz="1800" b="1" dirty="0">
                <a:solidFill>
                  <a:schemeClr val="bg2">
                    <a:lumMod val="50000"/>
                  </a:schemeClr>
                </a:solidFill>
                <a:cs typeface="Calibri" panose="020F0502020204030204" pitchFamily="34" charset="0"/>
              </a:rPr>
              <a:t>أدعو الذين لم يتمموا مقطع البداية إلى مواصلة الإنجاز في البيت، وأدعو بقية التلاميذ إلى وضع تصميم لوضعيتي التحول والنهاية،  استعدادا لورشة الكتابة</a:t>
            </a:r>
          </a:p>
        </p:txBody>
      </p:sp>
      <p:sp>
        <p:nvSpPr>
          <p:cNvPr id="6" name="Titre 2">
            <a:extLst>
              <a:ext uri="{FF2B5EF4-FFF2-40B4-BE49-F238E27FC236}">
                <a16:creationId xmlns:a16="http://schemas.microsoft.com/office/drawing/2014/main" id="{7386E9EE-A523-AFD3-3433-74DF65E7D494}"/>
              </a:ext>
            </a:extLst>
          </p:cNvPr>
          <p:cNvSpPr txBox="1">
            <a:spLocks/>
          </p:cNvSpPr>
          <p:nvPr/>
        </p:nvSpPr>
        <p:spPr>
          <a:xfrm>
            <a:off x="2186861" y="591478"/>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التحضير لورشة الكتابة بوضع تصميم لوضعيتي الوسط والنهاية، مستأنسين بخطوات الكتابة في الصفح 15 من الكراسة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60884855-17E1-AADB-E651-2C389DA056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44" y="2750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9F3441E-B370-2285-D8F0-1F0772A4268D}"/>
              </a:ext>
            </a:extLst>
          </p:cNvPr>
          <p:cNvSpPr/>
          <p:nvPr/>
        </p:nvSpPr>
        <p:spPr>
          <a:xfrm>
            <a:off x="1967839" y="965245"/>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 </a:t>
            </a:r>
            <a:endParaRPr lang="fr-FR" sz="3200" b="1"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F21E4AD-36F7-7C13-AE04-F1F28E0BE15C}"/>
              </a:ext>
            </a:extLst>
          </p:cNvPr>
          <p:cNvSpPr/>
          <p:nvPr/>
        </p:nvSpPr>
        <p:spPr>
          <a:xfrm>
            <a:off x="196783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81DD114-8DAA-9789-BFD4-EFFF370BBE1F}"/>
              </a:ext>
            </a:extLst>
          </p:cNvPr>
          <p:cNvSpPr/>
          <p:nvPr/>
        </p:nvSpPr>
        <p:spPr>
          <a:xfrm>
            <a:off x="1967839" y="314076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14" name="Diagramme 13">
            <a:extLst>
              <a:ext uri="{FF2B5EF4-FFF2-40B4-BE49-F238E27FC236}">
                <a16:creationId xmlns:a16="http://schemas.microsoft.com/office/drawing/2014/main" id="{F9A47F82-EE50-4412-5937-7D008AA9B83A}"/>
              </a:ext>
            </a:extLst>
          </p:cNvPr>
          <p:cNvGraphicFramePr/>
          <p:nvPr/>
        </p:nvGraphicFramePr>
        <p:xfrm>
          <a:off x="1261468" y="3706286"/>
          <a:ext cx="9669063" cy="3411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6" name="Image 15">
            <a:extLst>
              <a:ext uri="{FF2B5EF4-FFF2-40B4-BE49-F238E27FC236}">
                <a16:creationId xmlns:a16="http://schemas.microsoft.com/office/drawing/2014/main" id="{470ACD9F-7F26-D065-3A03-4239482EC77E}"/>
              </a:ext>
            </a:extLst>
          </p:cNvPr>
          <p:cNvPicPr>
            <a:picLocks noChangeAspect="1"/>
          </p:cNvPicPr>
          <p:nvPr/>
        </p:nvPicPr>
        <p:blipFill>
          <a:blip r:embed="rId9"/>
          <a:stretch>
            <a:fillRect/>
          </a:stretch>
        </p:blipFill>
        <p:spPr>
          <a:xfrm>
            <a:off x="2939846" y="1113839"/>
            <a:ext cx="6331974" cy="744458"/>
          </a:xfrm>
          <a:prstGeom prst="rect">
            <a:avLst/>
          </a:prstGeom>
        </p:spPr>
      </p:pic>
      <p:pic>
        <p:nvPicPr>
          <p:cNvPr id="18" name="Image 17">
            <a:extLst>
              <a:ext uri="{FF2B5EF4-FFF2-40B4-BE49-F238E27FC236}">
                <a16:creationId xmlns:a16="http://schemas.microsoft.com/office/drawing/2014/main" id="{E1C9EAC0-FD0F-9665-4F01-25984DB6D6CB}"/>
              </a:ext>
            </a:extLst>
          </p:cNvPr>
          <p:cNvPicPr>
            <a:picLocks noChangeAspect="1"/>
          </p:cNvPicPr>
          <p:nvPr/>
        </p:nvPicPr>
        <p:blipFill>
          <a:blip r:embed="rId10"/>
          <a:stretch>
            <a:fillRect/>
          </a:stretch>
        </p:blipFill>
        <p:spPr>
          <a:xfrm>
            <a:off x="2939845" y="2202426"/>
            <a:ext cx="6233652" cy="786579"/>
          </a:xfrm>
          <a:prstGeom prst="rect">
            <a:avLst/>
          </a:prstGeom>
        </p:spPr>
      </p:pic>
      <p:pic>
        <p:nvPicPr>
          <p:cNvPr id="20" name="Image 19">
            <a:extLst>
              <a:ext uri="{FF2B5EF4-FFF2-40B4-BE49-F238E27FC236}">
                <a16:creationId xmlns:a16="http://schemas.microsoft.com/office/drawing/2014/main" id="{962C3A5D-1DA4-CC70-B05F-B046AB4C1105}"/>
              </a:ext>
            </a:extLst>
          </p:cNvPr>
          <p:cNvPicPr>
            <a:picLocks noChangeAspect="1"/>
          </p:cNvPicPr>
          <p:nvPr/>
        </p:nvPicPr>
        <p:blipFill>
          <a:blip r:embed="rId11"/>
          <a:stretch>
            <a:fillRect/>
          </a:stretch>
        </p:blipFill>
        <p:spPr>
          <a:xfrm>
            <a:off x="2939845" y="3227052"/>
            <a:ext cx="6135329" cy="917569"/>
          </a:xfrm>
          <a:prstGeom prst="rect">
            <a:avLst/>
          </a:prstGeom>
        </p:spPr>
      </p:pic>
      <p:sp>
        <p:nvSpPr>
          <p:cNvPr id="21" name="Rectangle : coins arrondis 20">
            <a:extLst>
              <a:ext uri="{FF2B5EF4-FFF2-40B4-BE49-F238E27FC236}">
                <a16:creationId xmlns:a16="http://schemas.microsoft.com/office/drawing/2014/main" id="{3377915E-072E-1CF3-F425-B26913793EB3}"/>
              </a:ext>
            </a:extLst>
          </p:cNvPr>
          <p:cNvSpPr/>
          <p:nvPr/>
        </p:nvSpPr>
        <p:spPr>
          <a:xfrm>
            <a:off x="5073445" y="5181600"/>
            <a:ext cx="3146323" cy="659943"/>
          </a:xfrm>
          <a:prstGeom prst="roundRect">
            <a:avLst/>
          </a:prstGeom>
          <a:solidFill>
            <a:schemeClr val="accent6">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2400" b="1" dirty="0">
                <a:solidFill>
                  <a:schemeClr val="tx1"/>
                </a:solidFill>
                <a:latin typeface="Calibri" panose="020F0502020204030204" pitchFamily="34" charset="0"/>
                <a:cs typeface="Calibri" panose="020F0502020204030204" pitchFamily="34" charset="0"/>
              </a:rPr>
              <a:t>الاستعداد لورشة الكتابة</a:t>
            </a:r>
            <a:endParaRPr lang="fr-FR"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930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fltVal val="0"/>
                                          </p:val>
                                        </p:tav>
                                        <p:tav tm="100000">
                                          <p:val>
                                            <p:strVal val="#ppt_w"/>
                                          </p:val>
                                        </p:tav>
                                      </p:tavLst>
                                    </p:anim>
                                    <p:anim calcmode="lin" valueType="num">
                                      <p:cBhvr>
                                        <p:cTn id="8" dur="500" fill="hold"/>
                                        <p:tgtEl>
                                          <p:spTgt spid="4">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9">
                                            <p:bg/>
                                          </p:spTgt>
                                        </p:tgtEl>
                                        <p:attrNameLst>
                                          <p:attrName>style.visibility</p:attrName>
                                        </p:attrNameLst>
                                      </p:cBhvr>
                                      <p:to>
                                        <p:strVal val="visible"/>
                                      </p:to>
                                    </p:set>
                                    <p:anim calcmode="lin" valueType="num">
                                      <p:cBhvr>
                                        <p:cTn id="17" dur="500" fill="hold"/>
                                        <p:tgtEl>
                                          <p:spTgt spid="9">
                                            <p:bg/>
                                          </p:spTgt>
                                        </p:tgtEl>
                                        <p:attrNameLst>
                                          <p:attrName>ppt_w</p:attrName>
                                        </p:attrNameLst>
                                      </p:cBhvr>
                                      <p:tavLst>
                                        <p:tav tm="0">
                                          <p:val>
                                            <p:fltVal val="0"/>
                                          </p:val>
                                        </p:tav>
                                        <p:tav tm="100000">
                                          <p:val>
                                            <p:strVal val="#ppt_w"/>
                                          </p:val>
                                        </p:tav>
                                      </p:tavLst>
                                    </p:anim>
                                    <p:anim calcmode="lin" valueType="num">
                                      <p:cBhvr>
                                        <p:cTn id="18" dur="500" fill="hold"/>
                                        <p:tgtEl>
                                          <p:spTgt spid="9">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nodePh="1">
                                  <p:stCondLst>
                                    <p:cond delay="0"/>
                                  </p:stCondLst>
                                  <p:endCondLst>
                                    <p:cond evt="begin" delay="0">
                                      <p:tn val="21"/>
                                    </p:cond>
                                  </p:end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p:cTn id="2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9">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0">
                                            <p:bg/>
                                          </p:spTgt>
                                        </p:tgtEl>
                                        <p:attrNameLst>
                                          <p:attrName>style.visibility</p:attrName>
                                        </p:attrNameLst>
                                      </p:cBhvr>
                                      <p:to>
                                        <p:strVal val="visible"/>
                                      </p:to>
                                    </p:set>
                                    <p:anim calcmode="lin" valueType="num">
                                      <p:cBhvr>
                                        <p:cTn id="27" dur="500" fill="hold"/>
                                        <p:tgtEl>
                                          <p:spTgt spid="10">
                                            <p:bg/>
                                          </p:spTgt>
                                        </p:tgtEl>
                                        <p:attrNameLst>
                                          <p:attrName>ppt_w</p:attrName>
                                        </p:attrNameLst>
                                      </p:cBhvr>
                                      <p:tavLst>
                                        <p:tav tm="0">
                                          <p:val>
                                            <p:fltVal val="0"/>
                                          </p:val>
                                        </p:tav>
                                        <p:tav tm="100000">
                                          <p:val>
                                            <p:strVal val="#ppt_w"/>
                                          </p:val>
                                        </p:tav>
                                      </p:tavLst>
                                    </p:anim>
                                    <p:anim calcmode="lin" valueType="num">
                                      <p:cBhvr>
                                        <p:cTn id="28" dur="500" fill="hold"/>
                                        <p:tgtEl>
                                          <p:spTgt spid="10">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nodePh="1">
                                  <p:stCondLst>
                                    <p:cond delay="0"/>
                                  </p:stCondLst>
                                  <p:endCondLst>
                                    <p:cond evt="begin" delay="0">
                                      <p:tn val="31"/>
                                    </p:cond>
                                  </p:endCondLst>
                                  <p:childTnLst>
                                    <p:set>
                                      <p:cBhvr>
                                        <p:cTn id="32" dur="1" fill="hold">
                                          <p:stCondLst>
                                            <p:cond delay="0"/>
                                          </p:stCondLst>
                                        </p:cTn>
                                        <p:tgtEl>
                                          <p:spTgt spid="10">
                                            <p:txEl>
                                              <p:pRg st="0" end="0"/>
                                            </p:txEl>
                                          </p:spTgt>
                                        </p:tgtEl>
                                        <p:attrNameLst>
                                          <p:attrName>style.visibility</p:attrName>
                                        </p:attrNameLst>
                                      </p:cBhvr>
                                      <p:to>
                                        <p:strVal val="visible"/>
                                      </p:to>
                                    </p:set>
                                    <p:anim calcmode="lin" valueType="num">
                                      <p:cBhvr>
                                        <p:cTn id="33"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0">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9" grpId="0" build="p" animBg="1"/>
      <p:bldP spid="10"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000" b="1" dirty="0">
                <a:solidFill>
                  <a:schemeClr val="bg2">
                    <a:lumMod val="50000"/>
                  </a:schemeClr>
                </a:solidFill>
                <a:latin typeface="Calibri" panose="020F0502020204030204" pitchFamily="34" charset="0"/>
                <a:cs typeface="Calibri" panose="020F0502020204030204" pitchFamily="34" charset="0"/>
              </a:rPr>
              <a:t>وَصَلْنَا إِلَى نِهَايَةِ </a:t>
            </a:r>
            <a:r>
              <a:rPr lang="ar-MA" sz="2000" b="1" dirty="0" err="1">
                <a:solidFill>
                  <a:schemeClr val="bg2">
                    <a:lumMod val="50000"/>
                  </a:schemeClr>
                </a:solidFill>
                <a:latin typeface="Calibri" panose="020F0502020204030204" pitchFamily="34" charset="0"/>
                <a:cs typeface="Calibri" panose="020F0502020204030204" pitchFamily="34" charset="0"/>
              </a:rPr>
              <a:t>ٱلْحصَّةِ</a:t>
            </a:r>
            <a:r>
              <a:rPr lang="ar-MA" sz="2000" b="1" dirty="0">
                <a:solidFill>
                  <a:schemeClr val="bg2">
                    <a:lumMod val="50000"/>
                  </a:schemeClr>
                </a:solidFill>
                <a:latin typeface="Calibri" panose="020F0502020204030204" pitchFamily="34" charset="0"/>
                <a:cs typeface="Calibri" panose="020F0502020204030204" pitchFamily="34" charset="0"/>
              </a:rPr>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1776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9193</TotalTime>
  <Words>3357</Words>
  <Application>Microsoft Office PowerPoint</Application>
  <PresentationFormat>Grand écran</PresentationFormat>
  <Paragraphs>354</Paragraphs>
  <Slides>49</Slides>
  <Notes>25</Notes>
  <HiddenSlides>4</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49</vt:i4>
      </vt:variant>
    </vt:vector>
  </HeadingPairs>
  <TitlesOfParts>
    <vt:vector size="63" baseType="lpstr">
      <vt:lpstr>Aptos</vt:lpstr>
      <vt:lpstr>Aptos Display</vt:lpstr>
      <vt:lpstr>Arial</vt:lpstr>
      <vt:lpstr>Calibri</vt:lpstr>
      <vt:lpstr>Calibri (En-têtes)</vt:lpstr>
      <vt:lpstr>Calibri Light</vt:lpstr>
      <vt:lpstr>Courier New</vt:lpstr>
      <vt:lpstr>Dosis</vt:lpstr>
      <vt:lpstr>Poppins ExtraBold</vt:lpstr>
      <vt:lpstr>Sakkal Majalla</vt:lpstr>
      <vt:lpstr>Simplified Arabic</vt:lpstr>
      <vt:lpstr>Thème Office</vt:lpstr>
      <vt:lpstr>5_Thème Office</vt:lpstr>
      <vt:lpstr>6_Thème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بمعنى هذه الضوابط التي ينبغي الالتزام بها داخل الفصل؟</vt:lpstr>
      <vt:lpstr>من يذكرنا بمعنى هذه الضوابط التي ينبغي الالتزام بها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أمامكم سبع دقائق لإنجاز المطلوب منكم، احترموا مبدأ التعاون بينكم: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admin</cp:lastModifiedBy>
  <cp:revision>453</cp:revision>
  <dcterms:created xsi:type="dcterms:W3CDTF">2025-08-08T14:19:48Z</dcterms:created>
  <dcterms:modified xsi:type="dcterms:W3CDTF">2025-11-16T17:08:08Z</dcterms:modified>
</cp:coreProperties>
</file>