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3" r:id="rId4"/>
  </p:sldMasterIdLst>
  <p:notesMasterIdLst>
    <p:notesMasterId r:id="rId45"/>
  </p:notesMasterIdLst>
  <p:handoutMasterIdLst>
    <p:handoutMasterId r:id="rId46"/>
  </p:handoutMasterIdLst>
  <p:sldIdLst>
    <p:sldId id="779" r:id="rId5"/>
    <p:sldId id="911" r:id="rId6"/>
    <p:sldId id="2134807380" r:id="rId7"/>
    <p:sldId id="780" r:id="rId8"/>
    <p:sldId id="973" r:id="rId9"/>
    <p:sldId id="2134806819" r:id="rId10"/>
    <p:sldId id="2134807397" r:id="rId11"/>
    <p:sldId id="2134807195" r:id="rId12"/>
    <p:sldId id="2134807391" r:id="rId13"/>
    <p:sldId id="2134807294" r:id="rId14"/>
    <p:sldId id="2134807398" r:id="rId15"/>
    <p:sldId id="2134807399" r:id="rId16"/>
    <p:sldId id="2134807400" r:id="rId17"/>
    <p:sldId id="2134806703" r:id="rId18"/>
    <p:sldId id="2134807279" r:id="rId19"/>
    <p:sldId id="2134807392" r:id="rId20"/>
    <p:sldId id="2134807393" r:id="rId21"/>
    <p:sldId id="2134807394" r:id="rId22"/>
    <p:sldId id="2134807395" r:id="rId23"/>
    <p:sldId id="2134807396" r:id="rId24"/>
    <p:sldId id="2134807296" r:id="rId25"/>
    <p:sldId id="2134807301" r:id="rId26"/>
    <p:sldId id="2134807389" r:id="rId27"/>
    <p:sldId id="2134807386" r:id="rId28"/>
    <p:sldId id="2134806750" r:id="rId29"/>
    <p:sldId id="2134807387" r:id="rId30"/>
    <p:sldId id="2134807388" r:id="rId31"/>
    <p:sldId id="2134806753" r:id="rId32"/>
    <p:sldId id="2134807402" r:id="rId33"/>
    <p:sldId id="2134807403" r:id="rId34"/>
    <p:sldId id="2134807404" r:id="rId35"/>
    <p:sldId id="2134807406" r:id="rId36"/>
    <p:sldId id="2134807407" r:id="rId37"/>
    <p:sldId id="2134807408" r:id="rId38"/>
    <p:sldId id="2134807409" r:id="rId39"/>
    <p:sldId id="2134806699" r:id="rId40"/>
    <p:sldId id="2134807217" r:id="rId41"/>
    <p:sldId id="2134807401" r:id="rId42"/>
    <p:sldId id="2134807385" r:id="rId43"/>
    <p:sldId id="2134807219" r:id="rId4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7"/>
      <p:bold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3D6EA"/>
    <a:srgbClr val="E4D7EA"/>
    <a:srgbClr val="FFFFFF"/>
    <a:srgbClr val="E3D6E9"/>
    <a:srgbClr val="17AB98"/>
    <a:srgbClr val="FC8D00"/>
    <a:srgbClr val="FFDA6D"/>
    <a:srgbClr val="B2B3AE"/>
    <a:srgbClr val="FFEFB9"/>
    <a:srgbClr val="4B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6" autoAdjust="0"/>
    <p:restoredTop sz="96281" autoAdjust="0"/>
  </p:normalViewPr>
  <p:slideViewPr>
    <p:cSldViewPr snapToGrid="0">
      <p:cViewPr varScale="1">
        <p:scale>
          <a:sx n="78" d="100"/>
          <a:sy n="7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1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35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8D17B-6AB7-2F79-34D6-8EBD367E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03F909-B97F-A6DA-9104-792FAB65D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6E9C19-B685-699D-EE72-515C45142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E8392C-E726-57EB-E2FE-0D7033D8D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6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053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7ABF2-15BC-F196-0B9D-09956E64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745A16-44EC-A641-2AEC-8588E57D6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A9C08-22D1-DCE1-7896-2F21A5F2B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7ED1D6-246E-4350-D001-2AB21F290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87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8318-170F-CF44-DEA2-9EE6FE2FC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9152C3-46C2-92E4-FCF6-B45B3E0C3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4CB58A-D0F1-B350-F5D0-BF75C5CB3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0A8372-FCC8-A4E7-4E6A-77865AA8F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671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BF58-93A9-638C-0698-B4CA0D178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848ADF-7B84-2EBC-D38A-04CC381F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74EDDA-2C45-7B73-2D7A-A065687DA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E1A54F-4933-7CA8-D598-E9B5378837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096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3501-8EBF-35E5-EDB9-40B335ED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1099D7-46F3-9655-20B6-3BD7293D9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5E2CC8-48AA-0AE2-DDD4-022B3955F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1EB28-97E4-6BCE-CC73-9B76937DB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65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F84A8-538C-5377-54E0-8EE2492E4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B803ED-706B-07B4-C039-C3B5AA6E5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D606FB-00D7-BB8F-EFC5-D8A273195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7949FA-1F12-5AF0-ED17-C936D95835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98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A1E74-0DED-E1EC-1ED8-452CDC824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AE7159-A034-C398-9E26-B7584B8BB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2D84E6-12C0-F3BD-F73F-9BBE95284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CAC72B-4AE6-C049-96BB-652E1B4AC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1923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2B6A9-6E7E-82AF-004A-3658EAC7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77C43B-32A4-EDB6-4887-AE670A568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EB10B6-DD67-DC55-48A7-433A687045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F09D4E-640F-4666-1493-0C757A803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1246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C0009-F6E4-D30F-D90C-2DDA391E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0E2907-F46C-1E7C-66E9-FD0C6E220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AD5386-0384-4E61-5D2A-46B1B36CB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1F356-D5FA-3D09-F356-FABC12C13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3515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536F7-2520-CEF4-7598-1FEA5B9B7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A61108-1B6D-BB0C-8345-EDF7D3724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DC97F0-7752-82DF-9B8F-BC828639E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B8B531-1957-552B-0D51-29D05410B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4662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546D0-74D5-1689-CDB3-C483114D8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1564EF-396F-5B5C-F4D2-BC22E6BF8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682576-A061-1EE5-E171-1AE00BA43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2C7DB7-2A44-23E5-1E46-715738FE7E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300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6ACC4-03E0-763A-85E6-3D600040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1909B1-A7A2-57A2-9D4C-036D5DC97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73DA12-71E1-AF39-1C21-02DEB5F5E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8AF854-F2D9-6D90-2AED-7663A7732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287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9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4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42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7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88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4"/><Relationship Id="rId7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mp4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en-GB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en-GB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85121" y="2343808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تجميعات و توليفات 1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2853186"/>
            <a:ext cx="3780000" cy="2168531"/>
            <a:chOff x="648000" y="904547"/>
            <a:chExt cx="3780000" cy="216853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774441" y="2337292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S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Espace réservé du texte 5">
              <a:extLst>
                <a:ext uri="{FF2B5EF4-FFF2-40B4-BE49-F238E27FC236}">
                  <a16:creationId xmlns:a16="http://schemas.microsoft.com/office/drawing/2014/main" id="{6CA48607-F83F-44A7-46A1-A170667C3CBD}"/>
                </a:ext>
              </a:extLst>
            </p:cNvPr>
            <p:cNvSpPr txBox="1">
              <a:spLocks/>
            </p:cNvSpPr>
            <p:nvPr/>
          </p:nvSpPr>
          <p:spPr>
            <a:xfrm>
              <a:off x="889440" y="904547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المتوسط الحسابي و المدى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7073CE-C8B9-61D4-2042-A66987444E9C}"/>
              </a:ext>
            </a:extLst>
          </p:cNvPr>
          <p:cNvSpPr txBox="1"/>
          <p:nvPr/>
        </p:nvSpPr>
        <p:spPr>
          <a:xfrm>
            <a:off x="-769016" y="2948198"/>
            <a:ext cx="4739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تجميعات و توليفات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A600CF-FC63-012A-AA74-006CC2630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778" y="5256115"/>
            <a:ext cx="3938021" cy="94082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03FF1FB-EF05-A4A5-CA8A-E131A8A21D0A}"/>
              </a:ext>
            </a:extLst>
          </p:cNvPr>
          <p:cNvSpPr txBox="1"/>
          <p:nvPr/>
        </p:nvSpPr>
        <p:spPr>
          <a:xfrm>
            <a:off x="2542315" y="5557016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عامة</a:t>
            </a:r>
            <a:endParaRPr lang="ar-S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rganigramme : Terminateur 21">
            <a:extLst>
              <a:ext uri="{FF2B5EF4-FFF2-40B4-BE49-F238E27FC236}">
                <a16:creationId xmlns:a16="http://schemas.microsoft.com/office/drawing/2014/main" id="{0FB9D4D1-57CA-BEAF-61C7-BA08B7B472BB}"/>
              </a:ext>
            </a:extLst>
          </p:cNvPr>
          <p:cNvSpPr/>
          <p:nvPr/>
        </p:nvSpPr>
        <p:spPr>
          <a:xfrm>
            <a:off x="4615752" y="5019225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</p:spTree>
    <p:extLst>
      <p:ext uri="{BB962C8B-B14F-4D97-AF65-F5344CB8AC3E}">
        <p14:creationId xmlns:p14="http://schemas.microsoft.com/office/powerpoint/2010/main" val="14894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2967335"/>
            <a:ext cx="8178799" cy="92333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 algn="ctr" defTabSz="457200" rtl="1">
              <a:spcAft>
                <a:spcPts val="800"/>
              </a:spcAft>
              <a:defRPr/>
            </a:pPr>
            <a:r>
              <a:rPr lang="ar-SA" sz="60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</a:t>
            </a:r>
            <a:r>
              <a:rPr lang="ar-MA" sz="60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60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عامّةٌ</a:t>
            </a:r>
            <a:endParaRPr lang="ar-SA" sz="6000" b="1" dirty="0">
              <a:solidFill>
                <a:srgbClr val="17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0E3E9F-DEA8-8152-F6C6-27B35F36D344}"/>
              </a:ext>
            </a:extLst>
          </p:cNvPr>
          <p:cNvSpPr/>
          <p:nvPr/>
        </p:nvSpPr>
        <p:spPr>
          <a:xfrm rot="5616596">
            <a:off x="2970883" y="4345075"/>
            <a:ext cx="546726" cy="325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305604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مواضيع المراجعة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891337" y="1939118"/>
            <a:ext cx="5933276" cy="569334"/>
            <a:chOff x="1891337" y="2539488"/>
            <a:chExt cx="5933276" cy="569334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المتساويات الحسابية البسيطة  1 و 2 </a:t>
              </a: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891337" y="2627081"/>
            <a:ext cx="5895742" cy="558587"/>
            <a:chOff x="1645938" y="4703525"/>
            <a:chExt cx="6148639" cy="558587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645938" y="4717491"/>
              <a:ext cx="5858496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المدة الزمنية وعمليات الجمع والطرح في الأعداد الستينية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900512" y="3348122"/>
            <a:ext cx="5886567" cy="558587"/>
            <a:chOff x="1908010" y="4703525"/>
            <a:chExt cx="5886567" cy="558587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المبيان الدائري </a:t>
              </a:r>
              <a:r>
                <a:rPr lang="ar-MA" sz="20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والمبيان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النقطي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900512" y="4069163"/>
            <a:ext cx="5886567" cy="558587"/>
            <a:chOff x="1908010" y="4703525"/>
            <a:chExt cx="5886567" cy="558587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900512" y="4790204"/>
            <a:ext cx="5886567" cy="558587"/>
            <a:chOff x="1908010" y="4703525"/>
            <a:chExt cx="5886567" cy="558587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الحصة: التناوب اللغوي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الأسابيع الماضية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1C553-C103-630B-A732-9BD0B09ED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8ACE3B3-D15E-EB30-BC58-E800C48EB5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D9BC4EA-AF8F-AA6B-E42A-E56EE522998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ADA075-CF62-2732-E93B-BA2F526AB5E8}"/>
              </a:ext>
            </a:extLst>
          </p:cNvPr>
          <p:cNvGrpSpPr/>
          <p:nvPr/>
        </p:nvGrpSpPr>
        <p:grpSpPr>
          <a:xfrm>
            <a:off x="523314" y="1709331"/>
            <a:ext cx="8105598" cy="3895056"/>
            <a:chOff x="1669913" y="2237493"/>
            <a:chExt cx="586575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D9371E-DC9C-BF8A-94B5-A538F5D1E612}"/>
                </a:ext>
              </a:extLst>
            </p:cNvPr>
            <p:cNvSpPr/>
            <p:nvPr/>
          </p:nvSpPr>
          <p:spPr>
            <a:xfrm>
              <a:off x="1669913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42DC4A0-9780-BDE0-25E6-6B00A3697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574607" y="34385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5840E8E-274D-AAE1-3807-2B9033EEAAB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درس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ي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502B4AE-6ADC-9337-B5EC-80E856EB33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D62381C-A0F0-F1C5-4C31-27F0774B5958}"/>
                </a:ext>
              </a:extLst>
            </p:cNvPr>
            <p:cNvSpPr txBox="1"/>
            <p:nvPr/>
          </p:nvSpPr>
          <p:spPr>
            <a:xfrm>
              <a:off x="3045230" y="3581070"/>
              <a:ext cx="3109162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المتساويات الحسابية البسيطة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699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63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5CDF2-F8F0-78DA-0CCE-86CA64E56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28725D-AA4E-2FE2-8AA3-A3F292043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CA36EA92-98C8-0C20-E320-178A9381FC41}"/>
              </a:ext>
            </a:extLst>
          </p:cNvPr>
          <p:cNvSpPr txBox="1"/>
          <p:nvPr/>
        </p:nvSpPr>
        <p:spPr>
          <a:xfrm>
            <a:off x="768121" y="726222"/>
            <a:ext cx="6749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المتساوية الحسابية الموافقة لهذا النموذج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وحددوا قيمة المجهول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5F60DA-418F-34E3-018B-E764B48DD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81" y="1975449"/>
            <a:ext cx="7431116" cy="37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9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394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AAC5C-21E3-262B-7C45-7DE6AA606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9B3B6-D312-C421-0BBA-9DCBB42E1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39FAA44-EB34-4834-5DF0-CA42CB5BF7A3}"/>
              </a:ext>
            </a:extLst>
          </p:cNvPr>
          <p:cNvSpPr txBox="1"/>
          <p:nvPr/>
        </p:nvSpPr>
        <p:spPr>
          <a:xfrm>
            <a:off x="662481" y="910888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وانقلوا الإجابة على الكراسات الصفحة 175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C17293-99BE-9867-73FD-C4EFA8F07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81" y="1975449"/>
            <a:ext cx="7431116" cy="37869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AC2FBD-BD3D-A96D-6EEA-A129D869CD49}"/>
              </a:ext>
            </a:extLst>
          </p:cNvPr>
          <p:cNvSpPr txBox="1"/>
          <p:nvPr/>
        </p:nvSpPr>
        <p:spPr>
          <a:xfrm>
            <a:off x="5357004" y="3510951"/>
            <a:ext cx="30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7915CD-B972-1FB9-BEF5-0B8E95F54073}"/>
              </a:ext>
            </a:extLst>
          </p:cNvPr>
          <p:cNvSpPr txBox="1"/>
          <p:nvPr/>
        </p:nvSpPr>
        <p:spPr>
          <a:xfrm>
            <a:off x="6156386" y="3510951"/>
            <a:ext cx="30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C2F8DE-B633-3CCB-4662-CE9EB30A895E}"/>
              </a:ext>
            </a:extLst>
          </p:cNvPr>
          <p:cNvSpPr txBox="1"/>
          <p:nvPr/>
        </p:nvSpPr>
        <p:spPr>
          <a:xfrm>
            <a:off x="6893363" y="3502325"/>
            <a:ext cx="49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BF3306-8BF9-47F7-D126-310ED7BED776}"/>
              </a:ext>
            </a:extLst>
          </p:cNvPr>
          <p:cNvSpPr txBox="1"/>
          <p:nvPr/>
        </p:nvSpPr>
        <p:spPr>
          <a:xfrm>
            <a:off x="6458310" y="4905555"/>
            <a:ext cx="49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415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37715-8E8F-C9FF-9C71-403F73610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64594D-2434-EBAA-415B-F0936A31F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33C5B365-C50A-9B31-47EC-D0E430AE6030}"/>
              </a:ext>
            </a:extLst>
          </p:cNvPr>
          <p:cNvSpPr txBox="1"/>
          <p:nvPr/>
        </p:nvSpPr>
        <p:spPr>
          <a:xfrm>
            <a:off x="662481" y="910888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نفسها، أكملو التمرينين 8 و 9، لديكم دقيقة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1C2E00-BC24-FAF2-2E5D-E7721E40F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009" y="1623516"/>
            <a:ext cx="6337982" cy="463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7348C-130C-D196-4D43-51AE9644D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70317C-5AE8-50C5-1ABA-80DDA9FD7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CAC577E-AC34-F0E1-5437-68B12EE44A58}"/>
              </a:ext>
            </a:extLst>
          </p:cNvPr>
          <p:cNvSpPr txBox="1"/>
          <p:nvPr/>
        </p:nvSpPr>
        <p:spPr>
          <a:xfrm>
            <a:off x="662481" y="910888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الإجابات؟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85CCBA9-0790-1574-8DC4-57392D77E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009" y="1623516"/>
            <a:ext cx="6337982" cy="46316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E1ECDE-F269-48FE-69B4-DB6522321889}"/>
              </a:ext>
            </a:extLst>
          </p:cNvPr>
          <p:cNvSpPr txBox="1"/>
          <p:nvPr/>
        </p:nvSpPr>
        <p:spPr>
          <a:xfrm>
            <a:off x="5460521" y="2518912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200C4B-E962-1C1F-07CA-2BE63BD758DC}"/>
              </a:ext>
            </a:extLst>
          </p:cNvPr>
          <p:cNvSpPr txBox="1"/>
          <p:nvPr/>
        </p:nvSpPr>
        <p:spPr>
          <a:xfrm>
            <a:off x="6113253" y="2518912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EA9FCF-954F-FB14-0415-432942E2363B}"/>
              </a:ext>
            </a:extLst>
          </p:cNvPr>
          <p:cNvSpPr txBox="1"/>
          <p:nvPr/>
        </p:nvSpPr>
        <p:spPr>
          <a:xfrm>
            <a:off x="6765985" y="2518912"/>
            <a:ext cx="44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9EFC23-8F8B-5EDD-84B2-F5444AEB4846}"/>
              </a:ext>
            </a:extLst>
          </p:cNvPr>
          <p:cNvSpPr txBox="1"/>
          <p:nvPr/>
        </p:nvSpPr>
        <p:spPr>
          <a:xfrm>
            <a:off x="6389298" y="3498011"/>
            <a:ext cx="44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9C0281-FF69-1E03-7DB9-B1B31C6554F8}"/>
              </a:ext>
            </a:extLst>
          </p:cNvPr>
          <p:cNvSpPr txBox="1"/>
          <p:nvPr/>
        </p:nvSpPr>
        <p:spPr>
          <a:xfrm>
            <a:off x="5313872" y="4865152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FCBE4EE-238D-8542-3B6E-797B86AE71E1}"/>
              </a:ext>
            </a:extLst>
          </p:cNvPr>
          <p:cNvSpPr txBox="1"/>
          <p:nvPr/>
        </p:nvSpPr>
        <p:spPr>
          <a:xfrm>
            <a:off x="5889021" y="4885044"/>
            <a:ext cx="44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A9371A-F835-33C3-6ADE-3A97EF8A8C2F}"/>
              </a:ext>
            </a:extLst>
          </p:cNvPr>
          <p:cNvSpPr txBox="1"/>
          <p:nvPr/>
        </p:nvSpPr>
        <p:spPr>
          <a:xfrm>
            <a:off x="6547504" y="4922915"/>
            <a:ext cx="44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7BE3E6-2E09-3669-B73E-59B46C2B8191}"/>
              </a:ext>
            </a:extLst>
          </p:cNvPr>
          <p:cNvSpPr txBox="1"/>
          <p:nvPr/>
        </p:nvSpPr>
        <p:spPr>
          <a:xfrm>
            <a:off x="6251275" y="5656307"/>
            <a:ext cx="44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364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523314" y="1709331"/>
            <a:ext cx="8105598" cy="3895056"/>
            <a:chOff x="1669913" y="2237493"/>
            <a:chExt cx="586575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1669913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5145" y="342587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درس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2835223" y="3363854"/>
              <a:ext cx="3870497" cy="683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r" rtl="1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المدة الزمنية</a:t>
              </a:r>
            </a:p>
            <a:p>
              <a:pPr marL="457200" indent="-457200" algn="r" rtl="1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الستينية الجمع و الطرح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A5AC8-8AA0-7B63-3750-BE315042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72F2C-91BD-D300-E724-5814A016F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FAAF138-E8F3-F366-AB3C-192F7919121A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الصفحة 174 وأنجزوا التمرين رقم 1. لديكم 3 دقائق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034FDD-1F81-000E-4B38-6EEB22CC9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53" y="1924157"/>
            <a:ext cx="7542894" cy="416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9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63FF7-C7F3-87C0-B6CB-3111344C1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B6B38F-339A-51D4-12F0-3FFC709D9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745FFB0-6EE8-70C9-87BB-9A8DC49D3DC5}"/>
              </a:ext>
            </a:extLst>
          </p:cNvPr>
          <p:cNvSpPr txBox="1"/>
          <p:nvPr/>
        </p:nvSpPr>
        <p:spPr>
          <a:xfrm>
            <a:off x="668592" y="856191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ليشرح؟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F8E220-8CEB-3544-D101-87DAED1B4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53" y="1924157"/>
            <a:ext cx="7542894" cy="416201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38ECA3-9405-3385-1621-8A8AC6B90CC0}"/>
              </a:ext>
            </a:extLst>
          </p:cNvPr>
          <p:cNvSpPr txBox="1"/>
          <p:nvPr/>
        </p:nvSpPr>
        <p:spPr>
          <a:xfrm>
            <a:off x="1085235" y="4819095"/>
            <a:ext cx="1278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9 h 45 min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DC6836-3243-AE9F-3D08-6233C1F40AA0}"/>
              </a:ext>
            </a:extLst>
          </p:cNvPr>
          <p:cNvSpPr txBox="1"/>
          <p:nvPr/>
        </p:nvSpPr>
        <p:spPr>
          <a:xfrm>
            <a:off x="7073063" y="4858659"/>
            <a:ext cx="140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12 h 37 min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2E96611-F0E0-E665-C127-2D32049AF03D}"/>
              </a:ext>
            </a:extLst>
          </p:cNvPr>
          <p:cNvSpPr/>
          <p:nvPr/>
        </p:nvSpPr>
        <p:spPr>
          <a:xfrm>
            <a:off x="1877961" y="4326185"/>
            <a:ext cx="1376516" cy="412963"/>
          </a:xfrm>
          <a:custGeom>
            <a:avLst/>
            <a:gdLst>
              <a:gd name="csX0" fmla="*/ 0 w 1376516"/>
              <a:gd name="csY0" fmla="*/ 403131 h 412963"/>
              <a:gd name="csX1" fmla="*/ 796413 w 1376516"/>
              <a:gd name="csY1" fmla="*/ 9 h 412963"/>
              <a:gd name="csX2" fmla="*/ 1376516 w 1376516"/>
              <a:gd name="csY2" fmla="*/ 412963 h 412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76516" h="412963">
                <a:moveTo>
                  <a:pt x="0" y="403131"/>
                </a:moveTo>
                <a:cubicBezTo>
                  <a:pt x="283497" y="200750"/>
                  <a:pt x="566994" y="-1630"/>
                  <a:pt x="796413" y="9"/>
                </a:cubicBezTo>
                <a:cubicBezTo>
                  <a:pt x="1025832" y="1648"/>
                  <a:pt x="1201174" y="207305"/>
                  <a:pt x="1376516" y="41296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D0B2EA3-7CAF-3520-69D6-FD98C3BE146D}"/>
              </a:ext>
            </a:extLst>
          </p:cNvPr>
          <p:cNvSpPr/>
          <p:nvPr/>
        </p:nvSpPr>
        <p:spPr>
          <a:xfrm>
            <a:off x="3244645" y="4129486"/>
            <a:ext cx="2979174" cy="599830"/>
          </a:xfrm>
          <a:custGeom>
            <a:avLst/>
            <a:gdLst>
              <a:gd name="csX0" fmla="*/ 0 w 2979174"/>
              <a:gd name="csY0" fmla="*/ 599830 h 599830"/>
              <a:gd name="csX1" fmla="*/ 1700981 w 2979174"/>
              <a:gd name="csY1" fmla="*/ 62 h 599830"/>
              <a:gd name="csX2" fmla="*/ 2979174 w 2979174"/>
              <a:gd name="csY2" fmla="*/ 570333 h 5998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79174" h="599830">
                <a:moveTo>
                  <a:pt x="0" y="599830"/>
                </a:moveTo>
                <a:cubicBezTo>
                  <a:pt x="602226" y="302404"/>
                  <a:pt x="1204452" y="4978"/>
                  <a:pt x="1700981" y="62"/>
                </a:cubicBezTo>
                <a:cubicBezTo>
                  <a:pt x="2197510" y="-4854"/>
                  <a:pt x="2588342" y="282739"/>
                  <a:pt x="2979174" y="57033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96E05DB9-4E7A-E09A-9BD2-1938C3F477AF}"/>
              </a:ext>
            </a:extLst>
          </p:cNvPr>
          <p:cNvSpPr/>
          <p:nvPr/>
        </p:nvSpPr>
        <p:spPr>
          <a:xfrm>
            <a:off x="6253316" y="4227839"/>
            <a:ext cx="1455174" cy="511309"/>
          </a:xfrm>
          <a:custGeom>
            <a:avLst/>
            <a:gdLst>
              <a:gd name="csX0" fmla="*/ 0 w 1455174"/>
              <a:gd name="csY0" fmla="*/ 511309 h 511309"/>
              <a:gd name="csX1" fmla="*/ 786581 w 1455174"/>
              <a:gd name="csY1" fmla="*/ 32 h 511309"/>
              <a:gd name="csX2" fmla="*/ 1455174 w 1455174"/>
              <a:gd name="csY2" fmla="*/ 491645 h 511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55174" h="511309">
                <a:moveTo>
                  <a:pt x="0" y="511309"/>
                </a:moveTo>
                <a:cubicBezTo>
                  <a:pt x="272026" y="257309"/>
                  <a:pt x="544052" y="3309"/>
                  <a:pt x="786581" y="32"/>
                </a:cubicBezTo>
                <a:cubicBezTo>
                  <a:pt x="1029110" y="-3245"/>
                  <a:pt x="1242142" y="244200"/>
                  <a:pt x="1455174" y="49164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103D694-8F79-26CB-E021-7684F4833064}"/>
              </a:ext>
            </a:extLst>
          </p:cNvPr>
          <p:cNvSpPr txBox="1"/>
          <p:nvPr/>
        </p:nvSpPr>
        <p:spPr>
          <a:xfrm>
            <a:off x="2126226" y="4400594"/>
            <a:ext cx="87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15min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231EB6-AA2B-09AC-9D32-6670992245F3}"/>
              </a:ext>
            </a:extLst>
          </p:cNvPr>
          <p:cNvSpPr txBox="1"/>
          <p:nvPr/>
        </p:nvSpPr>
        <p:spPr>
          <a:xfrm>
            <a:off x="4388421" y="4314216"/>
            <a:ext cx="87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 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ED2270-CA00-EBBE-B2AE-7D99C0F3543A}"/>
              </a:ext>
            </a:extLst>
          </p:cNvPr>
          <p:cNvSpPr txBox="1"/>
          <p:nvPr/>
        </p:nvSpPr>
        <p:spPr>
          <a:xfrm>
            <a:off x="6582696" y="4363389"/>
            <a:ext cx="87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37 min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C140CB4-9590-CFF7-EFFA-04235C63E15D}"/>
              </a:ext>
            </a:extLst>
          </p:cNvPr>
          <p:cNvSpPr txBox="1"/>
          <p:nvPr/>
        </p:nvSpPr>
        <p:spPr>
          <a:xfrm>
            <a:off x="2848896" y="4722180"/>
            <a:ext cx="870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solidFill>
                  <a:srgbClr val="17AB98"/>
                </a:solidFill>
              </a:rPr>
              <a:t>10 h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DE9CA1-3FD5-67DE-0562-FCB5E85A2653}"/>
              </a:ext>
            </a:extLst>
          </p:cNvPr>
          <p:cNvSpPr txBox="1"/>
          <p:nvPr/>
        </p:nvSpPr>
        <p:spPr>
          <a:xfrm>
            <a:off x="5788742" y="4710977"/>
            <a:ext cx="870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solidFill>
                  <a:srgbClr val="17AB98"/>
                </a:solidFill>
              </a:rPr>
              <a:t>12 h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966AE6A-2163-8987-4C39-955ABD6FD056}"/>
              </a:ext>
            </a:extLst>
          </p:cNvPr>
          <p:cNvSpPr txBox="1"/>
          <p:nvPr/>
        </p:nvSpPr>
        <p:spPr>
          <a:xfrm>
            <a:off x="1691148" y="5403448"/>
            <a:ext cx="87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 h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7F60B0-7E13-4A34-12E3-3D8DA74863F6}"/>
              </a:ext>
            </a:extLst>
          </p:cNvPr>
          <p:cNvSpPr txBox="1"/>
          <p:nvPr/>
        </p:nvSpPr>
        <p:spPr>
          <a:xfrm>
            <a:off x="2286000" y="5390037"/>
            <a:ext cx="87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234120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BC5A-6143-58E8-050A-2C3B7FC28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899C8-ABC6-BD03-BC9D-5E5F9327E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2261094-9C2A-2D67-1270-9E470B94CD61}"/>
              </a:ext>
            </a:extLst>
          </p:cNvPr>
          <p:cNvSpPr txBox="1"/>
          <p:nvPr/>
        </p:nvSpPr>
        <p:spPr>
          <a:xfrm>
            <a:off x="483449" y="796350"/>
            <a:ext cx="68317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الصفحة 174 وأنجزوا التمرين رقم </a:t>
            </a:r>
            <a:r>
              <a:rPr lang="f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</a:p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للتحويلات اللازمة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92A62F-1C79-6139-9F6A-FABA2D86B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6" y="2269167"/>
            <a:ext cx="8056162" cy="365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9002F-ECCF-BE1B-DEF5-07DF80C3C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DF45BC-2D24-FEA4-F719-9FFD557FD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50D429F4-0A37-3E3E-758E-7E41E6876F2B}"/>
              </a:ext>
            </a:extLst>
          </p:cNvPr>
          <p:cNvSpPr txBox="1"/>
          <p:nvPr/>
        </p:nvSpPr>
        <p:spPr>
          <a:xfrm>
            <a:off x="723109" y="877826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يبين التحويلات التي قمنا بها؟</a:t>
            </a:r>
            <a:endParaRPr lang="fr-M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72AA4E-0BA3-DEC2-A6FA-EF4A46930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6" y="2269167"/>
            <a:ext cx="8056162" cy="36539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A1FC77-D8DB-790C-E71E-41BCC775FEBB}"/>
              </a:ext>
            </a:extLst>
          </p:cNvPr>
          <p:cNvSpPr txBox="1"/>
          <p:nvPr/>
        </p:nvSpPr>
        <p:spPr>
          <a:xfrm>
            <a:off x="929619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13 h 53 min 32 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4B8605-3A3B-52FA-BB56-8FEA2B1D35D1}"/>
              </a:ext>
            </a:extLst>
          </p:cNvPr>
          <p:cNvSpPr txBox="1"/>
          <p:nvPr/>
        </p:nvSpPr>
        <p:spPr>
          <a:xfrm>
            <a:off x="996649" y="4078831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9 h 37 min 49 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6FFA2A-4C02-3F1C-0346-3E6E00ECFAE6}"/>
              </a:ext>
            </a:extLst>
          </p:cNvPr>
          <p:cNvSpPr txBox="1"/>
          <p:nvPr/>
        </p:nvSpPr>
        <p:spPr>
          <a:xfrm>
            <a:off x="929618" y="45854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22</a:t>
            </a:r>
            <a:r>
              <a:rPr lang="fr-MA" dirty="0"/>
              <a:t> h </a:t>
            </a:r>
            <a:r>
              <a:rPr lang="ar-MA" dirty="0"/>
              <a:t>90</a:t>
            </a:r>
            <a:r>
              <a:rPr lang="fr-MA" dirty="0"/>
              <a:t> min </a:t>
            </a:r>
            <a:r>
              <a:rPr lang="ar-MA" dirty="0"/>
              <a:t>81</a:t>
            </a:r>
            <a:r>
              <a:rPr lang="fr-MA" dirty="0"/>
              <a:t> 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1525AB-8066-C915-1AD5-DDC13403621D}"/>
              </a:ext>
            </a:extLst>
          </p:cNvPr>
          <p:cNvSpPr txBox="1"/>
          <p:nvPr/>
        </p:nvSpPr>
        <p:spPr>
          <a:xfrm>
            <a:off x="776747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+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4742716-6772-43E4-2089-BF34C0DD3496}"/>
              </a:ext>
            </a:extLst>
          </p:cNvPr>
          <p:cNvCxnSpPr/>
          <p:nvPr/>
        </p:nvCxnSpPr>
        <p:spPr>
          <a:xfrm flipH="1">
            <a:off x="776747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A7559032-BC79-1803-C287-AAB7C62AEE9A}"/>
              </a:ext>
            </a:extLst>
          </p:cNvPr>
          <p:cNvSpPr txBox="1"/>
          <p:nvPr/>
        </p:nvSpPr>
        <p:spPr>
          <a:xfrm>
            <a:off x="3575053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11 h 21 min 43 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48C743-D8EE-0D26-1847-AFCEB043C139}"/>
              </a:ext>
            </a:extLst>
          </p:cNvPr>
          <p:cNvSpPr txBox="1"/>
          <p:nvPr/>
        </p:nvSpPr>
        <p:spPr>
          <a:xfrm>
            <a:off x="3642083" y="40901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7 h 49 min 55 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10D42E-CC12-E7DD-70B8-DDA5CC300EF9}"/>
              </a:ext>
            </a:extLst>
          </p:cNvPr>
          <p:cNvSpPr txBox="1"/>
          <p:nvPr/>
        </p:nvSpPr>
        <p:spPr>
          <a:xfrm>
            <a:off x="3575052" y="45854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18</a:t>
            </a:r>
            <a:r>
              <a:rPr lang="fr-MA" dirty="0"/>
              <a:t> h </a:t>
            </a:r>
            <a:r>
              <a:rPr lang="ar-MA" dirty="0"/>
              <a:t>70</a:t>
            </a:r>
            <a:r>
              <a:rPr lang="fr-MA" dirty="0"/>
              <a:t> min </a:t>
            </a:r>
            <a:r>
              <a:rPr lang="ar-MA" dirty="0"/>
              <a:t>98</a:t>
            </a:r>
            <a:r>
              <a:rPr lang="fr-MA" dirty="0"/>
              <a:t> 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4B78CD-3B9D-F686-C249-57F06ABED4EA}"/>
              </a:ext>
            </a:extLst>
          </p:cNvPr>
          <p:cNvSpPr txBox="1"/>
          <p:nvPr/>
        </p:nvSpPr>
        <p:spPr>
          <a:xfrm>
            <a:off x="3422181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+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EAB195F-E99D-E5FD-9FC4-104A4B54E4BA}"/>
              </a:ext>
            </a:extLst>
          </p:cNvPr>
          <p:cNvCxnSpPr/>
          <p:nvPr/>
        </p:nvCxnSpPr>
        <p:spPr>
          <a:xfrm flipH="1">
            <a:off x="3422181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4FA8987-F92E-2C1E-1460-5E5A4EE2FF7C}"/>
              </a:ext>
            </a:extLst>
          </p:cNvPr>
          <p:cNvSpPr txBox="1"/>
          <p:nvPr/>
        </p:nvSpPr>
        <p:spPr>
          <a:xfrm>
            <a:off x="6220487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15 h 19 min 53 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FE4FB5-11C0-BF13-3141-C5EFC6140539}"/>
              </a:ext>
            </a:extLst>
          </p:cNvPr>
          <p:cNvSpPr txBox="1"/>
          <p:nvPr/>
        </p:nvSpPr>
        <p:spPr>
          <a:xfrm>
            <a:off x="6287517" y="4077929"/>
            <a:ext cx="18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6 h 59 min   7 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C106D1D-9421-4A7F-58B1-1BC006E70180}"/>
              </a:ext>
            </a:extLst>
          </p:cNvPr>
          <p:cNvSpPr txBox="1"/>
          <p:nvPr/>
        </p:nvSpPr>
        <p:spPr>
          <a:xfrm>
            <a:off x="6220486" y="45854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21 h 78 min 60 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EEB5F22-29E1-E5ED-9DCF-90AB6F285F9E}"/>
              </a:ext>
            </a:extLst>
          </p:cNvPr>
          <p:cNvSpPr txBox="1"/>
          <p:nvPr/>
        </p:nvSpPr>
        <p:spPr>
          <a:xfrm>
            <a:off x="6067615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+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09E70C6-A77F-4F17-0DF7-FC844C4D581D}"/>
              </a:ext>
            </a:extLst>
          </p:cNvPr>
          <p:cNvCxnSpPr/>
          <p:nvPr/>
        </p:nvCxnSpPr>
        <p:spPr>
          <a:xfrm flipH="1">
            <a:off x="6067615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3168E388-06CE-56F8-F7DF-DB55D0A99DEB}"/>
              </a:ext>
            </a:extLst>
          </p:cNvPr>
          <p:cNvSpPr txBox="1"/>
          <p:nvPr/>
        </p:nvSpPr>
        <p:spPr>
          <a:xfrm>
            <a:off x="6232682" y="4884953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22 h 19 min 00 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9603368-2404-FA8B-E8EA-A02C74A20ADF}"/>
              </a:ext>
            </a:extLst>
          </p:cNvPr>
          <p:cNvSpPr txBox="1"/>
          <p:nvPr/>
        </p:nvSpPr>
        <p:spPr>
          <a:xfrm>
            <a:off x="3572224" y="4935697"/>
            <a:ext cx="1869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19</a:t>
            </a:r>
            <a:r>
              <a:rPr lang="fr-MA" b="1" dirty="0">
                <a:solidFill>
                  <a:srgbClr val="FF0000"/>
                </a:solidFill>
              </a:rPr>
              <a:t> h </a:t>
            </a:r>
            <a:r>
              <a:rPr lang="ar-MA" b="1" dirty="0">
                <a:solidFill>
                  <a:srgbClr val="FF0000"/>
                </a:solidFill>
              </a:rPr>
              <a:t>11</a:t>
            </a:r>
            <a:r>
              <a:rPr lang="fr-MA" b="1" dirty="0">
                <a:solidFill>
                  <a:srgbClr val="FF0000"/>
                </a:solidFill>
              </a:rPr>
              <a:t> min </a:t>
            </a:r>
            <a:r>
              <a:rPr lang="ar-MA" b="1" dirty="0">
                <a:solidFill>
                  <a:srgbClr val="FF0000"/>
                </a:solidFill>
              </a:rPr>
              <a:t>38</a:t>
            </a:r>
            <a:r>
              <a:rPr lang="fr-MA" b="1" dirty="0">
                <a:solidFill>
                  <a:srgbClr val="FF0000"/>
                </a:solidFill>
              </a:rPr>
              <a:t> 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A7F5AD7-A049-278A-E534-8D12B2E7E5D1}"/>
              </a:ext>
            </a:extLst>
          </p:cNvPr>
          <p:cNvSpPr txBox="1"/>
          <p:nvPr/>
        </p:nvSpPr>
        <p:spPr>
          <a:xfrm>
            <a:off x="893275" y="4935697"/>
            <a:ext cx="1869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23</a:t>
            </a:r>
            <a:r>
              <a:rPr lang="fr-MA" b="1" dirty="0">
                <a:solidFill>
                  <a:srgbClr val="FF0000"/>
                </a:solidFill>
              </a:rPr>
              <a:t> h </a:t>
            </a:r>
            <a:r>
              <a:rPr lang="ar-MA" b="1" dirty="0">
                <a:solidFill>
                  <a:srgbClr val="FF0000"/>
                </a:solidFill>
              </a:rPr>
              <a:t>31</a:t>
            </a:r>
            <a:r>
              <a:rPr lang="fr-MA" b="1" dirty="0">
                <a:solidFill>
                  <a:srgbClr val="FF0000"/>
                </a:solidFill>
              </a:rPr>
              <a:t> min </a:t>
            </a:r>
            <a:r>
              <a:rPr lang="ar-MA" b="1" dirty="0">
                <a:solidFill>
                  <a:srgbClr val="FF0000"/>
                </a:solidFill>
              </a:rPr>
              <a:t>21</a:t>
            </a:r>
            <a:r>
              <a:rPr lang="fr-MA" b="1" dirty="0">
                <a:solidFill>
                  <a:srgbClr val="FF0000"/>
                </a:solidFill>
              </a:rPr>
              <a:t> s</a:t>
            </a:r>
          </a:p>
        </p:txBody>
      </p:sp>
    </p:spTree>
    <p:extLst>
      <p:ext uri="{BB962C8B-B14F-4D97-AF65-F5344CB8AC3E}">
        <p14:creationId xmlns:p14="http://schemas.microsoft.com/office/powerpoint/2010/main" val="19278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C535-2C3C-F038-EE1B-11E893D3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2DFA88-67CC-1BDB-3C86-3603495B9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7649CA9D-C292-0EDD-AB3A-18EB1C40E718}"/>
              </a:ext>
            </a:extLst>
          </p:cNvPr>
          <p:cNvSpPr txBox="1"/>
          <p:nvPr/>
        </p:nvSpPr>
        <p:spPr>
          <a:xfrm>
            <a:off x="483449" y="796350"/>
            <a:ext cx="68317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الكراسات الصفحة 174 وأنجزوا التمرين رقم 3. لديكم 5 دقائق</a:t>
            </a:r>
          </a:p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للمبادلات اللازمة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BB4B9E-E179-C0E3-49C7-473830265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30" y="2048958"/>
            <a:ext cx="8176459" cy="38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4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46111-0D7F-DB48-372F-AF451AD4E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8880E1-159B-E4B2-471B-C208C8088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730418A-794F-71D5-6191-E21B0549620B}"/>
              </a:ext>
            </a:extLst>
          </p:cNvPr>
          <p:cNvSpPr txBox="1"/>
          <p:nvPr/>
        </p:nvSpPr>
        <p:spPr>
          <a:xfrm>
            <a:off x="483449" y="796350"/>
            <a:ext cx="68317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يبين المبادلات التي قمنا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C13C51-F817-0282-B903-12A610D6E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54" y="2134921"/>
            <a:ext cx="8176459" cy="38860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24897B-C03C-914E-83A4-BA8466320EDD}"/>
              </a:ext>
            </a:extLst>
          </p:cNvPr>
          <p:cNvSpPr txBox="1"/>
          <p:nvPr/>
        </p:nvSpPr>
        <p:spPr>
          <a:xfrm>
            <a:off x="929619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15</a:t>
            </a:r>
            <a:r>
              <a:rPr lang="fr-MA" dirty="0"/>
              <a:t> h </a:t>
            </a:r>
            <a:r>
              <a:rPr lang="ar-MA" dirty="0"/>
              <a:t>42</a:t>
            </a:r>
            <a:r>
              <a:rPr lang="fr-MA" dirty="0"/>
              <a:t> min </a:t>
            </a:r>
            <a:r>
              <a:rPr lang="ar-MA" dirty="0"/>
              <a:t>29</a:t>
            </a:r>
            <a:r>
              <a:rPr lang="fr-MA" dirty="0"/>
              <a:t> 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0487A2-DC13-7422-EE15-F577508DABE8}"/>
              </a:ext>
            </a:extLst>
          </p:cNvPr>
          <p:cNvSpPr txBox="1"/>
          <p:nvPr/>
        </p:nvSpPr>
        <p:spPr>
          <a:xfrm>
            <a:off x="996649" y="4078831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8</a:t>
            </a:r>
            <a:r>
              <a:rPr lang="fr-MA" dirty="0"/>
              <a:t> h </a:t>
            </a:r>
            <a:r>
              <a:rPr lang="ar-MA" dirty="0"/>
              <a:t>18</a:t>
            </a:r>
            <a:r>
              <a:rPr lang="fr-MA" dirty="0"/>
              <a:t> min </a:t>
            </a:r>
            <a:r>
              <a:rPr lang="ar-MA" dirty="0"/>
              <a:t>47</a:t>
            </a:r>
            <a:r>
              <a:rPr lang="fr-MA" dirty="0"/>
              <a:t> 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BC4987-5C85-C483-F96A-3B3842E4620F}"/>
              </a:ext>
            </a:extLst>
          </p:cNvPr>
          <p:cNvSpPr txBox="1"/>
          <p:nvPr/>
        </p:nvSpPr>
        <p:spPr>
          <a:xfrm>
            <a:off x="988823" y="4578839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7</a:t>
            </a:r>
            <a:r>
              <a:rPr lang="fr-MA" b="1" dirty="0">
                <a:solidFill>
                  <a:srgbClr val="C00000"/>
                </a:solidFill>
              </a:rPr>
              <a:t> h </a:t>
            </a:r>
            <a:r>
              <a:rPr lang="en-GB" b="1" dirty="0">
                <a:solidFill>
                  <a:srgbClr val="C00000"/>
                </a:solidFill>
              </a:rPr>
              <a:t>23</a:t>
            </a:r>
            <a:r>
              <a:rPr lang="fr-MA" b="1" dirty="0">
                <a:solidFill>
                  <a:srgbClr val="C00000"/>
                </a:solidFill>
              </a:rPr>
              <a:t> min </a:t>
            </a:r>
            <a:r>
              <a:rPr lang="en-GB" b="1" dirty="0">
                <a:solidFill>
                  <a:srgbClr val="C00000"/>
                </a:solidFill>
              </a:rPr>
              <a:t>42</a:t>
            </a:r>
            <a:r>
              <a:rPr lang="fr-MA" b="1" dirty="0">
                <a:solidFill>
                  <a:srgbClr val="C00000"/>
                </a:solidFill>
              </a:rPr>
              <a:t> 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B8DC67-4EA6-F6F7-3EFA-B9846DF7F730}"/>
              </a:ext>
            </a:extLst>
          </p:cNvPr>
          <p:cNvSpPr txBox="1"/>
          <p:nvPr/>
        </p:nvSpPr>
        <p:spPr>
          <a:xfrm>
            <a:off x="776747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-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2491FAC-A2CE-0DE3-AA63-943E6EE02371}"/>
              </a:ext>
            </a:extLst>
          </p:cNvPr>
          <p:cNvCxnSpPr/>
          <p:nvPr/>
        </p:nvCxnSpPr>
        <p:spPr>
          <a:xfrm flipH="1">
            <a:off x="776747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1F4FF3B-3EF3-E580-8818-3B3CBC6D01A3}"/>
              </a:ext>
            </a:extLst>
          </p:cNvPr>
          <p:cNvSpPr txBox="1"/>
          <p:nvPr/>
        </p:nvSpPr>
        <p:spPr>
          <a:xfrm>
            <a:off x="3575053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23</a:t>
            </a:r>
            <a:r>
              <a:rPr lang="fr-MA" dirty="0"/>
              <a:t> h </a:t>
            </a:r>
            <a:r>
              <a:rPr lang="ar-MA" dirty="0"/>
              <a:t>51</a:t>
            </a:r>
            <a:r>
              <a:rPr lang="fr-MA" dirty="0"/>
              <a:t> min </a:t>
            </a:r>
            <a:r>
              <a:rPr lang="ar-MA" dirty="0"/>
              <a:t>37</a:t>
            </a:r>
            <a:r>
              <a:rPr lang="fr-MA" dirty="0"/>
              <a:t> 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3C6374-0F06-7379-D23F-5DC6A807F81C}"/>
              </a:ext>
            </a:extLst>
          </p:cNvPr>
          <p:cNvSpPr txBox="1"/>
          <p:nvPr/>
        </p:nvSpPr>
        <p:spPr>
          <a:xfrm>
            <a:off x="3607153" y="4089247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11</a:t>
            </a:r>
            <a:r>
              <a:rPr lang="fr-MA" dirty="0"/>
              <a:t> h </a:t>
            </a:r>
            <a:r>
              <a:rPr lang="ar-MA" dirty="0"/>
              <a:t>29</a:t>
            </a:r>
            <a:r>
              <a:rPr lang="fr-MA" dirty="0"/>
              <a:t> min </a:t>
            </a:r>
            <a:r>
              <a:rPr lang="ar-MA" dirty="0"/>
              <a:t>56</a:t>
            </a:r>
            <a:r>
              <a:rPr lang="fr-MA" dirty="0"/>
              <a:t> 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9AB797-1543-9ED2-3D41-71CD6FEFF9B7}"/>
              </a:ext>
            </a:extLst>
          </p:cNvPr>
          <p:cNvSpPr txBox="1"/>
          <p:nvPr/>
        </p:nvSpPr>
        <p:spPr>
          <a:xfrm>
            <a:off x="3575052" y="45854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12</a:t>
            </a:r>
            <a:r>
              <a:rPr lang="fr-MA" b="1" dirty="0">
                <a:solidFill>
                  <a:srgbClr val="C00000"/>
                </a:solidFill>
              </a:rPr>
              <a:t> h </a:t>
            </a:r>
            <a:r>
              <a:rPr lang="en-GB" b="1" dirty="0">
                <a:solidFill>
                  <a:srgbClr val="C00000"/>
                </a:solidFill>
              </a:rPr>
              <a:t>21</a:t>
            </a:r>
            <a:r>
              <a:rPr lang="fr-MA" b="1" dirty="0">
                <a:solidFill>
                  <a:srgbClr val="C00000"/>
                </a:solidFill>
              </a:rPr>
              <a:t> min </a:t>
            </a:r>
            <a:r>
              <a:rPr lang="en-GB" b="1" dirty="0">
                <a:solidFill>
                  <a:srgbClr val="C00000"/>
                </a:solidFill>
              </a:rPr>
              <a:t>41</a:t>
            </a:r>
            <a:r>
              <a:rPr lang="fr-MA" b="1" dirty="0">
                <a:solidFill>
                  <a:srgbClr val="C00000"/>
                </a:solidFill>
              </a:rPr>
              <a:t> 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92CB08-8F69-415D-6928-947A0244764B}"/>
              </a:ext>
            </a:extLst>
          </p:cNvPr>
          <p:cNvSpPr txBox="1"/>
          <p:nvPr/>
        </p:nvSpPr>
        <p:spPr>
          <a:xfrm>
            <a:off x="3422181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-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36FD47-0425-4D90-3373-285C19450F50}"/>
              </a:ext>
            </a:extLst>
          </p:cNvPr>
          <p:cNvCxnSpPr/>
          <p:nvPr/>
        </p:nvCxnSpPr>
        <p:spPr>
          <a:xfrm flipH="1">
            <a:off x="3422181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9DECFA5-0552-65FA-EAD1-D6BB79F88E05}"/>
              </a:ext>
            </a:extLst>
          </p:cNvPr>
          <p:cNvSpPr txBox="1"/>
          <p:nvPr/>
        </p:nvSpPr>
        <p:spPr>
          <a:xfrm>
            <a:off x="6220487" y="3655888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13</a:t>
            </a:r>
            <a:r>
              <a:rPr lang="fr-MA" dirty="0"/>
              <a:t> h </a:t>
            </a:r>
            <a:r>
              <a:rPr lang="ar-MA" dirty="0"/>
              <a:t>12</a:t>
            </a:r>
            <a:r>
              <a:rPr lang="fr-MA" dirty="0"/>
              <a:t> min </a:t>
            </a:r>
            <a:r>
              <a:rPr lang="ar-MA" dirty="0"/>
              <a:t>15</a:t>
            </a:r>
            <a:r>
              <a:rPr lang="fr-MA" dirty="0"/>
              <a:t> 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7CFCC90-B127-3017-AF17-3BB05E0C3971}"/>
              </a:ext>
            </a:extLst>
          </p:cNvPr>
          <p:cNvSpPr txBox="1"/>
          <p:nvPr/>
        </p:nvSpPr>
        <p:spPr>
          <a:xfrm>
            <a:off x="6287517" y="4077929"/>
            <a:ext cx="18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8</a:t>
            </a:r>
            <a:r>
              <a:rPr lang="fr-MA" dirty="0"/>
              <a:t> h </a:t>
            </a:r>
            <a:r>
              <a:rPr lang="ar-MA" dirty="0"/>
              <a:t>47</a:t>
            </a:r>
            <a:r>
              <a:rPr lang="fr-MA" dirty="0"/>
              <a:t> min </a:t>
            </a:r>
            <a:r>
              <a:rPr lang="ar-MA" dirty="0"/>
              <a:t>39</a:t>
            </a:r>
            <a:r>
              <a:rPr lang="fr-MA" dirty="0"/>
              <a:t> 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A629D7-FE5A-D098-09D6-6FF657055C73}"/>
              </a:ext>
            </a:extLst>
          </p:cNvPr>
          <p:cNvSpPr txBox="1"/>
          <p:nvPr/>
        </p:nvSpPr>
        <p:spPr>
          <a:xfrm>
            <a:off x="6220486" y="4585420"/>
            <a:ext cx="179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13 h 14 min 36 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83BEF8D-0295-8E13-9BF6-E18516C05D59}"/>
              </a:ext>
            </a:extLst>
          </p:cNvPr>
          <p:cNvSpPr txBox="1"/>
          <p:nvPr/>
        </p:nvSpPr>
        <p:spPr>
          <a:xfrm>
            <a:off x="6067615" y="3840554"/>
            <a:ext cx="25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-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3F8A2E1-E8C7-B97A-BF7C-150CDF43C3C9}"/>
              </a:ext>
            </a:extLst>
          </p:cNvPr>
          <p:cNvCxnSpPr/>
          <p:nvPr/>
        </p:nvCxnSpPr>
        <p:spPr>
          <a:xfrm flipH="1">
            <a:off x="6067615" y="4531808"/>
            <a:ext cx="2019207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568C47B-2FF0-7681-968C-CC8DF6A293BF}"/>
              </a:ext>
            </a:extLst>
          </p:cNvPr>
          <p:cNvSpPr txBox="1"/>
          <p:nvPr/>
        </p:nvSpPr>
        <p:spPr>
          <a:xfrm>
            <a:off x="6178065" y="3333966"/>
            <a:ext cx="1939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21</a:t>
            </a:r>
            <a:r>
              <a:rPr lang="fr-MA" dirty="0">
                <a:solidFill>
                  <a:srgbClr val="FF0000"/>
                </a:solidFill>
              </a:rPr>
              <a:t> h </a:t>
            </a:r>
            <a:r>
              <a:rPr lang="ar-MA" dirty="0">
                <a:solidFill>
                  <a:srgbClr val="FF0000"/>
                </a:solidFill>
              </a:rPr>
              <a:t>61</a:t>
            </a:r>
            <a:r>
              <a:rPr lang="fr-MA" dirty="0">
                <a:solidFill>
                  <a:srgbClr val="FF0000"/>
                </a:solidFill>
              </a:rPr>
              <a:t> min </a:t>
            </a:r>
            <a:r>
              <a:rPr lang="ar-MA" dirty="0">
                <a:solidFill>
                  <a:srgbClr val="FF0000"/>
                </a:solidFill>
              </a:rPr>
              <a:t>75</a:t>
            </a:r>
            <a:r>
              <a:rPr lang="fr-MA" dirty="0">
                <a:solidFill>
                  <a:srgbClr val="FF0000"/>
                </a:solidFill>
              </a:rPr>
              <a:t> 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94E1C1B-4332-8D5F-B670-798C57B75E58}"/>
              </a:ext>
            </a:extLst>
          </p:cNvPr>
          <p:cNvSpPr txBox="1"/>
          <p:nvPr/>
        </p:nvSpPr>
        <p:spPr>
          <a:xfrm>
            <a:off x="3755305" y="3394157"/>
            <a:ext cx="1869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50</a:t>
            </a:r>
            <a:r>
              <a:rPr lang="fr-MA" dirty="0">
                <a:solidFill>
                  <a:srgbClr val="FF0000"/>
                </a:solidFill>
              </a:rPr>
              <a:t> min </a:t>
            </a:r>
            <a:r>
              <a:rPr lang="en-GB" dirty="0">
                <a:solidFill>
                  <a:srgbClr val="FF0000"/>
                </a:solidFill>
              </a:rPr>
              <a:t>97</a:t>
            </a:r>
            <a:r>
              <a:rPr lang="fr-MA" dirty="0">
                <a:solidFill>
                  <a:srgbClr val="FF0000"/>
                </a:solidFill>
              </a:rPr>
              <a:t> 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2221E1-ACA4-E573-29AC-73019EC73B9B}"/>
              </a:ext>
            </a:extLst>
          </p:cNvPr>
          <p:cNvSpPr txBox="1"/>
          <p:nvPr/>
        </p:nvSpPr>
        <p:spPr>
          <a:xfrm>
            <a:off x="1136558" y="3394157"/>
            <a:ext cx="1869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41</a:t>
            </a:r>
            <a:r>
              <a:rPr lang="fr-MA" dirty="0">
                <a:solidFill>
                  <a:srgbClr val="FF0000"/>
                </a:solidFill>
              </a:rPr>
              <a:t> min </a:t>
            </a:r>
            <a:r>
              <a:rPr lang="en-GB" dirty="0">
                <a:solidFill>
                  <a:srgbClr val="FF0000"/>
                </a:solidFill>
              </a:rPr>
              <a:t>89</a:t>
            </a:r>
            <a:r>
              <a:rPr lang="fr-MA" dirty="0">
                <a:solidFill>
                  <a:srgbClr val="FF0000"/>
                </a:solidFill>
              </a:rPr>
              <a:t> s</a:t>
            </a:r>
          </a:p>
        </p:txBody>
      </p:sp>
    </p:spTree>
    <p:extLst>
      <p:ext uri="{BB962C8B-B14F-4D97-AF65-F5344CB8AC3E}">
        <p14:creationId xmlns:p14="http://schemas.microsoft.com/office/powerpoint/2010/main" val="419870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6558C-ED09-53D1-5917-B36AC17C9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9ED733BC-1B19-D9EC-42EF-BB5A2330BEBA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احسبوا المدة الزمنية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CFCFAB-63E2-AE16-0168-93C8153F6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FC9544-E0EE-06D7-BE40-F7CF575C442E}"/>
              </a:ext>
            </a:extLst>
          </p:cNvPr>
          <p:cNvSpPr/>
          <p:nvPr/>
        </p:nvSpPr>
        <p:spPr>
          <a:xfrm>
            <a:off x="1130710" y="2094271"/>
            <a:ext cx="6941574" cy="30971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A9ACB8-27AD-9AE4-DDEC-3EA93516CB6E}"/>
              </a:ext>
            </a:extLst>
          </p:cNvPr>
          <p:cNvSpPr txBox="1"/>
          <p:nvPr/>
        </p:nvSpPr>
        <p:spPr>
          <a:xfrm>
            <a:off x="1125793" y="2128183"/>
            <a:ext cx="7030065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بَدَأَ </a:t>
            </a: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عَرْضُ فِيلْمٍ فِي قَاعَةِ السِّينِمَا عَلَى السَّاعَةِ 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14h 30 min، </a:t>
            </a: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وَانْتَهَى عَلَى السَّاعَةِ 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h 15 min </a:t>
            </a: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مَا مُدَّةُ العَرْضِ؟</a:t>
            </a:r>
            <a:endParaRPr lang="fr-MA" sz="4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E280-09CB-C75E-4B65-653FD271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68D155-D688-2960-C4F0-DE42EA06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53335E3-BC76-8BBA-4824-4A4C6C4FAF1F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0F6325-B1AD-463A-7213-FBD93239CB3E}"/>
              </a:ext>
            </a:extLst>
          </p:cNvPr>
          <p:cNvSpPr txBox="1"/>
          <p:nvPr/>
        </p:nvSpPr>
        <p:spPr>
          <a:xfrm>
            <a:off x="1056965" y="4912654"/>
            <a:ext cx="7030065" cy="92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مُدَّةُ العَرْضِ: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1 </a:t>
            </a:r>
            <a:r>
              <a:rPr lang="en-GB" sz="4000" dirty="0"/>
              <a:t>h </a:t>
            </a:r>
            <a:r>
              <a:rPr lang="en-GB" sz="4000" dirty="0">
                <a:solidFill>
                  <a:srgbClr val="FF0000"/>
                </a:solidFill>
              </a:rPr>
              <a:t>45</a:t>
            </a:r>
            <a:r>
              <a:rPr lang="en-GB" sz="4000" dirty="0"/>
              <a:t> min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59E1EE5-D159-8E4C-786E-36A85ED89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580140"/>
              </p:ext>
            </p:extLst>
          </p:nvPr>
        </p:nvGraphicFramePr>
        <p:xfrm>
          <a:off x="1991028" y="2114720"/>
          <a:ext cx="5161937" cy="2799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872">
                  <a:extLst>
                    <a:ext uri="{9D8B030D-6E8A-4147-A177-3AD203B41FA5}">
                      <a16:colId xmlns:a16="http://schemas.microsoft.com/office/drawing/2014/main" val="1417220535"/>
                    </a:ext>
                  </a:extLst>
                </a:gridCol>
                <a:gridCol w="2112691">
                  <a:extLst>
                    <a:ext uri="{9D8B030D-6E8A-4147-A177-3AD203B41FA5}">
                      <a16:colId xmlns:a16="http://schemas.microsoft.com/office/drawing/2014/main" val="1545007549"/>
                    </a:ext>
                  </a:extLst>
                </a:gridCol>
                <a:gridCol w="2243374">
                  <a:extLst>
                    <a:ext uri="{9D8B030D-6E8A-4147-A177-3AD203B41FA5}">
                      <a16:colId xmlns:a16="http://schemas.microsoft.com/office/drawing/2014/main" val="304369767"/>
                    </a:ext>
                  </a:extLst>
                </a:gridCol>
              </a:tblGrid>
              <a:tr h="332789">
                <a:tc rowSpan="3">
                  <a:txBody>
                    <a:bodyPr/>
                    <a:lstStyle/>
                    <a:p>
                      <a:pPr algn="r" rtl="1"/>
                      <a:endParaRPr lang="ar-MA" sz="3200" dirty="0"/>
                    </a:p>
                    <a:p>
                      <a:pPr algn="r" rtl="1"/>
                      <a:r>
                        <a:rPr lang="ar-MA" sz="3200" dirty="0"/>
                        <a:t>-</a:t>
                      </a:r>
                    </a:p>
                    <a:p>
                      <a:pPr algn="r" rtl="1"/>
                      <a:endParaRPr lang="fr-MA" sz="3200" dirty="0"/>
                    </a:p>
                  </a:txBody>
                  <a:tcPr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15 h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75 min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270305"/>
                  </a:ext>
                </a:extLst>
              </a:tr>
              <a:tr h="332789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16 h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15 min 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639817"/>
                  </a:ext>
                </a:extLst>
              </a:tr>
              <a:tr h="975574"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14 h 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30 min 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264721"/>
                  </a:ext>
                </a:extLst>
              </a:tr>
              <a:tr h="665578">
                <a:tc>
                  <a:txBody>
                    <a:bodyPr/>
                    <a:lstStyle/>
                    <a:p>
                      <a:pPr algn="r" rtl="1"/>
                      <a:r>
                        <a:rPr lang="fr-MA" sz="3200" dirty="0"/>
                        <a:t>=</a:t>
                      </a:r>
                    </a:p>
                  </a:txBody>
                  <a:tcPr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MA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45 </a:t>
                      </a:r>
                      <a:r>
                        <a:rPr lang="fr-MA" sz="3200" dirty="0">
                          <a:solidFill>
                            <a:schemeClr val="tx1"/>
                          </a:solidFill>
                        </a:rPr>
                        <a:t>min</a:t>
                      </a:r>
                    </a:p>
                  </a:txBody>
                  <a:tcPr>
                    <a:lnL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7AB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570828"/>
                  </a:ext>
                </a:extLst>
              </a:tr>
            </a:tbl>
          </a:graphicData>
        </a:graphic>
      </p:graphicFrame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B866855-3B49-2721-FFBF-D07FD768B3DC}"/>
              </a:ext>
            </a:extLst>
          </p:cNvPr>
          <p:cNvCxnSpPr/>
          <p:nvPr/>
        </p:nvCxnSpPr>
        <p:spPr>
          <a:xfrm flipH="1">
            <a:off x="5486400" y="2713703"/>
            <a:ext cx="442452" cy="422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7BE0C8-0354-54A7-AC57-8EA7C8A44609}"/>
              </a:ext>
            </a:extLst>
          </p:cNvPr>
          <p:cNvCxnSpPr/>
          <p:nvPr/>
        </p:nvCxnSpPr>
        <p:spPr>
          <a:xfrm flipH="1">
            <a:off x="3456039" y="2787445"/>
            <a:ext cx="442452" cy="422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3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39EB-DAF5-6D29-9B32-62FCDA14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B460BA4-6326-E181-FA0F-5128F345E7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68D3353-6953-521E-FEE6-3C5E5ACFA9B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E013CB6-38D9-FC4E-E18C-5A825ABB07D3}"/>
              </a:ext>
            </a:extLst>
          </p:cNvPr>
          <p:cNvGrpSpPr/>
          <p:nvPr/>
        </p:nvGrpSpPr>
        <p:grpSpPr>
          <a:xfrm>
            <a:off x="523314" y="1709331"/>
            <a:ext cx="8105598" cy="3895056"/>
            <a:chOff x="1669913" y="2237493"/>
            <a:chExt cx="586575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958E3A6-1F24-6CB9-FC66-890C82C63341}"/>
                </a:ext>
              </a:extLst>
            </p:cNvPr>
            <p:cNvSpPr/>
            <p:nvPr/>
          </p:nvSpPr>
          <p:spPr>
            <a:xfrm>
              <a:off x="1669913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F6D44CE-8BDE-796F-5998-DD8094930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7837" y="3230345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8F0DACF-0F5B-70D4-DCEB-1A37A142EDB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E2B5555-EBCC-B88B-A3FD-FB5B5526A5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738B81B-8435-5DE4-825D-9ED8E9DB5639}"/>
                </a:ext>
              </a:extLst>
            </p:cNvPr>
            <p:cNvSpPr txBox="1"/>
            <p:nvPr/>
          </p:nvSpPr>
          <p:spPr>
            <a:xfrm>
              <a:off x="2835223" y="3363854"/>
              <a:ext cx="3870497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المبيان الدائري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134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1895C-5696-D36E-F607-5FC3CEAC9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0F7020-72A8-83B9-F8D9-FEB792D7E31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428BE3E-6546-54FB-D323-08661CE4E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11DB7BD-B977-E1A5-5B64-1BB4EF98E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056C58D-F86C-8FE8-AA80-9C5B852351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650FC6C-2F1E-42DC-08CC-154A7252CB3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D14E073-0AB7-2F44-FCC6-E6A28AF200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EFD27C9-F726-3102-B541-B3CBCFB7973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D2C56BF-A30F-B2E0-6650-F3426E9F748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6844D80-D811-C44F-F50E-6A36C44FF0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E862116-3EB8-B279-55CC-4B8B28B9380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880D5FD-4888-6BE7-93DD-3AAEE5702B5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3FC05-289C-113C-E657-E9E54CFE1F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5659528-2AF2-2E6D-062A-5AE9CE172C9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DCE27-9FA4-5CCA-31F6-F429D43794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3D2A42-E81D-1596-2545-735854AE6BE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6035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B8FCDC-253B-B6A0-8F9E-0D2C01A873E2}"/>
              </a:ext>
            </a:extLst>
          </p:cNvPr>
          <p:cNvSpPr txBox="1"/>
          <p:nvPr/>
        </p:nvSpPr>
        <p:spPr>
          <a:xfrm>
            <a:off x="0" y="723724"/>
            <a:ext cx="747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بمراجعة درس المبيان الدائري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الوضعية التالية، وأجيبوا عن الأسئلة. لديكم 5 دقائق ثم نصحح جماعة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50A6904-C6C5-DFA3-AB8A-2ED6D061AA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0" t="43001" r="54976" b="4567"/>
          <a:stretch>
            <a:fillRect/>
          </a:stretch>
        </p:blipFill>
        <p:spPr>
          <a:xfrm>
            <a:off x="606669" y="3505546"/>
            <a:ext cx="3132061" cy="282520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B6D2D4-3C92-6199-045E-CFB5B9AD430F}"/>
              </a:ext>
            </a:extLst>
          </p:cNvPr>
          <p:cNvSpPr txBox="1"/>
          <p:nvPr/>
        </p:nvSpPr>
        <p:spPr>
          <a:xfrm>
            <a:off x="3903405" y="4159687"/>
            <a:ext cx="408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أُتَمِّمُ تَمْثِيلَ مُعْطَيَاتِ الْجَدْوَلِ فِي الْمِبْيَانِ الدَّائِرِيِّ.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BF93C1-1A0A-4011-B150-82E89D489BAA}"/>
              </a:ext>
            </a:extLst>
          </p:cNvPr>
          <p:cNvSpPr txBox="1"/>
          <p:nvPr/>
        </p:nvSpPr>
        <p:spPr>
          <a:xfrm>
            <a:off x="4291622" y="4589387"/>
            <a:ext cx="368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مَا وَسِيلَةُ النَّقْلِ الَّتِي تُمَثِّلُ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النِّسْبَةَ الْأَكْبَرَ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8692BAC-27AC-C522-193E-8AD3F1B2D72A}"/>
              </a:ext>
            </a:extLst>
          </p:cNvPr>
          <p:cNvSpPr txBox="1"/>
          <p:nvPr/>
        </p:nvSpPr>
        <p:spPr>
          <a:xfrm>
            <a:off x="3677265" y="5264287"/>
            <a:ext cx="429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مَا وَسِيلَتَا النَّقْلِ اللَّتَانِ تُشَكِّلَانِ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نِسْبَةً أَكْثَرَ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50%؟</a:t>
            </a:r>
          </a:p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70C7675-1D9C-C02E-D15E-B5FAE3248452}"/>
              </a:ext>
            </a:extLst>
          </p:cNvPr>
          <p:cNvSpPr txBox="1"/>
          <p:nvPr/>
        </p:nvSpPr>
        <p:spPr>
          <a:xfrm>
            <a:off x="1128527" y="1542727"/>
            <a:ext cx="649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يُمَثِّلُ الجَدْوَلُ الآتِي وَسَائِلَ النَّقْلِ الَّتِي يَسْتَعْمِلُهَا تَلَامِيذُ القِسْمِ لِلْوُصُولِ إِلَى المَدْرَسَةِ.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E7277608-BAF0-D5A3-1A12-CA54E4B8E0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88" t="15429" r="1114" b="64453"/>
          <a:stretch>
            <a:fillRect/>
          </a:stretch>
        </p:blipFill>
        <p:spPr>
          <a:xfrm>
            <a:off x="726804" y="1975943"/>
            <a:ext cx="6914084" cy="1099903"/>
          </a:xfrm>
          <a:prstGeom prst="rect">
            <a:avLst/>
          </a:prstGeom>
          <a:ln>
            <a:solidFill>
              <a:srgbClr val="E4D7EA"/>
            </a:solidFill>
          </a:ln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9CC31C0D-E1F0-05A3-B750-17E41D5AA485}"/>
              </a:ext>
            </a:extLst>
          </p:cNvPr>
          <p:cNvSpPr txBox="1"/>
          <p:nvPr/>
        </p:nvSpPr>
        <p:spPr>
          <a:xfrm>
            <a:off x="5546944" y="3245594"/>
            <a:ext cx="2407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أضع عُنْوَاناً </a:t>
            </a:r>
            <a:r>
              <a:rPr lang="ar-MA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لِلْمِبْيَانِ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B626F27A-2C7B-A01F-1A8E-EDCDC722D6EF}"/>
              </a:ext>
            </a:extLst>
          </p:cNvPr>
          <p:cNvSpPr txBox="1"/>
          <p:nvPr/>
        </p:nvSpPr>
        <p:spPr>
          <a:xfrm>
            <a:off x="3647768" y="3706158"/>
            <a:ext cx="4321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أُسَمِّي عَنَاصِرَ الْمِفْتَاحِ.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68AB384-A57E-77F2-A428-2F83B6DB6777}"/>
              </a:ext>
            </a:extLst>
          </p:cNvPr>
          <p:cNvSpPr txBox="1"/>
          <p:nvPr/>
        </p:nvSpPr>
        <p:spPr>
          <a:xfrm>
            <a:off x="593138" y="3136214"/>
            <a:ext cx="369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العنوان: ..................................................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2E03FA0-7494-C366-BD81-35251D5BC346}"/>
              </a:ext>
            </a:extLst>
          </p:cNvPr>
          <p:cNvSpPr txBox="1"/>
          <p:nvPr/>
        </p:nvSpPr>
        <p:spPr>
          <a:xfrm>
            <a:off x="6686309" y="2677610"/>
            <a:ext cx="69448" cy="96456"/>
          </a:xfrm>
          <a:prstGeom prst="rect">
            <a:avLst/>
          </a:prstGeom>
          <a:solidFill>
            <a:srgbClr val="E3D6EA"/>
          </a:solidFill>
          <a:ln>
            <a:solidFill>
              <a:srgbClr val="E4D7EA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0BD072C-4368-1E10-EFCF-6220C13F9A26}"/>
              </a:ext>
            </a:extLst>
          </p:cNvPr>
          <p:cNvSpPr txBox="1"/>
          <p:nvPr/>
        </p:nvSpPr>
        <p:spPr>
          <a:xfrm>
            <a:off x="6636152" y="2627452"/>
            <a:ext cx="1350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" b="1" dirty="0"/>
              <a:t>ء</a:t>
            </a:r>
            <a:endParaRPr lang="fr-MA" sz="800" b="1" dirty="0"/>
          </a:p>
        </p:txBody>
      </p:sp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F9DED-FB44-D64F-B931-D4476B447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CEC7F9D-2642-17D7-18E6-D21EE33864B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E6BBDF-B748-78F2-9A79-92D6352D0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E053D22-6D2B-2610-E1BD-E8992201479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4D17CE8-0E36-0F7A-D3DC-427C8DFB16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47BF907-319D-EA64-67FA-E1854749F49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BA96CA0-1A67-41A0-AB4E-A6EE42249F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024485A-8F88-4942-60CF-0967DAFE1F5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85EDCD0-43E3-BE6C-7D30-A128F0C043F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3288426-AB24-5190-1D24-6FCEBBAA28E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1A1B6DB-4D80-7C9F-E65F-ED40A222AA3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103DD42-2690-4DD6-6A13-CA32B93F92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7843D1C-85E9-AA72-9420-3B81439114E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6318B0-6940-2FD2-BD36-314429FEE4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5740829C-9E5C-97E3-F8F9-ECC00E7853D2}"/>
              </a:ext>
            </a:extLst>
          </p:cNvPr>
          <p:cNvSpPr txBox="1"/>
          <p:nvPr/>
        </p:nvSpPr>
        <p:spPr>
          <a:xfrm>
            <a:off x="-17155" y="830597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ليشرح كيف توصلنا للإجابات؟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057FBE4-FEF9-4916-C6C1-0B4E5E0EC2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0" t="43001" r="54976" b="4567"/>
          <a:stretch>
            <a:fillRect/>
          </a:stretch>
        </p:blipFill>
        <p:spPr>
          <a:xfrm>
            <a:off x="606669" y="3505546"/>
            <a:ext cx="3132061" cy="282520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0BE0959-CD93-D21E-5000-8333A985DCA7}"/>
              </a:ext>
            </a:extLst>
          </p:cNvPr>
          <p:cNvSpPr txBox="1"/>
          <p:nvPr/>
        </p:nvSpPr>
        <p:spPr>
          <a:xfrm>
            <a:off x="3900034" y="4122605"/>
            <a:ext cx="408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أُتَمِّمُ تَمْثِيلَ مُعْطَيَاتِ الْجَدْوَلِ فِي الْمِبْيَانِ الدَّائِرِيِّ.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13C4B6-890B-847C-8DFA-6E3CDDA9E958}"/>
              </a:ext>
            </a:extLst>
          </p:cNvPr>
          <p:cNvSpPr txBox="1"/>
          <p:nvPr/>
        </p:nvSpPr>
        <p:spPr>
          <a:xfrm>
            <a:off x="4288251" y="4552305"/>
            <a:ext cx="368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مَا وَسِيلَةُ النَّقْلِ الَّتِي تُمَثِّلُ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النِّسْبَةَ الْأَكْبَرَ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algn="ctr" rtl="1"/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الحافلة بنسبة %30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E1F9882-4AE0-C658-7847-841FD33E7975}"/>
              </a:ext>
            </a:extLst>
          </p:cNvPr>
          <p:cNvSpPr txBox="1"/>
          <p:nvPr/>
        </p:nvSpPr>
        <p:spPr>
          <a:xfrm>
            <a:off x="3673894" y="5227205"/>
            <a:ext cx="429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مَا وَسِيلَتَا النَّقْلِ اللَّتَانِ تُشَكِّلَانِ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نِسْبَةً أَكْثَرَ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 %50؟</a:t>
            </a:r>
          </a:p>
          <a:p>
            <a:pPr algn="ctr" rtl="1"/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السيارة والحافلة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68E3B55-AC32-3435-2D93-3F89D16BA859}"/>
              </a:ext>
            </a:extLst>
          </p:cNvPr>
          <p:cNvSpPr txBox="1"/>
          <p:nvPr/>
        </p:nvSpPr>
        <p:spPr>
          <a:xfrm>
            <a:off x="1128527" y="1542727"/>
            <a:ext cx="649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يُمَثِّلُ الجَدْوَلُ الآتِي وَسَائِلَ النَّقْلِ الَّتِي يَسْتَعْمِلُهَا تَلَامِيذُ القِسْمِ لِلْوُصُولِ إِلَى المَدْرَسَةِ.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5ADC458-B418-163D-C99A-63588A1426CB}"/>
              </a:ext>
            </a:extLst>
          </p:cNvPr>
          <p:cNvSpPr txBox="1"/>
          <p:nvPr/>
        </p:nvSpPr>
        <p:spPr>
          <a:xfrm>
            <a:off x="5546944" y="3245594"/>
            <a:ext cx="2407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أضع عُنْوَاناً </a:t>
            </a:r>
            <a:r>
              <a:rPr lang="ar-MA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لِلْمِبْيَانِ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193B943-B9E8-C9FE-FDD5-4F9B5DA57A22}"/>
              </a:ext>
            </a:extLst>
          </p:cNvPr>
          <p:cNvSpPr txBox="1"/>
          <p:nvPr/>
        </p:nvSpPr>
        <p:spPr>
          <a:xfrm>
            <a:off x="3647768" y="3706158"/>
            <a:ext cx="4321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أُسَمِّي عَنَاصِرَ الْمِفْتَاحِ.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9C9AC56-04D3-1809-0F22-A2836DBCBA1F}"/>
              </a:ext>
            </a:extLst>
          </p:cNvPr>
          <p:cNvSpPr txBox="1"/>
          <p:nvPr/>
        </p:nvSpPr>
        <p:spPr>
          <a:xfrm>
            <a:off x="324465" y="3136214"/>
            <a:ext cx="5222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العنوان: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وَسَائِلُ النَّقْلِ الَّتِي يَسْتَعْمِلُهَا تَلَامِيذُ القِسْمِ لِلْوُصُولِ إِلَى المَدْرَسَةِ.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2529AF-F8AC-A874-59DB-8BF3AF8077F2}"/>
              </a:ext>
            </a:extLst>
          </p:cNvPr>
          <p:cNvSpPr txBox="1"/>
          <p:nvPr/>
        </p:nvSpPr>
        <p:spPr>
          <a:xfrm>
            <a:off x="2300748" y="4642799"/>
            <a:ext cx="6587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الحافلة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C0F7C9-76BE-F3C7-804C-71D5A3879F5D}"/>
              </a:ext>
            </a:extLst>
          </p:cNvPr>
          <p:cNvSpPr txBox="1"/>
          <p:nvPr/>
        </p:nvSpPr>
        <p:spPr>
          <a:xfrm>
            <a:off x="2172699" y="3720989"/>
            <a:ext cx="6587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السيارة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3114B6-EE2B-7F9B-A885-3666181C671E}"/>
              </a:ext>
            </a:extLst>
          </p:cNvPr>
          <p:cNvSpPr txBox="1"/>
          <p:nvPr/>
        </p:nvSpPr>
        <p:spPr>
          <a:xfrm>
            <a:off x="1130385" y="4241077"/>
            <a:ext cx="92245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وسائل أخرى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10BCA6-6742-85FE-C4AB-298F3649C8A2}"/>
              </a:ext>
            </a:extLst>
          </p:cNvPr>
          <p:cNvSpPr txBox="1"/>
          <p:nvPr/>
        </p:nvSpPr>
        <p:spPr>
          <a:xfrm>
            <a:off x="1189705" y="4988458"/>
            <a:ext cx="6587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الدراجة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E7B451-2581-F04A-2418-D0DA0CE78236}"/>
              </a:ext>
            </a:extLst>
          </p:cNvPr>
          <p:cNvSpPr txBox="1"/>
          <p:nvPr/>
        </p:nvSpPr>
        <p:spPr>
          <a:xfrm>
            <a:off x="1964601" y="4874522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8340E6-3879-EF11-8B37-85FF9E1DF8E6}"/>
              </a:ext>
            </a:extLst>
          </p:cNvPr>
          <p:cNvSpPr txBox="1"/>
          <p:nvPr/>
        </p:nvSpPr>
        <p:spPr>
          <a:xfrm>
            <a:off x="2126983" y="4036145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321DD88-583B-C36C-F86D-A26F4A80FF8A}"/>
              </a:ext>
            </a:extLst>
          </p:cNvPr>
          <p:cNvSpPr txBox="1"/>
          <p:nvPr/>
        </p:nvSpPr>
        <p:spPr>
          <a:xfrm>
            <a:off x="1173999" y="3964039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4F08AD-F3C5-377A-537B-BBB9C5CE2088}"/>
              </a:ext>
            </a:extLst>
          </p:cNvPr>
          <p:cNvSpPr txBox="1"/>
          <p:nvPr/>
        </p:nvSpPr>
        <p:spPr>
          <a:xfrm>
            <a:off x="1073572" y="4814154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88746B5-026C-24FC-BA44-7652620CC51C}"/>
              </a:ext>
            </a:extLst>
          </p:cNvPr>
          <p:cNvSpPr txBox="1"/>
          <p:nvPr/>
        </p:nvSpPr>
        <p:spPr>
          <a:xfrm>
            <a:off x="799145" y="5956236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السيارة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599F078-1C81-D62D-6502-01328F321FB4}"/>
              </a:ext>
            </a:extLst>
          </p:cNvPr>
          <p:cNvSpPr txBox="1"/>
          <p:nvPr/>
        </p:nvSpPr>
        <p:spPr>
          <a:xfrm>
            <a:off x="1562375" y="5965393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الحافلة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1D3D90E-64BC-E59D-2EF6-2188A811C3BB}"/>
              </a:ext>
            </a:extLst>
          </p:cNvPr>
          <p:cNvSpPr txBox="1"/>
          <p:nvPr/>
        </p:nvSpPr>
        <p:spPr>
          <a:xfrm>
            <a:off x="3183730" y="5869084"/>
            <a:ext cx="531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وسائل أخرى</a:t>
            </a:r>
            <a:endParaRPr lang="fr-MA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42A100C-FB3E-A3F1-D699-26CCA3567211}"/>
              </a:ext>
            </a:extLst>
          </p:cNvPr>
          <p:cNvSpPr txBox="1"/>
          <p:nvPr/>
        </p:nvSpPr>
        <p:spPr>
          <a:xfrm>
            <a:off x="2305944" y="5933940"/>
            <a:ext cx="65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الدراجة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46139B2-42A2-88D5-0D94-2CDE386DDD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88" t="15429" r="1114" b="64453"/>
          <a:stretch>
            <a:fillRect/>
          </a:stretch>
        </p:blipFill>
        <p:spPr>
          <a:xfrm>
            <a:off x="726804" y="1975943"/>
            <a:ext cx="6914084" cy="1099903"/>
          </a:xfrm>
          <a:prstGeom prst="rect">
            <a:avLst/>
          </a:prstGeom>
          <a:ln>
            <a:solidFill>
              <a:srgbClr val="E4D7EA"/>
            </a:solidFill>
          </a:ln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B08E07F9-F13F-B753-6AD1-00D3D17CDE6A}"/>
              </a:ext>
            </a:extLst>
          </p:cNvPr>
          <p:cNvSpPr txBox="1"/>
          <p:nvPr/>
        </p:nvSpPr>
        <p:spPr>
          <a:xfrm>
            <a:off x="6686309" y="2677610"/>
            <a:ext cx="69448" cy="96456"/>
          </a:xfrm>
          <a:prstGeom prst="rect">
            <a:avLst/>
          </a:prstGeom>
          <a:solidFill>
            <a:srgbClr val="E3D6EA"/>
          </a:solidFill>
          <a:ln>
            <a:solidFill>
              <a:srgbClr val="E4D7EA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A490A1D-64AD-BB0E-5D17-CC71D7727D00}"/>
              </a:ext>
            </a:extLst>
          </p:cNvPr>
          <p:cNvSpPr txBox="1"/>
          <p:nvPr/>
        </p:nvSpPr>
        <p:spPr>
          <a:xfrm>
            <a:off x="6636152" y="2627452"/>
            <a:ext cx="1350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" b="1" dirty="0"/>
              <a:t>ء</a:t>
            </a:r>
            <a:endParaRPr lang="fr-MA" sz="800" b="1" dirty="0"/>
          </a:p>
        </p:txBody>
      </p:sp>
    </p:spTree>
    <p:extLst>
      <p:ext uri="{BB962C8B-B14F-4D97-AF65-F5344CB8AC3E}">
        <p14:creationId xmlns:p14="http://schemas.microsoft.com/office/powerpoint/2010/main" val="2352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FE80C-4EEF-3AD0-8E40-5005AC09D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C0212EA-886B-663D-5213-32B73448DF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AC0A81C-9659-5BE1-C356-58567BC7482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D0F3BFE-E191-40DD-7E6B-422C24D6459A}"/>
              </a:ext>
            </a:extLst>
          </p:cNvPr>
          <p:cNvGrpSpPr/>
          <p:nvPr/>
        </p:nvGrpSpPr>
        <p:grpSpPr>
          <a:xfrm>
            <a:off x="523314" y="1709331"/>
            <a:ext cx="8105598" cy="3895056"/>
            <a:chOff x="1669913" y="2237493"/>
            <a:chExt cx="586575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672DD89-3D62-C8B0-2DE8-6C9245B740F1}"/>
                </a:ext>
              </a:extLst>
            </p:cNvPr>
            <p:cNvSpPr/>
            <p:nvPr/>
          </p:nvSpPr>
          <p:spPr>
            <a:xfrm>
              <a:off x="1669913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47037D6-ACC4-93C2-028C-CD6952FEF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97072" y="339474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07826C0-1A48-6D95-7866-68945E5F2577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A274ACF-54EF-AC99-1252-5544810769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7516F71-04D4-0DEA-EA7F-F172E3EE1341}"/>
                </a:ext>
              </a:extLst>
            </p:cNvPr>
            <p:cNvSpPr txBox="1"/>
            <p:nvPr/>
          </p:nvSpPr>
          <p:spPr>
            <a:xfrm>
              <a:off x="2279986" y="3538640"/>
              <a:ext cx="3892089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المبيان النقطي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7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118795" y="87414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البحث، أنجزوا التمرين التالي، لديكم 5 دقائق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555038-66E5-8FE6-48CF-B00C0FAC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B294F-7641-C741-48C6-BE89504EDF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97" t="12664" r="51035" b="6969"/>
          <a:stretch>
            <a:fillRect/>
          </a:stretch>
        </p:blipFill>
        <p:spPr>
          <a:xfrm>
            <a:off x="588441" y="2268747"/>
            <a:ext cx="4585230" cy="3551133"/>
          </a:xfrm>
          <a:prstGeom prst="rect">
            <a:avLst/>
          </a:prstGeom>
          <a:ln>
            <a:solidFill>
              <a:srgbClr val="17AB98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4843DF7-9E0D-D2E6-4EE4-D88988DB871A}"/>
              </a:ext>
            </a:extLst>
          </p:cNvPr>
          <p:cNvSpPr txBox="1"/>
          <p:nvPr/>
        </p:nvSpPr>
        <p:spPr>
          <a:xfrm>
            <a:off x="5128766" y="2441776"/>
            <a:ext cx="3422096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الْمَعْطَياتِ فِي الْمِبْيانِ النُّقَطِيِّ.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أَكْبَرُ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عَدَدٍ لِلتَّلَامِيذِ تَمَّ تَسْجِيلُهُ؟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أَقَلُّ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عَدَدٍ لِلتَّلَامِيذِ تَمَّ تَسْجِيلُهُ؟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أَقْسَامِ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الْمُسْتَوَى السَّادِسِ بالمَدْرَسَةِ؟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مَجْمُوعُ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تَلَامِيذِ أَقْسَامِ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الْمُسْتَوَى السَّادِسِ؟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  <a:endParaRPr lang="fr-MA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964BE5-9C26-92AB-D37F-00E0F9410556}"/>
              </a:ext>
            </a:extLst>
          </p:cNvPr>
          <p:cNvSpPr txBox="1"/>
          <p:nvPr/>
        </p:nvSpPr>
        <p:spPr>
          <a:xfrm>
            <a:off x="1169413" y="1705762"/>
            <a:ext cx="659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تُمَثِّلُ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اللَّائِحَةُ أَسْفَلَهُ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التَّلَامِيذِ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أَقْسَامٍ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لِلْمُسْتَوَى السَّادِسِ بِمُؤَسَّسَةٍ ابْتِدَائِيَّةٍ.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EBB48-A5B6-86AD-B014-98EEDD42D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3704DC0-0C01-34AE-7035-F3EEA8E1259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FD0C3FD-B2CB-F827-8620-8A99427D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F15083F-8C8F-6E9B-8C0B-F4778119F48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1D9A81B-B17A-DA57-3E58-BE0440DD99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D0948DC-6D15-E2D3-257F-3620A75BF6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1ACCAA-FA6D-0DC6-1875-210B95BBA7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138611-A467-33E2-7D8E-C62A55E453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677E9D-4CAE-43E2-E4A3-A94BC93AB9E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194FC0C-688C-3245-F9EA-90A42F8C40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20DC3D7-FD34-A7F4-2441-366A39EF384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1D143A8-8981-F9FD-9C74-B3CC86A12D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B6B3BC4-F0EC-AD94-7ED3-D7E0697EA67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B68C03A-EF62-1265-435A-E7F128AE8EF9}"/>
              </a:ext>
            </a:extLst>
          </p:cNvPr>
          <p:cNvSpPr txBox="1"/>
          <p:nvPr/>
        </p:nvSpPr>
        <p:spPr>
          <a:xfrm>
            <a:off x="-118795" y="87414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لتقديم شرح لكيفية الإجابة.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CFAC-3E95-3BC6-9C2E-5E175B6AC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AD8064-413D-BDBB-31BE-72C9BB8BF9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97" t="12664" r="51035" b="6969"/>
          <a:stretch>
            <a:fillRect/>
          </a:stretch>
        </p:blipFill>
        <p:spPr>
          <a:xfrm>
            <a:off x="588441" y="2268747"/>
            <a:ext cx="4585230" cy="3551133"/>
          </a:xfrm>
          <a:prstGeom prst="rect">
            <a:avLst/>
          </a:prstGeom>
          <a:ln>
            <a:solidFill>
              <a:srgbClr val="17AB98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B6B3451-0F0B-C172-7EAA-A8BAE21AF4CA}"/>
              </a:ext>
            </a:extLst>
          </p:cNvPr>
          <p:cNvSpPr txBox="1"/>
          <p:nvPr/>
        </p:nvSpPr>
        <p:spPr>
          <a:xfrm>
            <a:off x="5128766" y="2441776"/>
            <a:ext cx="3422096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الْمَعْطَياتِ فِي الْمِبْيانِ النُّقَطِيِّ.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أَكْبَرُ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عَدَدٍ لِلتَّلَامِيذِ تَمَّ تَسْجِيلُهُ؟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أَقَلُّ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عَدَدٍ لِلتَّلَامِيذِ تَمَّ تَسْجِيلُهُ؟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أَقْسَامِ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الْمُسْتَوَى السَّادِسِ بالمَدْرَسَةِ؟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مَجْمُوعُ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تَلَامِيذِ أَقْسَامِ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الْمُسْتَوَى السَّادِسِ؟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</a:t>
            </a:r>
            <a:endParaRPr lang="fr-MA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756773-AB72-E626-6C5A-FDD1A4B05C31}"/>
              </a:ext>
            </a:extLst>
          </p:cNvPr>
          <p:cNvSpPr txBox="1"/>
          <p:nvPr/>
        </p:nvSpPr>
        <p:spPr>
          <a:xfrm>
            <a:off x="1169413" y="1705762"/>
            <a:ext cx="659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تُمَثِّلُ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اللَّائِحَةُ أَسْفَلَهُ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التَّلَامِيذِ </a:t>
            </a:r>
            <a:r>
              <a:rPr lang="ar-M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أَقْسَامٍ 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لِلْمُسْتَوَى السَّادِسِ بِمُؤَسَّسَةٍ ابْتِدَائِيَّةٍ.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CE6DBD-1F1C-AF19-87FC-93363BE4C143}"/>
              </a:ext>
            </a:extLst>
          </p:cNvPr>
          <p:cNvSpPr txBox="1"/>
          <p:nvPr/>
        </p:nvSpPr>
        <p:spPr>
          <a:xfrm>
            <a:off x="6442841" y="3237186"/>
            <a:ext cx="91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32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568926-2975-06E2-8AF5-AB2A25AE54DC}"/>
              </a:ext>
            </a:extLst>
          </p:cNvPr>
          <p:cNvSpPr txBox="1"/>
          <p:nvPr/>
        </p:nvSpPr>
        <p:spPr>
          <a:xfrm>
            <a:off x="6383970" y="3931947"/>
            <a:ext cx="91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22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043BE8-41F6-466C-82F4-D509952768BE}"/>
              </a:ext>
            </a:extLst>
          </p:cNvPr>
          <p:cNvSpPr txBox="1"/>
          <p:nvPr/>
        </p:nvSpPr>
        <p:spPr>
          <a:xfrm>
            <a:off x="6383970" y="4667961"/>
            <a:ext cx="91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8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669DCE-F78B-4478-DBED-2353E828EE15}"/>
              </a:ext>
            </a:extLst>
          </p:cNvPr>
          <p:cNvSpPr txBox="1"/>
          <p:nvPr/>
        </p:nvSpPr>
        <p:spPr>
          <a:xfrm>
            <a:off x="6317229" y="5403975"/>
            <a:ext cx="91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220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4F45630-E502-16A6-B32A-8DF74EAC2794}"/>
              </a:ext>
            </a:extLst>
          </p:cNvPr>
          <p:cNvSpPr txBox="1"/>
          <p:nvPr/>
        </p:nvSpPr>
        <p:spPr>
          <a:xfrm>
            <a:off x="1403696" y="4301279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66BA8E-FB14-D67E-E0ED-FE851FC1AD39}"/>
              </a:ext>
            </a:extLst>
          </p:cNvPr>
          <p:cNvSpPr txBox="1"/>
          <p:nvPr/>
        </p:nvSpPr>
        <p:spPr>
          <a:xfrm>
            <a:off x="2218951" y="4301279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F68E7A-D2EC-AB28-8E8F-7BA9FE5450DD}"/>
              </a:ext>
            </a:extLst>
          </p:cNvPr>
          <p:cNvSpPr txBox="1"/>
          <p:nvPr/>
        </p:nvSpPr>
        <p:spPr>
          <a:xfrm>
            <a:off x="2232069" y="3931947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C62306D-2915-7379-D3E5-965859403C03}"/>
              </a:ext>
            </a:extLst>
          </p:cNvPr>
          <p:cNvSpPr txBox="1"/>
          <p:nvPr/>
        </p:nvSpPr>
        <p:spPr>
          <a:xfrm>
            <a:off x="2751299" y="4301279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30C5A1-72D4-5EB2-53E4-7BC84C9430A0}"/>
              </a:ext>
            </a:extLst>
          </p:cNvPr>
          <p:cNvSpPr txBox="1"/>
          <p:nvPr/>
        </p:nvSpPr>
        <p:spPr>
          <a:xfrm>
            <a:off x="3295616" y="4304117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85E2DE5-8FB3-E40B-3199-25292C9CD7ED}"/>
              </a:ext>
            </a:extLst>
          </p:cNvPr>
          <p:cNvSpPr txBox="1"/>
          <p:nvPr/>
        </p:nvSpPr>
        <p:spPr>
          <a:xfrm>
            <a:off x="4150305" y="4298629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7180258-7B01-E71A-E3DC-2494572C2308}"/>
              </a:ext>
            </a:extLst>
          </p:cNvPr>
          <p:cNvSpPr txBox="1"/>
          <p:nvPr/>
        </p:nvSpPr>
        <p:spPr>
          <a:xfrm>
            <a:off x="3612572" y="4298629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40DA691-C27E-0D06-D776-3798401B8757}"/>
              </a:ext>
            </a:extLst>
          </p:cNvPr>
          <p:cNvSpPr txBox="1"/>
          <p:nvPr/>
        </p:nvSpPr>
        <p:spPr>
          <a:xfrm>
            <a:off x="3612572" y="3929297"/>
            <a:ext cx="2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753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B8E09-24E7-C967-E466-2030268B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D62E192-3A46-908E-7D0D-92C1D6F6732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DBEB2E2-9407-28FA-7683-FDBF8D4D690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1AF97C6-9B4A-B7B8-6B83-4373360A8898}"/>
              </a:ext>
            </a:extLst>
          </p:cNvPr>
          <p:cNvGrpSpPr/>
          <p:nvPr/>
        </p:nvGrpSpPr>
        <p:grpSpPr>
          <a:xfrm>
            <a:off x="523314" y="1709331"/>
            <a:ext cx="8105598" cy="3895056"/>
            <a:chOff x="1669913" y="2237493"/>
            <a:chExt cx="586575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C58E0DC-4D7D-BB3A-527C-D12AC58B1B30}"/>
                </a:ext>
              </a:extLst>
            </p:cNvPr>
            <p:cNvSpPr/>
            <p:nvPr/>
          </p:nvSpPr>
          <p:spPr>
            <a:xfrm>
              <a:off x="1669913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19FE20F-C213-E762-E80E-0D3B15495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97072" y="339474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4F08C56-B287-95A0-FA7A-291213A967A2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FAF0BC7-3944-64F2-3857-A4BDD1118A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5865328-FCA5-1BA0-416E-1FEB7AD44CB4}"/>
                </a:ext>
              </a:extLst>
            </p:cNvPr>
            <p:cNvSpPr txBox="1"/>
            <p:nvPr/>
          </p:nvSpPr>
          <p:spPr>
            <a:xfrm>
              <a:off x="2279986" y="3538640"/>
              <a:ext cx="3892089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07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D0AE3-AF39-6B6B-AD77-FD501F1C5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6D74FB-3A3D-B379-AEFF-0DFEF43F991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71DB1F-AD8D-E10C-F024-74BA1363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763D7B1-7FDB-CA60-6877-ACBDF681A12C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D38E887-1597-F017-68E9-3B8F70632BA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4A5B1E6-0A72-2CF8-C4B8-818FD1026E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3B64949-8397-35C4-EFB4-9FF3803988F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C220236-1534-DD82-1361-92BE76C603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AFA500-540C-FAEC-4C16-A0BEB8DFC7F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BF5842F-BAB9-91E3-10F4-F092846E9F5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C791F52-3B06-F82B-C501-D0596D0CDED8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0848CEB-E318-4EBF-733D-65704FF845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5897CD5-F951-F459-F618-B4E11B44576E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17DD1D5-629B-D69E-597D-48818080D80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1B5931-068A-ADD9-1698-41481923A9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08CBA8-0279-128A-6CBB-A020BCE132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64878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845B1-CA35-55BA-7449-4E9853A8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5644BA-4DD9-38E5-2FEB-C991051F0F3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188AE-D2B6-C6FC-94FA-6DCD90154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DE875C-4E0B-3728-DBFD-15729FDE955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21331FC-4DC6-5EDE-0549-A3A905CB89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CC7CF52-AA61-2D2B-32D4-1182F09602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6ACEDF3-B41F-514A-47BA-6597CB1601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862DD82-EADB-46FC-5CB7-A77AAFB96F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A093FCD-3BD1-FB40-343F-06D1F6DF765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00ECB58-4D98-96D8-E950-87DC09BCD5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760B80F-AD51-BBF9-BAC4-12CA634582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BC56EFB-1A92-DB1E-CE68-282A391D16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806176-B3C6-57B2-6E31-680C1341E6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35F4983-8B05-6BED-A73C-FE4B9429EB18}"/>
              </a:ext>
            </a:extLst>
          </p:cNvPr>
          <p:cNvSpPr txBox="1"/>
          <p:nvPr/>
        </p:nvSpPr>
        <p:spPr>
          <a:xfrm>
            <a:off x="-20996" y="759500"/>
            <a:ext cx="7473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المسألة التالية، لديكم 5 دقائق. </a:t>
            </a:r>
          </a:p>
          <a:p>
            <a:pPr lvl="0" algn="r" rtl="1">
              <a:defRPr/>
            </a:pPr>
            <a:r>
              <a:rPr lang="ar-MA" sz="1400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(يمكن تنويع طرائق الاشتغال)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2FD806-8F78-3FD7-391C-14E14650C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EA19967-DB1C-9E67-BE18-6B3D88E631CF}"/>
              </a:ext>
            </a:extLst>
          </p:cNvPr>
          <p:cNvSpPr txBox="1"/>
          <p:nvPr/>
        </p:nvSpPr>
        <p:spPr>
          <a:xfrm>
            <a:off x="4656083" y="2685826"/>
            <a:ext cx="3751122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أُمَثِّلُ مُعْطَياتِ الْمَسْأَلَةِ.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مُتَساوِيَاتِ الْحَلِِّ: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أَصوغُ عِبارَةَ الْحَلِّ (2ن)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AE8985-FE88-9EB2-3E15-47186D31AEBC}"/>
              </a:ext>
            </a:extLst>
          </p:cNvPr>
          <p:cNvSpPr txBox="1"/>
          <p:nvPr/>
        </p:nvSpPr>
        <p:spPr>
          <a:xfrm>
            <a:off x="986525" y="1411901"/>
            <a:ext cx="6590581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اِشْتَرَتِ الأُسْتَاذَةُ 5 عُلَبٍ مِنَ الدَّفَاتِرِ الصَّغِيرَةِ، فِي كُلِّ عُلْبَةٍ 14 دَفْتَرًا، وَ4 عُلَبٍ مِنَ الدَّفَاتِرِ الكَبِيرَةِ، فِي كُلِّ عُلْبَةٍ 18 دَفْتَرا. مَا عَدَدُ الدَّفَاتِرِ الَّتِي اشْتَرَتْهَا الأُسْتَاذَةُ؟</a:t>
            </a:r>
            <a:endParaRPr lang="f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33C881-AEEC-158C-3274-33C5535C88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22" t="41664" r="57378" b="3844"/>
          <a:stretch>
            <a:fillRect/>
          </a:stretch>
        </p:blipFill>
        <p:spPr>
          <a:xfrm>
            <a:off x="605870" y="2468319"/>
            <a:ext cx="3966130" cy="30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1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7B89-4E8E-3D4A-CD63-ACE33599D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E74057-5700-BC68-E6E6-8C00BDB9D6D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B2AB9F0-655D-1F4D-4D96-5BEFC2074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6803B8F-D210-B3D1-A230-0DDD0ABE39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37423A5-FBB9-C3F1-967E-9725A52D47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DF9F504-3D1D-5A17-A49A-F5BA284C14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36513D5-C09F-A21E-445D-6507101540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A30C14-91BA-A198-7917-A4A82EEEFB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C026799-202B-CA77-9EEA-6BFDADB7AF6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76F5D18-6CA9-D897-D9D6-ACF5A538D4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A28CD1A-112C-2FB1-BA3B-F6A2249756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DA0F9C7-24C5-9C96-0AAF-C0796AA4D27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3C10032-414D-E370-3109-D9168CBFD8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27428E0-082E-725C-9C38-8AB55FF788A8}"/>
              </a:ext>
            </a:extLst>
          </p:cNvPr>
          <p:cNvSpPr txBox="1"/>
          <p:nvPr/>
        </p:nvSpPr>
        <p:spPr>
          <a:xfrm>
            <a:off x="-13018" y="88768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ليشرح كيفية إيجاد الحل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AFDABE-FB4F-2D9C-F1A0-08598AFCE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B9DCE3B-F41A-B420-6327-6F63FF9AC632}"/>
              </a:ext>
            </a:extLst>
          </p:cNvPr>
          <p:cNvSpPr txBox="1"/>
          <p:nvPr/>
        </p:nvSpPr>
        <p:spPr>
          <a:xfrm>
            <a:off x="4656083" y="2685826"/>
            <a:ext cx="3751122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أُمَثِّلُ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مُعْطَياتِ الْمَسْأَلَةِ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مُتَساوِيَاتِ الْحَلِِّ: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أَصوغُ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عِبارَةَ الْحَلِّ (2ن)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BFD179-233C-B9B1-E11A-5A1E9EFC6E7B}"/>
              </a:ext>
            </a:extLst>
          </p:cNvPr>
          <p:cNvSpPr txBox="1"/>
          <p:nvPr/>
        </p:nvSpPr>
        <p:spPr>
          <a:xfrm>
            <a:off x="986525" y="1411901"/>
            <a:ext cx="6590581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اِشْتَرَتِ الأُسْتَاذَةُ 5 عُلَبٍ مِنَ الدَّفَاتِرِ الصَّغِيرَةِ، فِي كُلِّ عُلْبَةٍ 14 دَفْتَرًا، وَ4 عُلَبٍ مِنَ الدَّفَاتِرِ الكَبِيرَةِ، فِي كُلِّ عُلْبَةٍ 18 دَفْتَرا. مَا عَدَدُ الدَّفَاتِرِ الَّتِي اشْتَرَتْهَا الأُسْتَاذَةُ؟</a:t>
            </a:r>
            <a:endParaRPr lang="f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5990-D2CC-3FB6-D374-888EAAFED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22" t="41664" r="57378" b="3844"/>
          <a:stretch>
            <a:fillRect/>
          </a:stretch>
        </p:blipFill>
        <p:spPr>
          <a:xfrm>
            <a:off x="605870" y="2468319"/>
            <a:ext cx="3966130" cy="30400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8036DC1-ECA5-2738-7B71-F35D2FA5CEC1}"/>
              </a:ext>
            </a:extLst>
          </p:cNvPr>
          <p:cNvSpPr txBox="1"/>
          <p:nvPr/>
        </p:nvSpPr>
        <p:spPr>
          <a:xfrm>
            <a:off x="5127511" y="3442832"/>
            <a:ext cx="170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>
                <a:solidFill>
                  <a:srgbClr val="FF0000"/>
                </a:solidFill>
              </a:rPr>
              <a:t>5 </a:t>
            </a:r>
            <a:r>
              <a:rPr lang="ar-MA" dirty="0">
                <a:solidFill>
                  <a:srgbClr val="FF0000"/>
                </a:solidFill>
              </a:rPr>
              <a:t>×</a:t>
            </a:r>
            <a:r>
              <a:rPr lang="fr-MA" dirty="0">
                <a:solidFill>
                  <a:srgbClr val="FF0000"/>
                </a:solidFill>
              </a:rPr>
              <a:t> 14 = 70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6232E7-47CE-C060-6837-DE4B6C1E6B37}"/>
              </a:ext>
            </a:extLst>
          </p:cNvPr>
          <p:cNvSpPr txBox="1"/>
          <p:nvPr/>
        </p:nvSpPr>
        <p:spPr>
          <a:xfrm>
            <a:off x="5127511" y="3820880"/>
            <a:ext cx="170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4</a:t>
            </a:r>
            <a:r>
              <a:rPr lang="fr-MA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×</a:t>
            </a:r>
            <a:r>
              <a:rPr lang="fr-MA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18</a:t>
            </a:r>
            <a:r>
              <a:rPr lang="fr-MA" dirty="0">
                <a:solidFill>
                  <a:srgbClr val="FF0000"/>
                </a:solidFill>
              </a:rPr>
              <a:t> = </a:t>
            </a:r>
            <a:r>
              <a:rPr lang="ar-MA" dirty="0">
                <a:solidFill>
                  <a:srgbClr val="FF0000"/>
                </a:solidFill>
              </a:rPr>
              <a:t>72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6A7C96-B7EB-F6D8-5965-FDF6AD6D8A70}"/>
              </a:ext>
            </a:extLst>
          </p:cNvPr>
          <p:cNvSpPr txBox="1"/>
          <p:nvPr/>
        </p:nvSpPr>
        <p:spPr>
          <a:xfrm>
            <a:off x="5127511" y="4190212"/>
            <a:ext cx="170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70</a:t>
            </a:r>
            <a:r>
              <a:rPr lang="fr-MA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+</a:t>
            </a:r>
            <a:r>
              <a:rPr lang="fr-MA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72</a:t>
            </a:r>
            <a:r>
              <a:rPr lang="fr-MA" dirty="0">
                <a:solidFill>
                  <a:srgbClr val="FF0000"/>
                </a:solidFill>
              </a:rPr>
              <a:t> = </a:t>
            </a:r>
            <a:r>
              <a:rPr lang="ar-MA" dirty="0">
                <a:solidFill>
                  <a:srgbClr val="FF0000"/>
                </a:solidFill>
              </a:rPr>
              <a:t>142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A6CB0C-82C1-DD61-1752-C55DFE60D062}"/>
              </a:ext>
            </a:extLst>
          </p:cNvPr>
          <p:cNvSpPr txBox="1"/>
          <p:nvPr/>
        </p:nvSpPr>
        <p:spPr>
          <a:xfrm>
            <a:off x="4487918" y="4928876"/>
            <a:ext cx="421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الدَّفَاتِرِ الَّتِي اشْتَرَتْهَا الأُسْتَاذَةُ هُوَ: 142 دفترا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F178FC8-E3F8-A18E-307F-132F7C5CC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64370"/>
              </p:ext>
            </p:extLst>
          </p:nvPr>
        </p:nvGraphicFramePr>
        <p:xfrm>
          <a:off x="707347" y="3147421"/>
          <a:ext cx="2119935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23987">
                  <a:extLst>
                    <a:ext uri="{9D8B030D-6E8A-4147-A177-3AD203B41FA5}">
                      <a16:colId xmlns:a16="http://schemas.microsoft.com/office/drawing/2014/main" val="3710240074"/>
                    </a:ext>
                  </a:extLst>
                </a:gridCol>
                <a:gridCol w="423987">
                  <a:extLst>
                    <a:ext uri="{9D8B030D-6E8A-4147-A177-3AD203B41FA5}">
                      <a16:colId xmlns:a16="http://schemas.microsoft.com/office/drawing/2014/main" val="193164640"/>
                    </a:ext>
                  </a:extLst>
                </a:gridCol>
                <a:gridCol w="423987">
                  <a:extLst>
                    <a:ext uri="{9D8B030D-6E8A-4147-A177-3AD203B41FA5}">
                      <a16:colId xmlns:a16="http://schemas.microsoft.com/office/drawing/2014/main" val="2846633324"/>
                    </a:ext>
                  </a:extLst>
                </a:gridCol>
                <a:gridCol w="423987">
                  <a:extLst>
                    <a:ext uri="{9D8B030D-6E8A-4147-A177-3AD203B41FA5}">
                      <a16:colId xmlns:a16="http://schemas.microsoft.com/office/drawing/2014/main" val="572881342"/>
                    </a:ext>
                  </a:extLst>
                </a:gridCol>
                <a:gridCol w="423987">
                  <a:extLst>
                    <a:ext uri="{9D8B030D-6E8A-4147-A177-3AD203B41FA5}">
                      <a16:colId xmlns:a16="http://schemas.microsoft.com/office/drawing/2014/main" val="1705163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fr-M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fr-M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fr-M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fr-M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fr-M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159387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C0E25CB-880A-1D5E-145E-956CEF9EC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901226"/>
              </p:ext>
            </p:extLst>
          </p:nvPr>
        </p:nvGraphicFramePr>
        <p:xfrm>
          <a:off x="707347" y="3812164"/>
          <a:ext cx="237221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3053">
                  <a:extLst>
                    <a:ext uri="{9D8B030D-6E8A-4147-A177-3AD203B41FA5}">
                      <a16:colId xmlns:a16="http://schemas.microsoft.com/office/drawing/2014/main" val="2582222016"/>
                    </a:ext>
                  </a:extLst>
                </a:gridCol>
                <a:gridCol w="593053">
                  <a:extLst>
                    <a:ext uri="{9D8B030D-6E8A-4147-A177-3AD203B41FA5}">
                      <a16:colId xmlns:a16="http://schemas.microsoft.com/office/drawing/2014/main" val="30446013"/>
                    </a:ext>
                  </a:extLst>
                </a:gridCol>
                <a:gridCol w="593053">
                  <a:extLst>
                    <a:ext uri="{9D8B030D-6E8A-4147-A177-3AD203B41FA5}">
                      <a16:colId xmlns:a16="http://schemas.microsoft.com/office/drawing/2014/main" val="1493707570"/>
                    </a:ext>
                  </a:extLst>
                </a:gridCol>
                <a:gridCol w="593053">
                  <a:extLst>
                    <a:ext uri="{9D8B030D-6E8A-4147-A177-3AD203B41FA5}">
                      <a16:colId xmlns:a16="http://schemas.microsoft.com/office/drawing/2014/main" val="2855510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6307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2EEEE420-C4EB-D8ED-9454-BBF6638E4BAE}"/>
              </a:ext>
            </a:extLst>
          </p:cNvPr>
          <p:cNvSpPr txBox="1"/>
          <p:nvPr/>
        </p:nvSpPr>
        <p:spPr>
          <a:xfrm>
            <a:off x="3149477" y="3109461"/>
            <a:ext cx="13384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الدَّفَاتِرُ الصَّغِيرَةُ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17E851-70E5-094C-0712-9DD7F3CD85C5}"/>
              </a:ext>
            </a:extLst>
          </p:cNvPr>
          <p:cNvSpPr txBox="1"/>
          <p:nvPr/>
        </p:nvSpPr>
        <p:spPr>
          <a:xfrm>
            <a:off x="3146777" y="3768782"/>
            <a:ext cx="13384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الدَّفَاتِرُ الكَبِيرَةُ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9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6AC31-3047-95FE-18FA-779F4DB7D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27453B-3533-8B7F-8FCD-985E22C81C8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AC34876-A5B4-9FAD-E3A8-B05503B5A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AC2958B-F124-1A7E-3D68-D674D353AA7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5F777AC-2B60-F0F2-9F82-B63C0B28CBF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1FBA24A-2D2A-BB68-6E43-3F680D9AEA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1BEC1D1-4A97-8387-3AC4-C3C0006C0F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FAFE501-9B1B-E615-3A4B-E0684CDB84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AA32965-8587-F80C-9E7C-D5D1504D8A5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705C32D-AA16-7715-B6BA-A96BC9B84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04EB8DC-4570-A42F-51C8-C8539746187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567BE62-F10A-2478-3159-2750E6D8C96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2BF73B5-81A4-CE1F-145B-AEC45B5757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57A242E-F196-0C11-3B5C-BA82925C3504}"/>
              </a:ext>
            </a:extLst>
          </p:cNvPr>
          <p:cNvSpPr txBox="1"/>
          <p:nvPr/>
        </p:nvSpPr>
        <p:spPr>
          <a:xfrm>
            <a:off x="-20996" y="759500"/>
            <a:ext cx="7473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المسألة التالية، لديكم 5 دقائق. </a:t>
            </a:r>
          </a:p>
          <a:p>
            <a:pPr lvl="0" algn="r" rtl="1">
              <a:defRPr/>
            </a:pPr>
            <a:r>
              <a:rPr lang="ar-MA" sz="1400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(يمكن تنويع طرائق الاشتغال)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24FEF1-5729-A7E4-5158-C2ABCF548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3528147-310C-638A-260F-8668120848A9}"/>
              </a:ext>
            </a:extLst>
          </p:cNvPr>
          <p:cNvSpPr txBox="1"/>
          <p:nvPr/>
        </p:nvSpPr>
        <p:spPr>
          <a:xfrm>
            <a:off x="4656083" y="3305937"/>
            <a:ext cx="3751122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أُمَثِّلُ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مُعْطَياتِ الْمَسْأَلَةِ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مُتَساوِيَاتِ الْحَلِِّ: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أَصوغُ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عِبارَةَ الْحَلِّ: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96D909-1EF9-B8EF-0A62-FA5595FB83F1}"/>
              </a:ext>
            </a:extLst>
          </p:cNvPr>
          <p:cNvSpPr txBox="1"/>
          <p:nvPr/>
        </p:nvSpPr>
        <p:spPr>
          <a:xfrm>
            <a:off x="676297" y="1410009"/>
            <a:ext cx="6948785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قَاعَةِ اَلرَّسْمِ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وَزَّعَتِ اَلْأُسْتَاذَةُ أَقْلَامَ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تَلْوِينٍ عَلَى عُلْبَتَيْنِ.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تَحْتَوِي اَلْعُلْبَةُ اَلْأُولَى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78 قَلَمًا،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وَتَحْتَوِي اَلْعُلْبَةُ اَلثَّانِيَةُ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46 قَلَمًا. كَمْ قَلَمًا يَنْبَغِي نَقْلُهُ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 اَلْعُلْبَةِ اَلْأُولَى إِلَى اَلْعُلْبَةِ اَلثَّانِيَةِ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لِيُصْبِحَ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اَلْعُلْبَتَيْنِ اَلْعَدَدُ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نَفْسُهُ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أَقْلَامِ اَلتَّلْوِينِ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B836CC-5751-0854-C4EC-4B00E0AE48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22" t="41664" r="57378" b="3844"/>
          <a:stretch>
            <a:fillRect/>
          </a:stretch>
        </p:blipFill>
        <p:spPr>
          <a:xfrm>
            <a:off x="593138" y="3105651"/>
            <a:ext cx="3966130" cy="30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2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87784-20FD-3D25-6C96-2F064FFE1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A14BA4-A279-14E8-5468-B263C25362A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FE806A7-44C9-A5B7-C205-AB38F17F4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E33B0B0-F7F3-233E-B62F-709256D83A9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EED3478-A7A8-81EA-6BC3-58DEF18B8E8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0245913-3406-3346-0ECD-CD48EBECAB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97B0CFE-C95D-AA9A-B540-660DE91085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7165C12-D893-8939-C7CF-1CC38857F43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DE97D8-6941-F26F-49A9-CB93C21BFB8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DB3F497-ACAE-0AA8-86EB-2D56C0242A4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F94A15-92A5-1033-2892-88F2F63549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6CECB3A-B457-7158-4799-28EDD9133D5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74F4AF7-3A08-B30B-BF52-C6D4D5B0EC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1F9915E-9CBA-4BD8-0F41-FFF6A23FD31E}"/>
              </a:ext>
            </a:extLst>
          </p:cNvPr>
          <p:cNvSpPr txBox="1"/>
          <p:nvPr/>
        </p:nvSpPr>
        <p:spPr>
          <a:xfrm>
            <a:off x="0" y="87894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ليشرح كيفية إيجاد الحل</a:t>
            </a: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2D5229-CDAE-1956-DFA7-2F9CC93A0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C5D7A66-5CD9-E433-7E88-BDBF5C1DD603}"/>
              </a:ext>
            </a:extLst>
          </p:cNvPr>
          <p:cNvSpPr txBox="1"/>
          <p:nvPr/>
        </p:nvSpPr>
        <p:spPr>
          <a:xfrm>
            <a:off x="4656083" y="3305937"/>
            <a:ext cx="3751122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أُمَثِّلُ </a:t>
            </a: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مُعْطَياتِ الْمَسْأَلَةِ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مُتَساوِيَاتِ الْحَلِِّ:</a:t>
            </a:r>
          </a:p>
          <a:p>
            <a:pPr algn="r" rtl="1">
              <a:lnSpc>
                <a:spcPct val="150000"/>
              </a:lnSpc>
            </a:pPr>
            <a:r>
              <a:rPr lang="ar-MA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............................................................................................................................................أَصوغُ </a:t>
            </a: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عِبارَةَ الْحَلِّ</a:t>
            </a:r>
          </a:p>
          <a:p>
            <a:pPr algn="r" rtl="1">
              <a:lnSpc>
                <a:spcPct val="150000"/>
              </a:lnSpc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66C0BF-EC58-0791-0112-0A4991497C83}"/>
              </a:ext>
            </a:extLst>
          </p:cNvPr>
          <p:cNvSpPr txBox="1"/>
          <p:nvPr/>
        </p:nvSpPr>
        <p:spPr>
          <a:xfrm>
            <a:off x="676297" y="1410009"/>
            <a:ext cx="6948785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قَاعَةِ اَلرَّسْمِ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وَزَّعَتِ اَلْأُسْتَاذَةُ أَقْلَامَ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تَلْوِينٍ عَلَى عُلْبَتَيْنِ.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تَحْتَوِي اَلْعُلْبَةُ اَلْأُولَى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78 قَلَمًا،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وَتَحْتَوِي اَلْعُلْبَةُ اَلثَّانِيَةُ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46 قَلَمًا. كَمْ قَلَمًا يَنْبَغِي نَقْلُهُ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 اَلْعُلْبَةِ اَلْأُولَى إِلَى اَلْعُلْبَةِ اَلثَّانِيَةِ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لِيُصْبِحَ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اَلْعُلْبَتَيْنِ اَلْعَدَدُ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نَفْسُهُ </a:t>
            </a:r>
            <a:r>
              <a:rPr lang="ar-MA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أَقْلَامِ اَلتَّلْوِينِ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61DBCE-8EAD-FD4D-8F49-0F8564B027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22" t="41664" r="57378" b="3844"/>
          <a:stretch>
            <a:fillRect/>
          </a:stretch>
        </p:blipFill>
        <p:spPr>
          <a:xfrm>
            <a:off x="593138" y="3105651"/>
            <a:ext cx="3966130" cy="304001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12E88E6-5058-EBEB-02F4-7293193F62B8}"/>
              </a:ext>
            </a:extLst>
          </p:cNvPr>
          <p:cNvGraphicFramePr>
            <a:graphicFrameLocks noGrp="1"/>
          </p:cNvGraphicFramePr>
          <p:nvPr/>
        </p:nvGraphicFramePr>
        <p:xfrm>
          <a:off x="988650" y="4100376"/>
          <a:ext cx="306902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875">
                  <a:extLst>
                    <a:ext uri="{9D8B030D-6E8A-4147-A177-3AD203B41FA5}">
                      <a16:colId xmlns:a16="http://schemas.microsoft.com/office/drawing/2014/main" val="2381552176"/>
                    </a:ext>
                  </a:extLst>
                </a:gridCol>
                <a:gridCol w="861145">
                  <a:extLst>
                    <a:ext uri="{9D8B030D-6E8A-4147-A177-3AD203B41FA5}">
                      <a16:colId xmlns:a16="http://schemas.microsoft.com/office/drawing/2014/main" val="220384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782361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4D939F3-1918-AAFF-9224-50B8A2818BED}"/>
              </a:ext>
            </a:extLst>
          </p:cNvPr>
          <p:cNvGraphicFramePr>
            <a:graphicFrameLocks noGrp="1"/>
          </p:cNvGraphicFramePr>
          <p:nvPr/>
        </p:nvGraphicFramePr>
        <p:xfrm>
          <a:off x="988650" y="4824298"/>
          <a:ext cx="147412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4129">
                  <a:extLst>
                    <a:ext uri="{9D8B030D-6E8A-4147-A177-3AD203B41FA5}">
                      <a16:colId xmlns:a16="http://schemas.microsoft.com/office/drawing/2014/main" val="2381552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46</a:t>
                      </a:r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782361"/>
                  </a:ext>
                </a:extLst>
              </a:tr>
            </a:tbl>
          </a:graphicData>
        </a:graphic>
      </p:graphicFrame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B17D78DF-B828-D845-7A0C-537AD6ACE73B}"/>
              </a:ext>
            </a:extLst>
          </p:cNvPr>
          <p:cNvSpPr/>
          <p:nvPr/>
        </p:nvSpPr>
        <p:spPr>
          <a:xfrm rot="5400000" flipH="1" flipV="1">
            <a:off x="2317973" y="2360679"/>
            <a:ext cx="410380" cy="3069018"/>
          </a:xfrm>
          <a:prstGeom prst="rightBrace">
            <a:avLst>
              <a:gd name="adj1" fmla="val 23498"/>
              <a:gd name="adj2" fmla="val 5231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7483B4-6A66-4E0F-DC27-E1869F71D4D8}"/>
              </a:ext>
            </a:extLst>
          </p:cNvPr>
          <p:cNvSpPr txBox="1"/>
          <p:nvPr/>
        </p:nvSpPr>
        <p:spPr>
          <a:xfrm>
            <a:off x="2344484" y="3305937"/>
            <a:ext cx="5990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78</a:t>
            </a:r>
            <a:endParaRPr lang="fr-MA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61D86B8-6204-9F4A-3D31-B1BA28BA0CD8}"/>
              </a:ext>
            </a:extLst>
          </p:cNvPr>
          <p:cNvGraphicFramePr>
            <a:graphicFrameLocks noGrp="1"/>
          </p:cNvGraphicFramePr>
          <p:nvPr/>
        </p:nvGraphicFramePr>
        <p:xfrm>
          <a:off x="2462780" y="4832555"/>
          <a:ext cx="751806" cy="374831"/>
        </p:xfrm>
        <a:graphic>
          <a:graphicData uri="http://schemas.openxmlformats.org/drawingml/2006/table">
            <a:tbl>
              <a:tblPr/>
              <a:tblGrid>
                <a:gridCol w="751806">
                  <a:extLst>
                    <a:ext uri="{9D8B030D-6E8A-4147-A177-3AD203B41FA5}">
                      <a16:colId xmlns:a16="http://schemas.microsoft.com/office/drawing/2014/main" val="3099381825"/>
                    </a:ext>
                  </a:extLst>
                </a:gridCol>
              </a:tblGrid>
              <a:tr h="374831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dash"/>
                    </a:lnL>
                    <a:lnR w="12700" cmpd="sng">
                      <a:solidFill>
                        <a:schemeClr val="tx1"/>
                      </a:solidFill>
                      <a:prstDash val="dash"/>
                    </a:lnR>
                    <a:lnT w="12700" cmpd="sng">
                      <a:solidFill>
                        <a:schemeClr val="tx1"/>
                      </a:solidFill>
                      <a:prstDash val="dash"/>
                    </a:lnT>
                    <a:lnB w="12700" cmpd="sng">
                      <a:solidFill>
                        <a:schemeClr val="tx1"/>
                      </a:solidFill>
                      <a:prstDash val="dash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126414"/>
                  </a:ext>
                </a:extLst>
              </a:tr>
            </a:tbl>
          </a:graphicData>
        </a:graphic>
      </p:graphicFrame>
      <p:sp>
        <p:nvSpPr>
          <p:cNvPr id="15" name="Flèche : courbe vers la gauche 14">
            <a:extLst>
              <a:ext uri="{FF2B5EF4-FFF2-40B4-BE49-F238E27FC236}">
                <a16:creationId xmlns:a16="http://schemas.microsoft.com/office/drawing/2014/main" id="{E45BA47F-A225-CD80-03E7-576D3E3363FA}"/>
              </a:ext>
            </a:extLst>
          </p:cNvPr>
          <p:cNvSpPr/>
          <p:nvPr/>
        </p:nvSpPr>
        <p:spPr>
          <a:xfrm rot="2028041">
            <a:off x="3450245" y="4498047"/>
            <a:ext cx="116743" cy="534634"/>
          </a:xfrm>
          <a:prstGeom prst="curvedLeftArrow">
            <a:avLst>
              <a:gd name="adj1" fmla="val 2120"/>
              <a:gd name="adj2" fmla="val 32167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BB74E1-7DCB-ABAE-0441-FF76706E5857}"/>
              </a:ext>
            </a:extLst>
          </p:cNvPr>
          <p:cNvSpPr txBox="1"/>
          <p:nvPr/>
        </p:nvSpPr>
        <p:spPr>
          <a:xfrm>
            <a:off x="5250426" y="4067366"/>
            <a:ext cx="1524000" cy="37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78 – 46 = 32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017110-FB50-87FA-5E35-AC43B5FA0B57}"/>
              </a:ext>
            </a:extLst>
          </p:cNvPr>
          <p:cNvSpPr txBox="1"/>
          <p:nvPr/>
        </p:nvSpPr>
        <p:spPr>
          <a:xfrm>
            <a:off x="5240909" y="4438844"/>
            <a:ext cx="1524000" cy="37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32 </a:t>
            </a:r>
            <a:r>
              <a:rPr lang="ar-MA" dirty="0">
                <a:solidFill>
                  <a:srgbClr val="FF0000"/>
                </a:solidFill>
              </a:rPr>
              <a:t>÷</a:t>
            </a:r>
            <a:r>
              <a:rPr lang="fr-MA" dirty="0">
                <a:solidFill>
                  <a:srgbClr val="FF0000"/>
                </a:solidFill>
              </a:rPr>
              <a:t> 2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fr-MA" dirty="0">
                <a:solidFill>
                  <a:srgbClr val="FF0000"/>
                </a:solidFill>
              </a:rPr>
              <a:t> = </a:t>
            </a:r>
            <a:r>
              <a:rPr lang="ar-MA" dirty="0">
                <a:solidFill>
                  <a:srgbClr val="FF0000"/>
                </a:solidFill>
              </a:rPr>
              <a:t>16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5B2A47-8D3D-523B-DAE1-B68FDC9474E6}"/>
              </a:ext>
            </a:extLst>
          </p:cNvPr>
          <p:cNvSpPr txBox="1"/>
          <p:nvPr/>
        </p:nvSpPr>
        <p:spPr>
          <a:xfrm>
            <a:off x="4879331" y="5087864"/>
            <a:ext cx="3448223" cy="88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الأَقْلَامِ </a:t>
            </a:r>
            <a:r>
              <a:rPr lang="ar-MA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الَّذي يَنْبَغِي نَقْلُهُ </a:t>
            </a:r>
            <a:r>
              <a:rPr lang="ar-MA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 اَلْعُلْبَةِ اَلْأُولَى إِلَى اَلْعُلْبَةِ اَلثَّانِيَةِ </a:t>
            </a:r>
            <a:r>
              <a:rPr lang="ar-MA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هُوَ</a:t>
            </a: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16 قلما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5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5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45E4-4611-255D-DC29-350F383E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FF188B-DE02-C63B-603F-D65B80B4F6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A2C9605-D6B2-ABE2-12B5-7D5181FB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B46FA6-C1AC-6371-1BBB-F84223BDF33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0CFA34-A9F0-0B14-077B-2E1A5D4744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F6D7821-4ABD-F6E5-E4F6-BBCE54DC38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809FCD-FC1E-E560-FB6F-7CDB348254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585DE3-4B8B-2FE9-C536-B0DC594E2B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16179-F11E-0B87-2308-188F9A0FA5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C4CB2CC-C6FA-ECF6-1CE1-CC34152DDC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C3DAE0-6F7E-1CFF-740B-822425A7C734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451F8A7-C20E-2737-BBC8-E59B15E7B0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4C3A2D8-4552-59E4-B947-012BA8CD54E8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2EAE2B-A93B-B5C3-AC25-0C89A09B605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ECA795-6966-51D3-0406-6C35B2D0C2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45CF19-F1DB-9996-67AC-90392A72D0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960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سنراجع بعض العبارات وتكتبون مقابلها في اللغة الفرنسية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2103F4A-7338-CAFD-D964-143BB28CD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632435"/>
              </p:ext>
            </p:extLst>
          </p:nvPr>
        </p:nvGraphicFramePr>
        <p:xfrm>
          <a:off x="600705" y="1923392"/>
          <a:ext cx="7942589" cy="4379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146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84644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453205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453205">
                <a:tc>
                  <a:txBody>
                    <a:bodyPr/>
                    <a:lstStyle/>
                    <a:p>
                      <a:pPr algn="l"/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مِبْيَانٌ نُقَطِيٌّ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2365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مَسْأَلَة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2365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تَمْثِيل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45320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مُتَسَاوِيَة حِسَابِيَّة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45320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حِسَابٌ ذِهْنِيٌّ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45320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مُسْتَقِيم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  <a:tr h="589468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بَرْنَامَجُ إِنْشَاءٍ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86439"/>
                  </a:ext>
                </a:extLst>
              </a:tr>
              <a:tr h="45320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مِبْيَانٌ دَائِرِيٌّ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83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F5CF-D307-D609-5AD8-54589058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DFBCB4F-DF8A-FC90-4D9B-571ACF386A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2DD178C-5FF0-1078-7BE3-CEB11AD49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632FE9F-1FB2-B60A-2E6D-6AC9399671C5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493F0AD-CBF4-A744-BDC3-B4BDF4914B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A14A689-8E1F-4777-4048-2B1C9153B91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D27189C-1622-654B-76A6-4E6D1C85053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6AE4A8B-4CEA-BB65-8219-081227C7F10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E5B848D-FEB6-7322-141A-1FA89AF43B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F7CAB2B-E811-7CCB-CD7E-02AFA121C88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40709AA-D24D-5B8C-B0FE-DC103F800833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8E3AC22-E510-1254-3860-6388F52765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3C6F339-BED2-94C1-970E-1610B5079E0A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ZoneTexte 10">
            <a:extLst>
              <a:ext uri="{FF2B5EF4-FFF2-40B4-BE49-F238E27FC236}">
                <a16:creationId xmlns:a16="http://schemas.microsoft.com/office/drawing/2014/main" id="{17056848-968D-C1E8-EF6F-90284C0977C0}"/>
              </a:ext>
            </a:extLst>
          </p:cNvPr>
          <p:cNvSpPr txBox="1"/>
          <p:nvPr/>
        </p:nvSpPr>
        <p:spPr>
          <a:xfrm>
            <a:off x="0" y="891223"/>
            <a:ext cx="7539708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على دفاتركم</a:t>
            </a: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8C77F6-9C27-6629-E450-0B564308F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209C09-34C6-D42A-6305-635AD9C65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96238"/>
              </p:ext>
            </p:extLst>
          </p:nvPr>
        </p:nvGraphicFramePr>
        <p:xfrm>
          <a:off x="600705" y="1923392"/>
          <a:ext cx="7942589" cy="4379968"/>
        </p:xfrm>
        <a:graphic>
          <a:graphicData uri="http://schemas.openxmlformats.org/drawingml/2006/table">
            <a:tbl>
              <a:tblPr firstRow="1" bandRow="1"/>
              <a:tblGrid>
                <a:gridCol w="4096146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84644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ACB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AC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/>
                      <a:r>
                        <a:rPr lang="fr-MA" sz="20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Diagramme à points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مِبْيَانٌ نُقَطِيٌّ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23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Problème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مَسْأَلَة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23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Représentation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تَمْثِيل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Égalité arithmétique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مُتَسَاوِيَة حِسَابِيَّة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Calcul mental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حِسَابٌ ذِهْنِيٌّ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Droite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مُسْتَقِيم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  <a:tr h="5894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Programme de construction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بَرْنَامَجُ إِنْشَاءٍ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86439"/>
                  </a:ext>
                </a:extLst>
              </a:tr>
              <a:tr h="453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Diagramme circulaire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مِبْيَانٌ دَائِرِيٌّ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83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43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ADF9-2F3F-6329-E56E-AFF70A7C6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43423D-745E-5F6F-8D1E-9B5AB578F3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78DA13-6968-BB96-58BE-8BC059908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5246BA7-8543-EA5E-CC57-3275CBA15567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BD96380-8A0B-37CC-0E07-7AB7043AF5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40C458D-0A72-576F-BAFE-AF60E43B02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17FF-B568-5B91-9FC0-1AA203A40D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698B9A6-1406-0A43-4BA0-E9D119E1EE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38374C-29B0-BDF4-C79F-5E47209F60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DCBB26-9C5B-A435-6BA9-FF3EB26D0A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B05FD0-739E-D564-D779-E6A50305DDE7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42D79E-4876-B2BF-690A-FA5955625A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518B35E-D264-C39F-B384-1B8A375CF5A7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9CEF4-A0CB-DBFB-3AB2-30C412922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5ACF51-2C3B-5D11-EDA0-EC660042DE5D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بالتوفيق في الامتحانات المقبلة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88889F2-F469-C697-8DB3-595F930A7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F649B1A-35DD-BFE3-E73B-490FA08E7DF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5D49D3E-DFF5-47B2-BE06-0D309EC55E19}">
  <we:reference id="wa200010001" version="1.0.0.1" store="fr-FR" storeType="OMEX"/>
  <we:alternateReferences>
    <we:reference id="WA200010001" version="1.0.0.1" store="WA200010001" storeType="OMEX"/>
  </we:alternateReferences>
  <we:properties>
    <we:property name="claude.fileId" value="&quot;9e2bc78c-3474-4fa0-9632-c21e74d6513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28496</TotalTime>
  <Words>1425</Words>
  <Application>Microsoft Office PowerPoint</Application>
  <PresentationFormat>Affichage à l'écran (4:3)</PresentationFormat>
  <Paragraphs>408</Paragraphs>
  <Slides>40</Slides>
  <Notes>18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40</vt:i4>
      </vt:variant>
    </vt:vector>
  </HeadingPairs>
  <TitlesOfParts>
    <vt:vector size="51" baseType="lpstr">
      <vt:lpstr>Aptos</vt:lpstr>
      <vt:lpstr>Effra CC Arbc</vt:lpstr>
      <vt:lpstr>Arial</vt:lpstr>
      <vt:lpstr>Calibri</vt:lpstr>
      <vt:lpstr>DengXian</vt:lpstr>
      <vt:lpstr>Aptos Display</vt:lpstr>
      <vt:lpstr>Wingdings</vt:lpstr>
      <vt:lpstr>2_Conception personnalisée</vt:lpstr>
      <vt:lpstr>Page d'entree</vt:lpstr>
      <vt:lpstr>partie 1</vt:lpstr>
      <vt:lpstr>3_Conception personnalisée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ismail achboun</cp:lastModifiedBy>
  <cp:revision>172</cp:revision>
  <cp:lastPrinted>2025-08-13T10:11:39Z</cp:lastPrinted>
  <dcterms:created xsi:type="dcterms:W3CDTF">2025-08-01T12:31:49Z</dcterms:created>
  <dcterms:modified xsi:type="dcterms:W3CDTF">2026-06-11T02:51:53Z</dcterms:modified>
</cp:coreProperties>
</file>