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slideLayouts/slideLayout11.xml" ContentType="application/vnd.openxmlformats-officedocument.presentationml.slideLayout+xml"/>
  <Override PartName="/ppt/theme/theme6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7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  <p:sldMasterId id="2147483916" r:id="rId7"/>
    <p:sldMasterId id="2147483919" r:id="rId8"/>
  </p:sldMasterIdLst>
  <p:notesMasterIdLst>
    <p:notesMasterId r:id="rId62"/>
  </p:notesMasterIdLst>
  <p:handoutMasterIdLst>
    <p:handoutMasterId r:id="rId63"/>
  </p:handoutMasterIdLst>
  <p:sldIdLst>
    <p:sldId id="779" r:id="rId9"/>
    <p:sldId id="911" r:id="rId10"/>
    <p:sldId id="2134807332" r:id="rId11"/>
    <p:sldId id="780" r:id="rId12"/>
    <p:sldId id="938" r:id="rId13"/>
    <p:sldId id="907" r:id="rId14"/>
    <p:sldId id="746" r:id="rId15"/>
    <p:sldId id="2134807340" r:id="rId16"/>
    <p:sldId id="766" r:id="rId17"/>
    <p:sldId id="2134807202" r:id="rId18"/>
    <p:sldId id="2134807341" r:id="rId19"/>
    <p:sldId id="2134807343" r:id="rId20"/>
    <p:sldId id="2134807345" r:id="rId21"/>
    <p:sldId id="2134807346" r:id="rId22"/>
    <p:sldId id="2134807344" r:id="rId23"/>
    <p:sldId id="2134807347" r:id="rId24"/>
    <p:sldId id="2134807366" r:id="rId25"/>
    <p:sldId id="2134807368" r:id="rId26"/>
    <p:sldId id="786" r:id="rId27"/>
    <p:sldId id="2134807361" r:id="rId28"/>
    <p:sldId id="2134807370" r:id="rId29"/>
    <p:sldId id="2134807371" r:id="rId30"/>
    <p:sldId id="2134807372" r:id="rId31"/>
    <p:sldId id="2134807333" r:id="rId32"/>
    <p:sldId id="2134807374" r:id="rId33"/>
    <p:sldId id="2134807375" r:id="rId34"/>
    <p:sldId id="2134807376" r:id="rId35"/>
    <p:sldId id="2134807373" r:id="rId36"/>
    <p:sldId id="2134807362" r:id="rId37"/>
    <p:sldId id="2134807295" r:id="rId38"/>
    <p:sldId id="2134807296" r:id="rId39"/>
    <p:sldId id="2134807350" r:id="rId40"/>
    <p:sldId id="2134807352" r:id="rId41"/>
    <p:sldId id="2134807354" r:id="rId42"/>
    <p:sldId id="2134807355" r:id="rId43"/>
    <p:sldId id="2134807356" r:id="rId44"/>
    <p:sldId id="2134807357" r:id="rId45"/>
    <p:sldId id="2134807358" r:id="rId46"/>
    <p:sldId id="2134807359" r:id="rId47"/>
    <p:sldId id="2134807331" r:id="rId48"/>
    <p:sldId id="2134807246" r:id="rId49"/>
    <p:sldId id="2134807112" r:id="rId50"/>
    <p:sldId id="2134807287" r:id="rId51"/>
    <p:sldId id="2134807222" r:id="rId52"/>
    <p:sldId id="788" r:id="rId53"/>
    <p:sldId id="935" r:id="rId54"/>
    <p:sldId id="2134806699" r:id="rId55"/>
    <p:sldId id="2134807260" r:id="rId56"/>
    <p:sldId id="2134807262" r:id="rId57"/>
    <p:sldId id="2134807369" r:id="rId58"/>
    <p:sldId id="2134807342" r:id="rId59"/>
    <p:sldId id="2134807330" r:id="rId60"/>
    <p:sldId id="789" r:id="rId61"/>
  </p:sldIdLst>
  <p:sldSz cx="9144000" cy="6858000" type="screen4x3"/>
  <p:notesSz cx="6735763" cy="9866313"/>
  <p:embeddedFontLst>
    <p:embeddedFont>
      <p:font typeface="Dosis" pitchFamily="2" charset="0"/>
      <p:regular r:id="rId64"/>
      <p:bold r:id="rId65"/>
    </p:embeddedFont>
    <p:embeddedFont>
      <p:font typeface="Dosis SemiBold" pitchFamily="2" charset="0"/>
      <p:bold r:id="rId66"/>
    </p:embeddedFont>
    <p:embeddedFont>
      <p:font typeface="Microsoft Uighur" panose="02000000000000000000" pitchFamily="2" charset="-78"/>
      <p:regular r:id="rId67"/>
      <p:bold r:id="rId6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8D00"/>
    <a:srgbClr val="104862"/>
    <a:srgbClr val="16AB98"/>
    <a:srgbClr val="BFBFBF"/>
    <a:srgbClr val="11FF7D"/>
    <a:srgbClr val="00B050"/>
    <a:srgbClr val="FF0000"/>
    <a:srgbClr val="CF1F3C"/>
    <a:srgbClr val="3A8F98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145" autoAdjust="0"/>
    <p:restoredTop sz="89903" autoAdjust="0"/>
  </p:normalViewPr>
  <p:slideViewPr>
    <p:cSldViewPr snapToGrid="0">
      <p:cViewPr varScale="1">
        <p:scale>
          <a:sx n="69" d="100"/>
          <a:sy n="69" d="100"/>
        </p:scale>
        <p:origin x="1104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handoutMaster" Target="handoutMasters/handoutMaster1.xml"/><Relationship Id="rId68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font" Target="fonts/font3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font" Target="fonts/font1.fntdata"/><Relationship Id="rId69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font" Target="fonts/font4.fntdata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notesMaster" Target="notesMasters/notesMaster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font" Target="fonts/font2.fntdata"/><Relationship Id="rId73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" Type="http://schemas.openxmlformats.org/officeDocument/2006/relationships/slideMaster" Target="slideMasters/slideMaster7.xml"/><Relationship Id="rId7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09/06/2026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09/06/2026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1F3C0-1EF4-236E-3AD6-E794ECEF1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DA127B-1250-81E8-9ED1-F85CC4F50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A98FD4-CE55-A438-8B8B-E95100C38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EC440-1E69-3CB4-3B7C-CDE15BCC2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773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DD670-CCA5-7525-358C-A7FA22B7F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D6B217D-9CA9-6F0C-0568-ED4E393B09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D420851-5CF4-D930-A974-D1F67350FC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67BCAD-99EB-5197-D566-59106C2ADA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67476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AD777-C63A-B214-4821-78446D764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1D63D51-6229-DB7F-FDA4-68481AF31A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3490AA3-1BCF-EE20-E7BA-7F1E167592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022219-B9DA-0A3A-A104-611149D435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61573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32582-CEC2-38C5-341F-445EA62ED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4D93C0E-75D8-ACFF-D988-2722BA0E1C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E4EE6DE-ABC7-53DF-FE47-F5366D5F8A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0A1F828-3932-54C1-EE81-F228BD0975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53769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8A231-E16A-817B-3046-147446618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7281B02-E9DA-C7D6-0E67-7E1655DE1C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282F7D3-58A3-26CB-7DDF-46A6F27889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F9B7789-09ED-8572-2287-7D48FF65EA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0491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95B79-837A-1D51-90AE-CC48EF198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65CA08C-DF39-7A56-1968-18E736A16D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8E4CFB5-C23D-FE4A-308F-0AA38CC4EF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DE11D57-0387-1BB1-90BB-E8AA5F4713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59723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64A21-0B78-92D5-3482-534EBA09D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E40087-F4DA-5295-19B7-DADAFA4FA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601B14-A963-E32A-F70B-1F451D641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4C7C99-47C0-CB5F-C832-08A565529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84702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B4B54-9DE1-DE20-339A-9237B6DC2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F076BF-BA55-5BD2-F3C1-3826B7B85E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860862-289A-BF31-70F3-F40072BEF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D981D8-2861-F78D-9707-70C5CCE585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72953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58DA7-C2B3-46DD-B74E-591A9EFE9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CB621A6-F0AB-37EB-36C7-8D4A49796A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A1FE54-1A9E-BEC6-8381-967625A5AD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1013EB7-9EFF-839E-5D6B-0545F96CDF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57094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1E15F-264E-23C4-A77E-81DE3053D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6C818E8-41D4-61E9-8F33-DFEEE402CD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9C82E42-9732-2190-A077-1666F48D3D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92ACF53-A521-8742-A13F-4FE73511F5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3870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8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8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8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8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8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09/06/2026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C034A-7343-0FD8-306C-A50449C6B0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980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718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163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09/06/2026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78924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1162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3791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807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39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553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2640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758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1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e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theme" Target="../theme/theme8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26" r:id="rId2"/>
    <p:sldLayoutId id="2147483927" r:id="rId3"/>
    <p:sldLayoutId id="2147483928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827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7115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23" r:id="rId4"/>
    <p:sldLayoutId id="2147483924" r:id="rId5"/>
    <p:sldLayoutId id="214748392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gi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4.sv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6.svg"/><Relationship Id="rId5" Type="http://schemas.openxmlformats.org/officeDocument/2006/relationships/image" Target="../media/image45.svg"/><Relationship Id="rId4" Type="http://schemas.openxmlformats.org/officeDocument/2006/relationships/image" Target="../media/image44.sv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4.mp4"/><Relationship Id="rId7" Type="http://schemas.openxmlformats.org/officeDocument/2006/relationships/image" Target="../media/image2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8.xml"/><Relationship Id="rId4" Type="http://schemas.openxmlformats.org/officeDocument/2006/relationships/video" Target="../media/media4.mp4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الدرس 10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6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3676" y="415511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2400"/>
              <a:buFont typeface="Calibri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5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2400"/>
              <a:buFont typeface="Calibri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3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1894361" cy="288630"/>
            <a:chOff x="5372100" y="5877672"/>
            <a:chExt cx="1894361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Arial"/>
                </a:rPr>
                <a:t>الدرس 11</a:t>
              </a:r>
              <a:endParaRPr kumimoji="0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5391109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6997410" y="5887374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12</a:t>
              </a:r>
              <a:endParaRPr kumimoji="0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kumimoji="0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الإسناد في الممارسة الموجهة</a:t>
            </a:r>
            <a:endParaRPr kumimoji="0" lang="ar-MA" sz="1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أمر  للشريحة الموالية بعد عرض الفيديو</a:t>
            </a:r>
            <a:endParaRPr kumimoji="0" lang="ar-MA" sz="1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329564" y="373519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3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تَجْمِيعَاتٌ وَتَوْلِيفَاتٌ (1)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2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4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S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حل المسائل</a:t>
              </a:r>
              <a:endPara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2648953" y="2440759"/>
            <a:ext cx="126762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922C5CC-794B-A36D-DA5A-8C01F45CEC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123" y="4070259"/>
            <a:ext cx="3938021" cy="940822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0F111BE8-DAB1-119A-9F8F-5D19E1381F76}"/>
              </a:ext>
            </a:extLst>
          </p:cNvPr>
          <p:cNvSpPr txBox="1">
            <a:spLocks/>
          </p:cNvSpPr>
          <p:nvPr/>
        </p:nvSpPr>
        <p:spPr>
          <a:xfrm>
            <a:off x="595003" y="287045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تَجْمِيعَاتٌ وَتَوْلِيفَاتٌ (2)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A4C7729-C792-287A-9C46-6D3D38614BF6}"/>
              </a:ext>
            </a:extLst>
          </p:cNvPr>
          <p:cNvSpPr txBox="1"/>
          <p:nvPr/>
        </p:nvSpPr>
        <p:spPr>
          <a:xfrm>
            <a:off x="5159829" y="4346787"/>
            <a:ext cx="29193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اَلْمُتَوَسِّطُ الْحِسَابِيُّ </a:t>
            </a:r>
            <a:r>
              <a:rPr lang="ar-MA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وَٱلْمَدَى</a:t>
            </a:r>
            <a:endParaRPr lang="ar-M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8564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366378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اَلْمُتَوَسِّطُ الْحِسَابِيُّ </a:t>
            </a:r>
            <a:r>
              <a:rPr lang="ar-MA" sz="3200" b="1" kern="0" dirty="0" err="1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وَٱلْمَدَى</a:t>
            </a:r>
            <a:endParaRPr lang="ar-MA" sz="32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1CA29C8-8F57-43E8-FA5B-31E40D0362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1797" y="2305994"/>
            <a:ext cx="2804106" cy="398716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2915BF7-A222-4C71-F52A-BCE0237B57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2658" y="2305994"/>
            <a:ext cx="2809139" cy="398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اختتام </a:t>
            </a:r>
            <a:r>
              <a:rPr kumimoji="0" lang="ar-S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1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1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1733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نمذجة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ممارسة موجهة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ممارسة مستقلة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85567" cy="625740"/>
            <a:chOff x="976754" y="4005561"/>
            <a:chExt cx="58556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8" y="4161932"/>
              <a:ext cx="531593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20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99452" cy="832001"/>
            <a:chOff x="976754" y="4706199"/>
            <a:chExt cx="599452" cy="83200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54588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05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61225" cy="625740"/>
            <a:chOff x="976754" y="2489217"/>
            <a:chExt cx="561225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21944" y="2700445"/>
              <a:ext cx="51603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10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562AD2F-F35A-1A9E-6E3C-D25C1CAEBC00}"/>
              </a:ext>
            </a:extLst>
          </p:cNvPr>
          <p:cNvGrpSpPr/>
          <p:nvPr/>
        </p:nvGrpSpPr>
        <p:grpSpPr>
          <a:xfrm>
            <a:off x="1682563" y="5476829"/>
            <a:ext cx="547364" cy="621681"/>
            <a:chOff x="976754" y="3247381"/>
            <a:chExt cx="547364" cy="620956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BEDB3F8-3678-AE42-1149-FF65B94F4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511F8BC-32F1-B09E-8AD6-1CA4529B8868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05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965691" y="3537379"/>
            <a:ext cx="6921428" cy="124334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1027076" y="3914859"/>
            <a:ext cx="58572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تَعَرُّفِ وَحِسَابِ الْمَدَى وَالْمُتَوَسِّطِ الْحِسَابِيِّ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711174" y="203589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118026" y="3344567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11419" y="87782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سنتابع درس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61BF3648-8015-5D3D-56A0-22F6E4C7E2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AF97EA6B-27FE-8A81-EEDB-757F391BBAE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F49B8D-3A04-5BE0-70F1-AF5D6274976C}"/>
              </a:ext>
            </a:extLst>
          </p:cNvPr>
          <p:cNvSpPr/>
          <p:nvPr/>
        </p:nvSpPr>
        <p:spPr>
          <a:xfrm>
            <a:off x="1570255" y="2861240"/>
            <a:ext cx="5884432" cy="232036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A18BFC3-E215-9229-6D69-93033190A5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3DF9F52-B12E-76EF-0C5E-BA5C2A8CD36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EC3FA2E-B2D7-1E54-FF58-B0F0E30BF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184" y="3092778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2B0B11-9743-E09F-A850-C5E602E7E0D6}"/>
              </a:ext>
            </a:extLst>
          </p:cNvPr>
          <p:cNvSpPr txBox="1"/>
          <p:nvPr/>
        </p:nvSpPr>
        <p:spPr>
          <a:xfrm>
            <a:off x="1689313" y="309277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37ED7F5-A98D-8755-9923-8A25E73746C3}"/>
              </a:ext>
            </a:extLst>
          </p:cNvPr>
          <p:cNvSpPr txBox="1"/>
          <p:nvPr/>
        </p:nvSpPr>
        <p:spPr>
          <a:xfrm>
            <a:off x="1635252" y="4489455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مراجعة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17084FE-5027-0E40-C318-2FBAF3D3E935}"/>
              </a:ext>
            </a:extLst>
          </p:cNvPr>
          <p:cNvSpPr txBox="1"/>
          <p:nvPr/>
        </p:nvSpPr>
        <p:spPr>
          <a:xfrm>
            <a:off x="1635252" y="3744710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65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646407" y="924163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سنبدأ الحساب الذهني. خذوا كراسات الحساب الذهني؛ ص 26 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 descr="Une image contenant texte, dessin humoristiqu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87FE7E-1CB4-D989-AE16-DDE5F7C9C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3530" y="1871878"/>
            <a:ext cx="3109541" cy="4327216"/>
          </a:xfrm>
          <a:prstGeom prst="rect">
            <a:avLst/>
          </a:prstGeom>
          <a:ln>
            <a:solidFill>
              <a:srgbClr val="EE2962"/>
            </a:solidFill>
          </a:ln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97426-0984-C21F-E377-614D7E45A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E026816-F16F-5161-73DA-437C59B64E1A}"/>
              </a:ext>
            </a:extLst>
          </p:cNvPr>
          <p:cNvSpPr txBox="1"/>
          <p:nvPr/>
        </p:nvSpPr>
        <p:spPr>
          <a:xfrm>
            <a:off x="76868" y="796350"/>
            <a:ext cx="74025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دقيقتان لإنجاز العمليات التالية على كراساتكم في الصفحة 26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انتبهوا: سنبدل عملية الجمع بعملية الطرح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0E7B21-228E-37EA-0AAF-0BF4C70C1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1429303-5D38-8CEE-F2A0-8ECB4FA190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547" y="2311190"/>
            <a:ext cx="8173616" cy="340497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3953139-32A0-1FB8-8707-2E8C5E11AF3C}"/>
              </a:ext>
            </a:extLst>
          </p:cNvPr>
          <p:cNvSpPr txBox="1"/>
          <p:nvPr/>
        </p:nvSpPr>
        <p:spPr>
          <a:xfrm>
            <a:off x="4489938" y="2555631"/>
            <a:ext cx="16412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dirty="0">
                <a:solidFill>
                  <a:srgbClr val="FF0000"/>
                </a:solidFill>
              </a:rPr>
              <a:t>-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B69F752-1574-2988-B66E-0750B0B51605}"/>
              </a:ext>
            </a:extLst>
          </p:cNvPr>
          <p:cNvSpPr txBox="1"/>
          <p:nvPr/>
        </p:nvSpPr>
        <p:spPr>
          <a:xfrm>
            <a:off x="7151076" y="2555631"/>
            <a:ext cx="16412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dirty="0">
                <a:solidFill>
                  <a:srgbClr val="FF0000"/>
                </a:solidFill>
              </a:rPr>
              <a:t>-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DC96D16-ABD5-F123-E3B4-D48A21AD85F9}"/>
              </a:ext>
            </a:extLst>
          </p:cNvPr>
          <p:cNvSpPr txBox="1"/>
          <p:nvPr/>
        </p:nvSpPr>
        <p:spPr>
          <a:xfrm>
            <a:off x="1938215" y="2555631"/>
            <a:ext cx="21883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dirty="0">
                <a:solidFill>
                  <a:srgbClr val="FF0000"/>
                </a:solidFill>
              </a:rPr>
              <a:t>-</a:t>
            </a:r>
            <a:endParaRPr lang="fr-M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94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DD36D-7630-91CB-CE28-F8316FAC1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F9A899FA-585D-CD5E-535E-03BD2D80A443}"/>
              </a:ext>
            </a:extLst>
          </p:cNvPr>
          <p:cNvSpPr txBox="1"/>
          <p:nvPr/>
        </p:nvSpPr>
        <p:spPr>
          <a:xfrm>
            <a:off x="93969" y="957172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دقيقة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594EBCC-6626-B76D-CDF2-85A6590315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41B48F0-40DF-66F9-DE1A-C4895DA071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547" y="2311190"/>
            <a:ext cx="8173616" cy="340497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F6276E4-A73C-30A2-7042-0FDC648CD2C7}"/>
              </a:ext>
            </a:extLst>
          </p:cNvPr>
          <p:cNvSpPr txBox="1"/>
          <p:nvPr/>
        </p:nvSpPr>
        <p:spPr>
          <a:xfrm>
            <a:off x="4489938" y="2555631"/>
            <a:ext cx="16412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dirty="0">
                <a:solidFill>
                  <a:srgbClr val="FF0000"/>
                </a:solidFill>
              </a:rPr>
              <a:t>-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3914451-25B8-5815-6818-FB90E1DFAFFD}"/>
              </a:ext>
            </a:extLst>
          </p:cNvPr>
          <p:cNvSpPr txBox="1"/>
          <p:nvPr/>
        </p:nvSpPr>
        <p:spPr>
          <a:xfrm>
            <a:off x="7151076" y="2555631"/>
            <a:ext cx="16412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dirty="0">
                <a:solidFill>
                  <a:srgbClr val="FF0000"/>
                </a:solidFill>
              </a:rPr>
              <a:t>-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252C845-DCF9-F653-58BA-91BC75FBBFEF}"/>
              </a:ext>
            </a:extLst>
          </p:cNvPr>
          <p:cNvSpPr txBox="1"/>
          <p:nvPr/>
        </p:nvSpPr>
        <p:spPr>
          <a:xfrm>
            <a:off x="1938215" y="2555631"/>
            <a:ext cx="21883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dirty="0">
                <a:solidFill>
                  <a:srgbClr val="FF0000"/>
                </a:solidFill>
              </a:rPr>
              <a:t>-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37ED32B-F677-EB20-75C0-42270D937E30}"/>
              </a:ext>
            </a:extLst>
          </p:cNvPr>
          <p:cNvSpPr txBox="1"/>
          <p:nvPr/>
        </p:nvSpPr>
        <p:spPr>
          <a:xfrm>
            <a:off x="993058" y="3593067"/>
            <a:ext cx="2025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MA" dirty="0"/>
              <a:t>3 h 28 min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5485612-638B-2ABC-F7AE-3D62C4E54EDF}"/>
              </a:ext>
            </a:extLst>
          </p:cNvPr>
          <p:cNvSpPr txBox="1"/>
          <p:nvPr/>
        </p:nvSpPr>
        <p:spPr>
          <a:xfrm>
            <a:off x="668593" y="3952567"/>
            <a:ext cx="1917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MA" dirty="0"/>
              <a:t>47 min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08CD99A-9AA2-D966-3DCC-C2AA2B724618}"/>
              </a:ext>
            </a:extLst>
          </p:cNvPr>
          <p:cNvSpPr txBox="1"/>
          <p:nvPr/>
        </p:nvSpPr>
        <p:spPr>
          <a:xfrm>
            <a:off x="993058" y="4312067"/>
            <a:ext cx="2025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MA" dirty="0">
                <a:solidFill>
                  <a:srgbClr val="FF0000"/>
                </a:solidFill>
              </a:rPr>
              <a:t>2</a:t>
            </a:r>
            <a:r>
              <a:rPr lang="fr-MA" dirty="0"/>
              <a:t> h </a:t>
            </a:r>
            <a:r>
              <a:rPr lang="fr-MA" dirty="0">
                <a:solidFill>
                  <a:srgbClr val="FF0000"/>
                </a:solidFill>
              </a:rPr>
              <a:t>41</a:t>
            </a:r>
            <a:r>
              <a:rPr lang="fr-MA" dirty="0"/>
              <a:t> min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E4BAD8E4-34C6-9353-FD1D-053812C52C9F}"/>
              </a:ext>
            </a:extLst>
          </p:cNvPr>
          <p:cNvCxnSpPr>
            <a:cxnSpLocks/>
          </p:cNvCxnSpPr>
          <p:nvPr/>
        </p:nvCxnSpPr>
        <p:spPr>
          <a:xfrm flipH="1">
            <a:off x="1209368" y="4312067"/>
            <a:ext cx="171081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8283A29-A579-715A-F0C8-48905E890498}"/>
              </a:ext>
            </a:extLst>
          </p:cNvPr>
          <p:cNvSpPr txBox="1"/>
          <p:nvPr/>
        </p:nvSpPr>
        <p:spPr>
          <a:xfrm>
            <a:off x="1020221" y="3794006"/>
            <a:ext cx="189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dirty="0"/>
              <a:t>-</a:t>
            </a:r>
            <a:endParaRPr lang="fr-MA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C0F3FA4-8FDD-B2DD-2EBA-63B4BDA0A4D9}"/>
              </a:ext>
            </a:extLst>
          </p:cNvPr>
          <p:cNvSpPr txBox="1"/>
          <p:nvPr/>
        </p:nvSpPr>
        <p:spPr>
          <a:xfrm>
            <a:off x="3578943" y="3593067"/>
            <a:ext cx="2025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MA" dirty="0"/>
              <a:t>2 h 59 min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37FDE5A-26C5-2EF0-F8A4-F63E85F7A458}"/>
              </a:ext>
            </a:extLst>
          </p:cNvPr>
          <p:cNvSpPr txBox="1"/>
          <p:nvPr/>
        </p:nvSpPr>
        <p:spPr>
          <a:xfrm>
            <a:off x="3254478" y="3952567"/>
            <a:ext cx="1917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MA" dirty="0"/>
              <a:t>1 h 16 min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590BFFD-912C-E9CA-78ED-5A982B07E44A}"/>
              </a:ext>
            </a:extLst>
          </p:cNvPr>
          <p:cNvSpPr txBox="1"/>
          <p:nvPr/>
        </p:nvSpPr>
        <p:spPr>
          <a:xfrm>
            <a:off x="3578943" y="4312067"/>
            <a:ext cx="2025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MA" dirty="0">
                <a:solidFill>
                  <a:srgbClr val="FF0000"/>
                </a:solidFill>
              </a:rPr>
              <a:t>1</a:t>
            </a:r>
            <a:r>
              <a:rPr lang="fr-MA" dirty="0"/>
              <a:t> h </a:t>
            </a:r>
            <a:r>
              <a:rPr lang="fr-MA" dirty="0">
                <a:solidFill>
                  <a:srgbClr val="FF0000"/>
                </a:solidFill>
              </a:rPr>
              <a:t>43</a:t>
            </a:r>
            <a:r>
              <a:rPr lang="fr-MA" dirty="0"/>
              <a:t> min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40B6A952-0635-B789-306A-7E3519FF8DBA}"/>
              </a:ext>
            </a:extLst>
          </p:cNvPr>
          <p:cNvCxnSpPr>
            <a:cxnSpLocks/>
          </p:cNvCxnSpPr>
          <p:nvPr/>
        </p:nvCxnSpPr>
        <p:spPr>
          <a:xfrm flipH="1">
            <a:off x="3795253" y="4312067"/>
            <a:ext cx="171081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1CE9BDA7-84BA-45C0-D15B-277D30240C98}"/>
              </a:ext>
            </a:extLst>
          </p:cNvPr>
          <p:cNvSpPr txBox="1"/>
          <p:nvPr/>
        </p:nvSpPr>
        <p:spPr>
          <a:xfrm>
            <a:off x="3606106" y="3794006"/>
            <a:ext cx="189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dirty="0"/>
              <a:t>-</a:t>
            </a:r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160C203-27EF-9663-4992-7984E9C8BE97}"/>
              </a:ext>
            </a:extLst>
          </p:cNvPr>
          <p:cNvSpPr txBox="1"/>
          <p:nvPr/>
        </p:nvSpPr>
        <p:spPr>
          <a:xfrm>
            <a:off x="6142704" y="3593067"/>
            <a:ext cx="2079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MA" dirty="0"/>
              <a:t>4 h 43 min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7ECDDA6-7F44-E971-1678-E2870C6EFA33}"/>
              </a:ext>
            </a:extLst>
          </p:cNvPr>
          <p:cNvSpPr txBox="1"/>
          <p:nvPr/>
        </p:nvSpPr>
        <p:spPr>
          <a:xfrm>
            <a:off x="5818239" y="3952567"/>
            <a:ext cx="1968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MA" dirty="0"/>
              <a:t> 1 h 17 min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BFC056D-E5B4-95F6-DF80-AD8BBEDBFE19}"/>
              </a:ext>
            </a:extLst>
          </p:cNvPr>
          <p:cNvSpPr txBox="1"/>
          <p:nvPr/>
        </p:nvSpPr>
        <p:spPr>
          <a:xfrm>
            <a:off x="6142704" y="4312067"/>
            <a:ext cx="2079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MA" dirty="0">
                <a:solidFill>
                  <a:srgbClr val="FF0000"/>
                </a:solidFill>
              </a:rPr>
              <a:t>3</a:t>
            </a:r>
            <a:r>
              <a:rPr lang="fr-MA" dirty="0"/>
              <a:t> h </a:t>
            </a:r>
            <a:r>
              <a:rPr lang="fr-MA" dirty="0">
                <a:solidFill>
                  <a:srgbClr val="FF0000"/>
                </a:solidFill>
              </a:rPr>
              <a:t>26</a:t>
            </a:r>
            <a:r>
              <a:rPr lang="fr-MA" dirty="0"/>
              <a:t> min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374B4E2-63C3-D06C-2968-F6DDB646159A}"/>
              </a:ext>
            </a:extLst>
          </p:cNvPr>
          <p:cNvSpPr txBox="1"/>
          <p:nvPr/>
        </p:nvSpPr>
        <p:spPr>
          <a:xfrm>
            <a:off x="6169867" y="3794006"/>
            <a:ext cx="194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dirty="0"/>
              <a:t>-</a:t>
            </a:r>
            <a:endParaRPr lang="fr-MA" dirty="0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C6584726-807D-9913-81CE-DB7A4AE54CDD}"/>
              </a:ext>
            </a:extLst>
          </p:cNvPr>
          <p:cNvCxnSpPr>
            <a:cxnSpLocks/>
          </p:cNvCxnSpPr>
          <p:nvPr/>
        </p:nvCxnSpPr>
        <p:spPr>
          <a:xfrm flipH="1">
            <a:off x="6327121" y="4322521"/>
            <a:ext cx="171081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38C13EDB-1829-0DFD-78F3-B2076A96D01D}"/>
              </a:ext>
            </a:extLst>
          </p:cNvPr>
          <p:cNvSpPr txBox="1"/>
          <p:nvPr/>
        </p:nvSpPr>
        <p:spPr>
          <a:xfrm>
            <a:off x="975852" y="3334037"/>
            <a:ext cx="2025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MA" dirty="0">
                <a:solidFill>
                  <a:srgbClr val="FF0000"/>
                </a:solidFill>
              </a:rPr>
              <a:t>2</a:t>
            </a:r>
            <a:r>
              <a:rPr lang="fr-MA" dirty="0"/>
              <a:t> h </a:t>
            </a:r>
            <a:r>
              <a:rPr lang="fr-MA" dirty="0">
                <a:solidFill>
                  <a:srgbClr val="FF0000"/>
                </a:solidFill>
              </a:rPr>
              <a:t>88</a:t>
            </a:r>
            <a:r>
              <a:rPr lang="fr-MA" dirty="0"/>
              <a:t> min</a:t>
            </a:r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A933F23D-BF24-B991-5B50-6EB7FF91743A}"/>
              </a:ext>
            </a:extLst>
          </p:cNvPr>
          <p:cNvCxnSpPr>
            <a:cxnSpLocks/>
          </p:cNvCxnSpPr>
          <p:nvPr/>
        </p:nvCxnSpPr>
        <p:spPr>
          <a:xfrm flipH="1">
            <a:off x="1490308" y="3704492"/>
            <a:ext cx="136930" cy="1338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ABCD164D-70C2-1A72-5D37-C3069999D7F8}"/>
              </a:ext>
            </a:extLst>
          </p:cNvPr>
          <p:cNvCxnSpPr/>
          <p:nvPr/>
        </p:nvCxnSpPr>
        <p:spPr>
          <a:xfrm flipH="1">
            <a:off x="1852246" y="3703369"/>
            <a:ext cx="212528" cy="14961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5212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E9DD3-7A20-22BC-BD4A-6942DC25E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6E179E6-AA7A-DEAA-CD85-128D7C3EEE2A}"/>
              </a:ext>
            </a:extLst>
          </p:cNvPr>
          <p:cNvSpPr/>
          <p:nvPr/>
        </p:nvSpPr>
        <p:spPr>
          <a:xfrm>
            <a:off x="1570255" y="2861240"/>
            <a:ext cx="5884432" cy="232036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3533A795-932D-535A-A97D-BD4C726D0AD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C0ECBCE1-D2D3-6002-E824-3F13F968B87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09D92D0F-6A62-F427-E9D3-73702C457004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DC784D9-A87E-B338-7912-2A508BB85B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476" y="3675792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DC6D543-88A0-E633-7A90-8D3D8B0FEFFD}"/>
              </a:ext>
            </a:extLst>
          </p:cNvPr>
          <p:cNvSpPr txBox="1"/>
          <p:nvPr/>
        </p:nvSpPr>
        <p:spPr>
          <a:xfrm>
            <a:off x="1689313" y="309277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A50AEE8-64A0-86D1-3640-9209E7F5D8CE}"/>
              </a:ext>
            </a:extLst>
          </p:cNvPr>
          <p:cNvSpPr txBox="1"/>
          <p:nvPr/>
        </p:nvSpPr>
        <p:spPr>
          <a:xfrm>
            <a:off x="1635252" y="4489455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مراجعة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80C3D02-2B99-FB63-5261-0CF98BA580E0}"/>
              </a:ext>
            </a:extLst>
          </p:cNvPr>
          <p:cNvSpPr txBox="1"/>
          <p:nvPr/>
        </p:nvSpPr>
        <p:spPr>
          <a:xfrm>
            <a:off x="1635252" y="3744710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4223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3C964-BDBC-CF3A-A4D6-F9142550D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88A58517-4069-3BB6-6AF9-79DFEFC02181}"/>
              </a:ext>
            </a:extLst>
          </p:cNvPr>
          <p:cNvSpPr txBox="1"/>
          <p:nvPr/>
        </p:nvSpPr>
        <p:spPr>
          <a:xfrm>
            <a:off x="84684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كراساتكم على الصفحة 147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66713C5-22EB-4B8C-89FE-7E09A50BDD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A8C988E-00B6-0DAB-092F-3A6FA79767B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650"/>
          <a:stretch>
            <a:fillRect/>
          </a:stretch>
        </p:blipFill>
        <p:spPr>
          <a:xfrm>
            <a:off x="774745" y="1813169"/>
            <a:ext cx="7262853" cy="4365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70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5824D-8402-F4CC-8F55-23C12E0CE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3E01F67-1E16-708B-A441-3C5B9CEAB59F}"/>
              </a:ext>
            </a:extLst>
          </p:cNvPr>
          <p:cNvSpPr txBox="1"/>
          <p:nvPr/>
        </p:nvSpPr>
        <p:spPr>
          <a:xfrm>
            <a:off x="92498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، من يشرح؟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8F6FDCE-62FB-D67E-37A9-6F87ADA0C3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3BCBF5B-606F-07B7-07D5-6583E4A71F9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650"/>
          <a:stretch>
            <a:fillRect/>
          </a:stretch>
        </p:blipFill>
        <p:spPr>
          <a:xfrm>
            <a:off x="774745" y="1813169"/>
            <a:ext cx="7262853" cy="436571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0ACFCAA-0FC8-4F35-F98C-CC0CBE29539E}"/>
              </a:ext>
            </a:extLst>
          </p:cNvPr>
          <p:cNvSpPr txBox="1"/>
          <p:nvPr/>
        </p:nvSpPr>
        <p:spPr>
          <a:xfrm>
            <a:off x="3970215" y="3173046"/>
            <a:ext cx="242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4860DA-8888-6997-056E-7F29353876B7}"/>
              </a:ext>
            </a:extLst>
          </p:cNvPr>
          <p:cNvSpPr txBox="1"/>
          <p:nvPr/>
        </p:nvSpPr>
        <p:spPr>
          <a:xfrm>
            <a:off x="2895600" y="3692769"/>
            <a:ext cx="242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FF0000"/>
                </a:solidFill>
              </a:rPr>
              <a:t>Y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45598B7-B470-04A0-E65C-B37AD4971763}"/>
              </a:ext>
            </a:extLst>
          </p:cNvPr>
          <p:cNvSpPr txBox="1"/>
          <p:nvPr/>
        </p:nvSpPr>
        <p:spPr>
          <a:xfrm>
            <a:off x="3970214" y="3692769"/>
            <a:ext cx="242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FF0000"/>
                </a:solidFill>
              </a:rPr>
              <a:t>W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5BEC8A4-1060-6F37-5A57-E0C319B51254}"/>
              </a:ext>
            </a:extLst>
          </p:cNvPr>
          <p:cNvSpPr txBox="1"/>
          <p:nvPr/>
        </p:nvSpPr>
        <p:spPr>
          <a:xfrm>
            <a:off x="2859409" y="4642339"/>
            <a:ext cx="242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FF0000"/>
                </a:solidFill>
              </a:rPr>
              <a:t>Y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5A279FA-B58A-0494-9DB1-B163CAAC04EB}"/>
              </a:ext>
            </a:extLst>
          </p:cNvPr>
          <p:cNvSpPr txBox="1"/>
          <p:nvPr/>
        </p:nvSpPr>
        <p:spPr>
          <a:xfrm>
            <a:off x="1817077" y="4609178"/>
            <a:ext cx="242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FAE9E67-2CF2-707B-997C-FBA6562BF516}"/>
              </a:ext>
            </a:extLst>
          </p:cNvPr>
          <p:cNvSpPr txBox="1"/>
          <p:nvPr/>
        </p:nvSpPr>
        <p:spPr>
          <a:xfrm>
            <a:off x="2157045" y="4642339"/>
            <a:ext cx="242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FF0000"/>
                </a:solidFill>
              </a:rPr>
              <a:t>M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1271B2C4-590D-09E4-AE65-3D111844E85F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2399322" y="4827005"/>
            <a:ext cx="49627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1899253D-F832-3E51-758A-7C6E0DD8E3B5}"/>
              </a:ext>
            </a:extLst>
          </p:cNvPr>
          <p:cNvSpPr txBox="1"/>
          <p:nvPr/>
        </p:nvSpPr>
        <p:spPr>
          <a:xfrm>
            <a:off x="3933850" y="4642339"/>
            <a:ext cx="242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FF0000"/>
                </a:solidFill>
              </a:rPr>
              <a:t>W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72C63C8-4F27-2F07-39AE-BA1314F3AB92}"/>
              </a:ext>
            </a:extLst>
          </p:cNvPr>
          <p:cNvSpPr txBox="1"/>
          <p:nvPr/>
        </p:nvSpPr>
        <p:spPr>
          <a:xfrm>
            <a:off x="3231486" y="4642339"/>
            <a:ext cx="242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FF0000"/>
                </a:solidFill>
              </a:rPr>
              <a:t>M</a:t>
            </a: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A8D505D4-F4BA-39B6-0E4F-AC38B9FA102B}"/>
              </a:ext>
            </a:extLst>
          </p:cNvPr>
          <p:cNvCxnSpPr>
            <a:cxnSpLocks/>
            <a:stCxn id="13" idx="3"/>
          </p:cNvCxnSpPr>
          <p:nvPr/>
        </p:nvCxnSpPr>
        <p:spPr>
          <a:xfrm>
            <a:off x="3473763" y="4827005"/>
            <a:ext cx="49627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BDC4D930-F347-DB37-F6D8-85F5AB87B7D9}"/>
              </a:ext>
            </a:extLst>
          </p:cNvPr>
          <p:cNvSpPr txBox="1"/>
          <p:nvPr/>
        </p:nvSpPr>
        <p:spPr>
          <a:xfrm>
            <a:off x="2877505" y="5044832"/>
            <a:ext cx="224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FF0000"/>
                </a:solidFill>
              </a:rPr>
              <a:t>W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9CC4452-554C-DE63-4C30-52A3A9ED7901}"/>
              </a:ext>
            </a:extLst>
          </p:cNvPr>
          <p:cNvSpPr txBox="1"/>
          <p:nvPr/>
        </p:nvSpPr>
        <p:spPr>
          <a:xfrm>
            <a:off x="1805863" y="5044832"/>
            <a:ext cx="242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FF0000"/>
                </a:solidFill>
              </a:rPr>
              <a:t>Y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1F9B00C-274B-6D17-BF90-68A5EE11C2CE}"/>
              </a:ext>
            </a:extLst>
          </p:cNvPr>
          <p:cNvSpPr txBox="1"/>
          <p:nvPr/>
        </p:nvSpPr>
        <p:spPr>
          <a:xfrm>
            <a:off x="2157045" y="5044832"/>
            <a:ext cx="242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FF0000"/>
                </a:solidFill>
              </a:rPr>
              <a:t>K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95ACFF93-690E-CFB5-D827-E8A9183D89E6}"/>
              </a:ext>
            </a:extLst>
          </p:cNvPr>
          <p:cNvCxnSpPr>
            <a:cxnSpLocks/>
          </p:cNvCxnSpPr>
          <p:nvPr/>
        </p:nvCxnSpPr>
        <p:spPr>
          <a:xfrm>
            <a:off x="2363131" y="5229498"/>
            <a:ext cx="49627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87D79B71-1E7E-9A0F-D9EB-9EBCC67F6219}"/>
              </a:ext>
            </a:extLst>
          </p:cNvPr>
          <p:cNvSpPr txBox="1"/>
          <p:nvPr/>
        </p:nvSpPr>
        <p:spPr>
          <a:xfrm>
            <a:off x="3933850" y="5044832"/>
            <a:ext cx="242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FF0000"/>
                </a:solidFill>
              </a:rPr>
              <a:t>W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DF5DAC4-32F3-A21F-0ADF-2A4A40CAF098}"/>
              </a:ext>
            </a:extLst>
          </p:cNvPr>
          <p:cNvSpPr txBox="1"/>
          <p:nvPr/>
        </p:nvSpPr>
        <p:spPr>
          <a:xfrm>
            <a:off x="3231486" y="5044832"/>
            <a:ext cx="242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FF0000"/>
                </a:solidFill>
              </a:rPr>
              <a:t>Y</a:t>
            </a: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C59B1D8F-749E-10E3-EB5F-99E8ECB61357}"/>
              </a:ext>
            </a:extLst>
          </p:cNvPr>
          <p:cNvCxnSpPr>
            <a:cxnSpLocks/>
          </p:cNvCxnSpPr>
          <p:nvPr/>
        </p:nvCxnSpPr>
        <p:spPr>
          <a:xfrm>
            <a:off x="3437572" y="5229498"/>
            <a:ext cx="49627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C52FBB1F-CF11-9989-51F9-82B43A260B42}"/>
              </a:ext>
            </a:extLst>
          </p:cNvPr>
          <p:cNvSpPr txBox="1"/>
          <p:nvPr/>
        </p:nvSpPr>
        <p:spPr>
          <a:xfrm>
            <a:off x="1174773" y="5044832"/>
            <a:ext cx="242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FF0000"/>
                </a:solidFill>
              </a:rPr>
              <a:t>K</a:t>
            </a: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7A10742D-65D9-2345-C251-34688D28B5F9}"/>
              </a:ext>
            </a:extLst>
          </p:cNvPr>
          <p:cNvCxnSpPr>
            <a:cxnSpLocks/>
            <a:stCxn id="23" idx="3"/>
            <a:endCxn id="17" idx="1"/>
          </p:cNvCxnSpPr>
          <p:nvPr/>
        </p:nvCxnSpPr>
        <p:spPr>
          <a:xfrm>
            <a:off x="1417050" y="5229498"/>
            <a:ext cx="38881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D22A5DF9-1A4E-4B37-2653-28D56D7A7798}"/>
              </a:ext>
            </a:extLst>
          </p:cNvPr>
          <p:cNvSpPr txBox="1"/>
          <p:nvPr/>
        </p:nvSpPr>
        <p:spPr>
          <a:xfrm>
            <a:off x="6042316" y="4552461"/>
            <a:ext cx="242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3EC05679-5EE0-E75B-183E-C178203B3EC5}"/>
              </a:ext>
            </a:extLst>
          </p:cNvPr>
          <p:cNvSpPr txBox="1"/>
          <p:nvPr/>
        </p:nvSpPr>
        <p:spPr>
          <a:xfrm>
            <a:off x="6668394" y="4552461"/>
            <a:ext cx="242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93782E2-852C-C746-B017-5BBDE63C4906}"/>
              </a:ext>
            </a:extLst>
          </p:cNvPr>
          <p:cNvSpPr txBox="1"/>
          <p:nvPr/>
        </p:nvSpPr>
        <p:spPr>
          <a:xfrm>
            <a:off x="7294472" y="4552461"/>
            <a:ext cx="242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4D59FFF-4CB5-C61C-00B6-3C30555B9103}"/>
              </a:ext>
            </a:extLst>
          </p:cNvPr>
          <p:cNvSpPr txBox="1"/>
          <p:nvPr/>
        </p:nvSpPr>
        <p:spPr>
          <a:xfrm>
            <a:off x="6685049" y="4860166"/>
            <a:ext cx="242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899FD6FD-7669-02C5-90FC-07DF12E52175}"/>
              </a:ext>
            </a:extLst>
          </p:cNvPr>
          <p:cNvSpPr txBox="1"/>
          <p:nvPr/>
        </p:nvSpPr>
        <p:spPr>
          <a:xfrm>
            <a:off x="7294472" y="4888634"/>
            <a:ext cx="242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388555E2-C470-29A5-E935-761310EDEF99}"/>
              </a:ext>
            </a:extLst>
          </p:cNvPr>
          <p:cNvSpPr txBox="1"/>
          <p:nvPr/>
        </p:nvSpPr>
        <p:spPr>
          <a:xfrm>
            <a:off x="7277259" y="5246114"/>
            <a:ext cx="242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4BD3D797-43F0-0E94-26D0-EAA81BDAB8F0}"/>
              </a:ext>
            </a:extLst>
          </p:cNvPr>
          <p:cNvSpPr txBox="1"/>
          <p:nvPr/>
        </p:nvSpPr>
        <p:spPr>
          <a:xfrm>
            <a:off x="1305170" y="5553820"/>
            <a:ext cx="1463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حالاتٍ</a:t>
            </a:r>
            <a:endParaRPr lang="fr-MA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E419FBB3-994E-003D-FC73-8A44485F2490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3016739" y="3542378"/>
            <a:ext cx="0" cy="15039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A9AA33B3-C340-4C6A-22E4-CC8919281044}"/>
              </a:ext>
            </a:extLst>
          </p:cNvPr>
          <p:cNvCxnSpPr>
            <a:cxnSpLocks/>
          </p:cNvCxnSpPr>
          <p:nvPr/>
        </p:nvCxnSpPr>
        <p:spPr>
          <a:xfrm>
            <a:off x="4091352" y="3542378"/>
            <a:ext cx="0" cy="15039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D633DD62-D96F-7E4E-8B81-9FBB23BAC1EF}"/>
              </a:ext>
            </a:extLst>
          </p:cNvPr>
          <p:cNvCxnSpPr>
            <a:cxnSpLocks/>
          </p:cNvCxnSpPr>
          <p:nvPr/>
        </p:nvCxnSpPr>
        <p:spPr>
          <a:xfrm>
            <a:off x="3231486" y="3429000"/>
            <a:ext cx="646986" cy="47475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5AAB75CB-EAB0-AB06-BE3B-1BFFAF563EFD}"/>
              </a:ext>
            </a:extLst>
          </p:cNvPr>
          <p:cNvCxnSpPr>
            <a:cxnSpLocks/>
          </p:cNvCxnSpPr>
          <p:nvPr/>
        </p:nvCxnSpPr>
        <p:spPr>
          <a:xfrm flipH="1">
            <a:off x="3259014" y="3429000"/>
            <a:ext cx="619458" cy="48159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33E0AD9F-226D-1308-BBDC-D33D88705B9C}"/>
              </a:ext>
            </a:extLst>
          </p:cNvPr>
          <p:cNvCxnSpPr>
            <a:cxnSpLocks/>
          </p:cNvCxnSpPr>
          <p:nvPr/>
        </p:nvCxnSpPr>
        <p:spPr>
          <a:xfrm flipH="1">
            <a:off x="3259014" y="3903758"/>
            <a:ext cx="619458" cy="683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378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49547-DC2C-6ED9-A9FF-97A0C3536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001BA49-E988-47D3-F8F3-7858AF89EF6B}"/>
              </a:ext>
            </a:extLst>
          </p:cNvPr>
          <p:cNvSpPr/>
          <p:nvPr/>
        </p:nvSpPr>
        <p:spPr>
          <a:xfrm>
            <a:off x="1570255" y="2861240"/>
            <a:ext cx="5884432" cy="232036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6C404310-6C95-F367-B1FA-D06E00F93BA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54B03D8F-A370-23B8-CC25-64DE5857EAF0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1CD36C6-68E4-E705-9A69-5DBE9CE6F0D0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D67EDFE-E83A-F3EC-A58A-13F6F2593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476" y="4391041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CECFB56-CEEC-E722-9034-F4CC78F04994}"/>
              </a:ext>
            </a:extLst>
          </p:cNvPr>
          <p:cNvSpPr txBox="1"/>
          <p:nvPr/>
        </p:nvSpPr>
        <p:spPr>
          <a:xfrm>
            <a:off x="1689313" y="309277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D0CC3C4-0B3A-C8B1-B4A9-44AF29E3065E}"/>
              </a:ext>
            </a:extLst>
          </p:cNvPr>
          <p:cNvSpPr txBox="1"/>
          <p:nvPr/>
        </p:nvSpPr>
        <p:spPr>
          <a:xfrm>
            <a:off x="1635252" y="4489455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مراجعة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27588D6-840D-31B4-8ABB-675D1CC915EF}"/>
              </a:ext>
            </a:extLst>
          </p:cNvPr>
          <p:cNvSpPr txBox="1"/>
          <p:nvPr/>
        </p:nvSpPr>
        <p:spPr>
          <a:xfrm>
            <a:off x="1635252" y="3744710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162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3B4C5-8ED6-89DD-2D24-96475562C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84505F8-F1E3-F24B-466D-B216C521EF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0AD68709-84E1-B11D-B35E-D7DBAD9DC9AF}"/>
              </a:ext>
            </a:extLst>
          </p:cNvPr>
          <p:cNvSpPr txBox="1"/>
          <p:nvPr/>
        </p:nvSpPr>
        <p:spPr>
          <a:xfrm>
            <a:off x="812927" y="796350"/>
            <a:ext cx="66273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سنراجع اليوم درسي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إنشاءات هندسية 1 و 2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حددوا الإنشاء المناسب للبرنامج التالي؟ اكتبوا الجواب على ألواحكم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09BFB350-EE68-ADF3-1041-E096231A638B}"/>
              </a:ext>
            </a:extLst>
          </p:cNvPr>
          <p:cNvGrpSpPr/>
          <p:nvPr/>
        </p:nvGrpSpPr>
        <p:grpSpPr>
          <a:xfrm>
            <a:off x="1581486" y="1548131"/>
            <a:ext cx="5740185" cy="1451104"/>
            <a:chOff x="1949349" y="1524000"/>
            <a:chExt cx="5740185" cy="145110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C85AFCA-512B-4148-0D06-44681D48333B}"/>
                </a:ext>
              </a:extLst>
            </p:cNvPr>
            <p:cNvSpPr/>
            <p:nvPr/>
          </p:nvSpPr>
          <p:spPr>
            <a:xfrm>
              <a:off x="1949349" y="1524000"/>
              <a:ext cx="5740185" cy="1451104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EE7D99A9-8256-5236-1E7A-8387A6743909}"/>
                </a:ext>
              </a:extLst>
            </p:cNvPr>
            <p:cNvSpPr txBox="1"/>
            <p:nvPr/>
          </p:nvSpPr>
          <p:spPr>
            <a:xfrm>
              <a:off x="1949349" y="1623516"/>
              <a:ext cx="4052150" cy="13515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57200" indent="-457200" algn="r" rtl="1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a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أُنْشِئُ قِطْعَةً [</a:t>
              </a:r>
              <a:r>
                <a:rPr lang="f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AB</a:t>
              </a:r>
              <a:r>
                <a:rPr lang="a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]</a:t>
              </a:r>
              <a:r>
                <a:rPr lang="f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طُولُهَا </a:t>
              </a:r>
              <a:r>
                <a:rPr lang="f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cm</a:t>
              </a:r>
              <a:r>
                <a:rPr lang="a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6</a:t>
              </a:r>
              <a:endParaRPr lang="fr-MA" sz="1400" dirty="0">
                <a:solidFill>
                  <a:srgbClr val="10486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457200" indent="-457200" algn="r" rtl="1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a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أُنْشِئُ مُسْتَقِيمًا </a:t>
              </a:r>
              <a:r>
                <a:rPr lang="f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(d)</a:t>
              </a:r>
              <a:r>
                <a:rPr lang="a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عَمُودِيًّا عَلَى [</a:t>
              </a:r>
              <a:r>
                <a:rPr lang="f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AB</a:t>
              </a:r>
              <a:r>
                <a:rPr lang="a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] فِي النُّقْطَةِ </a:t>
              </a:r>
              <a:r>
                <a:rPr lang="f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  <a:endParaRPr lang="ar-MA" sz="1400" dirty="0">
                <a:solidFill>
                  <a:srgbClr val="10486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457200" indent="-457200" algn="r" rtl="1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a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النُّقْطَةَ </a:t>
              </a:r>
              <a:r>
                <a:rPr lang="f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D</a:t>
              </a:r>
              <a:r>
                <a:rPr lang="a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عَلَى المُسْتَقِيمِ (</a:t>
              </a:r>
              <a:r>
                <a:rPr lang="f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</a:t>
              </a:r>
              <a:r>
                <a:rPr lang="a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)</a:t>
              </a:r>
              <a:r>
                <a:rPr lang="f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حَيْثُ: </a:t>
              </a:r>
              <a:r>
                <a:rPr lang="f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AD = 4 cm</a:t>
              </a:r>
              <a:endParaRPr lang="ar-MA" sz="1400" dirty="0">
                <a:solidFill>
                  <a:srgbClr val="10486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457200" indent="-457200" algn="r" rtl="1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a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أَرْبِطُ النُّقَطَ </a:t>
              </a:r>
              <a:r>
                <a:rPr lang="f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  <a:r>
                <a:rPr lang="a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 </a:t>
              </a:r>
              <a:r>
                <a:rPr lang="f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  <a:r>
                <a:rPr lang="a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 </a:t>
              </a:r>
              <a:r>
                <a:rPr lang="f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</a:t>
              </a:r>
              <a:r>
                <a:rPr lang="a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9A44F391-9DE7-B886-850D-63DC0E96B161}"/>
                </a:ext>
              </a:extLst>
            </p:cNvPr>
            <p:cNvSpPr txBox="1"/>
            <p:nvPr/>
          </p:nvSpPr>
          <p:spPr>
            <a:xfrm>
              <a:off x="6170026" y="1963228"/>
              <a:ext cx="1519508" cy="5062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lnSpc>
                  <a:spcPct val="150000"/>
                </a:lnSpc>
              </a:pPr>
              <a:r>
                <a:rPr lang="ar-MA" sz="2000" dirty="0">
                  <a:solidFill>
                    <a:srgbClr val="16AB98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برنامج الإنشاء:</a:t>
              </a:r>
              <a:endParaRPr lang="fr-MA" sz="2000" dirty="0">
                <a:solidFill>
                  <a:srgbClr val="16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97110512-B4DB-BE78-37F7-D7673D30E77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11" t="11276" r="1592" b="16044"/>
          <a:stretch>
            <a:fillRect/>
          </a:stretch>
        </p:blipFill>
        <p:spPr>
          <a:xfrm>
            <a:off x="627529" y="3180070"/>
            <a:ext cx="7888941" cy="249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988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69E74-5DF5-F606-538F-CDD1915B2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4C3259E-C4C4-B9A8-1A98-8B466E122000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الألواح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8983533-26B1-85B3-2614-3B897BD424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9D9810D-A035-0867-5671-3F2EA69F843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1046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C71D3-619D-42E3-05B5-FA6D975CF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AD1CDAC-3ECD-B73E-A0DD-F2AFC0B864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419A86CE-78CB-17F4-E539-2C4BCA7AD059}"/>
              </a:ext>
            </a:extLst>
          </p:cNvPr>
          <p:cNvSpPr txBox="1"/>
          <p:nvPr/>
        </p:nvSpPr>
        <p:spPr>
          <a:xfrm>
            <a:off x="812927" y="796350"/>
            <a:ext cx="66273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الجواب الصحيح هو الإنشاء رقم 1</a:t>
            </a:r>
            <a:b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يشرح لماذا؟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D0BB0DB4-039A-02EE-F831-E4F4CBD8D1F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11" t="11276" r="1592" b="16044"/>
          <a:stretch>
            <a:fillRect/>
          </a:stretch>
        </p:blipFill>
        <p:spPr>
          <a:xfrm>
            <a:off x="627529" y="3180070"/>
            <a:ext cx="7888941" cy="2492189"/>
          </a:xfrm>
          <a:prstGeom prst="rect">
            <a:avLst/>
          </a:prstGeom>
        </p:spPr>
      </p:pic>
      <p:pic>
        <p:nvPicPr>
          <p:cNvPr id="6" name="Graphique 5" descr="Coche avec un remplissage uni">
            <a:extLst>
              <a:ext uri="{FF2B5EF4-FFF2-40B4-BE49-F238E27FC236}">
                <a16:creationId xmlns:a16="http://schemas.microsoft.com/office/drawing/2014/main" id="{5F7B05AD-69CE-6154-25D8-CB757A008B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92149" y="5777753"/>
            <a:ext cx="914400" cy="914400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782D668-54A7-4C53-EA44-7C7ACB7E2326}"/>
              </a:ext>
            </a:extLst>
          </p:cNvPr>
          <p:cNvGrpSpPr/>
          <p:nvPr/>
        </p:nvGrpSpPr>
        <p:grpSpPr>
          <a:xfrm>
            <a:off x="1581486" y="1548131"/>
            <a:ext cx="5740185" cy="1451104"/>
            <a:chOff x="1949349" y="1524000"/>
            <a:chExt cx="5740185" cy="1451104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36F6C300-58C4-8342-871E-5B00B7124135}"/>
                </a:ext>
              </a:extLst>
            </p:cNvPr>
            <p:cNvSpPr/>
            <p:nvPr/>
          </p:nvSpPr>
          <p:spPr>
            <a:xfrm>
              <a:off x="1949349" y="1524000"/>
              <a:ext cx="5740185" cy="1451104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89DD3F5-2929-FB8E-0972-3B52686F1BEC}"/>
                </a:ext>
              </a:extLst>
            </p:cNvPr>
            <p:cNvSpPr txBox="1"/>
            <p:nvPr/>
          </p:nvSpPr>
          <p:spPr>
            <a:xfrm>
              <a:off x="1949349" y="1623516"/>
              <a:ext cx="4052150" cy="13515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57200" indent="-457200" algn="r" rtl="1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a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أُنْشِئُ قِطْعَةً [</a:t>
              </a:r>
              <a:r>
                <a:rPr lang="f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AB</a:t>
              </a:r>
              <a:r>
                <a:rPr lang="a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]</a:t>
              </a:r>
              <a:r>
                <a:rPr lang="f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طُولُهَا </a:t>
              </a:r>
              <a:r>
                <a:rPr lang="f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cm</a:t>
              </a:r>
              <a:r>
                <a:rPr lang="a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6</a:t>
              </a:r>
              <a:endParaRPr lang="fr-MA" sz="1400" dirty="0">
                <a:solidFill>
                  <a:srgbClr val="10486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457200" indent="-457200" algn="r" rtl="1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a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أُنْشِئُ مُسْتَقِيمًا </a:t>
              </a:r>
              <a:r>
                <a:rPr lang="f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(d)</a:t>
              </a:r>
              <a:r>
                <a:rPr lang="a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عَمُودِيًّا عَلَى [</a:t>
              </a:r>
              <a:r>
                <a:rPr lang="f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AB</a:t>
              </a:r>
              <a:r>
                <a:rPr lang="a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] فِي النُّقْطَةِ </a:t>
              </a:r>
              <a:r>
                <a:rPr lang="f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  <a:endParaRPr lang="ar-MA" sz="1400" dirty="0">
                <a:solidFill>
                  <a:srgbClr val="10486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457200" indent="-457200" algn="r" rtl="1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a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النُّقْطَةَ </a:t>
              </a:r>
              <a:r>
                <a:rPr lang="f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D</a:t>
              </a:r>
              <a:r>
                <a:rPr lang="a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عَلَى المُسْتَقِيمِ (</a:t>
              </a:r>
              <a:r>
                <a:rPr lang="f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</a:t>
              </a:r>
              <a:r>
                <a:rPr lang="a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)</a:t>
              </a:r>
              <a:r>
                <a:rPr lang="f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حَيْثُ: </a:t>
              </a:r>
              <a:r>
                <a:rPr lang="f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AD = 4 cm</a:t>
              </a:r>
              <a:endParaRPr lang="ar-MA" sz="1400" dirty="0">
                <a:solidFill>
                  <a:srgbClr val="10486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457200" indent="-457200" algn="r" rtl="1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a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أَرْبِطُ النُّقَطَ </a:t>
              </a:r>
              <a:r>
                <a:rPr lang="f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  <a:r>
                <a:rPr lang="a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 </a:t>
              </a:r>
              <a:r>
                <a:rPr lang="f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  <a:r>
                <a:rPr lang="a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 </a:t>
              </a:r>
              <a:r>
                <a:rPr lang="f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</a:t>
              </a:r>
              <a:r>
                <a:rPr lang="a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MA" sz="1400" dirty="0">
                  <a:solidFill>
                    <a:srgbClr val="10486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8B5F2BBE-C4AF-34E8-72A3-3C992B8618B7}"/>
                </a:ext>
              </a:extLst>
            </p:cNvPr>
            <p:cNvSpPr txBox="1"/>
            <p:nvPr/>
          </p:nvSpPr>
          <p:spPr>
            <a:xfrm>
              <a:off x="6170026" y="1963228"/>
              <a:ext cx="1519508" cy="5062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lnSpc>
                  <a:spcPct val="150000"/>
                </a:lnSpc>
              </a:pPr>
              <a:r>
                <a:rPr lang="ar-MA" sz="2000" dirty="0">
                  <a:solidFill>
                    <a:srgbClr val="16AB98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برنامج الإنشاء:</a:t>
              </a:r>
              <a:endParaRPr lang="fr-MA" sz="2000" dirty="0">
                <a:solidFill>
                  <a:srgbClr val="16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6517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C8329EB-267C-1797-2A6B-FE3DC081D1AD}"/>
              </a:ext>
            </a:extLst>
          </p:cNvPr>
          <p:cNvSpPr/>
          <p:nvPr/>
        </p:nvSpPr>
        <p:spPr>
          <a:xfrm>
            <a:off x="442452" y="2610517"/>
            <a:ext cx="7162911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34BFAB9-F464-04AE-C561-B57273B0B533}"/>
              </a:ext>
            </a:extLst>
          </p:cNvPr>
          <p:cNvSpPr txBox="1"/>
          <p:nvPr/>
        </p:nvSpPr>
        <p:spPr>
          <a:xfrm>
            <a:off x="183635" y="3797929"/>
            <a:ext cx="6397690" cy="658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اَلْمُتَوَسِّطُ الْحِسَابِيُّ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وَٱلْمَدَى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2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A68267D-4976-AE9E-6DBB-FD3FDB9E2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710733" y="3744735"/>
            <a:ext cx="765221" cy="765221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7C078692-967A-B16F-C27A-248D87275801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6E2C0E2E-DABA-C2D4-6541-71DDA0A946A0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CD9308D-90B3-0CDF-8746-E9A7403DCA3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B07AA-E0E3-C283-C392-C1AD00149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BD94445-CBB5-CDFE-5AEF-0359DB6A954D}"/>
              </a:ext>
            </a:extLst>
          </p:cNvPr>
          <p:cNvSpPr txBox="1"/>
          <p:nvPr/>
        </p:nvSpPr>
        <p:spPr>
          <a:xfrm>
            <a:off x="0" y="913336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تابعوا معي كيف سأحسب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اَلْمُتَوَسِّطُ الْحِسَابِيُّ </a:t>
            </a:r>
            <a:r>
              <a:rPr kumimoji="0" lang="ar-M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وَٱلْمَدَى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 </a:t>
            </a:r>
            <a:r>
              <a:rPr lang="ar-MA" sz="1600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قبل الشروع في النمذجة؛ يشرح الأستاذ انطلاقا من النقط المحصلة في الفروض المفهومين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9E0B81A-9AE3-FF5B-BB29-66226EE72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D1A2E42-6D2F-349D-720D-F66E91254F03}"/>
              </a:ext>
            </a:extLst>
          </p:cNvPr>
          <p:cNvSpPr/>
          <p:nvPr/>
        </p:nvSpPr>
        <p:spPr>
          <a:xfrm>
            <a:off x="1176360" y="1881355"/>
            <a:ext cx="6601461" cy="252439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200000"/>
              </a:lnSpc>
            </a:pPr>
            <a:r>
              <a:rPr lang="ar-MA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SA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ُمَثِّلُ </a:t>
            </a:r>
            <a:r>
              <a:rPr lang="ar-SA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ٱلْأَعْدادُ</a:t>
            </a:r>
            <a:r>
              <a:rPr lang="ar-SA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ٱلْآتِيَةُ</a:t>
            </a:r>
            <a:r>
              <a:rPr lang="ar-SA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كَمِّيَّةَ </a:t>
            </a:r>
            <a:r>
              <a:rPr lang="ar-SA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ٱلْأَمْطارِ</a:t>
            </a:r>
            <a:r>
              <a:rPr lang="ar-SA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ٱلْمُسَجَّلَةَ</a:t>
            </a:r>
            <a:r>
              <a:rPr lang="ar-SA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بِٱلْمِلِّيمِتْرِ</a:t>
            </a:r>
            <a:r>
              <a:rPr lang="ar-SA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خِلالَ سِتَّةِ أَيّامٍ مُمْطِرَةٍ:</a:t>
            </a:r>
          </a:p>
          <a:p>
            <a:pPr algn="ctr" rtl="1">
              <a:lnSpc>
                <a:spcPct val="200000"/>
              </a:lnSpc>
            </a:pP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6mm</a:t>
            </a:r>
            <a:r>
              <a:rPr lang="fr-MA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؛ 8mm ؛ 4mm ؛ 10mm ؛ 6mm ؛ 8mm. </a:t>
            </a:r>
          </a:p>
          <a:p>
            <a:pPr algn="ctr" rtl="1">
              <a:lnSpc>
                <a:spcPct val="200000"/>
              </a:lnSpc>
            </a:pPr>
            <a:r>
              <a:rPr lang="ar-SA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أُمَثِّلُ اَلْمُعْطَيَاتِ، ثُمَّ أَحْسُبُ اَلْمَدَى وَٱلْمُتَوَسِّطِ اَلْحِسَابِيِّ.</a:t>
            </a:r>
          </a:p>
        </p:txBody>
      </p:sp>
    </p:spTree>
    <p:extLst>
      <p:ext uri="{BB962C8B-B14F-4D97-AF65-F5344CB8AC3E}">
        <p14:creationId xmlns:p14="http://schemas.microsoft.com/office/powerpoint/2010/main" val="16668510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AA6FE-D60D-4A51-D976-706C859F8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E3FD296-EF25-4A6E-3839-A015E4C41279}"/>
              </a:ext>
            </a:extLst>
          </p:cNvPr>
          <p:cNvSpPr txBox="1"/>
          <p:nvPr/>
        </p:nvSpPr>
        <p:spPr>
          <a:xfrm>
            <a:off x="0" y="91333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latin typeface="fkGroteskNeue"/>
              </a:rPr>
              <a:t>أَبْدَأُ بِتَمْثِيلِ اَلْمُعْطَيَاتِ عَلَى الْمِبْيَاِنِ النُّقَطِيِّ 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86CE205-B536-69C0-7E70-512F822527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F3D8E80-7102-9100-7529-8DB5AD5C1C5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59D4048-D18D-DF3D-8C0F-4B269267789B}"/>
              </a:ext>
            </a:extLst>
          </p:cNvPr>
          <p:cNvSpPr/>
          <p:nvPr/>
        </p:nvSpPr>
        <p:spPr>
          <a:xfrm>
            <a:off x="5508438" y="2096146"/>
            <a:ext cx="2930008" cy="278065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200000"/>
              </a:lnSpc>
            </a:pPr>
            <a:r>
              <a:rPr lang="ar-SA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كَمِّيَّةَ ٱلْأَمْطارِ </a:t>
            </a:r>
            <a:r>
              <a:rPr lang="ar-SA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ٱلْمُسَجَّلَةَ</a:t>
            </a:r>
            <a:r>
              <a:rPr lang="ar-SA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بِٱلْمِلِّيمِتْرِ</a:t>
            </a:r>
            <a:r>
              <a:rPr lang="ar-SA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خِلالَ سِتَّةِ أَيّامٍ:</a:t>
            </a:r>
          </a:p>
          <a:p>
            <a:pPr algn="ctr" rtl="1">
              <a:lnSpc>
                <a:spcPct val="200000"/>
              </a:lnSpc>
            </a:pP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6mm</a:t>
            </a:r>
            <a:r>
              <a:rPr lang="fr-MA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؛ 8mm ؛ 4mm ؛ 10mm ؛ 6mm ؛ 8mm.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DA0F948C-5D16-CA7C-54E9-D62089800161}"/>
              </a:ext>
            </a:extLst>
          </p:cNvPr>
          <p:cNvGrpSpPr/>
          <p:nvPr/>
        </p:nvGrpSpPr>
        <p:grpSpPr>
          <a:xfrm>
            <a:off x="400654" y="2096146"/>
            <a:ext cx="4961055" cy="4301791"/>
            <a:chOff x="1134945" y="1763637"/>
            <a:chExt cx="4961055" cy="4301791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E2443E2-6393-5BE1-1E5C-500FAC0A5B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34945" y="1763637"/>
              <a:ext cx="4961055" cy="4301791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65507F13-C0BF-8302-306C-289F088B5D7A}"/>
                </a:ext>
              </a:extLst>
            </p:cNvPr>
            <p:cNvSpPr txBox="1"/>
            <p:nvPr/>
          </p:nvSpPr>
          <p:spPr>
            <a:xfrm>
              <a:off x="1728193" y="2112170"/>
              <a:ext cx="37745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/>
                <a:t>كَمِّيَّةُ </a:t>
              </a:r>
              <a:r>
                <a:rPr lang="ar-MA" dirty="0" err="1"/>
                <a:t>ٱَلْأَمْطارِ</a:t>
              </a:r>
              <a:r>
                <a:rPr lang="ar-MA" dirty="0"/>
                <a:t> </a:t>
              </a:r>
              <a:r>
                <a:rPr lang="ar-MA" dirty="0" err="1"/>
                <a:t>بِٱلْمِلِّيمِتْرِ</a:t>
              </a:r>
              <a:r>
                <a:rPr lang="ar-MA" dirty="0"/>
                <a:t> خِلالَ 6 أَيّامٍ مُمْطِرَةٍ</a:t>
              </a:r>
              <a:endParaRPr lang="fr-MA" dirty="0"/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3CEF7D76-AFF2-A7F6-80B7-1C4F015BBFE3}"/>
                </a:ext>
              </a:extLst>
            </p:cNvPr>
            <p:cNvSpPr txBox="1"/>
            <p:nvPr/>
          </p:nvSpPr>
          <p:spPr>
            <a:xfrm>
              <a:off x="2327161" y="5569669"/>
              <a:ext cx="229800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1400" b="1" dirty="0"/>
                <a:t>كَمِّيَّةُ اَلْأَمْطارِ </a:t>
              </a:r>
              <a:r>
                <a:rPr lang="ar-MA" sz="1400" b="1" dirty="0" err="1"/>
                <a:t>بِٱلْمِلِّيمِتْرِ</a:t>
              </a:r>
              <a:r>
                <a:rPr lang="ar-MA" sz="1400" b="1" dirty="0"/>
                <a:t> </a:t>
              </a:r>
              <a:r>
                <a:rPr lang="fr-MA" sz="1400" b="1" dirty="0"/>
                <a:t>mm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40340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0AE77-4A43-AC3E-E86E-A7EDF5198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A4480B-D6D4-4BA4-7C56-A6E9BF4791B5}"/>
              </a:ext>
            </a:extLst>
          </p:cNvPr>
          <p:cNvSpPr txBox="1"/>
          <p:nvPr/>
        </p:nvSpPr>
        <p:spPr>
          <a:xfrm>
            <a:off x="0" y="91333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latin typeface="fkGroteskNeue"/>
              </a:rPr>
              <a:t>لاحظوا الْمِبْيَاِنِ النُّقَطِيِّ. ماهي أعلى قيمة ؟ ماهي أدنى قيمة؟ 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617A785-41F3-823B-AF0D-456FCCFF6A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899770C-0C9D-44AD-C816-5EE2569CE1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0385" y="1387761"/>
            <a:ext cx="5811854" cy="5040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9648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CBE74D-EE75-C0DB-FF15-A185AD1A7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7498F12-12B2-0B4C-2370-840952F5FD9F}"/>
              </a:ext>
            </a:extLst>
          </p:cNvPr>
          <p:cNvSpPr txBox="1"/>
          <p:nvPr/>
        </p:nvSpPr>
        <p:spPr>
          <a:xfrm>
            <a:off x="0" y="91333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latin typeface="fkGroteskNeue"/>
              </a:rPr>
              <a:t>الآنَ أَحْسُبُ اَلْمَدَى. اَلْمَدَى هُوَ اَلْفَرْقُ بَيْنَ أَعْلَى قِيمَةٍ وَأَدْنَى قِيمَةٍ. </a:t>
            </a:r>
            <a:endParaRPr lang="fr-MA" dirty="0">
              <a:latin typeface="fkGroteskNeue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1A95B7-D1B4-46E9-625B-5C644CC84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7B1840D-2A73-20B2-E3BF-84E7F90F5283}"/>
              </a:ext>
            </a:extLst>
          </p:cNvPr>
          <p:cNvSpPr txBox="1"/>
          <p:nvPr/>
        </p:nvSpPr>
        <p:spPr>
          <a:xfrm>
            <a:off x="5856595" y="1932089"/>
            <a:ext cx="2424223" cy="1120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lnSpc>
                <a:spcPct val="200000"/>
              </a:lnSpc>
              <a:buFont typeface="+mj-lt"/>
              <a:buAutoNum type="arabicPeriod"/>
            </a:pPr>
            <a:r>
              <a:rPr lang="ar-MA" dirty="0"/>
              <a:t>أَعْلَى قِيمَةٍ = 10 </a:t>
            </a:r>
            <a:r>
              <a:rPr lang="fr-MA" dirty="0"/>
              <a:t>mm</a:t>
            </a:r>
            <a:r>
              <a:rPr lang="ar-MA" dirty="0"/>
              <a:t>  </a:t>
            </a:r>
          </a:p>
          <a:p>
            <a:pPr marL="342900" indent="-342900" algn="r" rtl="1">
              <a:lnSpc>
                <a:spcPct val="200000"/>
              </a:lnSpc>
              <a:buFont typeface="+mj-lt"/>
              <a:buAutoNum type="arabicPeriod"/>
            </a:pPr>
            <a:r>
              <a:rPr lang="ar-MA" dirty="0"/>
              <a:t>أَدْنَى قِيمَةٍ = 4 </a:t>
            </a:r>
            <a:r>
              <a:rPr lang="fr-MA" dirty="0"/>
              <a:t>mm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264EA42-A1AA-9D14-8D6C-C8E7FA06B79F}"/>
              </a:ext>
            </a:extLst>
          </p:cNvPr>
          <p:cNvGrpSpPr/>
          <p:nvPr/>
        </p:nvGrpSpPr>
        <p:grpSpPr>
          <a:xfrm>
            <a:off x="220535" y="1763637"/>
            <a:ext cx="4961055" cy="4301791"/>
            <a:chOff x="1134945" y="1763637"/>
            <a:chExt cx="4961055" cy="430179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8818805-C8AE-A563-935A-13E2DCC95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34945" y="1763637"/>
              <a:ext cx="4961055" cy="4301791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DFC6D8A1-7D4F-1CB4-C7C8-787325593A86}"/>
                </a:ext>
              </a:extLst>
            </p:cNvPr>
            <p:cNvSpPr txBox="1"/>
            <p:nvPr/>
          </p:nvSpPr>
          <p:spPr>
            <a:xfrm>
              <a:off x="1728193" y="2112170"/>
              <a:ext cx="37745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/>
                <a:t>كَمِّيَّةُ اَلْأَمْطَارِ </a:t>
              </a:r>
              <a:r>
                <a:rPr lang="ar-MA" dirty="0" err="1"/>
                <a:t>بِٱلْمِلِّيمِتْرِ</a:t>
              </a:r>
              <a:r>
                <a:rPr lang="ar-MA" dirty="0"/>
                <a:t> خِلَالَ 6 أَيَّامٍ مُمْطِرَةٍ</a:t>
              </a:r>
              <a:endParaRPr lang="fr-MA" dirty="0"/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B73C0E55-BEE3-CF7A-AFDA-B77602151AC7}"/>
                </a:ext>
              </a:extLst>
            </p:cNvPr>
            <p:cNvSpPr txBox="1"/>
            <p:nvPr/>
          </p:nvSpPr>
          <p:spPr>
            <a:xfrm>
              <a:off x="2327161" y="5569669"/>
              <a:ext cx="229800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1400" b="1" dirty="0"/>
                <a:t>كَمِّيَّةُ اَلْأَمْطَارِ </a:t>
              </a:r>
              <a:r>
                <a:rPr lang="ar-MA" sz="1400" b="1" dirty="0" err="1"/>
                <a:t>بِٱلْمِلِّيمِتْرِ</a:t>
              </a:r>
              <a:r>
                <a:rPr lang="fr-MA" sz="1400" b="1" dirty="0"/>
                <a:t>mm 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943E8FAD-E755-5F35-D5EE-65BA76576E2D}"/>
              </a:ext>
            </a:extLst>
          </p:cNvPr>
          <p:cNvSpPr txBox="1"/>
          <p:nvPr/>
        </p:nvSpPr>
        <p:spPr>
          <a:xfrm>
            <a:off x="797150" y="4560800"/>
            <a:ext cx="329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dirty="0"/>
              <a:t>×</a:t>
            </a:r>
            <a:endParaRPr lang="fr-MA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DF9DFF6-F892-E443-A481-C6F5532F5FD0}"/>
              </a:ext>
            </a:extLst>
          </p:cNvPr>
          <p:cNvSpPr txBox="1"/>
          <p:nvPr/>
        </p:nvSpPr>
        <p:spPr>
          <a:xfrm>
            <a:off x="2032983" y="4560800"/>
            <a:ext cx="329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dirty="0"/>
              <a:t>×</a:t>
            </a:r>
            <a:endParaRPr lang="fr-MA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7767B42-BEDB-1CCD-88D8-2BCD17C48F5A}"/>
              </a:ext>
            </a:extLst>
          </p:cNvPr>
          <p:cNvSpPr txBox="1"/>
          <p:nvPr/>
        </p:nvSpPr>
        <p:spPr>
          <a:xfrm>
            <a:off x="2032983" y="4149204"/>
            <a:ext cx="329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dirty="0"/>
              <a:t>×</a:t>
            </a:r>
            <a:endParaRPr lang="fr-MA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D8AA74B-8939-AB49-6F93-07C66443BC79}"/>
              </a:ext>
            </a:extLst>
          </p:cNvPr>
          <p:cNvSpPr txBox="1"/>
          <p:nvPr/>
        </p:nvSpPr>
        <p:spPr>
          <a:xfrm>
            <a:off x="4423536" y="4560800"/>
            <a:ext cx="329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dirty="0"/>
              <a:t>×</a:t>
            </a:r>
            <a:endParaRPr lang="fr-MA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EB80C2A-1280-8D84-15BD-943839FDF985}"/>
              </a:ext>
            </a:extLst>
          </p:cNvPr>
          <p:cNvSpPr/>
          <p:nvPr/>
        </p:nvSpPr>
        <p:spPr>
          <a:xfrm>
            <a:off x="5256619" y="3318160"/>
            <a:ext cx="3166945" cy="83104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>
              <a:solidFill>
                <a:srgbClr val="FF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F7B0465-CB67-4087-894A-E7C6389AA1A9}"/>
              </a:ext>
            </a:extLst>
          </p:cNvPr>
          <p:cNvSpPr txBox="1"/>
          <p:nvPr/>
        </p:nvSpPr>
        <p:spPr>
          <a:xfrm>
            <a:off x="3187703" y="4560800"/>
            <a:ext cx="329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dirty="0"/>
              <a:t>×</a:t>
            </a:r>
            <a:endParaRPr lang="fr-MA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5F98439-557B-0CFC-61BA-D47DA675D99A}"/>
              </a:ext>
            </a:extLst>
          </p:cNvPr>
          <p:cNvSpPr txBox="1"/>
          <p:nvPr/>
        </p:nvSpPr>
        <p:spPr>
          <a:xfrm>
            <a:off x="3187702" y="4149204"/>
            <a:ext cx="329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dirty="0"/>
              <a:t>×</a:t>
            </a:r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7B8FF27-6086-80CE-8FB3-9763BFE464ED}"/>
              </a:ext>
            </a:extLst>
          </p:cNvPr>
          <p:cNvSpPr txBox="1"/>
          <p:nvPr/>
        </p:nvSpPr>
        <p:spPr>
          <a:xfrm>
            <a:off x="4714469" y="3398430"/>
            <a:ext cx="3535608" cy="622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200000"/>
              </a:lnSpc>
            </a:pPr>
            <a:r>
              <a:rPr lang="ar-MA" sz="2000" b="1" dirty="0">
                <a:solidFill>
                  <a:srgbClr val="FF0000"/>
                </a:solidFill>
              </a:rPr>
              <a:t>المدى = أعلى قيمة – أدنى قيمة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97AEF13-A244-5366-8FEF-3112A8AA4522}"/>
              </a:ext>
            </a:extLst>
          </p:cNvPr>
          <p:cNvSpPr txBox="1"/>
          <p:nvPr/>
        </p:nvSpPr>
        <p:spPr>
          <a:xfrm>
            <a:off x="863182" y="3053037"/>
            <a:ext cx="3535608" cy="566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ar-MA" dirty="0">
                <a:solidFill>
                  <a:srgbClr val="FF0000"/>
                </a:solidFill>
              </a:rPr>
              <a:t>المَدى</a:t>
            </a:r>
            <a:r>
              <a:rPr lang="fr-MA" dirty="0"/>
              <a:t>10 mm – 4 mm =</a:t>
            </a:r>
            <a:r>
              <a:rPr lang="fr-MA" dirty="0">
                <a:solidFill>
                  <a:srgbClr val="FF0000"/>
                </a:solidFill>
              </a:rPr>
              <a:t> 6 mm = </a:t>
            </a:r>
            <a:endParaRPr lang="ar-MA" dirty="0">
              <a:solidFill>
                <a:srgbClr val="FF0000"/>
              </a:solidFill>
            </a:endParaRP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699D183B-8F98-508E-585D-F9F71C9E726D}"/>
              </a:ext>
            </a:extLst>
          </p:cNvPr>
          <p:cNvCxnSpPr/>
          <p:nvPr/>
        </p:nvCxnSpPr>
        <p:spPr>
          <a:xfrm>
            <a:off x="961954" y="3914532"/>
            <a:ext cx="3626386" cy="0"/>
          </a:xfrm>
          <a:prstGeom prst="straightConnector1">
            <a:avLst/>
          </a:prstGeom>
          <a:ln w="57150">
            <a:solidFill>
              <a:srgbClr val="FF0000"/>
            </a:solidFill>
            <a:prstDash val="dash"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27127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49314-69A0-ABB2-FF66-FB9E00441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B99BC45-091C-F746-2CCD-BDDE474C09CB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بخطوات 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المدى؟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60F81BF-D367-A006-F26F-8CA531714B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B502B0D9-3B6B-49F0-CF7B-906E6026C373}"/>
              </a:ext>
            </a:extLst>
          </p:cNvPr>
          <p:cNvGrpSpPr/>
          <p:nvPr/>
        </p:nvGrpSpPr>
        <p:grpSpPr>
          <a:xfrm>
            <a:off x="1278294" y="1957126"/>
            <a:ext cx="6615404" cy="3809192"/>
            <a:chOff x="1278294" y="1957126"/>
            <a:chExt cx="6615404" cy="3809192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DC7F9464-36D3-53BD-8903-6EE5293D0E0F}"/>
                </a:ext>
              </a:extLst>
            </p:cNvPr>
            <p:cNvSpPr/>
            <p:nvPr/>
          </p:nvSpPr>
          <p:spPr>
            <a:xfrm>
              <a:off x="1278294" y="2127380"/>
              <a:ext cx="6615404" cy="3638938"/>
            </a:xfrm>
            <a:prstGeom prst="roundRect">
              <a:avLst>
                <a:gd name="adj" fmla="val 2821"/>
              </a:avLst>
            </a:prstGeom>
            <a:solidFill>
              <a:srgbClr val="16AB98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4524484-6376-BAB6-EE13-0386678DA01F}"/>
                </a:ext>
              </a:extLst>
            </p:cNvPr>
            <p:cNvSpPr/>
            <p:nvPr/>
          </p:nvSpPr>
          <p:spPr>
            <a:xfrm>
              <a:off x="1474237" y="2304662"/>
              <a:ext cx="6223518" cy="3293706"/>
            </a:xfrm>
            <a:prstGeom prst="roundRect">
              <a:avLst>
                <a:gd name="adj" fmla="val 2219"/>
              </a:avLst>
            </a:prstGeom>
            <a:solidFill>
              <a:schemeClr val="bg1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B079E7CB-EAC1-0BF4-F232-FF26130E2A98}"/>
                </a:ext>
              </a:extLst>
            </p:cNvPr>
            <p:cNvSpPr/>
            <p:nvPr/>
          </p:nvSpPr>
          <p:spPr>
            <a:xfrm rot="565069">
              <a:off x="6679075" y="1957126"/>
              <a:ext cx="982940" cy="517788"/>
            </a:xfrm>
            <a:prstGeom prst="roundRect">
              <a:avLst/>
            </a:prstGeom>
            <a:solidFill>
              <a:srgbClr val="FC8D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أَتَذَكَّرُ:</a:t>
              </a:r>
            </a:p>
          </p:txBody>
        </p: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5D5F47DB-E5A0-488E-35CF-82BAB4CFFC3C}"/>
                </a:ext>
              </a:extLst>
            </p:cNvPr>
            <p:cNvGrpSpPr/>
            <p:nvPr/>
          </p:nvGrpSpPr>
          <p:grpSpPr>
            <a:xfrm>
              <a:off x="1497531" y="2844842"/>
              <a:ext cx="6280290" cy="1930063"/>
              <a:chOff x="1385563" y="2208659"/>
              <a:chExt cx="6280290" cy="1930063"/>
            </a:xfrm>
          </p:grpSpPr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19E88EC2-BE78-4E35-5844-24005A7FBFC6}"/>
                  </a:ext>
                </a:extLst>
              </p:cNvPr>
              <p:cNvSpPr txBox="1"/>
              <p:nvPr/>
            </p:nvSpPr>
            <p:spPr>
              <a:xfrm>
                <a:off x="1385563" y="2829261"/>
                <a:ext cx="5812971" cy="13094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>
                  <a:lnSpc>
                    <a:spcPct val="150000"/>
                  </a:lnSpc>
                </a:pPr>
                <a:r>
                  <a:rPr lang="ar-MA" sz="2200" b="1" dirty="0">
                    <a:solidFill>
                      <a:schemeClr val="accent2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       أُحَدَّدُ </a:t>
                </a:r>
                <a:r>
                  <a:rPr lang="ar-MA" sz="2200" b="1" dirty="0">
                    <a:solidFill>
                      <a:srgbClr val="16AB98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أَدْنَى قِيمَةٍ وَ أَعْلَى قِيمَةٍ.</a:t>
                </a:r>
              </a:p>
              <a:p>
                <a:pPr algn="r" rtl="1">
                  <a:lnSpc>
                    <a:spcPct val="150000"/>
                  </a:lnSpc>
                </a:pPr>
                <a:endParaRPr lang="ar-MA" sz="1100" b="1" dirty="0">
                  <a:solidFill>
                    <a:srgbClr val="16AB98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r" rtl="1">
                  <a:lnSpc>
                    <a:spcPct val="150000"/>
                  </a:lnSpc>
                </a:pPr>
                <a:r>
                  <a:rPr lang="ar-MA" sz="2200" b="1" dirty="0">
                    <a:solidFill>
                      <a:srgbClr val="16AB98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         </a:t>
                </a:r>
                <a:r>
                  <a:rPr lang="ar-MA" sz="2200" b="1" dirty="0">
                    <a:solidFill>
                      <a:srgbClr val="FC8D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أَطْرَحُ</a:t>
                </a:r>
                <a:r>
                  <a:rPr lang="ar-MA" sz="2200" b="1" dirty="0">
                    <a:solidFill>
                      <a:srgbClr val="16AB98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أَدْنَى قِيمَةٍ مِنْ أَعْلَى قِيمَةٍ.</a:t>
                </a: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470349DC-CE77-6EF6-C1F6-1146AB167A29}"/>
                  </a:ext>
                </a:extLst>
              </p:cNvPr>
              <p:cNvSpPr/>
              <p:nvPr/>
            </p:nvSpPr>
            <p:spPr>
              <a:xfrm>
                <a:off x="6802975" y="2948004"/>
                <a:ext cx="357325" cy="357325"/>
              </a:xfrm>
              <a:prstGeom prst="ellipse">
                <a:avLst/>
              </a:prstGeom>
              <a:solidFill>
                <a:srgbClr val="FC8D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dirty="0"/>
                  <a:t>1</a:t>
                </a:r>
                <a:endParaRPr lang="fr-MA" dirty="0"/>
              </a:p>
            </p:txBody>
          </p:sp>
          <p:sp>
            <p:nvSpPr>
              <p:cNvPr id="10" name="Ellipse 9">
                <a:extLst>
                  <a:ext uri="{FF2B5EF4-FFF2-40B4-BE49-F238E27FC236}">
                    <a16:creationId xmlns:a16="http://schemas.microsoft.com/office/drawing/2014/main" id="{C58F6E8E-2366-9A56-B9D8-51EC67DB7C42}"/>
                  </a:ext>
                </a:extLst>
              </p:cNvPr>
              <p:cNvSpPr/>
              <p:nvPr/>
            </p:nvSpPr>
            <p:spPr>
              <a:xfrm>
                <a:off x="6802975" y="3781397"/>
                <a:ext cx="357325" cy="357325"/>
              </a:xfrm>
              <a:prstGeom prst="ellipse">
                <a:avLst/>
              </a:prstGeom>
              <a:solidFill>
                <a:srgbClr val="FC8D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dirty="0"/>
                  <a:t>2</a:t>
                </a:r>
                <a:endParaRPr lang="fr-MA" dirty="0"/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6F41368-C556-82E1-6778-8D92051FCCD5}"/>
                  </a:ext>
                </a:extLst>
              </p:cNvPr>
              <p:cNvSpPr txBox="1"/>
              <p:nvPr/>
            </p:nvSpPr>
            <p:spPr>
              <a:xfrm>
                <a:off x="1852882" y="2208659"/>
                <a:ext cx="5812971" cy="5477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>
                  <a:lnSpc>
                    <a:spcPct val="150000"/>
                  </a:lnSpc>
                </a:pPr>
                <a:r>
                  <a:rPr lang="ar-MA" sz="2200" b="1" dirty="0">
                    <a:solidFill>
                      <a:schemeClr val="accent2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       لِحِسابِ الْمَدى: </a:t>
                </a:r>
                <a:endParaRPr lang="ar-MA" sz="2200" b="1" dirty="0">
                  <a:solidFill>
                    <a:srgbClr val="16AB98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29559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FB59E-61BB-7388-181C-F135D6136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E32D2FE-553C-1432-A212-51ED3800F50F}"/>
              </a:ext>
            </a:extLst>
          </p:cNvPr>
          <p:cNvSpPr txBox="1"/>
          <p:nvPr/>
        </p:nvSpPr>
        <p:spPr>
          <a:xfrm>
            <a:off x="0" y="91333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latin typeface="fkGroteskNeue"/>
              </a:rPr>
              <a:t>الآنَ سأحسب المتوسط الحسابي لكمية الأمطار. أَوَّلًا، أُحَدِّدُ عَدَدَ اَلْقِيَمِ. من يقرأ؟  كم عدد القيم؟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8A900D6-E5C5-C59C-58FF-AD4267D296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0CBCA21-AB8A-82FA-289E-6081D710321E}"/>
              </a:ext>
            </a:extLst>
          </p:cNvPr>
          <p:cNvSpPr/>
          <p:nvPr/>
        </p:nvSpPr>
        <p:spPr>
          <a:xfrm>
            <a:off x="835338" y="2038673"/>
            <a:ext cx="7473324" cy="278065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200000"/>
              </a:lnSpc>
            </a:pPr>
            <a:r>
              <a:rPr lang="ar-SA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كَمِّيَّةَ ٱلْأَمْطارِ </a:t>
            </a:r>
            <a:r>
              <a:rPr lang="ar-SA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ٱلْمُسَجَّلَةَ</a:t>
            </a:r>
            <a:r>
              <a:rPr lang="ar-SA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بِٱلْمِلِّيمِتْرِ</a:t>
            </a:r>
            <a:r>
              <a:rPr lang="ar-SA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خِلالَ سِتَّةِ أَيّامٍ:</a:t>
            </a:r>
          </a:p>
          <a:p>
            <a:pPr algn="ctr" rtl="1">
              <a:lnSpc>
                <a:spcPct val="200000"/>
              </a:lnSpc>
            </a:pP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6mm</a:t>
            </a:r>
            <a:r>
              <a:rPr lang="fr-MA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؛ 8mm ؛ 4mm ؛ 10mm ؛ 6mm ؛ 8mm. </a:t>
            </a:r>
            <a:endParaRPr lang="fr-MA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693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995222-2DFC-D13F-DD21-0BC7FFFAA3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10F29FD-B112-814F-2F24-08AD008B174E}"/>
              </a:ext>
            </a:extLst>
          </p:cNvPr>
          <p:cNvSpPr txBox="1"/>
          <p:nvPr/>
        </p:nvSpPr>
        <p:spPr>
          <a:xfrm>
            <a:off x="0" y="91333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latin typeface="fkGroteskNeue"/>
              </a:rPr>
              <a:t>الآنَ سأحسب مجموع اَلْقِيَمِ.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8AD79E3-4A03-1B45-DFC6-E4D2E6DED5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125763A-CBF5-928B-612C-0547BCBE172D}"/>
              </a:ext>
            </a:extLst>
          </p:cNvPr>
          <p:cNvSpPr/>
          <p:nvPr/>
        </p:nvSpPr>
        <p:spPr>
          <a:xfrm>
            <a:off x="835338" y="2038673"/>
            <a:ext cx="7473324" cy="278065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200000"/>
              </a:lnSpc>
            </a:pPr>
            <a:r>
              <a:rPr lang="fr-FR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6mm</a:t>
            </a:r>
            <a:r>
              <a:rPr lang="fr-MA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+ 8mm + 4mm +10mm + 6mm</a:t>
            </a:r>
            <a:r>
              <a:rPr lang="fr-FR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fr-MA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8mm = </a:t>
            </a:r>
            <a:r>
              <a:rPr lang="fr-MA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42</a:t>
            </a:r>
            <a:r>
              <a:rPr lang="fr-MA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mm</a:t>
            </a:r>
            <a:endParaRPr lang="fr-MA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72587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1283F-939A-DEEE-8172-69FB9561A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A5721DD-F46D-E98E-895F-787B0B0B68ED}"/>
              </a:ext>
            </a:extLst>
          </p:cNvPr>
          <p:cNvSpPr txBox="1"/>
          <p:nvPr/>
        </p:nvSpPr>
        <p:spPr>
          <a:xfrm>
            <a:off x="0" y="91333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latin typeface="fkGroteskNeue"/>
              </a:rPr>
              <a:t>أَحْسُبُ اَلْمُتَوَسِّطَ اَلْحِسَابِيَّ بِقِسْمَةِ مَجْمُوعِ اَلْقِيَمِ  42 عَلَى عدد القيم 6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7B5C19-4B23-0F52-B9D6-1F7C7878A8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FDA0139-D5D1-E886-3285-19E5BE532052}"/>
              </a:ext>
            </a:extLst>
          </p:cNvPr>
          <p:cNvSpPr/>
          <p:nvPr/>
        </p:nvSpPr>
        <p:spPr>
          <a:xfrm>
            <a:off x="835338" y="2038673"/>
            <a:ext cx="7473324" cy="278065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200000"/>
              </a:lnSpc>
            </a:pPr>
            <a:r>
              <a:rPr lang="ar-MA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المعدل الحسابي </a:t>
            </a:r>
          </a:p>
          <a:p>
            <a:pPr algn="ctr" rtl="1">
              <a:lnSpc>
                <a:spcPct val="200000"/>
              </a:lnSpc>
            </a:pPr>
            <a:r>
              <a:rPr lang="fr-MA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42 ÷ 6 = 7</a:t>
            </a:r>
            <a:endParaRPr lang="fr-MA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921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D0468-9471-17ED-C580-B83741B914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16E2952-316F-EE06-FE45-CD0CD4FD4781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بخطوات 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المتوسط الحسابي؟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3CE94EC-5FFB-A3E5-D6CA-7F8D43C14A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C67E29B1-8D40-605B-6F9A-B1B26F28EB3B}"/>
              </a:ext>
            </a:extLst>
          </p:cNvPr>
          <p:cNvGrpSpPr/>
          <p:nvPr/>
        </p:nvGrpSpPr>
        <p:grpSpPr>
          <a:xfrm>
            <a:off x="1278294" y="1957126"/>
            <a:ext cx="6615404" cy="3809192"/>
            <a:chOff x="1278294" y="1957126"/>
            <a:chExt cx="6615404" cy="3809192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B5BF380D-1B5E-0287-0393-4E0EA6E66542}"/>
                </a:ext>
              </a:extLst>
            </p:cNvPr>
            <p:cNvSpPr/>
            <p:nvPr/>
          </p:nvSpPr>
          <p:spPr>
            <a:xfrm>
              <a:off x="1278294" y="2127380"/>
              <a:ext cx="6615404" cy="3638938"/>
            </a:xfrm>
            <a:prstGeom prst="roundRect">
              <a:avLst>
                <a:gd name="adj" fmla="val 2821"/>
              </a:avLst>
            </a:prstGeom>
            <a:solidFill>
              <a:srgbClr val="16AB98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A050E91-732F-5891-CF19-C50C2BA1830E}"/>
                </a:ext>
              </a:extLst>
            </p:cNvPr>
            <p:cNvSpPr/>
            <p:nvPr/>
          </p:nvSpPr>
          <p:spPr>
            <a:xfrm>
              <a:off x="1474237" y="2304662"/>
              <a:ext cx="6223518" cy="3293706"/>
            </a:xfrm>
            <a:prstGeom prst="roundRect">
              <a:avLst>
                <a:gd name="adj" fmla="val 2219"/>
              </a:avLst>
            </a:prstGeom>
            <a:solidFill>
              <a:schemeClr val="bg1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1EFB448A-2C2A-2EB3-9EC5-B5F2F4E164C1}"/>
                </a:ext>
              </a:extLst>
            </p:cNvPr>
            <p:cNvSpPr/>
            <p:nvPr/>
          </p:nvSpPr>
          <p:spPr>
            <a:xfrm rot="565069">
              <a:off x="6679075" y="1957126"/>
              <a:ext cx="982940" cy="517788"/>
            </a:xfrm>
            <a:prstGeom prst="roundRect">
              <a:avLst/>
            </a:prstGeom>
            <a:solidFill>
              <a:srgbClr val="FC8D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أَتَذَكَّرُ:</a:t>
              </a:r>
            </a:p>
          </p:txBody>
        </p: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3B8E5CA0-C81E-B48F-EFCA-AE33BE84BC95}"/>
                </a:ext>
              </a:extLst>
            </p:cNvPr>
            <p:cNvGrpSpPr/>
            <p:nvPr/>
          </p:nvGrpSpPr>
          <p:grpSpPr>
            <a:xfrm>
              <a:off x="1665514" y="2729128"/>
              <a:ext cx="5812971" cy="1563377"/>
              <a:chOff x="1553546" y="2092945"/>
              <a:chExt cx="5812971" cy="1563377"/>
            </a:xfrm>
          </p:grpSpPr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29009465-4432-9746-EA84-2B8507511D5E}"/>
                  </a:ext>
                </a:extLst>
              </p:cNvPr>
              <p:cNvSpPr txBox="1"/>
              <p:nvPr/>
            </p:nvSpPr>
            <p:spPr>
              <a:xfrm>
                <a:off x="1553546" y="2092945"/>
                <a:ext cx="5812971" cy="1563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>
                  <a:lnSpc>
                    <a:spcPct val="150000"/>
                  </a:lnSpc>
                </a:pPr>
                <a:r>
                  <a:rPr lang="fr-FR" sz="2200" b="1" dirty="0">
                    <a:solidFill>
                      <a:schemeClr val="accent2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      </a:t>
                </a:r>
                <a:r>
                  <a:rPr lang="ar-MA" sz="2200" b="1" dirty="0">
                    <a:solidFill>
                      <a:schemeClr val="accent2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لِحِسَابِ اَلْمُتَوَسِّطِ اَلْحِسَابِيِّ: </a:t>
                </a:r>
              </a:p>
              <a:p>
                <a:pPr algn="r" rtl="1">
                  <a:lnSpc>
                    <a:spcPct val="150000"/>
                  </a:lnSpc>
                </a:pPr>
                <a:r>
                  <a:rPr lang="ar-MA" sz="2200" b="1" dirty="0">
                    <a:solidFill>
                      <a:schemeClr val="accent2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       </a:t>
                </a:r>
                <a:r>
                  <a:rPr lang="ar-MA" sz="2200" b="1" dirty="0">
                    <a:solidFill>
                      <a:srgbClr val="16AB98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أَجْمَعُ اَلْقِيَمَ كُلَّهَا، </a:t>
                </a:r>
              </a:p>
              <a:p>
                <a:pPr algn="r" rtl="1">
                  <a:lnSpc>
                    <a:spcPct val="150000"/>
                  </a:lnSpc>
                </a:pPr>
                <a:r>
                  <a:rPr lang="ar-MA" sz="2200" b="1" dirty="0">
                    <a:solidFill>
                      <a:srgbClr val="16AB98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      أَقْسِمُ اَلْمَجْمُوعَ عَلَى عَدَدِ اَلْقِيَمِ.</a:t>
                </a: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CA3D1DB-62A7-910B-4140-12B43B42C785}"/>
                  </a:ext>
                </a:extLst>
              </p:cNvPr>
              <p:cNvSpPr/>
              <p:nvPr/>
            </p:nvSpPr>
            <p:spPr>
              <a:xfrm>
                <a:off x="6841209" y="2727424"/>
                <a:ext cx="357325" cy="357325"/>
              </a:xfrm>
              <a:prstGeom prst="ellipse">
                <a:avLst/>
              </a:prstGeom>
              <a:solidFill>
                <a:srgbClr val="FC8D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dirty="0"/>
                  <a:t>1</a:t>
                </a:r>
                <a:endParaRPr lang="fr-MA" dirty="0"/>
              </a:p>
            </p:txBody>
          </p:sp>
          <p:sp>
            <p:nvSpPr>
              <p:cNvPr id="10" name="Ellipse 9">
                <a:extLst>
                  <a:ext uri="{FF2B5EF4-FFF2-40B4-BE49-F238E27FC236}">
                    <a16:creationId xmlns:a16="http://schemas.microsoft.com/office/drawing/2014/main" id="{47AE8732-19FB-15E1-A375-96C32DA1CD8E}"/>
                  </a:ext>
                </a:extLst>
              </p:cNvPr>
              <p:cNvSpPr/>
              <p:nvPr/>
            </p:nvSpPr>
            <p:spPr>
              <a:xfrm>
                <a:off x="6841209" y="3296982"/>
                <a:ext cx="357325" cy="357325"/>
              </a:xfrm>
              <a:prstGeom prst="ellipse">
                <a:avLst/>
              </a:prstGeom>
              <a:solidFill>
                <a:srgbClr val="FC8D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dirty="0"/>
                  <a:t>2</a:t>
                </a:r>
                <a:endParaRPr lang="fr-MA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853189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803F9-275F-F457-D269-7CADF9C91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4FE9DBE-DE12-3DBA-2E40-EB885EF7A83A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796B270-2268-47AD-67D0-5ACAF1C50B36}"/>
              </a:ext>
            </a:extLst>
          </p:cNvPr>
          <p:cNvSpPr txBox="1"/>
          <p:nvPr/>
        </p:nvSpPr>
        <p:spPr>
          <a:xfrm>
            <a:off x="1092557" y="348114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F75D744C-1F37-205C-7580-82816CBCB47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73DD5D4-18D9-B072-086B-F22A5F984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99793" y="3480262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E9868604-23B0-F593-28B7-8B2D159D42F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EC019871-2196-5783-F8AC-84205ECA9D0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B8867D13-5861-987E-9C17-54F556A09A14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5C94BB9-D1A1-4320-8CC3-C64C9F91629D}"/>
              </a:ext>
            </a:extLst>
          </p:cNvPr>
          <p:cNvSpPr txBox="1"/>
          <p:nvPr/>
        </p:nvSpPr>
        <p:spPr>
          <a:xfrm>
            <a:off x="1104098" y="4146951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2</a:t>
            </a:r>
            <a:endParaRPr kumimoji="0" lang="ar-SA" sz="3600" b="1" i="0" u="none" strike="noStrike" kern="1200" cap="none" spc="0" normalizeH="0" baseline="0" noProof="0" dirty="0">
              <a:ln>
                <a:noFill/>
              </a:ln>
              <a:solidFill>
                <a:srgbClr val="B2B3AE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777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DB8A4-9A26-ED17-65CE-B072B58F5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FDEA0-F589-A777-0C19-95E92AFD974D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الكراسات الصفحة 148.  </a:t>
            </a: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4534ECDD-8CF5-EE75-302E-BDFEFE4E5A3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93F8908-64F2-7001-EA26-5C7B91F357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5539" y="1431586"/>
            <a:ext cx="3464279" cy="4981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980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885AD-04B3-C250-071E-35D20995D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4654A9F-D8FE-F5C1-2B10-9A20C6E2B8DC}"/>
              </a:ext>
            </a:extLst>
          </p:cNvPr>
          <p:cNvSpPr txBox="1"/>
          <p:nvPr/>
        </p:nvSpPr>
        <p:spPr>
          <a:xfrm>
            <a:off x="665019" y="726912"/>
            <a:ext cx="68007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سنقوم بإنجاز التمرين 2 باتباع الخطوات السابقة لحساب المدى و المتوسط الحسابي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علينا أن نفعل في الخطوة الأولى؟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19F35F-E702-D7D8-F159-E369AFC5A7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0D10EDA-6F5C-965E-BFFA-ECFB8F4E73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712" y="1640224"/>
            <a:ext cx="6814455" cy="4917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03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A4545E-DFF5-2A63-DEC3-6740D8045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DD071E7-B5EA-6359-964C-76ABFD31B9D4}"/>
              </a:ext>
            </a:extLst>
          </p:cNvPr>
          <p:cNvSpPr txBox="1"/>
          <p:nvPr/>
        </p:nvSpPr>
        <p:spPr>
          <a:xfrm>
            <a:off x="984069" y="856221"/>
            <a:ext cx="6481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جيد، قوموا بتمثيل القيم على المبيان النقطي.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EE8A54B-2C94-A186-B597-86B6F50870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F148BB6-891B-77DD-2229-DB07B10B4D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923" y="1640224"/>
            <a:ext cx="6481671" cy="467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897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DA7D95-F4E2-41C2-6E94-D0669919E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B61C1E7-6913-CF64-4144-620BB80A3096}"/>
              </a:ext>
            </a:extLst>
          </p:cNvPr>
          <p:cNvSpPr txBox="1"/>
          <p:nvPr/>
        </p:nvSpPr>
        <p:spPr>
          <a:xfrm>
            <a:off x="1002542" y="708439"/>
            <a:ext cx="64816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التمثيل.</a:t>
            </a:r>
            <a:b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كي نحسب المدى، ماذا يجب علينا أن نفعل؟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57532E-C357-4405-D3A0-7F8C639219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9C6575B-86B0-3D07-00D9-A51D650372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164" y="2080970"/>
            <a:ext cx="6864659" cy="43843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2179E10-E2CC-65DB-D64F-507E22974644}"/>
              </a:ext>
            </a:extLst>
          </p:cNvPr>
          <p:cNvSpPr txBox="1"/>
          <p:nvPr/>
        </p:nvSpPr>
        <p:spPr>
          <a:xfrm>
            <a:off x="2126315" y="4957462"/>
            <a:ext cx="212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819B67D-30C1-A060-7B0F-3B53B8082FB5}"/>
              </a:ext>
            </a:extLst>
          </p:cNvPr>
          <p:cNvSpPr txBox="1"/>
          <p:nvPr/>
        </p:nvSpPr>
        <p:spPr>
          <a:xfrm>
            <a:off x="2122814" y="4656142"/>
            <a:ext cx="212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B3EED30-3329-1DCE-BA82-C0A761119E32}"/>
              </a:ext>
            </a:extLst>
          </p:cNvPr>
          <p:cNvSpPr txBox="1"/>
          <p:nvPr/>
        </p:nvSpPr>
        <p:spPr>
          <a:xfrm>
            <a:off x="3162894" y="4963831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E7C23E6-4F89-B79D-FF73-2FD7FA051CA5}"/>
              </a:ext>
            </a:extLst>
          </p:cNvPr>
          <p:cNvSpPr txBox="1"/>
          <p:nvPr/>
        </p:nvSpPr>
        <p:spPr>
          <a:xfrm>
            <a:off x="2883808" y="4960544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7899DF9-C0B5-B5D8-9DBE-FB97B2F769E8}"/>
              </a:ext>
            </a:extLst>
          </p:cNvPr>
          <p:cNvSpPr txBox="1"/>
          <p:nvPr/>
        </p:nvSpPr>
        <p:spPr>
          <a:xfrm>
            <a:off x="2888458" y="4673089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7607EEE-81AC-9907-4AA9-CD482E47B7F9}"/>
              </a:ext>
            </a:extLst>
          </p:cNvPr>
          <p:cNvSpPr txBox="1"/>
          <p:nvPr/>
        </p:nvSpPr>
        <p:spPr>
          <a:xfrm>
            <a:off x="2591089" y="4960544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D0169D8-73F0-6566-99E3-1ADC0B4BF85E}"/>
              </a:ext>
            </a:extLst>
          </p:cNvPr>
          <p:cNvSpPr/>
          <p:nvPr/>
        </p:nvSpPr>
        <p:spPr>
          <a:xfrm>
            <a:off x="5034286" y="1539644"/>
            <a:ext cx="1505502" cy="40970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أََحْسُبُ المَدى</a:t>
            </a:r>
            <a:endParaRPr lang="fr-FR" sz="1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7D668EE1-B6A2-95BB-B99F-76399D18C7F7}"/>
              </a:ext>
            </a:extLst>
          </p:cNvPr>
          <p:cNvSpPr>
            <a:spLocks noChangeAspect="1"/>
          </p:cNvSpPr>
          <p:nvPr/>
        </p:nvSpPr>
        <p:spPr>
          <a:xfrm>
            <a:off x="6576786" y="1499597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/>
            <a:r>
              <a:rPr lang="ar-MA" sz="3200" b="1" dirty="0">
                <a:solidFill>
                  <a:prstClr val="white"/>
                </a:solidFill>
                <a:latin typeface="Aptos" panose="02110004020202020204"/>
                <a:cs typeface="Arial" panose="020B0604020202020204" pitchFamily="34" charset="0"/>
              </a:rPr>
              <a:t>1</a:t>
            </a:r>
            <a:endParaRPr lang="fr-MA" sz="3200" b="1" dirty="0">
              <a:solidFill>
                <a:prstClr val="white"/>
              </a:solidFill>
              <a:latin typeface="Aptos" panose="02110004020202020204"/>
              <a:cs typeface="Arial" panose="020B060402020202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3E9D5FE8-0EF7-756C-62A1-31F743149E0C}"/>
              </a:ext>
            </a:extLst>
          </p:cNvPr>
          <p:cNvSpPr>
            <a:spLocks noChangeAspect="1"/>
          </p:cNvSpPr>
          <p:nvPr/>
        </p:nvSpPr>
        <p:spPr>
          <a:xfrm>
            <a:off x="4358482" y="1527328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 : coins arrondis 4">
            <a:extLst>
              <a:ext uri="{FF2B5EF4-FFF2-40B4-BE49-F238E27FC236}">
                <a16:creationId xmlns:a16="http://schemas.microsoft.com/office/drawing/2014/main" id="{74515FAB-DBC0-2A6A-E016-328C0A02EF6B}"/>
              </a:ext>
            </a:extLst>
          </p:cNvPr>
          <p:cNvSpPr/>
          <p:nvPr/>
        </p:nvSpPr>
        <p:spPr>
          <a:xfrm>
            <a:off x="2189016" y="1523138"/>
            <a:ext cx="2139985" cy="42621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أَحْسُبُ المُتَوَسِّطَ الحِسَابِيَّ</a:t>
            </a:r>
            <a:endParaRPr lang="fr-FR" sz="1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864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FA7212-43A3-BDD1-7D66-B03A74FDB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8041627-8195-76FD-13DC-81E115B2D418}"/>
              </a:ext>
            </a:extLst>
          </p:cNvPr>
          <p:cNvSpPr txBox="1"/>
          <p:nvPr/>
        </p:nvSpPr>
        <p:spPr>
          <a:xfrm>
            <a:off x="1002542" y="708439"/>
            <a:ext cx="64816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جيد، نستخرج أعلى قيمة و أدنى قيمة.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للسبورة لاستخراج أعلى نقطة وأدنى نقطة.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3710BCF-B8CD-CA2D-0B3C-2D679AFCB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60C2AD3-673E-0162-A1AA-EF7E5EF27A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923" y="1967726"/>
            <a:ext cx="6481671" cy="4349852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38D0DD6F-E062-6FD4-2E98-87DF74515105}"/>
              </a:ext>
            </a:extLst>
          </p:cNvPr>
          <p:cNvSpPr/>
          <p:nvPr/>
        </p:nvSpPr>
        <p:spPr>
          <a:xfrm>
            <a:off x="4243377" y="3587620"/>
            <a:ext cx="1025236" cy="625764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3B417C4-4876-9F58-7D35-6AA4C3EA7C0B}"/>
              </a:ext>
            </a:extLst>
          </p:cNvPr>
          <p:cNvSpPr txBox="1"/>
          <p:nvPr/>
        </p:nvSpPr>
        <p:spPr>
          <a:xfrm>
            <a:off x="2189017" y="4793434"/>
            <a:ext cx="212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dirty="0"/>
              <a:t>x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B7F9C1B-E3AE-7892-AD39-D7809BD41CE2}"/>
              </a:ext>
            </a:extLst>
          </p:cNvPr>
          <p:cNvSpPr txBox="1"/>
          <p:nvPr/>
        </p:nvSpPr>
        <p:spPr>
          <a:xfrm>
            <a:off x="2189016" y="4419875"/>
            <a:ext cx="212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dirty="0"/>
              <a:t>x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A807DAF-866D-72C6-6DFE-CC9E94EB9172}"/>
              </a:ext>
            </a:extLst>
          </p:cNvPr>
          <p:cNvSpPr txBox="1"/>
          <p:nvPr/>
        </p:nvSpPr>
        <p:spPr>
          <a:xfrm>
            <a:off x="3189327" y="4793434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dirty="0"/>
              <a:t>x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71794CD-49BA-8F35-0F5D-7DD5E2CBA672}"/>
              </a:ext>
            </a:extLst>
          </p:cNvPr>
          <p:cNvSpPr txBox="1"/>
          <p:nvPr/>
        </p:nvSpPr>
        <p:spPr>
          <a:xfrm>
            <a:off x="2933489" y="4793433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dirty="0"/>
              <a:t>x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95C9AF7-24DD-0109-813F-3ADD04E705E4}"/>
              </a:ext>
            </a:extLst>
          </p:cNvPr>
          <p:cNvSpPr txBox="1"/>
          <p:nvPr/>
        </p:nvSpPr>
        <p:spPr>
          <a:xfrm>
            <a:off x="2933489" y="4419874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dirty="0"/>
              <a:t>x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1549D49-29A6-78AB-AB9C-9F67A05B1507}"/>
              </a:ext>
            </a:extLst>
          </p:cNvPr>
          <p:cNvSpPr txBox="1"/>
          <p:nvPr/>
        </p:nvSpPr>
        <p:spPr>
          <a:xfrm>
            <a:off x="2677651" y="4793432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dirty="0"/>
              <a:t>x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453BA56B-87CC-E94F-4D31-0EB07E256ADF}"/>
              </a:ext>
            </a:extLst>
          </p:cNvPr>
          <p:cNvSpPr/>
          <p:nvPr/>
        </p:nvSpPr>
        <p:spPr>
          <a:xfrm>
            <a:off x="5406925" y="3587620"/>
            <a:ext cx="1025236" cy="625764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A60CF79-41BE-4A98-6ED5-7DC265CAE2E1}"/>
              </a:ext>
            </a:extLst>
          </p:cNvPr>
          <p:cNvSpPr/>
          <p:nvPr/>
        </p:nvSpPr>
        <p:spPr>
          <a:xfrm>
            <a:off x="5034286" y="1539644"/>
            <a:ext cx="1505502" cy="40970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أََحْسُبُ المَدى</a:t>
            </a:r>
            <a:endParaRPr lang="fr-FR" sz="1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C112883A-4A2F-7723-A43F-4EBC778DC769}"/>
              </a:ext>
            </a:extLst>
          </p:cNvPr>
          <p:cNvSpPr>
            <a:spLocks noChangeAspect="1"/>
          </p:cNvSpPr>
          <p:nvPr/>
        </p:nvSpPr>
        <p:spPr>
          <a:xfrm>
            <a:off x="6576786" y="1499597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/>
            <a:r>
              <a:rPr lang="ar-MA" sz="3200" b="1" dirty="0">
                <a:solidFill>
                  <a:prstClr val="white"/>
                </a:solidFill>
                <a:latin typeface="Aptos" panose="02110004020202020204"/>
                <a:cs typeface="Arial" panose="020B0604020202020204" pitchFamily="34" charset="0"/>
              </a:rPr>
              <a:t>1</a:t>
            </a:r>
            <a:endParaRPr lang="fr-MA" sz="3200" b="1" dirty="0">
              <a:solidFill>
                <a:prstClr val="white"/>
              </a:solidFill>
              <a:latin typeface="Aptos" panose="02110004020202020204"/>
              <a:cs typeface="Arial" panose="020B0604020202020204" pitchFamily="34" charset="0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354F12DF-CB8E-D0EF-61C6-9C17B44B7310}"/>
              </a:ext>
            </a:extLst>
          </p:cNvPr>
          <p:cNvSpPr>
            <a:spLocks noChangeAspect="1"/>
          </p:cNvSpPr>
          <p:nvPr/>
        </p:nvSpPr>
        <p:spPr>
          <a:xfrm>
            <a:off x="4358482" y="1527328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 : coins arrondis 4">
            <a:extLst>
              <a:ext uri="{FF2B5EF4-FFF2-40B4-BE49-F238E27FC236}">
                <a16:creationId xmlns:a16="http://schemas.microsoft.com/office/drawing/2014/main" id="{81C7486C-6AC7-1115-1859-D7D5C1420A48}"/>
              </a:ext>
            </a:extLst>
          </p:cNvPr>
          <p:cNvSpPr/>
          <p:nvPr/>
        </p:nvSpPr>
        <p:spPr>
          <a:xfrm>
            <a:off x="2189016" y="1523138"/>
            <a:ext cx="2139985" cy="42621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أَحْسُبُ المُتَوَسِّطَ الحِسَابِيَّ</a:t>
            </a:r>
            <a:endParaRPr lang="fr-FR" sz="1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987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5BE34-AEFB-2D7A-7BFF-B49056B0F6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3C44155-88CB-B6D9-5A07-151CB43E797F}"/>
              </a:ext>
            </a:extLst>
          </p:cNvPr>
          <p:cNvSpPr txBox="1"/>
          <p:nvPr/>
        </p:nvSpPr>
        <p:spPr>
          <a:xfrm>
            <a:off x="873233" y="670727"/>
            <a:ext cx="64816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انقلوا الجواب.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من يقوم لحساب المدى على السبورة. واحسبوا على كراساتكم المدى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18E9502-3B37-1C2F-7C5B-187E39A08C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A01B7EA-8252-6AFB-2CBA-A7DE086D4B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923" y="2080727"/>
            <a:ext cx="6481671" cy="423685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FF6F07-5464-CE70-D79E-2149EE6DDDC0}"/>
              </a:ext>
            </a:extLst>
          </p:cNvPr>
          <p:cNvSpPr txBox="1"/>
          <p:nvPr/>
        </p:nvSpPr>
        <p:spPr>
          <a:xfrm>
            <a:off x="2189017" y="4873197"/>
            <a:ext cx="212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dirty="0"/>
              <a:t>x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35E54AA-21A9-A5F9-794D-BADD89E2FFD3}"/>
              </a:ext>
            </a:extLst>
          </p:cNvPr>
          <p:cNvSpPr txBox="1"/>
          <p:nvPr/>
        </p:nvSpPr>
        <p:spPr>
          <a:xfrm>
            <a:off x="2189016" y="4499638"/>
            <a:ext cx="212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dirty="0"/>
              <a:t>x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D26D4E5-BDA0-0B95-2E97-61EAC194A518}"/>
              </a:ext>
            </a:extLst>
          </p:cNvPr>
          <p:cNvSpPr txBox="1"/>
          <p:nvPr/>
        </p:nvSpPr>
        <p:spPr>
          <a:xfrm>
            <a:off x="3189327" y="4873197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dirty="0"/>
              <a:t>x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57F49A8-AD53-5D20-6FDD-21D0EA3EFEE1}"/>
              </a:ext>
            </a:extLst>
          </p:cNvPr>
          <p:cNvSpPr txBox="1"/>
          <p:nvPr/>
        </p:nvSpPr>
        <p:spPr>
          <a:xfrm>
            <a:off x="2933489" y="4873196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dirty="0"/>
              <a:t>x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4EC723D-1D16-1153-41D8-935DCB0557AA}"/>
              </a:ext>
            </a:extLst>
          </p:cNvPr>
          <p:cNvSpPr txBox="1"/>
          <p:nvPr/>
        </p:nvSpPr>
        <p:spPr>
          <a:xfrm>
            <a:off x="2933489" y="4499637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dirty="0"/>
              <a:t>x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8F05356-63EA-0931-3053-E5E069778370}"/>
              </a:ext>
            </a:extLst>
          </p:cNvPr>
          <p:cNvSpPr txBox="1"/>
          <p:nvPr/>
        </p:nvSpPr>
        <p:spPr>
          <a:xfrm>
            <a:off x="2677651" y="4873195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dirty="0"/>
              <a:t>x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E710ECF-23AA-1A94-8EE5-BDCDD7F41FBA}"/>
              </a:ext>
            </a:extLst>
          </p:cNvPr>
          <p:cNvSpPr txBox="1"/>
          <p:nvPr/>
        </p:nvSpPr>
        <p:spPr>
          <a:xfrm>
            <a:off x="5254503" y="3036262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>
                <a:solidFill>
                  <a:srgbClr val="FF0000"/>
                </a:solidFill>
              </a:rPr>
              <a:t>9</a:t>
            </a:r>
            <a:endParaRPr lang="fr-MA" sz="2400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B2650BC-133B-3551-E032-F6EBA7A736AD}"/>
              </a:ext>
            </a:extLst>
          </p:cNvPr>
          <p:cNvSpPr txBox="1"/>
          <p:nvPr/>
        </p:nvSpPr>
        <p:spPr>
          <a:xfrm>
            <a:off x="6213530" y="3345399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>
                <a:solidFill>
                  <a:srgbClr val="FF0000"/>
                </a:solidFill>
              </a:rPr>
              <a:t>5</a:t>
            </a:r>
            <a:endParaRPr lang="fr-MA" sz="2400" dirty="0">
              <a:solidFill>
                <a:srgbClr val="FF0000"/>
              </a:solidFill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EDE8EAA-A5E1-E510-0E4C-9DCD6323DA5F}"/>
              </a:ext>
            </a:extLst>
          </p:cNvPr>
          <p:cNvSpPr/>
          <p:nvPr/>
        </p:nvSpPr>
        <p:spPr>
          <a:xfrm>
            <a:off x="5034286" y="1539644"/>
            <a:ext cx="1505502" cy="40970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أََحْسُبُ المَدى</a:t>
            </a:r>
            <a:endParaRPr lang="fr-FR" sz="1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AF388E72-E07B-A374-4E3F-DE442D7229A2}"/>
              </a:ext>
            </a:extLst>
          </p:cNvPr>
          <p:cNvSpPr>
            <a:spLocks noChangeAspect="1"/>
          </p:cNvSpPr>
          <p:nvPr/>
        </p:nvSpPr>
        <p:spPr>
          <a:xfrm>
            <a:off x="6576786" y="1499597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/>
            <a:r>
              <a:rPr lang="ar-MA" sz="3200" b="1" dirty="0">
                <a:solidFill>
                  <a:prstClr val="white"/>
                </a:solidFill>
                <a:latin typeface="Aptos" panose="02110004020202020204"/>
                <a:cs typeface="Arial" panose="020B0604020202020204" pitchFamily="34" charset="0"/>
              </a:rPr>
              <a:t>1</a:t>
            </a:r>
            <a:endParaRPr lang="fr-MA" sz="3200" b="1" dirty="0">
              <a:solidFill>
                <a:prstClr val="white"/>
              </a:solidFill>
              <a:latin typeface="Aptos" panose="02110004020202020204"/>
              <a:cs typeface="Arial" panose="020B060402020202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51FCF356-C0B1-7599-05CA-FED0C5520E1F}"/>
              </a:ext>
            </a:extLst>
          </p:cNvPr>
          <p:cNvSpPr>
            <a:spLocks noChangeAspect="1"/>
          </p:cNvSpPr>
          <p:nvPr/>
        </p:nvSpPr>
        <p:spPr>
          <a:xfrm>
            <a:off x="4358482" y="1527328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 : coins arrondis 4">
            <a:extLst>
              <a:ext uri="{FF2B5EF4-FFF2-40B4-BE49-F238E27FC236}">
                <a16:creationId xmlns:a16="http://schemas.microsoft.com/office/drawing/2014/main" id="{0E895F1E-9AAB-3808-D03D-C8696AF24AE1}"/>
              </a:ext>
            </a:extLst>
          </p:cNvPr>
          <p:cNvSpPr/>
          <p:nvPr/>
        </p:nvSpPr>
        <p:spPr>
          <a:xfrm>
            <a:off x="2189016" y="1523138"/>
            <a:ext cx="2139985" cy="42621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أَحْسُبُ المُتَوَسِّطَ الحِسَابِيَّ</a:t>
            </a:r>
            <a:endParaRPr lang="fr-FR" sz="1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028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4FEC5-A78D-5ADC-3E88-0F6759980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833FEAA-3618-DC83-6705-1E7D0F799BC4}"/>
              </a:ext>
            </a:extLst>
          </p:cNvPr>
          <p:cNvSpPr txBox="1"/>
          <p:nvPr/>
        </p:nvSpPr>
        <p:spPr>
          <a:xfrm>
            <a:off x="873233" y="892833"/>
            <a:ext cx="6481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يشرح لنا كيف توصلنا للجواب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374387A-3C1C-FCDE-C53F-0C60CEB727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0FBFBB1-25AD-5E34-5B59-48E57309E5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923" y="1967725"/>
            <a:ext cx="6481671" cy="434985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BE371FE-1F87-7D27-0011-35E706E1F841}"/>
              </a:ext>
            </a:extLst>
          </p:cNvPr>
          <p:cNvSpPr txBox="1"/>
          <p:nvPr/>
        </p:nvSpPr>
        <p:spPr>
          <a:xfrm>
            <a:off x="2189017" y="4868079"/>
            <a:ext cx="212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dirty="0"/>
              <a:t>x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235D0CA-3E48-7B0D-8121-69881EECE072}"/>
              </a:ext>
            </a:extLst>
          </p:cNvPr>
          <p:cNvSpPr txBox="1"/>
          <p:nvPr/>
        </p:nvSpPr>
        <p:spPr>
          <a:xfrm>
            <a:off x="2189016" y="4494520"/>
            <a:ext cx="212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dirty="0"/>
              <a:t>x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9889091-0273-D26A-2D62-1ABF4AABB7FC}"/>
              </a:ext>
            </a:extLst>
          </p:cNvPr>
          <p:cNvSpPr txBox="1"/>
          <p:nvPr/>
        </p:nvSpPr>
        <p:spPr>
          <a:xfrm>
            <a:off x="3189327" y="4868079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dirty="0"/>
              <a:t>x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09EECAC-553A-0996-830D-A556794A3005}"/>
              </a:ext>
            </a:extLst>
          </p:cNvPr>
          <p:cNvSpPr txBox="1"/>
          <p:nvPr/>
        </p:nvSpPr>
        <p:spPr>
          <a:xfrm>
            <a:off x="2933489" y="4868078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dirty="0"/>
              <a:t>x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30B78DC-6CDF-109E-44A3-12C757D0C4A6}"/>
              </a:ext>
            </a:extLst>
          </p:cNvPr>
          <p:cNvSpPr txBox="1"/>
          <p:nvPr/>
        </p:nvSpPr>
        <p:spPr>
          <a:xfrm>
            <a:off x="2933489" y="4494519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dirty="0"/>
              <a:t>x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3EE38D5-4086-C509-6B53-7A5C1F2BC15B}"/>
              </a:ext>
            </a:extLst>
          </p:cNvPr>
          <p:cNvSpPr txBox="1"/>
          <p:nvPr/>
        </p:nvSpPr>
        <p:spPr>
          <a:xfrm>
            <a:off x="2677651" y="4868077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dirty="0"/>
              <a:t>x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42DEDEF-BAD9-46AC-526C-15F980710CFD}"/>
              </a:ext>
            </a:extLst>
          </p:cNvPr>
          <p:cNvSpPr txBox="1"/>
          <p:nvPr/>
        </p:nvSpPr>
        <p:spPr>
          <a:xfrm>
            <a:off x="5191951" y="2978446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/>
              <a:t>9</a:t>
            </a:r>
            <a:endParaRPr lang="fr-MA" sz="24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0514786-6FD2-4602-2E07-2DEC4C61068B}"/>
              </a:ext>
            </a:extLst>
          </p:cNvPr>
          <p:cNvSpPr txBox="1"/>
          <p:nvPr/>
        </p:nvSpPr>
        <p:spPr>
          <a:xfrm>
            <a:off x="6142166" y="3315574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/>
              <a:t>5</a:t>
            </a:r>
            <a:endParaRPr lang="fr-MA" sz="24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5BE0B49-B05F-6935-34DD-B419F0B7D9B2}"/>
              </a:ext>
            </a:extLst>
          </p:cNvPr>
          <p:cNvSpPr txBox="1"/>
          <p:nvPr/>
        </p:nvSpPr>
        <p:spPr>
          <a:xfrm>
            <a:off x="4510083" y="4032854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>
                <a:solidFill>
                  <a:srgbClr val="FF0000"/>
                </a:solidFill>
              </a:rPr>
              <a:t>9</a:t>
            </a:r>
            <a:endParaRPr lang="fr-MA" sz="2400" dirty="0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A5C87B8-BF79-D104-B9CB-DAA037C80507}"/>
              </a:ext>
            </a:extLst>
          </p:cNvPr>
          <p:cNvSpPr txBox="1"/>
          <p:nvPr/>
        </p:nvSpPr>
        <p:spPr>
          <a:xfrm>
            <a:off x="5757486" y="4067750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>
                <a:solidFill>
                  <a:srgbClr val="FF0000"/>
                </a:solidFill>
              </a:rPr>
              <a:t>5</a:t>
            </a:r>
            <a:endParaRPr lang="fr-MA" sz="2400" dirty="0">
              <a:solidFill>
                <a:srgbClr val="FF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4F48667-1119-3A54-86F8-58DA9568BBEE}"/>
              </a:ext>
            </a:extLst>
          </p:cNvPr>
          <p:cNvSpPr txBox="1"/>
          <p:nvPr/>
        </p:nvSpPr>
        <p:spPr>
          <a:xfrm>
            <a:off x="7031615" y="4055917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>
                <a:solidFill>
                  <a:srgbClr val="FF0000"/>
                </a:solidFill>
              </a:rPr>
              <a:t>4</a:t>
            </a:r>
            <a:endParaRPr lang="fr-MA" sz="2400" dirty="0">
              <a:solidFill>
                <a:srgbClr val="FF0000"/>
              </a:solidFill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D56BF2C-F4C6-6633-FF9D-C6A2908D9CBC}"/>
              </a:ext>
            </a:extLst>
          </p:cNvPr>
          <p:cNvSpPr/>
          <p:nvPr/>
        </p:nvSpPr>
        <p:spPr>
          <a:xfrm>
            <a:off x="5034286" y="1539644"/>
            <a:ext cx="1505502" cy="40970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أََحْسُبُ المَدى</a:t>
            </a:r>
            <a:endParaRPr lang="fr-FR" sz="1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5237263C-AECA-F25E-4906-D53C1F29AB2E}"/>
              </a:ext>
            </a:extLst>
          </p:cNvPr>
          <p:cNvSpPr>
            <a:spLocks noChangeAspect="1"/>
          </p:cNvSpPr>
          <p:nvPr/>
        </p:nvSpPr>
        <p:spPr>
          <a:xfrm>
            <a:off x="6576786" y="1499597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/>
            <a:r>
              <a:rPr lang="ar-MA" sz="3200" b="1" dirty="0">
                <a:solidFill>
                  <a:prstClr val="white"/>
                </a:solidFill>
                <a:latin typeface="Aptos" panose="02110004020202020204"/>
                <a:cs typeface="Arial" panose="020B0604020202020204" pitchFamily="34" charset="0"/>
              </a:rPr>
              <a:t>1</a:t>
            </a:r>
            <a:endParaRPr lang="fr-MA" sz="3200" b="1" dirty="0">
              <a:solidFill>
                <a:prstClr val="white"/>
              </a:solidFill>
              <a:latin typeface="Aptos" panose="02110004020202020204"/>
              <a:cs typeface="Arial" panose="020B060402020202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9BEFD93E-72E8-243F-9603-3B0CC071C4A8}"/>
              </a:ext>
            </a:extLst>
          </p:cNvPr>
          <p:cNvSpPr>
            <a:spLocks noChangeAspect="1"/>
          </p:cNvSpPr>
          <p:nvPr/>
        </p:nvSpPr>
        <p:spPr>
          <a:xfrm>
            <a:off x="4358482" y="1527328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 : coins arrondis 4">
            <a:extLst>
              <a:ext uri="{FF2B5EF4-FFF2-40B4-BE49-F238E27FC236}">
                <a16:creationId xmlns:a16="http://schemas.microsoft.com/office/drawing/2014/main" id="{E9C71748-96B9-8655-C45E-8180798DF1F9}"/>
              </a:ext>
            </a:extLst>
          </p:cNvPr>
          <p:cNvSpPr/>
          <p:nvPr/>
        </p:nvSpPr>
        <p:spPr>
          <a:xfrm>
            <a:off x="2189016" y="1523138"/>
            <a:ext cx="2139985" cy="42621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أَحْسُبُ المُتَوَسِّطَ الحِسَابِيَّ</a:t>
            </a:r>
            <a:endParaRPr lang="fr-FR" sz="1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170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D8DEB-1AE0-2361-F766-510FCC117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64A4914-7A0D-1EB5-76D3-8294BF6E9C9A}"/>
              </a:ext>
            </a:extLst>
          </p:cNvPr>
          <p:cNvSpPr txBox="1"/>
          <p:nvPr/>
        </p:nvSpPr>
        <p:spPr>
          <a:xfrm>
            <a:off x="877000" y="754333"/>
            <a:ext cx="64816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الآن للمتوسط الحسابي،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بكيفية حسابه؟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765E00-B684-DA83-B0DC-3EE6EDED71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7625CED-C620-87BF-8B80-08BC32841A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923" y="2043404"/>
            <a:ext cx="6481671" cy="427417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ED0240B-8437-9A1F-E921-3ABD9C81A6E1}"/>
              </a:ext>
            </a:extLst>
          </p:cNvPr>
          <p:cNvSpPr txBox="1"/>
          <p:nvPr/>
        </p:nvSpPr>
        <p:spPr>
          <a:xfrm>
            <a:off x="2189017" y="4873197"/>
            <a:ext cx="212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dirty="0"/>
              <a:t>x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09B432A-7B02-1760-5C78-FB871ED643C5}"/>
              </a:ext>
            </a:extLst>
          </p:cNvPr>
          <p:cNvSpPr txBox="1"/>
          <p:nvPr/>
        </p:nvSpPr>
        <p:spPr>
          <a:xfrm>
            <a:off x="2189016" y="4499638"/>
            <a:ext cx="212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dirty="0"/>
              <a:t>x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9D717B6-17D8-9BFE-8D63-3B39066A0187}"/>
              </a:ext>
            </a:extLst>
          </p:cNvPr>
          <p:cNvSpPr txBox="1"/>
          <p:nvPr/>
        </p:nvSpPr>
        <p:spPr>
          <a:xfrm>
            <a:off x="3189327" y="4873197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dirty="0"/>
              <a:t>x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DC89A6F-F237-2F3D-16FD-9B309221B248}"/>
              </a:ext>
            </a:extLst>
          </p:cNvPr>
          <p:cNvSpPr txBox="1"/>
          <p:nvPr/>
        </p:nvSpPr>
        <p:spPr>
          <a:xfrm>
            <a:off x="2933489" y="4873196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dirty="0"/>
              <a:t>x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C66CDF7-6C19-53EC-C44A-7ABC4014BF41}"/>
              </a:ext>
            </a:extLst>
          </p:cNvPr>
          <p:cNvSpPr txBox="1"/>
          <p:nvPr/>
        </p:nvSpPr>
        <p:spPr>
          <a:xfrm>
            <a:off x="2933489" y="4499637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dirty="0"/>
              <a:t>x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FA4C99-3908-7299-FE03-869D703C70EA}"/>
              </a:ext>
            </a:extLst>
          </p:cNvPr>
          <p:cNvSpPr txBox="1"/>
          <p:nvPr/>
        </p:nvSpPr>
        <p:spPr>
          <a:xfrm>
            <a:off x="2677651" y="4873195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dirty="0"/>
              <a:t>x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04FF92A-A65F-71F1-9F50-9B8AF65D86D3}"/>
              </a:ext>
            </a:extLst>
          </p:cNvPr>
          <p:cNvSpPr txBox="1"/>
          <p:nvPr/>
        </p:nvSpPr>
        <p:spPr>
          <a:xfrm>
            <a:off x="5115665" y="2995327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/>
              <a:t>9</a:t>
            </a:r>
            <a:endParaRPr lang="fr-MA" sz="24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FD77BB6-D52F-8FE9-5A7E-0D2829936857}"/>
              </a:ext>
            </a:extLst>
          </p:cNvPr>
          <p:cNvSpPr txBox="1"/>
          <p:nvPr/>
        </p:nvSpPr>
        <p:spPr>
          <a:xfrm>
            <a:off x="6084542" y="3326731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/>
              <a:t>5</a:t>
            </a:r>
            <a:endParaRPr lang="fr-MA" sz="24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1860B39-9E93-BC5C-ADDC-3881DB857312}"/>
              </a:ext>
            </a:extLst>
          </p:cNvPr>
          <p:cNvSpPr txBox="1"/>
          <p:nvPr/>
        </p:nvSpPr>
        <p:spPr>
          <a:xfrm>
            <a:off x="4535121" y="4071740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/>
              <a:t>9</a:t>
            </a:r>
            <a:endParaRPr lang="fr-MA" sz="24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47126D7-64A6-9BC5-76E5-326757A6C20F}"/>
              </a:ext>
            </a:extLst>
          </p:cNvPr>
          <p:cNvSpPr txBox="1"/>
          <p:nvPr/>
        </p:nvSpPr>
        <p:spPr>
          <a:xfrm>
            <a:off x="5782524" y="4106636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/>
              <a:t>5</a:t>
            </a:r>
            <a:endParaRPr lang="fr-MA" sz="24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379A830-052E-6486-B655-74A38B14E729}"/>
              </a:ext>
            </a:extLst>
          </p:cNvPr>
          <p:cNvSpPr txBox="1"/>
          <p:nvPr/>
        </p:nvSpPr>
        <p:spPr>
          <a:xfrm>
            <a:off x="7056653" y="4094803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/>
              <a:t>4</a:t>
            </a:r>
            <a:endParaRPr lang="fr-MA" sz="2400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6EAD6D64-F421-8F57-A066-D0412BE0CBEE}"/>
              </a:ext>
            </a:extLst>
          </p:cNvPr>
          <p:cNvSpPr/>
          <p:nvPr/>
        </p:nvSpPr>
        <p:spPr>
          <a:xfrm>
            <a:off x="5034286" y="1539644"/>
            <a:ext cx="1505502" cy="40970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أََحْسُبُ المَدى</a:t>
            </a:r>
            <a:endParaRPr lang="fr-FR" sz="1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E63938C1-330F-921E-6D3C-F3524F231029}"/>
              </a:ext>
            </a:extLst>
          </p:cNvPr>
          <p:cNvSpPr>
            <a:spLocks noChangeAspect="1"/>
          </p:cNvSpPr>
          <p:nvPr/>
        </p:nvSpPr>
        <p:spPr>
          <a:xfrm>
            <a:off x="6576786" y="1499597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D3A0E874-3ED4-CC2C-2940-6CF82EE9D6BF}"/>
              </a:ext>
            </a:extLst>
          </p:cNvPr>
          <p:cNvSpPr>
            <a:spLocks noChangeAspect="1"/>
          </p:cNvSpPr>
          <p:nvPr/>
        </p:nvSpPr>
        <p:spPr>
          <a:xfrm>
            <a:off x="4358482" y="1527328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/>
            <a:r>
              <a:rPr lang="ar-MA" sz="3200" b="1">
                <a:solidFill>
                  <a:prstClr val="white"/>
                </a:solidFill>
                <a:latin typeface="Aptos" panose="02110004020202020204"/>
                <a:cs typeface="Arial" panose="020B0604020202020204" pitchFamily="34" charset="0"/>
              </a:rPr>
              <a:t>2</a:t>
            </a:r>
            <a:endParaRPr lang="fr-MA" sz="3200" b="1" dirty="0">
              <a:solidFill>
                <a:prstClr val="white"/>
              </a:solidFill>
              <a:latin typeface="Aptos" panose="02110004020202020204"/>
              <a:cs typeface="Arial" panose="020B0604020202020204" pitchFamily="34" charset="0"/>
            </a:endParaRPr>
          </a:p>
        </p:txBody>
      </p:sp>
      <p:sp>
        <p:nvSpPr>
          <p:cNvPr id="19" name="Rectangle : coins arrondis 4">
            <a:extLst>
              <a:ext uri="{FF2B5EF4-FFF2-40B4-BE49-F238E27FC236}">
                <a16:creationId xmlns:a16="http://schemas.microsoft.com/office/drawing/2014/main" id="{F0CA00D6-A244-279D-FBE4-0FCC68673735}"/>
              </a:ext>
            </a:extLst>
          </p:cNvPr>
          <p:cNvSpPr/>
          <p:nvPr/>
        </p:nvSpPr>
        <p:spPr>
          <a:xfrm>
            <a:off x="2189016" y="1523138"/>
            <a:ext cx="2139985" cy="42621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أَحْسُبُ المُتَوَسِّطَ الحِسَابِيَّ</a:t>
            </a:r>
            <a:endParaRPr lang="fr-FR" sz="1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5669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A46E4-16A6-6B2E-FD9F-61B9C9F9F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0A16512-052C-33BF-41C9-E81F18838362}"/>
              </a:ext>
            </a:extLst>
          </p:cNvPr>
          <p:cNvSpPr txBox="1"/>
          <p:nvPr/>
        </p:nvSpPr>
        <p:spPr>
          <a:xfrm>
            <a:off x="475651" y="748180"/>
            <a:ext cx="6975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جيد، </a:t>
            </a:r>
            <a:r>
              <a:rPr lang="ar-MA" b="1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لحساب المتوسط الحساب نقوم بتحديد عدد القيم، ثم نجمعها. بعد ذلك نقسم المجموع على عدد القيم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إذن، احسبوا المتوسط الحسابي ودونوا النتيجة على الكراسات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344D5FC-6CB9-2245-9DAF-2F485B9C80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04F8593-8DEC-79DA-E5AA-1552FF8210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923" y="2080727"/>
            <a:ext cx="6481671" cy="423685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89A927D-0B38-0B02-3554-02CDE506B1CF}"/>
              </a:ext>
            </a:extLst>
          </p:cNvPr>
          <p:cNvSpPr txBox="1"/>
          <p:nvPr/>
        </p:nvSpPr>
        <p:spPr>
          <a:xfrm>
            <a:off x="2189017" y="4862986"/>
            <a:ext cx="212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dirty="0"/>
              <a:t>x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C57AD81-F401-31EF-8DA9-15C1E9970339}"/>
              </a:ext>
            </a:extLst>
          </p:cNvPr>
          <p:cNvSpPr txBox="1"/>
          <p:nvPr/>
        </p:nvSpPr>
        <p:spPr>
          <a:xfrm>
            <a:off x="2189016" y="4489427"/>
            <a:ext cx="212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dirty="0"/>
              <a:t>x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54BA31D-E82B-4831-5815-6034DD91EFCA}"/>
              </a:ext>
            </a:extLst>
          </p:cNvPr>
          <p:cNvSpPr txBox="1"/>
          <p:nvPr/>
        </p:nvSpPr>
        <p:spPr>
          <a:xfrm>
            <a:off x="3189327" y="4862986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dirty="0"/>
              <a:t>x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9E5D1F1-F54D-5DC5-0DA8-C8978CC152AC}"/>
              </a:ext>
            </a:extLst>
          </p:cNvPr>
          <p:cNvSpPr txBox="1"/>
          <p:nvPr/>
        </p:nvSpPr>
        <p:spPr>
          <a:xfrm>
            <a:off x="2933489" y="4862985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dirty="0"/>
              <a:t>x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42D23F5-A6F4-F702-36C3-E9AC704AF955}"/>
              </a:ext>
            </a:extLst>
          </p:cNvPr>
          <p:cNvSpPr txBox="1"/>
          <p:nvPr/>
        </p:nvSpPr>
        <p:spPr>
          <a:xfrm>
            <a:off x="2933489" y="4489426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dirty="0"/>
              <a:t>x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FFED1E2-D749-B6F3-4141-41726AB55D0E}"/>
              </a:ext>
            </a:extLst>
          </p:cNvPr>
          <p:cNvSpPr txBox="1"/>
          <p:nvPr/>
        </p:nvSpPr>
        <p:spPr>
          <a:xfrm>
            <a:off x="2677651" y="4862984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dirty="0"/>
              <a:t>x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9A8FD8C-BCB2-A745-93F9-96264E6FACE9}"/>
              </a:ext>
            </a:extLst>
          </p:cNvPr>
          <p:cNvSpPr txBox="1"/>
          <p:nvPr/>
        </p:nvSpPr>
        <p:spPr>
          <a:xfrm>
            <a:off x="5243027" y="3039553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/>
              <a:t>9</a:t>
            </a:r>
            <a:endParaRPr lang="fr-MA" sz="24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E2665A3-20A5-09AD-5C31-919C83A4D9E9}"/>
              </a:ext>
            </a:extLst>
          </p:cNvPr>
          <p:cNvSpPr txBox="1"/>
          <p:nvPr/>
        </p:nvSpPr>
        <p:spPr>
          <a:xfrm>
            <a:off x="6197600" y="3344655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/>
              <a:t>5</a:t>
            </a:r>
            <a:endParaRPr lang="fr-MA" sz="24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75762C9-DBB2-67E1-711F-B2B992342173}"/>
              </a:ext>
            </a:extLst>
          </p:cNvPr>
          <p:cNvSpPr txBox="1"/>
          <p:nvPr/>
        </p:nvSpPr>
        <p:spPr>
          <a:xfrm>
            <a:off x="4510083" y="4088469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/>
              <a:t>9</a:t>
            </a:r>
            <a:endParaRPr lang="fr-MA" sz="24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657AE82-D2C4-331F-545A-D22E87230B66}"/>
              </a:ext>
            </a:extLst>
          </p:cNvPr>
          <p:cNvSpPr txBox="1"/>
          <p:nvPr/>
        </p:nvSpPr>
        <p:spPr>
          <a:xfrm>
            <a:off x="5757486" y="4123365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/>
              <a:t>5</a:t>
            </a:r>
            <a:endParaRPr lang="fr-MA" sz="24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65BD629-0E93-40E8-3BAE-E5CF05BB1728}"/>
              </a:ext>
            </a:extLst>
          </p:cNvPr>
          <p:cNvSpPr txBox="1"/>
          <p:nvPr/>
        </p:nvSpPr>
        <p:spPr>
          <a:xfrm>
            <a:off x="7031615" y="4111532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/>
              <a:t>4</a:t>
            </a:r>
            <a:endParaRPr lang="fr-MA" sz="2400" dirty="0"/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F33834EE-825E-02E3-A715-547B47BFF325}"/>
              </a:ext>
            </a:extLst>
          </p:cNvPr>
          <p:cNvCxnSpPr/>
          <p:nvPr/>
        </p:nvCxnSpPr>
        <p:spPr>
          <a:xfrm flipH="1">
            <a:off x="5394036" y="5902036"/>
            <a:ext cx="80356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EC3C387E-592B-358C-9546-DC36B48AAAE6}"/>
              </a:ext>
            </a:extLst>
          </p:cNvPr>
          <p:cNvCxnSpPr/>
          <p:nvPr/>
        </p:nvCxnSpPr>
        <p:spPr>
          <a:xfrm flipH="1">
            <a:off x="5657722" y="5093818"/>
            <a:ext cx="80356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6F0A74E5-9FC4-98F5-98B7-5BBB57345152}"/>
              </a:ext>
            </a:extLst>
          </p:cNvPr>
          <p:cNvSpPr/>
          <p:nvPr/>
        </p:nvSpPr>
        <p:spPr>
          <a:xfrm>
            <a:off x="5034286" y="1539644"/>
            <a:ext cx="1505502" cy="40970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أََحْسُبُ المَدى</a:t>
            </a:r>
            <a:endParaRPr lang="fr-FR" sz="1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0E9ECF3C-8EAE-B4C6-EBC5-A5CED56880BB}"/>
              </a:ext>
            </a:extLst>
          </p:cNvPr>
          <p:cNvSpPr>
            <a:spLocks noChangeAspect="1"/>
          </p:cNvSpPr>
          <p:nvPr/>
        </p:nvSpPr>
        <p:spPr>
          <a:xfrm>
            <a:off x="6576786" y="1499597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FBFAE68C-10EE-7B39-AA0E-B37CBA079C16}"/>
              </a:ext>
            </a:extLst>
          </p:cNvPr>
          <p:cNvSpPr>
            <a:spLocks noChangeAspect="1"/>
          </p:cNvSpPr>
          <p:nvPr/>
        </p:nvSpPr>
        <p:spPr>
          <a:xfrm>
            <a:off x="4358482" y="1527328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/>
            <a:r>
              <a:rPr lang="ar-MA" sz="3200" b="1">
                <a:solidFill>
                  <a:prstClr val="white"/>
                </a:solidFill>
                <a:latin typeface="Aptos" panose="02110004020202020204"/>
                <a:cs typeface="Arial" panose="020B0604020202020204" pitchFamily="34" charset="0"/>
              </a:rPr>
              <a:t>2</a:t>
            </a:r>
            <a:endParaRPr lang="fr-MA" sz="3200" b="1" dirty="0">
              <a:solidFill>
                <a:prstClr val="white"/>
              </a:solidFill>
              <a:latin typeface="Aptos" panose="02110004020202020204"/>
              <a:cs typeface="Arial" panose="020B0604020202020204" pitchFamily="34" charset="0"/>
            </a:endParaRPr>
          </a:p>
        </p:txBody>
      </p:sp>
      <p:sp>
        <p:nvSpPr>
          <p:cNvPr id="25" name="Rectangle : coins arrondis 4">
            <a:extLst>
              <a:ext uri="{FF2B5EF4-FFF2-40B4-BE49-F238E27FC236}">
                <a16:creationId xmlns:a16="http://schemas.microsoft.com/office/drawing/2014/main" id="{CE47D8EC-9EF7-23AA-1EAA-E4F4DB994562}"/>
              </a:ext>
            </a:extLst>
          </p:cNvPr>
          <p:cNvSpPr/>
          <p:nvPr/>
        </p:nvSpPr>
        <p:spPr>
          <a:xfrm>
            <a:off x="2189016" y="1523138"/>
            <a:ext cx="2139985" cy="42621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أَحْسُبُ المُتَوَسِّطَ الحِسَابِيَّ</a:t>
            </a:r>
            <a:endParaRPr lang="fr-FR" sz="1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020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2A3FD6-D868-BAA9-D154-F9473DCC8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DAA558B-C7F2-6AE8-2D45-B783248FF9BF}"/>
              </a:ext>
            </a:extLst>
          </p:cNvPr>
          <p:cNvSpPr txBox="1"/>
          <p:nvPr/>
        </p:nvSpPr>
        <p:spPr>
          <a:xfrm>
            <a:off x="851962" y="847843"/>
            <a:ext cx="6481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المتوسط الحسابي يساوي 7. صححوا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46EA183-0EC1-8F13-01B2-DFB7A4E1C6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7E8B1EA-5118-7A6A-99CA-D64CEBA536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9247" y="1972676"/>
            <a:ext cx="6481671" cy="433948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504055A-6DAC-B25E-8ACF-2E7FFDC80682}"/>
              </a:ext>
            </a:extLst>
          </p:cNvPr>
          <p:cNvSpPr txBox="1"/>
          <p:nvPr/>
        </p:nvSpPr>
        <p:spPr>
          <a:xfrm>
            <a:off x="2189017" y="4871015"/>
            <a:ext cx="212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dirty="0"/>
              <a:t>x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2EE9F58-913B-565C-3374-021BA7563BCB}"/>
              </a:ext>
            </a:extLst>
          </p:cNvPr>
          <p:cNvSpPr txBox="1"/>
          <p:nvPr/>
        </p:nvSpPr>
        <p:spPr>
          <a:xfrm>
            <a:off x="2189016" y="4497456"/>
            <a:ext cx="212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dirty="0"/>
              <a:t>x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7EAD9A0-73BE-2AEF-C705-1E666578BE9A}"/>
              </a:ext>
            </a:extLst>
          </p:cNvPr>
          <p:cNvSpPr txBox="1"/>
          <p:nvPr/>
        </p:nvSpPr>
        <p:spPr>
          <a:xfrm>
            <a:off x="3189327" y="4871015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dirty="0"/>
              <a:t>x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564414A-195C-918F-4720-A45DD1F11135}"/>
              </a:ext>
            </a:extLst>
          </p:cNvPr>
          <p:cNvSpPr txBox="1"/>
          <p:nvPr/>
        </p:nvSpPr>
        <p:spPr>
          <a:xfrm>
            <a:off x="2933489" y="4871014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dirty="0"/>
              <a:t>x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F4AA724-F737-BD24-A2A8-02EC984397A0}"/>
              </a:ext>
            </a:extLst>
          </p:cNvPr>
          <p:cNvSpPr txBox="1"/>
          <p:nvPr/>
        </p:nvSpPr>
        <p:spPr>
          <a:xfrm>
            <a:off x="2933489" y="4497455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dirty="0"/>
              <a:t>x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4F7A39A-EB8A-7722-978D-7973A411E7E4}"/>
              </a:ext>
            </a:extLst>
          </p:cNvPr>
          <p:cNvSpPr txBox="1"/>
          <p:nvPr/>
        </p:nvSpPr>
        <p:spPr>
          <a:xfrm>
            <a:off x="2677651" y="4871013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dirty="0"/>
              <a:t>x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76A75C5-2263-91DA-D0DC-7373256A86CE}"/>
              </a:ext>
            </a:extLst>
          </p:cNvPr>
          <p:cNvSpPr txBox="1"/>
          <p:nvPr/>
        </p:nvSpPr>
        <p:spPr>
          <a:xfrm>
            <a:off x="5191951" y="2967335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/>
              <a:t>9</a:t>
            </a:r>
            <a:endParaRPr lang="fr-MA" sz="24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D175168-85CC-D655-CAA0-FF6AB9550F90}"/>
              </a:ext>
            </a:extLst>
          </p:cNvPr>
          <p:cNvSpPr txBox="1"/>
          <p:nvPr/>
        </p:nvSpPr>
        <p:spPr>
          <a:xfrm>
            <a:off x="6169416" y="3334263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/>
              <a:t>5</a:t>
            </a:r>
            <a:endParaRPr lang="fr-MA" sz="24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59B8444-B2B5-49D8-3AC9-01BF11ABA5E6}"/>
              </a:ext>
            </a:extLst>
          </p:cNvPr>
          <p:cNvSpPr txBox="1"/>
          <p:nvPr/>
        </p:nvSpPr>
        <p:spPr>
          <a:xfrm>
            <a:off x="4510083" y="4070132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/>
              <a:t>9</a:t>
            </a:r>
            <a:endParaRPr lang="fr-MA" sz="24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0315D47-B998-C775-2B85-7AD2FF9C476E}"/>
              </a:ext>
            </a:extLst>
          </p:cNvPr>
          <p:cNvSpPr txBox="1"/>
          <p:nvPr/>
        </p:nvSpPr>
        <p:spPr>
          <a:xfrm>
            <a:off x="5757486" y="4105028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/>
              <a:t>5</a:t>
            </a:r>
            <a:endParaRPr lang="fr-MA" sz="24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7090C4D-0EE6-213F-46AF-8DDB85D5AA80}"/>
              </a:ext>
            </a:extLst>
          </p:cNvPr>
          <p:cNvSpPr txBox="1"/>
          <p:nvPr/>
        </p:nvSpPr>
        <p:spPr>
          <a:xfrm>
            <a:off x="7031615" y="4093195"/>
            <a:ext cx="30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/>
              <a:t>4</a:t>
            </a:r>
            <a:endParaRPr lang="fr-MA" sz="24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1BC3F44-776D-F04C-6E52-D42110DF8C68}"/>
              </a:ext>
            </a:extLst>
          </p:cNvPr>
          <p:cNvSpPr txBox="1"/>
          <p:nvPr/>
        </p:nvSpPr>
        <p:spPr>
          <a:xfrm>
            <a:off x="6299200" y="5247377"/>
            <a:ext cx="4433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600" b="1" dirty="0">
                <a:solidFill>
                  <a:srgbClr val="FF0000"/>
                </a:solidFill>
              </a:rPr>
              <a:t>42</a:t>
            </a:r>
            <a:endParaRPr lang="fr-MA" sz="1600" b="1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3A8E994-C40B-C2AB-EDC6-A319EF7C0D7B}"/>
              </a:ext>
            </a:extLst>
          </p:cNvPr>
          <p:cNvSpPr txBox="1"/>
          <p:nvPr/>
        </p:nvSpPr>
        <p:spPr>
          <a:xfrm>
            <a:off x="6299200" y="5486937"/>
            <a:ext cx="4433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600" b="1" dirty="0">
                <a:solidFill>
                  <a:srgbClr val="FF0000"/>
                </a:solidFill>
              </a:rPr>
              <a:t>6</a:t>
            </a:r>
            <a:endParaRPr lang="fr-MA" sz="1600" b="1" dirty="0">
              <a:solidFill>
                <a:srgbClr val="FF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ADDBAB3-EDE9-1506-77CD-C1E7017D701F}"/>
              </a:ext>
            </a:extLst>
          </p:cNvPr>
          <p:cNvSpPr txBox="1"/>
          <p:nvPr/>
        </p:nvSpPr>
        <p:spPr>
          <a:xfrm>
            <a:off x="7161200" y="5303602"/>
            <a:ext cx="514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FF0000"/>
                </a:solidFill>
              </a:rPr>
              <a:t>7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0EC0827-1521-5DE0-39E4-DF04D08AD458}"/>
              </a:ext>
            </a:extLst>
          </p:cNvPr>
          <p:cNvSpPr/>
          <p:nvPr/>
        </p:nvSpPr>
        <p:spPr>
          <a:xfrm>
            <a:off x="5034286" y="1539644"/>
            <a:ext cx="1505502" cy="40970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أََحْسُبُ المَدى</a:t>
            </a:r>
            <a:endParaRPr lang="fr-FR" sz="1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210A5FAA-6545-A11D-BF60-5F9C6045752A}"/>
              </a:ext>
            </a:extLst>
          </p:cNvPr>
          <p:cNvSpPr>
            <a:spLocks noChangeAspect="1"/>
          </p:cNvSpPr>
          <p:nvPr/>
        </p:nvSpPr>
        <p:spPr>
          <a:xfrm>
            <a:off x="6576786" y="1499597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A214DACF-77F3-D253-0B61-E104D908EDFC}"/>
              </a:ext>
            </a:extLst>
          </p:cNvPr>
          <p:cNvSpPr>
            <a:spLocks noChangeAspect="1"/>
          </p:cNvSpPr>
          <p:nvPr/>
        </p:nvSpPr>
        <p:spPr>
          <a:xfrm>
            <a:off x="4358482" y="1527328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/>
            <a:r>
              <a:rPr lang="ar-MA" sz="3200" b="1">
                <a:solidFill>
                  <a:prstClr val="white"/>
                </a:solidFill>
                <a:latin typeface="Aptos" panose="02110004020202020204"/>
                <a:cs typeface="Arial" panose="020B0604020202020204" pitchFamily="34" charset="0"/>
              </a:rPr>
              <a:t>2</a:t>
            </a:r>
            <a:endParaRPr lang="fr-MA" sz="3200" b="1" dirty="0">
              <a:solidFill>
                <a:prstClr val="white"/>
              </a:solidFill>
              <a:latin typeface="Aptos" panose="02110004020202020204"/>
              <a:cs typeface="Arial" panose="020B0604020202020204" pitchFamily="34" charset="0"/>
            </a:endParaRPr>
          </a:p>
        </p:txBody>
      </p:sp>
      <p:sp>
        <p:nvSpPr>
          <p:cNvPr id="22" name="Rectangle : coins arrondis 4">
            <a:extLst>
              <a:ext uri="{FF2B5EF4-FFF2-40B4-BE49-F238E27FC236}">
                <a16:creationId xmlns:a16="http://schemas.microsoft.com/office/drawing/2014/main" id="{AA8BCCD1-46CC-93CF-43F6-52465D328E3F}"/>
              </a:ext>
            </a:extLst>
          </p:cNvPr>
          <p:cNvSpPr/>
          <p:nvPr/>
        </p:nvSpPr>
        <p:spPr>
          <a:xfrm>
            <a:off x="2189016" y="1523138"/>
            <a:ext cx="2139985" cy="42621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أَحْسُبُ المُتَوَسِّطَ الحِسَابِيَّ</a:t>
            </a:r>
            <a:endParaRPr lang="fr-FR" sz="1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6971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8F15D-0314-43DF-B25E-31D24855E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A4BBD59-FC6B-68F1-A107-FFA783B62B99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8C24FBD-5222-18E2-A04C-09072D8067BB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99D6835-54CB-45C3-B426-38AF92FBF38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9DB451A-A16B-429F-5A2C-0407E405DF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352725" y="3797929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748C0D51-266D-5F72-19A1-AE8C7E8D2297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FE63F05E-199E-CC7B-DD0B-0FA98234D7EC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750E701-DD92-74CE-7C5C-14EF2CF08B0D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462091A-A5F1-836C-14BF-B487B4587796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2</a:t>
            </a:r>
            <a:endParaRPr kumimoji="0" lang="ar-SA" sz="3600" b="1" i="0" u="none" strike="noStrike" kern="1200" cap="none" spc="0" normalizeH="0" baseline="0" noProof="0" dirty="0">
              <a:ln>
                <a:noFill/>
              </a:ln>
              <a:solidFill>
                <a:srgbClr val="FC8D00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535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CD036-56A3-DB30-F18F-8DAB276D3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086869F5-C81A-7AB8-A2D7-9DEAC5125269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كراساتكم  ص 149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47D0F7C-CA91-F429-F8D3-77C32C61E4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1A1FA19-7968-D669-D723-9049CBECBE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0364" y="1622852"/>
            <a:ext cx="3863272" cy="4559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88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7D72F-8E74-059F-C84F-94816F289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B8F07E-6B01-BEF8-65DF-26D6B318E8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C1053FBC-A0BC-1441-B5D6-BCE2310138F9}"/>
              </a:ext>
            </a:extLst>
          </p:cNvPr>
          <p:cNvSpPr txBox="1"/>
          <p:nvPr/>
        </p:nvSpPr>
        <p:spPr>
          <a:xfrm>
            <a:off x="118854" y="866881"/>
            <a:ext cx="7477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كراساتكم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نجزوا التمرين 3.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E71AB7C-74AE-CBBD-2A75-7CFC64DBCE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355"/>
          <a:stretch>
            <a:fillRect/>
          </a:stretch>
        </p:blipFill>
        <p:spPr>
          <a:xfrm>
            <a:off x="557993" y="1622853"/>
            <a:ext cx="7124759" cy="4598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24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7DBC3-1AD4-AE0F-1170-DFBFF39C1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3BA2126-211F-123E-ED4C-3DEEC56C7A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1A996FEF-A85B-7E52-992D-3BFD8AFEBF23}"/>
              </a:ext>
            </a:extLst>
          </p:cNvPr>
          <p:cNvSpPr txBox="1"/>
          <p:nvPr/>
        </p:nvSpPr>
        <p:spPr>
          <a:xfrm>
            <a:off x="0" y="888640"/>
            <a:ext cx="7477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 ثنائيات - ناقشوا استراتيجية الحل التي اعتمدها كل واحد منكم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أمامكم دقيقة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C1E591-F111-F560-BDF0-4E4E8B555E11}"/>
              </a:ext>
            </a:extLst>
          </p:cNvPr>
          <p:cNvSpPr/>
          <p:nvPr/>
        </p:nvSpPr>
        <p:spPr>
          <a:xfrm>
            <a:off x="6375413" y="4958714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4377B2E-0A5A-4D70-2422-8D00D70BF8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1831" y="2615184"/>
            <a:ext cx="2343530" cy="234353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FCADA5-8870-1F21-4C28-0745238FC1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458" y="2249322"/>
            <a:ext cx="5069421" cy="3075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383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B4BEB-284A-2F28-E570-F8E2A659B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FCE3B3-B665-98B2-1F50-2336B4B85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92735A53-9396-2CA5-0B89-4F956B346471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يقوم إلى السبورة،  ليشرح لنا كيف توصل للجواب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F7E00A1-3E33-9CFF-EF73-66A34492A2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355"/>
          <a:stretch>
            <a:fillRect/>
          </a:stretch>
        </p:blipFill>
        <p:spPr>
          <a:xfrm>
            <a:off x="653062" y="1622852"/>
            <a:ext cx="7124759" cy="459865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DD13927-DE5D-8BD0-A97B-ACFC3FA7471D}"/>
              </a:ext>
            </a:extLst>
          </p:cNvPr>
          <p:cNvSpPr txBox="1"/>
          <p:nvPr/>
        </p:nvSpPr>
        <p:spPr>
          <a:xfrm>
            <a:off x="2770332" y="4188211"/>
            <a:ext cx="268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FF22D69-5275-F360-96C5-82217A15D140}"/>
              </a:ext>
            </a:extLst>
          </p:cNvPr>
          <p:cNvSpPr txBox="1"/>
          <p:nvPr/>
        </p:nvSpPr>
        <p:spPr>
          <a:xfrm>
            <a:off x="1911442" y="4188211"/>
            <a:ext cx="268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E530F72-9B3E-303A-C659-31CA5074BD53}"/>
              </a:ext>
            </a:extLst>
          </p:cNvPr>
          <p:cNvSpPr txBox="1"/>
          <p:nvPr/>
        </p:nvSpPr>
        <p:spPr>
          <a:xfrm>
            <a:off x="1911442" y="3922179"/>
            <a:ext cx="268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A91612-5174-9630-9F89-09BD4215FB58}"/>
              </a:ext>
            </a:extLst>
          </p:cNvPr>
          <p:cNvSpPr txBox="1"/>
          <p:nvPr/>
        </p:nvSpPr>
        <p:spPr>
          <a:xfrm>
            <a:off x="1911442" y="3656147"/>
            <a:ext cx="268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FAD4301-E5FD-7AD0-74BE-00FA880F4817}"/>
              </a:ext>
            </a:extLst>
          </p:cNvPr>
          <p:cNvSpPr txBox="1"/>
          <p:nvPr/>
        </p:nvSpPr>
        <p:spPr>
          <a:xfrm>
            <a:off x="1642501" y="4188211"/>
            <a:ext cx="268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998FE70-1432-281C-E3AB-257BD5D48132}"/>
              </a:ext>
            </a:extLst>
          </p:cNvPr>
          <p:cNvSpPr txBox="1"/>
          <p:nvPr/>
        </p:nvSpPr>
        <p:spPr>
          <a:xfrm>
            <a:off x="2770332" y="3922179"/>
            <a:ext cx="268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C65165E-53FD-09E7-3BE1-590CC311F31A}"/>
              </a:ext>
            </a:extLst>
          </p:cNvPr>
          <p:cNvSpPr txBox="1"/>
          <p:nvPr/>
        </p:nvSpPr>
        <p:spPr>
          <a:xfrm>
            <a:off x="3946500" y="4194979"/>
            <a:ext cx="45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462FE68-D85F-28A7-7E53-82E27DCB0098}"/>
              </a:ext>
            </a:extLst>
          </p:cNvPr>
          <p:cNvSpPr txBox="1"/>
          <p:nvPr/>
        </p:nvSpPr>
        <p:spPr>
          <a:xfrm>
            <a:off x="4618389" y="4188211"/>
            <a:ext cx="45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471A726-9944-FAE4-561A-8B19D97B1998}"/>
              </a:ext>
            </a:extLst>
          </p:cNvPr>
          <p:cNvSpPr txBox="1"/>
          <p:nvPr/>
        </p:nvSpPr>
        <p:spPr>
          <a:xfrm>
            <a:off x="5406218" y="4188211"/>
            <a:ext cx="45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F36DED4-0182-6608-C4FA-6F8A70F390F9}"/>
              </a:ext>
            </a:extLst>
          </p:cNvPr>
          <p:cNvSpPr txBox="1"/>
          <p:nvPr/>
        </p:nvSpPr>
        <p:spPr>
          <a:xfrm>
            <a:off x="4257589" y="4194979"/>
            <a:ext cx="45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/>
              <a:t>-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5128AB9-C7BA-3548-CC00-EEA4AC11A160}"/>
              </a:ext>
            </a:extLst>
          </p:cNvPr>
          <p:cNvSpPr txBox="1"/>
          <p:nvPr/>
        </p:nvSpPr>
        <p:spPr>
          <a:xfrm>
            <a:off x="5045418" y="4188211"/>
            <a:ext cx="45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/>
              <a:t>=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74199B4-FAA3-0151-BCF4-EF5E1B8BFC12}"/>
              </a:ext>
            </a:extLst>
          </p:cNvPr>
          <p:cNvSpPr txBox="1"/>
          <p:nvPr/>
        </p:nvSpPr>
        <p:spPr>
          <a:xfrm>
            <a:off x="3801646" y="5408598"/>
            <a:ext cx="5039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600" b="1" dirty="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EE72854-B838-05EA-5250-DE8FEC4E9E95}"/>
              </a:ext>
            </a:extLst>
          </p:cNvPr>
          <p:cNvSpPr txBox="1"/>
          <p:nvPr/>
        </p:nvSpPr>
        <p:spPr>
          <a:xfrm>
            <a:off x="4177446" y="5408598"/>
            <a:ext cx="5039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600" b="1" dirty="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3C31090-B8A9-D348-D0AB-400C005ADCE7}"/>
              </a:ext>
            </a:extLst>
          </p:cNvPr>
          <p:cNvSpPr txBox="1"/>
          <p:nvPr/>
        </p:nvSpPr>
        <p:spPr>
          <a:xfrm>
            <a:off x="4527713" y="5417217"/>
            <a:ext cx="5039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600" b="1" dirty="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1412594-F854-59A5-A3FC-0AC56770771A}"/>
              </a:ext>
            </a:extLst>
          </p:cNvPr>
          <p:cNvSpPr txBox="1"/>
          <p:nvPr/>
        </p:nvSpPr>
        <p:spPr>
          <a:xfrm>
            <a:off x="4861360" y="5421991"/>
            <a:ext cx="5039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600" b="1" dirty="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8F6F4E-A7E1-E043-5796-913D4F85C916}"/>
              </a:ext>
            </a:extLst>
          </p:cNvPr>
          <p:cNvSpPr txBox="1"/>
          <p:nvPr/>
        </p:nvSpPr>
        <p:spPr>
          <a:xfrm>
            <a:off x="5225026" y="5417217"/>
            <a:ext cx="5039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600" b="1" dirty="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3287E01-139C-BED5-BD11-0FD952346EF2}"/>
              </a:ext>
            </a:extLst>
          </p:cNvPr>
          <p:cNvSpPr txBox="1"/>
          <p:nvPr/>
        </p:nvSpPr>
        <p:spPr>
          <a:xfrm>
            <a:off x="6019192" y="5418138"/>
            <a:ext cx="6359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600" b="1" dirty="0">
                <a:solidFill>
                  <a:srgbClr val="FF0000"/>
                </a:solidFill>
              </a:rPr>
              <a:t>157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F0E9083-2CD2-DC5E-F816-446BFB042507}"/>
              </a:ext>
            </a:extLst>
          </p:cNvPr>
          <p:cNvSpPr txBox="1"/>
          <p:nvPr/>
        </p:nvSpPr>
        <p:spPr>
          <a:xfrm>
            <a:off x="6019192" y="5666155"/>
            <a:ext cx="6359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6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8449AE9-DE82-A246-3590-B1EE2A20A9A7}"/>
              </a:ext>
            </a:extLst>
          </p:cNvPr>
          <p:cNvSpPr txBox="1"/>
          <p:nvPr/>
        </p:nvSpPr>
        <p:spPr>
          <a:xfrm>
            <a:off x="7037619" y="5522734"/>
            <a:ext cx="7086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600" b="1" dirty="0">
                <a:solidFill>
                  <a:srgbClr val="FF0000"/>
                </a:solidFill>
              </a:rPr>
              <a:t>26,16</a:t>
            </a:r>
          </a:p>
        </p:txBody>
      </p:sp>
    </p:spTree>
    <p:extLst>
      <p:ext uri="{BB962C8B-B14F-4D97-AF65-F5344CB8AC3E}">
        <p14:creationId xmlns:p14="http://schemas.microsoft.com/office/powerpoint/2010/main" val="86262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C5738D-B0EB-8EE8-C813-BAB73DFA6BDA}"/>
              </a:ext>
            </a:extLst>
          </p:cNvPr>
          <p:cNvSpPr/>
          <p:nvPr/>
        </p:nvSpPr>
        <p:spPr>
          <a:xfrm>
            <a:off x="1720931" y="2610517"/>
            <a:ext cx="5884432" cy="24041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06E74C4-CEF0-00E8-0B5A-BDCB6819CF2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A8F13A0-5EAC-5417-0B44-E6B7A787B22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203BF6-B45B-D14B-9497-00ADE80536C6}"/>
              </a:ext>
            </a:extLst>
          </p:cNvPr>
          <p:cNvSpPr/>
          <p:nvPr/>
        </p:nvSpPr>
        <p:spPr>
          <a:xfrm>
            <a:off x="1930187" y="3361242"/>
            <a:ext cx="3708400" cy="1392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أنجز بمفردي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EAA60-B536-3C9C-5A3F-BF6A50269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832496" y="3636549"/>
            <a:ext cx="841742" cy="841742"/>
          </a:xfrm>
          <a:prstGeom prst="rect">
            <a:avLst/>
          </a:prstGeom>
        </p:spPr>
      </p:pic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4D0A4395-CC28-4A97-6379-3659351B879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المستقلة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87A8951-94E5-0820-5EC5-B9122A11D5A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2">
            <a:extLst>
              <a:ext uri="{FF2B5EF4-FFF2-40B4-BE49-F238E27FC236}">
                <a16:creationId xmlns:a16="http://schemas.microsoft.com/office/drawing/2014/main" id="{F1A6665E-CF39-544A-F066-03A1347317B6}"/>
              </a:ext>
            </a:extLst>
          </p:cNvPr>
          <p:cNvSpPr txBox="1"/>
          <p:nvPr/>
        </p:nvSpPr>
        <p:spPr>
          <a:xfrm>
            <a:off x="315590" y="94542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المنزل، أنجزوا التمرين 4 لتصحيحه في الحصة المقبلة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EF18CBFA-BA44-25FA-FDE8-90750F1ED4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168699A-66B3-2D35-702C-04F43EC2BE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4337" y="1722470"/>
            <a:ext cx="6235326" cy="427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7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الدرس</a:t>
              </a:r>
              <a:endPara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67E62-892E-B1D4-BFAE-79CA527EE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2DDEDB-F1B4-36D2-EFCE-D0BF1DF86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raphic 1" descr="Toggle with solid fill">
            <a:extLst>
              <a:ext uri="{FF2B5EF4-FFF2-40B4-BE49-F238E27FC236}">
                <a16:creationId xmlns:a16="http://schemas.microsoft.com/office/drawing/2014/main" id="{31BFE856-7756-299B-3C76-DC25465769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907"/>
          <a:stretch>
            <a:fillRect/>
          </a:stretch>
        </p:blipFill>
        <p:spPr>
          <a:xfrm>
            <a:off x="3516609" y="2420456"/>
            <a:ext cx="2339347" cy="1135063"/>
          </a:xfrm>
          <a:prstGeom prst="rect">
            <a:avLst/>
          </a:prstGeom>
        </p:spPr>
      </p:pic>
      <p:pic>
        <p:nvPicPr>
          <p:cNvPr id="6" name="Graphic 3" descr="Toggle with solid fill">
            <a:extLst>
              <a:ext uri="{FF2B5EF4-FFF2-40B4-BE49-F238E27FC236}">
                <a16:creationId xmlns:a16="http://schemas.microsoft.com/office/drawing/2014/main" id="{4BD7CE92-8497-31A1-BFB5-5AEEE92EE3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0907"/>
          <a:stretch>
            <a:fillRect/>
          </a:stretch>
        </p:blipFill>
        <p:spPr>
          <a:xfrm flipH="1">
            <a:off x="3430308" y="3518073"/>
            <a:ext cx="2431436" cy="1135063"/>
          </a:xfrm>
          <a:prstGeom prst="rect">
            <a:avLst/>
          </a:prstGeom>
        </p:spPr>
      </p:pic>
      <p:sp>
        <p:nvSpPr>
          <p:cNvPr id="8" name="ZoneTexte 13">
            <a:extLst>
              <a:ext uri="{FF2B5EF4-FFF2-40B4-BE49-F238E27FC236}">
                <a16:creationId xmlns:a16="http://schemas.microsoft.com/office/drawing/2014/main" id="{87A6426E-DF0F-E2BF-5B24-623AC7CC8496}"/>
              </a:ext>
            </a:extLst>
          </p:cNvPr>
          <p:cNvSpPr txBox="1"/>
          <p:nvPr/>
        </p:nvSpPr>
        <p:spPr>
          <a:xfrm>
            <a:off x="1753535" y="4004628"/>
            <a:ext cx="2183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10658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Français</a:t>
            </a:r>
            <a:endParaRPr kumimoji="0" lang="ar-MA" sz="2800" b="1" i="0" u="none" strike="noStrike" kern="1200" cap="none" spc="0" normalizeH="0" baseline="0" noProof="0">
              <a:ln>
                <a:noFill/>
              </a:ln>
              <a:solidFill>
                <a:srgbClr val="10658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ZoneTexte 13">
            <a:extLst>
              <a:ext uri="{FF2B5EF4-FFF2-40B4-BE49-F238E27FC236}">
                <a16:creationId xmlns:a16="http://schemas.microsoft.com/office/drawing/2014/main" id="{B1A6698D-27FE-7CE6-822F-FEB5E63FEC8D}"/>
              </a:ext>
            </a:extLst>
          </p:cNvPr>
          <p:cNvSpPr txBox="1"/>
          <p:nvPr/>
        </p:nvSpPr>
        <p:spPr>
          <a:xfrm>
            <a:off x="5085111" y="2816799"/>
            <a:ext cx="21511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E4C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عربية</a:t>
            </a:r>
          </a:p>
        </p:txBody>
      </p:sp>
      <p:sp>
        <p:nvSpPr>
          <p:cNvPr id="10" name="Oval 86">
            <a:extLst>
              <a:ext uri="{FF2B5EF4-FFF2-40B4-BE49-F238E27FC236}">
                <a16:creationId xmlns:a16="http://schemas.microsoft.com/office/drawing/2014/main" id="{23747A15-2C9D-80AB-27F8-56A1F8485940}"/>
              </a:ext>
            </a:extLst>
          </p:cNvPr>
          <p:cNvSpPr/>
          <p:nvPr/>
        </p:nvSpPr>
        <p:spPr>
          <a:xfrm flipH="1">
            <a:off x="5021807" y="2924944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Oval 86">
            <a:extLst>
              <a:ext uri="{FF2B5EF4-FFF2-40B4-BE49-F238E27FC236}">
                <a16:creationId xmlns:a16="http://schemas.microsoft.com/office/drawing/2014/main" id="{D0C1069B-07A5-3889-0B8D-4F008297ABE7}"/>
              </a:ext>
            </a:extLst>
          </p:cNvPr>
          <p:cNvSpPr/>
          <p:nvPr/>
        </p:nvSpPr>
        <p:spPr>
          <a:xfrm flipH="1">
            <a:off x="3931040" y="4033292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Graphique 25">
            <a:extLst>
              <a:ext uri="{FF2B5EF4-FFF2-40B4-BE49-F238E27FC236}">
                <a16:creationId xmlns:a16="http://schemas.microsoft.com/office/drawing/2014/main" id="{7C1074BF-4FA8-35D2-8C58-1058201824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94344" y="4049263"/>
            <a:ext cx="352096" cy="272874"/>
          </a:xfrm>
          <a:prstGeom prst="rect">
            <a:avLst/>
          </a:prstGeom>
        </p:spPr>
      </p:pic>
      <p:pic>
        <p:nvPicPr>
          <p:cNvPr id="13" name="Graphique 25">
            <a:extLst>
              <a:ext uri="{FF2B5EF4-FFF2-40B4-BE49-F238E27FC236}">
                <a16:creationId xmlns:a16="http://schemas.microsoft.com/office/drawing/2014/main" id="{942F90CB-57D0-DEA9-1493-C7D8F209C5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85111" y="2940915"/>
            <a:ext cx="352096" cy="272874"/>
          </a:xfrm>
          <a:prstGeom prst="rect">
            <a:avLst/>
          </a:prstGeom>
        </p:spPr>
      </p:pic>
      <p:sp>
        <p:nvSpPr>
          <p:cNvPr id="14" name="ZoneTexte 8">
            <a:extLst>
              <a:ext uri="{FF2B5EF4-FFF2-40B4-BE49-F238E27FC236}">
                <a16:creationId xmlns:a16="http://schemas.microsoft.com/office/drawing/2014/main" id="{8A0472E4-8DDB-DA44-430B-9086DE6C1837}"/>
              </a:ext>
            </a:extLst>
          </p:cNvPr>
          <p:cNvSpPr txBox="1"/>
          <p:nvPr/>
        </p:nvSpPr>
        <p:spPr>
          <a:xfrm>
            <a:off x="1105525" y="953507"/>
            <a:ext cx="6426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ننتقل لنشاط التناوب اللغوي:</a:t>
            </a:r>
          </a:p>
        </p:txBody>
      </p:sp>
    </p:spTree>
    <p:extLst>
      <p:ext uri="{BB962C8B-B14F-4D97-AF65-F5344CB8AC3E}">
        <p14:creationId xmlns:p14="http://schemas.microsoft.com/office/powerpoint/2010/main" val="171411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092D3-AAB2-A3AD-6C63-96C7939D1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222A8-8D97-B37F-0E07-9D17FECA8927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دفاتر البحث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02318DD-8DB1-FC2F-900B-1C5A3F4C52A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AED52C8-20B8-B835-FC6C-3C4E90F421F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40934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2A6CC-3401-7D4E-DF1C-226277F35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59B40C-3C91-1D3F-C474-8FFBAD7189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FB7A3B05-0915-BF79-B00A-70D2DAB14594}"/>
              </a:ext>
            </a:extLst>
          </p:cNvPr>
          <p:cNvSpPr txBox="1"/>
          <p:nvPr/>
        </p:nvSpPr>
        <p:spPr>
          <a:xfrm>
            <a:off x="1026594" y="923251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سنراجع بعض العبارات وتكتبون مقابلها في اللغة الفرنسية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12103F4A-7338-CAFD-D964-143BB28CDA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8730502"/>
              </p:ext>
            </p:extLst>
          </p:nvPr>
        </p:nvGraphicFramePr>
        <p:xfrm>
          <a:off x="475854" y="2120449"/>
          <a:ext cx="7942589" cy="32640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6146">
                  <a:extLst>
                    <a:ext uri="{9D8B030D-6E8A-4147-A177-3AD203B41FA5}">
                      <a16:colId xmlns:a16="http://schemas.microsoft.com/office/drawing/2014/main" val="3208338634"/>
                    </a:ext>
                  </a:extLst>
                </a:gridCol>
                <a:gridCol w="3846443">
                  <a:extLst>
                    <a:ext uri="{9D8B030D-6E8A-4147-A177-3AD203B41FA5}">
                      <a16:colId xmlns:a16="http://schemas.microsoft.com/office/drawing/2014/main" val="365129903"/>
                    </a:ext>
                  </a:extLst>
                </a:gridCol>
              </a:tblGrid>
              <a:tr h="514463"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مقابلها في اللغة الفرنسية</a:t>
                      </a:r>
                      <a:endParaRPr lang="fr-MA" sz="2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الكلمة/ العبارة</a:t>
                      </a:r>
                      <a:endParaRPr lang="fr-MA" sz="2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107373"/>
                  </a:ext>
                </a:extLst>
              </a:tr>
              <a:tr h="595687"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أُحَدِّدُ طَبِيعَةَ الشَّكْلِ</a:t>
                      </a:r>
                      <a:endParaRPr lang="fr-MA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9887583"/>
                  </a:ext>
                </a:extLst>
              </a:tr>
              <a:tr h="595687"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أُنْشِئُ شَكْلًا هَنْدَسِيًّا</a:t>
                      </a:r>
                      <a:endParaRPr lang="fr-MA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550602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b="1" kern="1200" noProof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بَرْنَامَجُ إِنْشَاءٍ</a:t>
                      </a:r>
                      <a:endParaRPr lang="fr-MA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842572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06585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مُنْتَصَفُ القِطْعَةِ</a:t>
                      </a:r>
                      <a:endParaRPr lang="fr-MA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1442427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06585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قِيمَةُ المَجْهُولِ</a:t>
                      </a:r>
                      <a:endParaRPr lang="fr-MA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03761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6286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9FB5B-FFEA-3D7A-7ACB-14E2527F0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E2B9008-9A71-4B48-D39D-0BEF9A91C0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743A3740-1CBE-F203-5A9C-7F92A214C8E5}"/>
              </a:ext>
            </a:extLst>
          </p:cNvPr>
          <p:cNvSpPr txBox="1"/>
          <p:nvPr/>
        </p:nvSpPr>
        <p:spPr>
          <a:xfrm>
            <a:off x="1026594" y="923251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دقيقتان </a:t>
            </a:r>
            <a:r>
              <a:rPr lang="ar-MA" sz="1800" b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لنقل العبارات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08844C3F-9BE5-AFB6-C5A4-09AC993A2A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4801478"/>
              </p:ext>
            </p:extLst>
          </p:nvPr>
        </p:nvGraphicFramePr>
        <p:xfrm>
          <a:off x="512800" y="2055793"/>
          <a:ext cx="7942589" cy="37351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6146">
                  <a:extLst>
                    <a:ext uri="{9D8B030D-6E8A-4147-A177-3AD203B41FA5}">
                      <a16:colId xmlns:a16="http://schemas.microsoft.com/office/drawing/2014/main" val="3208338634"/>
                    </a:ext>
                  </a:extLst>
                </a:gridCol>
                <a:gridCol w="3846443">
                  <a:extLst>
                    <a:ext uri="{9D8B030D-6E8A-4147-A177-3AD203B41FA5}">
                      <a16:colId xmlns:a16="http://schemas.microsoft.com/office/drawing/2014/main" val="365129903"/>
                    </a:ext>
                  </a:extLst>
                </a:gridCol>
              </a:tblGrid>
              <a:tr h="514463"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مقابلها في اللغة الفرنسية</a:t>
                      </a:r>
                      <a:endParaRPr lang="fr-MA" sz="2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الكلمة/ العبارة</a:t>
                      </a:r>
                      <a:endParaRPr lang="fr-MA" sz="2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107373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kern="12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détermine la nature de la figure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أُحَدِّدُ طَبِيعَةَ الشَّكْلِ</a:t>
                      </a:r>
                      <a:endParaRPr lang="fr-MA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6913762"/>
                  </a:ext>
                </a:extLst>
              </a:tr>
              <a:tr h="595687"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kern="12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construis une figure géométrique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أُنْشِئُ شَكْلًا هَنْدَسِيًّا</a:t>
                      </a:r>
                      <a:endParaRPr lang="fr-MA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9887583"/>
                  </a:ext>
                </a:extLst>
              </a:tr>
              <a:tr h="595687"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2400" b="1" kern="1200" noProof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</a:t>
                      </a:r>
                      <a:r>
                        <a:rPr lang="fr-FR" sz="2400" b="1" kern="1200" noProof="0" dirty="0" err="1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rogramme</a:t>
                      </a:r>
                      <a:r>
                        <a:rPr lang="fr-FR" sz="2400" b="1" kern="1200" noProof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de construction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بَرْنَامَجُ إِنْشَاءٍ</a:t>
                      </a:r>
                      <a:endParaRPr lang="fr-MA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550602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</a:t>
                      </a:r>
                      <a:r>
                        <a:rPr kumimoji="0" lang="fr-FR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ilieu</a:t>
                      </a: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du segment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مُنْتَصَفُ القِطْعَةِ</a:t>
                      </a:r>
                      <a:endParaRPr lang="fr-MA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842572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Valeur de l’inconnue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قِيمَةُ المَجْهُولِ</a:t>
                      </a:r>
                      <a:endParaRPr lang="fr-MA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14424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5986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 في الحصة القادمة.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671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4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  <wetp:taskpane dockstate="right" visibility="0" width="525" row="1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B051E17E-1C0C-4D89-86C7-B929B2D91CE9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24867ad6-4897-4023-bd97-793fbd0a48bf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17325</TotalTime>
  <Words>1229</Words>
  <Application>Microsoft Office PowerPoint</Application>
  <PresentationFormat>Affichage à l'écran (4:3)</PresentationFormat>
  <Paragraphs>386</Paragraphs>
  <Slides>53</Slides>
  <Notes>15</Notes>
  <HiddenSlides>0</HiddenSlides>
  <MMClips>4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53</vt:i4>
      </vt:variant>
    </vt:vector>
  </HeadingPairs>
  <TitlesOfParts>
    <vt:vector size="71" baseType="lpstr">
      <vt:lpstr>Aptos</vt:lpstr>
      <vt:lpstr>Dosis</vt:lpstr>
      <vt:lpstr>Arial</vt:lpstr>
      <vt:lpstr>Dosis SemiBold</vt:lpstr>
      <vt:lpstr>Calibri</vt:lpstr>
      <vt:lpstr>fkGroteskNeue</vt:lpstr>
      <vt:lpstr>Aptos Display</vt:lpstr>
      <vt:lpstr>Effra CC Arbc</vt:lpstr>
      <vt:lpstr>Microsoft Uighur</vt:lpstr>
      <vt:lpstr>Wingdings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2_Page d'entree</vt:lpstr>
      <vt:lpstr>4_Conception personnalisée</vt:lpstr>
      <vt:lpstr>Présentation PowerPoint</vt:lpstr>
      <vt:lpstr>Présentation PowerPoint</vt:lpstr>
      <vt:lpstr>برمجة الأسبوع الثالث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 HAMDOUNI</dc:creator>
  <cp:lastModifiedBy>EL HAMDOUNI BTIHAJ</cp:lastModifiedBy>
  <cp:revision>144</cp:revision>
  <cp:lastPrinted>2025-08-13T10:11:39Z</cp:lastPrinted>
  <dcterms:created xsi:type="dcterms:W3CDTF">2025-08-01T12:31:49Z</dcterms:created>
  <dcterms:modified xsi:type="dcterms:W3CDTF">2026-06-09T23:19:18Z</dcterms:modified>
</cp:coreProperties>
</file>