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  <p:sldMasterId id="2147483906" r:id="rId6"/>
    <p:sldMasterId id="2147483909" r:id="rId7"/>
  </p:sldMasterIdLst>
  <p:notesMasterIdLst>
    <p:notesMasterId r:id="rId58"/>
  </p:notesMasterIdLst>
  <p:handoutMasterIdLst>
    <p:handoutMasterId r:id="rId59"/>
  </p:handoutMasterIdLst>
  <p:sldIdLst>
    <p:sldId id="779" r:id="rId8"/>
    <p:sldId id="911" r:id="rId9"/>
    <p:sldId id="738" r:id="rId10"/>
    <p:sldId id="780" r:id="rId11"/>
    <p:sldId id="938" r:id="rId12"/>
    <p:sldId id="907" r:id="rId13"/>
    <p:sldId id="746" r:id="rId14"/>
    <p:sldId id="784" r:id="rId15"/>
    <p:sldId id="766" r:id="rId16"/>
    <p:sldId id="2134807202" r:id="rId17"/>
    <p:sldId id="2134807116" r:id="rId18"/>
    <p:sldId id="786" r:id="rId19"/>
    <p:sldId id="812" r:id="rId20"/>
    <p:sldId id="751" r:id="rId21"/>
    <p:sldId id="909" r:id="rId22"/>
    <p:sldId id="2134807294" r:id="rId23"/>
    <p:sldId id="2134807295" r:id="rId24"/>
    <p:sldId id="2134807296" r:id="rId25"/>
    <p:sldId id="2134807315" r:id="rId26"/>
    <p:sldId id="2134807337" r:id="rId27"/>
    <p:sldId id="2134807339" r:id="rId28"/>
    <p:sldId id="2134807340" r:id="rId29"/>
    <p:sldId id="2134807338" r:id="rId30"/>
    <p:sldId id="2134807336" r:id="rId31"/>
    <p:sldId id="2134807341" r:id="rId32"/>
    <p:sldId id="2134807347" r:id="rId33"/>
    <p:sldId id="2134807345" r:id="rId34"/>
    <p:sldId id="2134807342" r:id="rId35"/>
    <p:sldId id="2134807348" r:id="rId36"/>
    <p:sldId id="2134807343" r:id="rId37"/>
    <p:sldId id="2134807344" r:id="rId38"/>
    <p:sldId id="2134807350" r:id="rId39"/>
    <p:sldId id="2134807349" r:id="rId40"/>
    <p:sldId id="2134807346" r:id="rId41"/>
    <p:sldId id="2134807331" r:id="rId42"/>
    <p:sldId id="2134807246" r:id="rId43"/>
    <p:sldId id="2134807112" r:id="rId44"/>
    <p:sldId id="2134807287" r:id="rId45"/>
    <p:sldId id="2134807222" r:id="rId46"/>
    <p:sldId id="788" r:id="rId47"/>
    <p:sldId id="935" r:id="rId48"/>
    <p:sldId id="908" r:id="rId49"/>
    <p:sldId id="2134807289" r:id="rId50"/>
    <p:sldId id="2134806699" r:id="rId51"/>
    <p:sldId id="2134807260" r:id="rId52"/>
    <p:sldId id="2134807262" r:id="rId53"/>
    <p:sldId id="2134807261" r:id="rId54"/>
    <p:sldId id="2134806700" r:id="rId55"/>
    <p:sldId id="2134807330" r:id="rId56"/>
    <p:sldId id="789" r:id="rId5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0"/>
    </p:embeddedFon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  <p:embeddedFont>
      <p:font typeface="Dosis SemiBold" pitchFamily="2" charset="0"/>
      <p:bold r:id="rId65"/>
    </p:embeddedFont>
    <p:embeddedFont>
      <p:font typeface="Microsoft Uighur" panose="02000000000000000000" pitchFamily="2" charset="-78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738"/>
            <p14:sldId id="780"/>
            <p14:sldId id="938"/>
            <p14:sldId id="907"/>
            <p14:sldId id="746"/>
            <p14:sldId id="784"/>
            <p14:sldId id="766"/>
            <p14:sldId id="2134807202"/>
            <p14:sldId id="2134807116"/>
            <p14:sldId id="786"/>
            <p14:sldId id="812"/>
            <p14:sldId id="751"/>
            <p14:sldId id="909"/>
            <p14:sldId id="2134807294"/>
            <p14:sldId id="2134807295"/>
            <p14:sldId id="2134807296"/>
            <p14:sldId id="2134807315"/>
            <p14:sldId id="2134807337"/>
            <p14:sldId id="2134807339"/>
            <p14:sldId id="2134807340"/>
            <p14:sldId id="2134807338"/>
            <p14:sldId id="2134807336"/>
            <p14:sldId id="2134807341"/>
            <p14:sldId id="2134807347"/>
            <p14:sldId id="2134807345"/>
            <p14:sldId id="2134807342"/>
            <p14:sldId id="2134807348"/>
            <p14:sldId id="2134807343"/>
            <p14:sldId id="2134807344"/>
            <p14:sldId id="2134807350"/>
            <p14:sldId id="2134807349"/>
            <p14:sldId id="2134807346"/>
            <p14:sldId id="2134807331"/>
            <p14:sldId id="2134807246"/>
            <p14:sldId id="2134807112"/>
            <p14:sldId id="2134807287"/>
            <p14:sldId id="2134807222"/>
            <p14:sldId id="788"/>
            <p14:sldId id="935"/>
            <p14:sldId id="908"/>
            <p14:sldId id="2134807289"/>
            <p14:sldId id="2134806699"/>
            <p14:sldId id="2134807260"/>
            <p14:sldId id="2134807262"/>
            <p14:sldId id="2134807261"/>
            <p14:sldId id="2134806700"/>
            <p14:sldId id="2134807330"/>
            <p14:sldId id="789"/>
          </p14:sldIdLst>
        </p14:section>
        <p14:section name="Section sans titre" id="{64EBB38B-FBFF-4EAF-99B9-6DDF8CB044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C8D00"/>
    <a:srgbClr val="196082"/>
    <a:srgbClr val="FCC302"/>
    <a:srgbClr val="FFEFB9"/>
    <a:srgbClr val="FFDA6D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108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handoutMaster" Target="handoutMasters/handoutMaster1.xml"/><Relationship Id="rId67" Type="http://schemas.openxmlformats.org/officeDocument/2006/relationships/font" Target="fonts/font8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3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38:00.2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11 17148,'-3'-7'424,"3"3"-208,6 4-432,4 0-888,3 0-713,1 0 649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74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34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311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5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88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28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10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14" r:id="rId2"/>
    <p:sldLayoutId id="2147483915" r:id="rId3"/>
    <p:sldLayoutId id="2147483916" r:id="rId4"/>
    <p:sldLayoutId id="214748391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1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6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4.mp4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1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المتساويات الحسابية البسيطة 1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778282"/>
            <a:ext cx="3780000" cy="1243435"/>
            <a:chOff x="648000" y="1829643"/>
            <a:chExt cx="3780000" cy="12434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97432" y="1829643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82" y="4144639"/>
            <a:ext cx="3938021" cy="940822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(2) 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5763FC-4BA8-5C52-B2EE-DA080993B6D7}"/>
              </a:ext>
            </a:extLst>
          </p:cNvPr>
          <p:cNvSpPr txBox="1"/>
          <p:nvPr/>
        </p:nvSpPr>
        <p:spPr>
          <a:xfrm>
            <a:off x="-1235537" y="4398512"/>
            <a:ext cx="503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5A960EA-2F4F-FC44-7E73-FDBC5295CE8B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المتساويات الحسابية البسيطة 2 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66B134-2956-3D67-1570-C1DE7BEFD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538" y="2305994"/>
            <a:ext cx="2889638" cy="408987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AED3E4-D8D4-75F1-68EC-E690DFA5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837" y="2305994"/>
            <a:ext cx="3002047" cy="40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34059" y="3672892"/>
            <a:ext cx="58572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مَسَائِلَ مِنْ خُطْوَتَيْنِ أَوْ أَكْثَرَ بِالِاسْتِعَانَةِ بِنَمَاذِجَ وَتَمْثِيلَاتٍ مُنَاسِبَةٍ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24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 لإنجاز عمليات القسمة على السطر التالية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دوّنوا النتيجة فقط في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78F2C-3092-18A2-1BB4-6A47A599DF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1" t="30872" r="918" b="34497"/>
          <a:stretch>
            <a:fillRect/>
          </a:stretch>
        </p:blipFill>
        <p:spPr>
          <a:xfrm>
            <a:off x="377890" y="2960103"/>
            <a:ext cx="8108301" cy="16085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FB0AEF-99E5-BF8F-F7A3-71FC6C1A6D02}"/>
                  </a:ext>
                </a:extLst>
              </p:cNvPr>
              <p:cNvSpPr txBox="1"/>
              <p:nvPr/>
            </p:nvSpPr>
            <p:spPr>
              <a:xfrm>
                <a:off x="657809" y="3662265"/>
                <a:ext cx="302967" cy="3908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FB0AEF-99E5-BF8F-F7A3-71FC6C1A6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09" y="3662265"/>
                <a:ext cx="302967" cy="390876"/>
              </a:xfrm>
              <a:prstGeom prst="rect">
                <a:avLst/>
              </a:prstGeom>
              <a:blipFill>
                <a:blip r:embed="rId5"/>
                <a:stretch>
                  <a:fillRect l="-20000" r="-18000" b="-1875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FD8CD2-2D4A-0E41-92D4-8544C18744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0" t="30328" r="818" b="35405"/>
          <a:stretch>
            <a:fillRect/>
          </a:stretch>
        </p:blipFill>
        <p:spPr>
          <a:xfrm>
            <a:off x="377890" y="2920079"/>
            <a:ext cx="8220270" cy="1615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0DDEDF7-D3B4-FDE0-AF0C-6FAD99B7E73B}"/>
                  </a:ext>
                </a:extLst>
              </p:cNvPr>
              <p:cNvSpPr txBox="1"/>
              <p:nvPr/>
            </p:nvSpPr>
            <p:spPr>
              <a:xfrm>
                <a:off x="657809" y="3662265"/>
                <a:ext cx="302967" cy="3908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0DDEDF7-D3B4-FDE0-AF0C-6FAD99B7E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09" y="3662265"/>
                <a:ext cx="302967" cy="390876"/>
              </a:xfrm>
              <a:prstGeom prst="rect">
                <a:avLst/>
              </a:prstGeom>
              <a:blipFill>
                <a:blip r:embed="rId5"/>
                <a:stretch>
                  <a:fillRect l="-20000" r="-18000" b="-1875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سنتدرب على حل مسائل من خطوتين فأكثر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569343" y="882158"/>
            <a:ext cx="696133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تابعوا معي كيف سأحل هذه المسألة. بداية من يقرأ المسألة؟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ينمذج الأستاذ حل المسالة خطوة خطوة 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E0B871-C9DE-0E3F-FED5-6C02CF4B7C5C}"/>
              </a:ext>
            </a:extLst>
          </p:cNvPr>
          <p:cNvSpPr/>
          <p:nvPr/>
        </p:nvSpPr>
        <p:spPr>
          <a:xfrm>
            <a:off x="1857904" y="2136426"/>
            <a:ext cx="5428191" cy="35455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اِشْتَرَى </a:t>
            </a:r>
            <a:r>
              <a:rPr lang="ar-M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سَعِيدٌ</a:t>
            </a:r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عُلَبٍ كَبِيرَةٍ مِنَ اَلْأَقْلَامِ، فِي كُلِّ عُلْبَةٍ كَبِيرَةٍ 10 أَقْلَامٍ. وَٱشْتَرَى 6 عُلَبٍ صَغِيرَةٍ، فِي كُلِّ عُلْبَةٍ صَغِيرَةٍ 5 أَقْلَامٍ.</a:t>
            </a:r>
            <a:r>
              <a:rPr lang="ar-M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عَدَدُ اَلْأَقْلَامِ اَلَّتِي </a:t>
            </a:r>
            <a:r>
              <a:rPr lang="ar-SA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ٱشْتَرَاهَا</a:t>
            </a:r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سَعِيدْ</a:t>
            </a:r>
            <a:r>
              <a:rPr lang="ar-S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9FC8DC-A08F-DAA0-5E37-83F289052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كرنا بخطوات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المسألة؟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9E512F-A254-D55E-ADC0-504E68104DB0}"/>
              </a:ext>
            </a:extLst>
          </p:cNvPr>
          <p:cNvSpPr/>
          <p:nvPr/>
        </p:nvSpPr>
        <p:spPr>
          <a:xfrm>
            <a:off x="1162417" y="2192695"/>
            <a:ext cx="6615404" cy="3638938"/>
          </a:xfrm>
          <a:prstGeom prst="roundRect">
            <a:avLst>
              <a:gd name="adj" fmla="val 2821"/>
            </a:avLst>
          </a:prstGeom>
          <a:solidFill>
            <a:srgbClr val="16AB98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3880EA-76AD-C4FB-34B4-A9CED45D8A5B}"/>
              </a:ext>
            </a:extLst>
          </p:cNvPr>
          <p:cNvSpPr/>
          <p:nvPr/>
        </p:nvSpPr>
        <p:spPr>
          <a:xfrm>
            <a:off x="1358360" y="2369977"/>
            <a:ext cx="6223518" cy="3293706"/>
          </a:xfrm>
          <a:prstGeom prst="roundRect">
            <a:avLst>
              <a:gd name="adj" fmla="val 2219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7C4AD70-715B-9673-D09A-5309421AC2C0}"/>
              </a:ext>
            </a:extLst>
          </p:cNvPr>
          <p:cNvSpPr/>
          <p:nvPr/>
        </p:nvSpPr>
        <p:spPr>
          <a:xfrm rot="565069">
            <a:off x="6563198" y="2022441"/>
            <a:ext cx="982940" cy="517788"/>
          </a:xfrm>
          <a:prstGeom prst="roundRect">
            <a:avLst/>
          </a:prstGeom>
          <a:solidFill>
            <a:srgbClr val="FC8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أَتَذَكَّرُ: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B5F74B-2451-D0CE-6614-B6B07335136A}"/>
              </a:ext>
            </a:extLst>
          </p:cNvPr>
          <p:cNvGrpSpPr/>
          <p:nvPr/>
        </p:nvGrpSpPr>
        <p:grpSpPr>
          <a:xfrm>
            <a:off x="1162417" y="2745727"/>
            <a:ext cx="6200191" cy="2532873"/>
            <a:chOff x="1180322" y="2403413"/>
            <a:chExt cx="6200191" cy="253287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BBF04D9-5619-A786-CA61-6A991509E360}"/>
                </a:ext>
              </a:extLst>
            </p:cNvPr>
            <p:cNvSpPr txBox="1"/>
            <p:nvPr/>
          </p:nvSpPr>
          <p:spPr>
            <a:xfrm>
              <a:off x="1180322" y="2403413"/>
              <a:ext cx="6200191" cy="2532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2000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لِحَلِّ مَسَائِلَ مِنْ خُطْوَتَيْنِ أَوْ أَكْثَرَ بِالِاسْتِعَانَةِ بِنَمُوذَجِ اَلْأَشْرِطَةِ: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اَلْمَسْأَلَةَ، وَأَفْهَمُهَا، وَأُحَدِّدُ اَلْمَطْلُوبَ.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مُعْطَيَاتِ اَلْمَسْأَلَةِ، وَأُمَثِّلُهَا عَلَى نَمُوذَجِ اَلْأَشْرِطَةِ.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أَسْتَنْتِجُ 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مُتَسَاوِيَةَ اَلْحَلِّ.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أَصُوغُ 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عِبَارَةَ اَلْحَلِّ.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86A36DF2-89DF-CA1A-FC7F-6A73A0DD59EE}"/>
                </a:ext>
              </a:extLst>
            </p:cNvPr>
            <p:cNvSpPr/>
            <p:nvPr/>
          </p:nvSpPr>
          <p:spPr>
            <a:xfrm>
              <a:off x="6841212" y="2962562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1</a:t>
              </a:r>
              <a:endParaRPr lang="fr-MA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FC97C51-A722-F516-A060-E4F60F0AB0C4}"/>
                </a:ext>
              </a:extLst>
            </p:cNvPr>
            <p:cNvSpPr/>
            <p:nvPr/>
          </p:nvSpPr>
          <p:spPr>
            <a:xfrm>
              <a:off x="6841212" y="3497169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MA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76C35B5-6D60-D1C7-1885-5DA6C085DD8C}"/>
                </a:ext>
              </a:extLst>
            </p:cNvPr>
            <p:cNvSpPr/>
            <p:nvPr/>
          </p:nvSpPr>
          <p:spPr>
            <a:xfrm>
              <a:off x="6841212" y="4004754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MA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C6DD6FD-DCC8-D675-4FB5-CBBD9AE3D0B7}"/>
                </a:ext>
              </a:extLst>
            </p:cNvPr>
            <p:cNvSpPr/>
            <p:nvPr/>
          </p:nvSpPr>
          <p:spPr>
            <a:xfrm>
              <a:off x="6841212" y="4479654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4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C94BB9-D1A1-4320-8CC3-C64C9F91629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دفاتر البحث. 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4ECDD-8CF5-EE75-302E-BDFEFE4E5A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19A45F-5074-AE3D-7B96-A03C9B3B3E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308642" y="855751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سنحل هذه المسألة باستعمال تمثيلات.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9B9006-BCC8-4089-93F0-B44BB07F3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4" y="1854453"/>
            <a:ext cx="7165582" cy="457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750F-7B4E-7715-D44A-BB796960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BCEF1C-19B7-CD15-A829-62BFBE10105A}"/>
              </a:ext>
            </a:extLst>
          </p:cNvPr>
          <p:cNvSpPr txBox="1"/>
          <p:nvPr/>
        </p:nvSpPr>
        <p:spPr>
          <a:xfrm>
            <a:off x="383287" y="746449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سنشرع الآن في الحل. ما الخطوة الأولى التي علينا القيام بها؟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من يقرأ؟ ماذا فهمتم من المسألة؟ عم نبحث؟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2462C-661C-8353-15EE-5A6CD74F4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4E05EA2-1E4A-31D2-7B34-F6A383081752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7CF995B-B6E0-8B20-0A7B-520C33FC74AF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C139CEC-DDDF-13DA-1FAA-06393F7F7596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DFD5479-93AD-E336-D01D-E7FAE1854236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E6DAD3E-7471-846D-7E1C-7DACB6798621}"/>
              </a:ext>
            </a:extLst>
          </p:cNvPr>
          <p:cNvSpPr txBox="1"/>
          <p:nvPr/>
        </p:nvSpPr>
        <p:spPr>
          <a:xfrm>
            <a:off x="620746" y="4648609"/>
            <a:ext cx="438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المَطْلُوبُ: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إِيجَادُ </a:t>
            </a: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العَدَدِ الكُلِّيِّ </a:t>
            </a:r>
            <a:r>
              <a:rPr lang="ar-MA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لِقِطَعِ الشُّوكُولَاتَةِ الَّتِي اشْتَرَتْهَا الأُمُّ.</a:t>
            </a:r>
            <a:endParaRPr lang="fr-MA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D05212D-D237-781D-3579-F6BB5CDFF599}"/>
              </a:ext>
            </a:extLst>
          </p:cNvPr>
          <p:cNvSpPr/>
          <p:nvPr/>
        </p:nvSpPr>
        <p:spPr>
          <a:xfrm>
            <a:off x="383287" y="1640224"/>
            <a:ext cx="4870577" cy="13551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MA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12F867-27BB-5FE6-B8BC-F8500DBA6548}"/>
              </a:ext>
            </a:extLst>
          </p:cNvPr>
          <p:cNvSpPr txBox="1"/>
          <p:nvPr/>
        </p:nvSpPr>
        <p:spPr>
          <a:xfrm>
            <a:off x="524483" y="1640224"/>
            <a:ext cx="4389793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اشْتَرَتْ أُمٌّ 5 عُلَبِ شُوكُولَاتَةٍ كَبِيرَةٍ بِهَا 12 قِطْعَةً، وَاشْتَرَتْ 8 عُلَبِ شُوكُولَاتَةٍ صَغِيرَةٍ، بِهَا 6 قِطَعٍ.</a:t>
            </a:r>
            <a:endPara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قِطَعِ الشُّوكُولَاتَةِ الَّتِي اشْتَرَتْهَا الأُمُّ؟</a:t>
            </a:r>
            <a:endPara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973647B-9919-1C04-C378-E08563245CA4}"/>
              </a:ext>
            </a:extLst>
          </p:cNvPr>
          <p:cNvSpPr txBox="1"/>
          <p:nvPr/>
        </p:nvSpPr>
        <p:spPr>
          <a:xfrm>
            <a:off x="620746" y="3626929"/>
            <a:ext cx="438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أَفْهَمُ: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المَسْأَلَةُ تَتَحَدَّثُ عَنْ شِرَاءِ الأُمِّ عُلَبَ شُوكُولَاتَةٍ كَبِيرَةٍ وَصَغِيرَةٍ</a:t>
            </a:r>
          </a:p>
        </p:txBody>
      </p:sp>
    </p:spTree>
    <p:extLst>
      <p:ext uri="{BB962C8B-B14F-4D97-AF65-F5344CB8AC3E}">
        <p14:creationId xmlns:p14="http://schemas.microsoft.com/office/powerpoint/2010/main" val="353574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527AB-C4B7-5673-2A28-3C3A4BC67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82D1CD-49BB-DB4F-2300-F69D92542DB6}"/>
              </a:ext>
            </a:extLst>
          </p:cNvPr>
          <p:cNvSpPr txBox="1"/>
          <p:nvPr/>
        </p:nvSpPr>
        <p:spPr>
          <a:xfrm>
            <a:off x="383287" y="746449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الخطوة الثانية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لنستخرج معا معطيات المسألة.  ونمثلها على نموذج الأشرطة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7A3F49-C2C0-92BD-01AB-637411D4C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C373C5-66D9-4F61-9A88-F36440338C00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B7B406F-6332-08D4-2260-F7722392C9EE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66AB863-35DD-DE30-CA60-E1884EA3E993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CC85B17-931C-930B-975E-A4CD250AB17F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60A7D6-56A4-59B0-84CB-34BB7BFDDDA2}"/>
              </a:ext>
            </a:extLst>
          </p:cNvPr>
          <p:cNvSpPr txBox="1"/>
          <p:nvPr/>
        </p:nvSpPr>
        <p:spPr>
          <a:xfrm>
            <a:off x="527122" y="3081386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عُلَبِ 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شُوكُولَاتَةٍ كَبِيرَةٍ، فِي كُلِّ عُلْبَةٍ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قِطْعَةً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عُلَبِ 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شُوكُولَاتَةٍ صَغِيرَةٍ، فِي كُلِّ عُلْبَةٍ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قِطَعٍ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3EF44F-D605-652B-8B3F-88E6053377AF}"/>
              </a:ext>
            </a:extLst>
          </p:cNvPr>
          <p:cNvSpPr/>
          <p:nvPr/>
        </p:nvSpPr>
        <p:spPr>
          <a:xfrm>
            <a:off x="383287" y="1640224"/>
            <a:ext cx="4870577" cy="13551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4D07A7-A7DB-DE68-CF9A-836408755408}"/>
              </a:ext>
            </a:extLst>
          </p:cNvPr>
          <p:cNvSpPr txBox="1"/>
          <p:nvPr/>
        </p:nvSpPr>
        <p:spPr>
          <a:xfrm>
            <a:off x="524483" y="1640224"/>
            <a:ext cx="4389793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اشْتَرَتْ أُمٌّ 5 عُلَبِ شُوكُولَاتَةٍ كَبِيرَةٍ بِهَا 12 قِطْعَةً، وَاشْتَرَتْ 8 عُلَبِ شُوكُولَاتَةٍ صَغِيرَةٍ، بِهَا 6 قِطَعٍ.</a:t>
            </a:r>
            <a:endPara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قِطَعِ الشُّوكُولَاتَةِ الَّتِي اشْتَرَتْهَا الأُمُّ؟</a:t>
            </a:r>
            <a:endPara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92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1CFD-5A00-9712-4BF2-13C4DEFDC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08C5A3-6C4D-181D-280F-C1905DD0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ECAC99E-B3D1-7ED6-DB42-93F3BF89CFDC}"/>
              </a:ext>
            </a:extLst>
          </p:cNvPr>
          <p:cNvSpPr txBox="1"/>
          <p:nvPr/>
        </p:nvSpPr>
        <p:spPr>
          <a:xfrm>
            <a:off x="0" y="90233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مثلوا المعطيات على دفاتركم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يقوم لتمثيل المعطيات على السبورة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3A741C3-94D3-282D-6671-BBE8E6744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A4168DD-4715-4ED9-E6B0-BA406F8646B1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8099E1-7ACA-9363-D9F8-CDC7BDEEEFCB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D86736A-5AE5-51FA-9A66-273187D05199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BA625E9-44B8-8757-AF85-E860159EC275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523106-2E02-776D-EF9A-51A5BECE2766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عُلَبِ 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شُوكُولَاتَةٍ كَبِيرَةٍ، فِي كُلِّ عُلْبَةٍ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قِطْعَةً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عُلَبِ 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شُوكُولَاتَةٍ صَغِيرَةٍ، فِي كُلِّ عُلْبَةٍ</a:t>
            </a:r>
            <a:r>
              <a:rPr lang="ar-MA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قِطَعٍ</a:t>
            </a: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2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B32E9-3FC0-45DA-B4F4-C4B918B7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DA1A7B-FED2-E6DB-3153-CBA45264766A}"/>
              </a:ext>
            </a:extLst>
          </p:cNvPr>
          <p:cNvSpPr txBox="1"/>
          <p:nvPr/>
        </p:nvSpPr>
        <p:spPr>
          <a:xfrm>
            <a:off x="383287" y="844075"/>
            <a:ext cx="710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دوركم الآن، صححوا التمثيل.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BD9DCD-E519-1BFF-F0D1-C7D6B7B08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DA990E-8521-2A66-617B-B01AC960903F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B92EF2F-EC03-C94F-743F-04515DB2AF9C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5B146A9-0884-0A64-8CAC-4631BB97C36A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1D6D286-001B-1E2F-BA90-E57FDC53668B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5D7106-EBD9-8A7E-E46E-5CEFC777EDA9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43883BE-7473-2BC6-4175-06FA527B5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521750"/>
              </p:ext>
            </p:extLst>
          </p:nvPr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411D9A0-F617-3306-7761-82AF57C2E176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EC17BF-426D-A3E2-CE00-DD88E93E7382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045623F-0F96-5081-9F72-F1B983826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76129"/>
              </p:ext>
            </p:extLst>
          </p:nvPr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30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66C1-3C91-7DCC-5A1D-9CDF0FCC0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30D71E-5B02-A43E-A630-9958871BB13F}"/>
              </a:ext>
            </a:extLst>
          </p:cNvPr>
          <p:cNvSpPr txBox="1"/>
          <p:nvPr/>
        </p:nvSpPr>
        <p:spPr>
          <a:xfrm>
            <a:off x="383287" y="746449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الخطوة الثالثة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حسنا، لنكتب متساوية الحل، ماذا سنحسب أولا؟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B2CEFC-D837-312B-A67E-3588FA39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AADF1C-9708-083A-4F55-C595B35F38AF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07658B0-3CC8-4FB0-737E-AF8E35364508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8A970B9-D788-E807-9B33-A90B275B6999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9629CFA-A63D-C7BE-D4BC-CF1573910B3A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B14630-4281-244D-19F8-4586B8F24E0A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7D0EAB5-A4CC-F6FA-0C5E-DFA0F2618CB8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9BC2B52-0342-5861-5D5B-28D2673BD91A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0D5FD-5E77-35A6-84FE-2A0A9689D2A1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CDAB43E-95FD-5FEB-7AD7-72B52A7DBB09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21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2F2B-3C9B-56FB-2B6F-D91B4EBF4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07AD73-DBCE-DC48-CAA1-9828FF8B3D1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F0C6A0-DB20-ECF7-C766-EF43BC371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87832-D28F-1D9E-0836-1726F5F440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16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8DAE4-074C-047F-CCAA-A38C7D3B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579421-121A-E1ED-AA2C-BE45DC4192F5}"/>
              </a:ext>
            </a:extLst>
          </p:cNvPr>
          <p:cNvSpPr txBox="1"/>
          <p:nvPr/>
        </p:nvSpPr>
        <p:spPr>
          <a:xfrm>
            <a:off x="383287" y="844075"/>
            <a:ext cx="710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عَدَدَ قِطَعِ الشُّوكُولَاتَةِ في العُلَبِ الكَبِيرَةِ. احسبوا على ألواحكم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E6F902-47BF-DD14-DE51-CCC77A62E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6F973CB-3366-F0F9-8F48-094377AD1B75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419E4C4-D36B-73EB-76CC-BF9EDB04445C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1E70D88-0A40-F9F0-3F98-F079D73DA07D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F82D309-1A87-342E-4B6C-00F3EBE1A75E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050388-670A-E1EC-570B-E0A4F89DB1FD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BD35B08-2607-535E-78DE-19B5B5C871BC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02A4E27-888B-AE48-3B2A-4C3221E4EA8A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676CA6-1F52-6A4A-3CC9-93969CA9184C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441A25-3C3B-34BC-3FF8-93DDC3A1F211}"/>
              </a:ext>
            </a:extLst>
          </p:cNvPr>
          <p:cNvSpPr txBox="1"/>
          <p:nvPr/>
        </p:nvSpPr>
        <p:spPr>
          <a:xfrm>
            <a:off x="3163077" y="4408153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b="1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العُلَبِ الكَبِيرَةِ:</a:t>
            </a:r>
            <a:endParaRPr lang="fr-MA" sz="1400" b="1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39E2361-2773-941B-7B70-1B3D46E01F65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79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5B5E-6F73-622C-AF11-6046E8C4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5B1577A-266E-F48E-56C1-4A4AB70B5252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E1DB80-B165-334F-7CB9-A6DADC3B2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B5C92A-4074-2A7B-3A61-ABDAD5B205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9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3D608-7A28-CA67-322B-670ACCFE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5D3322-398B-90E3-81EC-A0BA77E8D6F9}"/>
              </a:ext>
            </a:extLst>
          </p:cNvPr>
          <p:cNvSpPr txBox="1"/>
          <p:nvPr/>
        </p:nvSpPr>
        <p:spPr>
          <a:xfrm>
            <a:off x="383287" y="626156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عَدَدَ قِطَعِ الشُّوكُولَاتَةِ في العُلَبِ الكَبِيرَةِ هو  60.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828094-2E6E-5B84-32BD-9A201AA91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A6CF50C-49FB-BF84-2D43-7A3D951A0D63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4272456-9E36-8175-293A-207C1FF45C61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0360341-7BCD-224F-A5A0-9FA9768C6B42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1134A05-BCA8-E65D-B466-B42344549ABA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D9646C-E657-4C35-9236-F7CC5EF4E715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A52D411-E5F7-D8F8-D505-F12572E84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148150"/>
              </p:ext>
            </p:extLst>
          </p:nvPr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72B6189-1A3C-6E85-5CEB-E882714BA48E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A57B51-1BA9-1BE5-A774-15D18F6759D1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793E84-CB62-40EF-A7CF-A3A4C31BA672}"/>
              </a:ext>
            </a:extLst>
          </p:cNvPr>
          <p:cNvSpPr txBox="1"/>
          <p:nvPr/>
        </p:nvSpPr>
        <p:spPr>
          <a:xfrm>
            <a:off x="3163077" y="4408153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العُلَبِ الكَبِيرَةِ: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ED4BA0-2103-2911-651E-DDFE031EEDC5}"/>
              </a:ext>
            </a:extLst>
          </p:cNvPr>
          <p:cNvSpPr txBox="1"/>
          <p:nvPr/>
        </p:nvSpPr>
        <p:spPr>
          <a:xfrm>
            <a:off x="1120405" y="4408154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32A676A-A869-5DEE-F699-8501682274F2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4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6C744-FBE3-671F-AF43-39B195E1F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19DF92B-BBF2-D16D-78A9-2018850DA884}"/>
              </a:ext>
            </a:extLst>
          </p:cNvPr>
          <p:cNvSpPr txBox="1"/>
          <p:nvPr/>
        </p:nvSpPr>
        <p:spPr>
          <a:xfrm>
            <a:off x="383287" y="746449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سنحسب الآن؟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احسبوا عَدَدَ</a:t>
            </a:r>
            <a:r>
              <a:rPr lang="ar-MA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 الشُّوكُولَاتَةِ في العُلَبِ الصَّغِيرَةِ على ألواحكم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BA6C8F-2EA4-B2B4-E91E-9E52C249A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867596E-9F63-791E-99E2-7F40980F7C4C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019CF07-EA68-22F7-7806-4CC8EE86315E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7694977-52CC-FF81-C7B7-26CA6839EB93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90E24C8-625E-392C-9551-8554C12AE3C7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22C659-960D-02A9-70A6-5FC954F41FFC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ECA8225-EA30-2538-E101-28D10AAC17ED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E32002E-71AB-CA23-53FF-3C2602D9D2EC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B16D0C-99C8-5A81-32DF-0C695C4CA8E4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0F35E6-88CE-9EC9-2275-8AAF6B894A40}"/>
              </a:ext>
            </a:extLst>
          </p:cNvPr>
          <p:cNvSpPr txBox="1"/>
          <p:nvPr/>
        </p:nvSpPr>
        <p:spPr>
          <a:xfrm>
            <a:off x="3163077" y="4408153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العُلَبُ الكَبِيرَةِ: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055E0B-54BA-D9DE-BCE3-2532AFD6CB5E}"/>
              </a:ext>
            </a:extLst>
          </p:cNvPr>
          <p:cNvSpPr txBox="1"/>
          <p:nvPr/>
        </p:nvSpPr>
        <p:spPr>
          <a:xfrm>
            <a:off x="1120405" y="4408154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F16B264-8214-261F-843D-9A1EA1DC19DE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AC27C19-3FAD-09BF-FA00-D6CDF8342473}"/>
              </a:ext>
            </a:extLst>
          </p:cNvPr>
          <p:cNvSpPr txBox="1"/>
          <p:nvPr/>
        </p:nvSpPr>
        <p:spPr>
          <a:xfrm>
            <a:off x="3163077" y="4775731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عَدَدُ قِطَعِ الشُّوكُولَاتَةُِ في العُلَبُ الصَّغِيرَةِ: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72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979F5-464A-2252-C838-8D6CE302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71921F7-A3F6-5022-117E-B5D3D5C330B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566B85-1C7E-FC26-CAA3-4F30BD8C1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EAFCEC-814D-39F3-EBCF-5704C0657C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2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0094-E008-A605-E73B-09E037E51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75E1DC6-9693-87EB-3A18-592C615678F4}"/>
              </a:ext>
            </a:extLst>
          </p:cNvPr>
          <p:cNvSpPr txBox="1"/>
          <p:nvPr/>
        </p:nvSpPr>
        <p:spPr>
          <a:xfrm>
            <a:off x="413833" y="889070"/>
            <a:ext cx="710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عَدَدُ</a:t>
            </a:r>
            <a:r>
              <a:rPr lang="ar-MA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 الشُّوكُولَاتَةِ في العُلَبِ الصَّغِيرَةِ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A971A8-768B-CA32-1D8E-8FADBEAED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E8F6C1-3012-DF16-73DD-7F1F13AD8D25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B2025F1-EE1B-A401-029C-A4DE2AA598C5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5093A9D-A217-E664-5772-2BFD70BC94E2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09FA750-326E-04E2-5D07-2C7C3DA7B090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C184E1-BEC3-7D57-E8CA-BB7029B27507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61BE82-C0C0-D606-81B0-AA339D47BDAF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05744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919B02A-F34A-C289-6020-70DD6C0DD410}"/>
              </a:ext>
            </a:extLst>
          </p:cNvPr>
          <p:cNvSpPr txBox="1"/>
          <p:nvPr/>
        </p:nvSpPr>
        <p:spPr>
          <a:xfrm>
            <a:off x="471138" y="308897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55DC3E-CAEF-94B6-2A9C-8514A1BF798A}"/>
              </a:ext>
            </a:extLst>
          </p:cNvPr>
          <p:cNvSpPr txBox="1"/>
          <p:nvPr/>
        </p:nvSpPr>
        <p:spPr>
          <a:xfrm>
            <a:off x="383287" y="379662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2BBE1C-6C86-C321-18DE-EA5847ECA1D1}"/>
              </a:ext>
            </a:extLst>
          </p:cNvPr>
          <p:cNvSpPr txBox="1"/>
          <p:nvPr/>
        </p:nvSpPr>
        <p:spPr>
          <a:xfrm>
            <a:off x="3163077" y="4408153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العُلَبُ الكَبِيرَةِ: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10ED52-3A42-ABAA-7473-CBDB9A72A13B}"/>
              </a:ext>
            </a:extLst>
          </p:cNvPr>
          <p:cNvSpPr txBox="1"/>
          <p:nvPr/>
        </p:nvSpPr>
        <p:spPr>
          <a:xfrm>
            <a:off x="1120405" y="4408154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44B12248-1376-2317-A804-223E809EBF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108122"/>
              </p:ext>
            </p:extLst>
          </p:nvPr>
        </p:nvGraphicFramePr>
        <p:xfrm>
          <a:off x="1572151" y="373279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0F3E6C4-5B03-F4DE-45BE-16C0448EE580}"/>
              </a:ext>
            </a:extLst>
          </p:cNvPr>
          <p:cNvSpPr txBox="1"/>
          <p:nvPr/>
        </p:nvSpPr>
        <p:spPr>
          <a:xfrm>
            <a:off x="3163077" y="4775731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عَدَدُ قِطَعِ الشُّوكُولَاتَةُِ في العُلَبُ الصَّغِيرَةِ: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5B483D-2B2D-7C9E-2B4A-385F6B2104CE}"/>
              </a:ext>
            </a:extLst>
          </p:cNvPr>
          <p:cNvSpPr txBox="1"/>
          <p:nvPr/>
        </p:nvSpPr>
        <p:spPr>
          <a:xfrm>
            <a:off x="1120405" y="4775732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0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419FF-7F3A-A1F4-4C7A-3D266EE66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35E6C3-8F93-EA53-DDB2-BC4D0568ABCA}"/>
              </a:ext>
            </a:extLst>
          </p:cNvPr>
          <p:cNvSpPr txBox="1"/>
          <p:nvPr/>
        </p:nvSpPr>
        <p:spPr>
          <a:xfrm>
            <a:off x="383287" y="690668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الآن نجمع النتيجتين.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متساوية الحل المناسبة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E46585-1113-D4D0-7AAB-B2EC6AB5B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7C7EEB6-13BD-0286-10B3-06236A457B02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C50B1A4-A637-9BB4-2572-4E64CE4B140B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8057F17-B37A-7C72-80AB-80083742EFE7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92A5B5C-81F8-E429-747F-5371C2578066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88CFDF-F0DF-70D6-9519-177265B44756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D19ACA0-83DE-AD69-B3FD-2B8C7117B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938997"/>
              </p:ext>
            </p:extLst>
          </p:nvPr>
        </p:nvGraphicFramePr>
        <p:xfrm>
          <a:off x="1572151" y="281190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F6CB23F-EC1C-D7C7-B642-FCE8BA50FAC5}"/>
              </a:ext>
            </a:extLst>
          </p:cNvPr>
          <p:cNvSpPr txBox="1"/>
          <p:nvPr/>
        </p:nvSpPr>
        <p:spPr>
          <a:xfrm>
            <a:off x="471138" y="284343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9D9CF5-52DD-AE5E-D46A-447398473D04}"/>
              </a:ext>
            </a:extLst>
          </p:cNvPr>
          <p:cNvSpPr txBox="1"/>
          <p:nvPr/>
        </p:nvSpPr>
        <p:spPr>
          <a:xfrm>
            <a:off x="383287" y="355108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FEA10-DAAA-EB52-A281-8D2038EA83F0}"/>
              </a:ext>
            </a:extLst>
          </p:cNvPr>
          <p:cNvSpPr txBox="1"/>
          <p:nvPr/>
        </p:nvSpPr>
        <p:spPr>
          <a:xfrm>
            <a:off x="2939509" y="4028256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العُلَبُ الكَبِيرَةِ: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B1712D-F1AE-7715-1F07-37554D5FCD3E}"/>
              </a:ext>
            </a:extLst>
          </p:cNvPr>
          <p:cNvSpPr txBox="1"/>
          <p:nvPr/>
        </p:nvSpPr>
        <p:spPr>
          <a:xfrm>
            <a:off x="896837" y="4028257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4017F1ED-FC7F-1EEC-B2B2-D3F8D6E49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298169"/>
              </p:ext>
            </p:extLst>
          </p:nvPr>
        </p:nvGraphicFramePr>
        <p:xfrm>
          <a:off x="1572151" y="348725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BB67934F-6136-E84D-AEC5-703353B29B5C}"/>
              </a:ext>
            </a:extLst>
          </p:cNvPr>
          <p:cNvSpPr txBox="1"/>
          <p:nvPr/>
        </p:nvSpPr>
        <p:spPr>
          <a:xfrm>
            <a:off x="2939509" y="4395834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عَدَدُ قِطَعِ الشُّوكُولَاتَةُِ في العُلَبُ الصَّغِيرَةِ: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3DD94E-7B69-8869-B301-36860201A33A}"/>
              </a:ext>
            </a:extLst>
          </p:cNvPr>
          <p:cNvSpPr txBox="1"/>
          <p:nvPr/>
        </p:nvSpPr>
        <p:spPr>
          <a:xfrm>
            <a:off x="896837" y="439583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D3C19FE-F1E6-1A44-5240-C0A46F3CB686}"/>
              </a:ext>
            </a:extLst>
          </p:cNvPr>
          <p:cNvSpPr txBox="1"/>
          <p:nvPr/>
        </p:nvSpPr>
        <p:spPr>
          <a:xfrm>
            <a:off x="896837" y="473590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</a:t>
            </a:r>
            <a:endParaRPr lang="fr-MA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89B4A8-AED3-4E5C-FE90-7B30C66C3E12}"/>
              </a:ext>
            </a:extLst>
          </p:cNvPr>
          <p:cNvSpPr txBox="1"/>
          <p:nvPr/>
        </p:nvSpPr>
        <p:spPr>
          <a:xfrm>
            <a:off x="2939508" y="4703611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عَدَدُ قِطَعِ الشُّوكُولَاتَةُِ الكُلِّي: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4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D8C12-169D-C3A1-4E51-632969318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D6BC6E1-A67F-A233-660B-A3461022FEA1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BCDE04-F2C5-60A9-972B-970147582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53EBEF-A5BD-399B-B82B-2666E0B4B8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6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2D86B-E316-4DA8-B124-301B9694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4AA3B6-123E-EE67-A024-350A64BB8626}"/>
              </a:ext>
            </a:extLst>
          </p:cNvPr>
          <p:cNvSpPr txBox="1"/>
          <p:nvPr/>
        </p:nvSpPr>
        <p:spPr>
          <a:xfrm>
            <a:off x="383287" y="714177"/>
            <a:ext cx="7109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ماذا نفعل أخيرا؟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 نكتب عبارة الحل. من يقوم لكتابتها على السبورة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F9E5F3-BE15-64C4-685D-83611BA07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E92796-48E4-53C4-6CBC-64BE1EEF1CED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A0627F9-81D7-5901-ECC0-24B3CC535145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581E349-1817-7458-0843-EF1B5E64711D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C8AD909-EEEA-B247-1FC0-4A882571B75C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FFD011-DE75-660C-4B85-D0ED86A5DD10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AD34DCE-0437-71E9-7537-36004D9024A8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281190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CC3461F-AE48-F2BC-7B27-075792BAF91E}"/>
              </a:ext>
            </a:extLst>
          </p:cNvPr>
          <p:cNvSpPr txBox="1"/>
          <p:nvPr/>
        </p:nvSpPr>
        <p:spPr>
          <a:xfrm>
            <a:off x="471138" y="284343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AC4738-3C9A-614B-4C78-8F56B7376A0F}"/>
              </a:ext>
            </a:extLst>
          </p:cNvPr>
          <p:cNvSpPr txBox="1"/>
          <p:nvPr/>
        </p:nvSpPr>
        <p:spPr>
          <a:xfrm>
            <a:off x="383287" y="355108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FEEB3B-B0A5-24DC-CEC4-A79EDD0259D8}"/>
              </a:ext>
            </a:extLst>
          </p:cNvPr>
          <p:cNvSpPr txBox="1"/>
          <p:nvPr/>
        </p:nvSpPr>
        <p:spPr>
          <a:xfrm>
            <a:off x="2939509" y="4028256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العُلَبُ الكَبِيرَةِ: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00BBE8-CB42-C42C-34C7-8F5ACC5CEB2B}"/>
              </a:ext>
            </a:extLst>
          </p:cNvPr>
          <p:cNvSpPr txBox="1"/>
          <p:nvPr/>
        </p:nvSpPr>
        <p:spPr>
          <a:xfrm>
            <a:off x="896837" y="4028257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19BDDE1-130C-CC76-2C6C-667E67BDBD30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48725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54938508-170C-EA7B-D3D7-5AA176B57542}"/>
              </a:ext>
            </a:extLst>
          </p:cNvPr>
          <p:cNvSpPr txBox="1"/>
          <p:nvPr/>
        </p:nvSpPr>
        <p:spPr>
          <a:xfrm>
            <a:off x="2939509" y="4395834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عَدَدُ قِطَعِ الشُّوكُولَاتَةُِ في العُلَبُ الصَّغِيرَةِ: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CD090A-DBFB-C2E6-BB86-46BD032185E7}"/>
              </a:ext>
            </a:extLst>
          </p:cNvPr>
          <p:cNvSpPr txBox="1"/>
          <p:nvPr/>
        </p:nvSpPr>
        <p:spPr>
          <a:xfrm>
            <a:off x="896837" y="439583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A1D8BE-DEBE-926C-C29E-702D5BC8634F}"/>
              </a:ext>
            </a:extLst>
          </p:cNvPr>
          <p:cNvSpPr txBox="1"/>
          <p:nvPr/>
        </p:nvSpPr>
        <p:spPr>
          <a:xfrm>
            <a:off x="896837" y="473590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13AC37-4B6F-8698-7E0E-D972516C17EB}"/>
              </a:ext>
            </a:extLst>
          </p:cNvPr>
          <p:cNvSpPr txBox="1"/>
          <p:nvPr/>
        </p:nvSpPr>
        <p:spPr>
          <a:xfrm>
            <a:off x="2939508" y="4703611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عَدَدُ قِطَعِ الشُّوكُولَاتَةُِ الكُلِّي: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426E379-B880-9D58-C371-7B099D390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830" y="5070364"/>
            <a:ext cx="3677621" cy="54648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AA3780-CA97-7599-06BE-C564439E2713}"/>
              </a:ext>
            </a:extLst>
          </p:cNvPr>
          <p:cNvSpPr txBox="1"/>
          <p:nvPr/>
        </p:nvSpPr>
        <p:spPr>
          <a:xfrm>
            <a:off x="4958749" y="5198836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مُتَسَاوِيَةُ الحَلِّ: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A422088-DC80-B159-09D7-BFBFCB18533B}"/>
              </a:ext>
            </a:extLst>
          </p:cNvPr>
          <p:cNvSpPr txBox="1"/>
          <p:nvPr/>
        </p:nvSpPr>
        <p:spPr>
          <a:xfrm>
            <a:off x="4291538" y="5189715"/>
            <a:ext cx="2211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108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(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8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73475-8CA6-5C79-E945-719CCA1A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B40EFD0-92DA-7F0E-6D42-0485A47D10B9}"/>
              </a:ext>
            </a:extLst>
          </p:cNvPr>
          <p:cNvSpPr txBox="1"/>
          <p:nvPr/>
        </p:nvSpPr>
        <p:spPr>
          <a:xfrm>
            <a:off x="383287" y="827174"/>
            <a:ext cx="710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دفاتركم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33F35D-04A6-E42D-7229-65EA73424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639CF7B-0679-8393-569C-9C0D9EB146B2}"/>
              </a:ext>
            </a:extLst>
          </p:cNvPr>
          <p:cNvSpPr/>
          <p:nvPr/>
        </p:nvSpPr>
        <p:spPr>
          <a:xfrm>
            <a:off x="5570010" y="2345968"/>
            <a:ext cx="2953562" cy="43364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أَسْتَخْرِجُ مُعْطَيَاتِ اَلْمَسْأَلَةِ، وَأُمَثِّلُهَا عَلَى نَمُوذَجِ اَلْأَشْرِطَةِ.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5DA7BE2-8EF1-A9BE-6F5C-F8AE662051B8}"/>
              </a:ext>
            </a:extLst>
          </p:cNvPr>
          <p:cNvSpPr/>
          <p:nvPr/>
        </p:nvSpPr>
        <p:spPr>
          <a:xfrm>
            <a:off x="6175641" y="1875453"/>
            <a:ext cx="2347931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S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اَلْمَسْأَلَةَ، وَأَفْهَمُهَا، وَأُحَدِّدُ اَلْمَطْلُوبَ.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8A982BB-77F7-FD61-581A-0A43986F35F9}"/>
              </a:ext>
            </a:extLst>
          </p:cNvPr>
          <p:cNvSpPr/>
          <p:nvPr/>
        </p:nvSpPr>
        <p:spPr>
          <a:xfrm>
            <a:off x="6795240" y="2931197"/>
            <a:ext cx="1728014" cy="36705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أَسْتَنْتِجُ مُتَسَاوِيَةَ اَلْحَلِّ.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E3B296C-1289-C9C6-BD07-FC6AB8600B67}"/>
              </a:ext>
            </a:extLst>
          </p:cNvPr>
          <p:cNvSpPr/>
          <p:nvPr/>
        </p:nvSpPr>
        <p:spPr>
          <a:xfrm>
            <a:off x="6795240" y="3429000"/>
            <a:ext cx="1728014" cy="4336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أَصُوغُ عِبَارَةَ اَلْحَلِّ.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1C6D3B-2DDE-050C-C89D-13C56BBFBAB0}"/>
              </a:ext>
            </a:extLst>
          </p:cNvPr>
          <p:cNvSpPr txBox="1"/>
          <p:nvPr/>
        </p:nvSpPr>
        <p:spPr>
          <a:xfrm>
            <a:off x="545783" y="1550330"/>
            <a:ext cx="4389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المُعْطَيَاتُ: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5 عُلَبِ شُوكُولَاتَةٍ كَبِيرَةٍ، فِي كُلِّ عُلْبَةٍ 12 قِطْعَةً.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اشْتَرَتِ الأُمُّ 8 عُلَبِ شُوكُولَاتَةٍ صَغِيرَةٍ، فِي كُلِّ عُلْبَةٍ 6 قِطَعٍ.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85923DD-269F-A168-6CF4-4EDB1485BAB6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2811904"/>
          <a:ext cx="3652995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0599">
                  <a:extLst>
                    <a:ext uri="{9D8B030D-6E8A-4147-A177-3AD203B41FA5}">
                      <a16:colId xmlns:a16="http://schemas.microsoft.com/office/drawing/2014/main" val="285979818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3317492280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449641043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1650309458"/>
                    </a:ext>
                  </a:extLst>
                </a:gridCol>
                <a:gridCol w="730599">
                  <a:extLst>
                    <a:ext uri="{9D8B030D-6E8A-4147-A177-3AD203B41FA5}">
                      <a16:colId xmlns:a16="http://schemas.microsoft.com/office/drawing/2014/main" val="90182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/>
                        <a:t>12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153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E2CE0AF-B7CC-D3AB-6F63-4B8027800CEA}"/>
              </a:ext>
            </a:extLst>
          </p:cNvPr>
          <p:cNvSpPr txBox="1"/>
          <p:nvPr/>
        </p:nvSpPr>
        <p:spPr>
          <a:xfrm>
            <a:off x="471138" y="2843435"/>
            <a:ext cx="94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الكَبِيرَةُ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F460E6-E80E-5D9E-C23F-AF3CDACF7FF2}"/>
              </a:ext>
            </a:extLst>
          </p:cNvPr>
          <p:cNvSpPr txBox="1"/>
          <p:nvPr/>
        </p:nvSpPr>
        <p:spPr>
          <a:xfrm>
            <a:off x="383287" y="3551083"/>
            <a:ext cx="1109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العُلَبُ الصَّغِيرَةُ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496BCF-64AC-AB48-711B-09FC9B751400}"/>
              </a:ext>
            </a:extLst>
          </p:cNvPr>
          <p:cNvSpPr txBox="1"/>
          <p:nvPr/>
        </p:nvSpPr>
        <p:spPr>
          <a:xfrm>
            <a:off x="2939509" y="4028256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عَدَدُ قِطَعِ الشُّوكُولَاتَةُِ في العُلَبُ الكَبِيرَةِ: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0F63DB9-2EC7-475C-B054-D7827695A7EC}"/>
              </a:ext>
            </a:extLst>
          </p:cNvPr>
          <p:cNvSpPr txBox="1"/>
          <p:nvPr/>
        </p:nvSpPr>
        <p:spPr>
          <a:xfrm>
            <a:off x="896837" y="4028257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60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5874F270-3164-6636-1770-2C3AB657BD2A}"/>
              </a:ext>
            </a:extLst>
          </p:cNvPr>
          <p:cNvGraphicFramePr>
            <a:graphicFrameLocks noGrp="1"/>
          </p:cNvGraphicFramePr>
          <p:nvPr/>
        </p:nvGraphicFramePr>
        <p:xfrm>
          <a:off x="1572151" y="3487259"/>
          <a:ext cx="4287472" cy="37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934">
                  <a:extLst>
                    <a:ext uri="{9D8B030D-6E8A-4147-A177-3AD203B41FA5}">
                      <a16:colId xmlns:a16="http://schemas.microsoft.com/office/drawing/2014/main" val="393911164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69121485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616110789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304218221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99818054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790903548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2290763186"/>
                    </a:ext>
                  </a:extLst>
                </a:gridCol>
                <a:gridCol w="535934">
                  <a:extLst>
                    <a:ext uri="{9D8B030D-6E8A-4147-A177-3AD203B41FA5}">
                      <a16:colId xmlns:a16="http://schemas.microsoft.com/office/drawing/2014/main" val="157322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909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7B77F2E1-EA0E-11BA-124A-3B87D04178BD}"/>
              </a:ext>
            </a:extLst>
          </p:cNvPr>
          <p:cNvSpPr txBox="1"/>
          <p:nvPr/>
        </p:nvSpPr>
        <p:spPr>
          <a:xfrm>
            <a:off x="2939509" y="4395834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عَدَدُ قِطَعِ الشُّوكُولَاتَةُِ في العُلَبُ الصَّغِيرَةِ: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A719B9-6624-77BE-870F-19CCFC66F9E9}"/>
              </a:ext>
            </a:extLst>
          </p:cNvPr>
          <p:cNvSpPr txBox="1"/>
          <p:nvPr/>
        </p:nvSpPr>
        <p:spPr>
          <a:xfrm>
            <a:off x="896837" y="439583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53C99C7-D554-050A-948E-D9C7DB9E0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92" y="5650517"/>
            <a:ext cx="4460032" cy="46954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D6205E-60C1-A0F2-EFCD-4DF53A42216E}"/>
              </a:ext>
            </a:extLst>
          </p:cNvPr>
          <p:cNvSpPr txBox="1"/>
          <p:nvPr/>
        </p:nvSpPr>
        <p:spPr>
          <a:xfrm>
            <a:off x="4958749" y="5198836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مُتَسَاوِيَةُ الحَلِّ: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E6E06A-4894-14FF-1860-D0207C9C329A}"/>
              </a:ext>
            </a:extLst>
          </p:cNvPr>
          <p:cNvSpPr txBox="1"/>
          <p:nvPr/>
        </p:nvSpPr>
        <p:spPr>
          <a:xfrm>
            <a:off x="896837" y="4735905"/>
            <a:ext cx="179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C80D2C-A645-B17A-B7FE-82AA6DD23816}"/>
              </a:ext>
            </a:extLst>
          </p:cNvPr>
          <p:cNvSpPr txBox="1"/>
          <p:nvPr/>
        </p:nvSpPr>
        <p:spPr>
          <a:xfrm>
            <a:off x="2939508" y="4703611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عَدَدُ قِطَعِ الشُّوكُولَاتَةُِ الكُلِّي: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4A35149-E4F7-BE18-4304-216D697B3B25}"/>
              </a:ext>
            </a:extLst>
          </p:cNvPr>
          <p:cNvSpPr txBox="1"/>
          <p:nvPr/>
        </p:nvSpPr>
        <p:spPr>
          <a:xfrm>
            <a:off x="4291538" y="5189715"/>
            <a:ext cx="2211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108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(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× </a:t>
            </a:r>
            <a:r>
              <a:rPr lang="f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614AE8A-F959-E7D7-E52F-5D6B9CB0F7B1}"/>
              </a:ext>
            </a:extLst>
          </p:cNvPr>
          <p:cNvSpPr txBox="1"/>
          <p:nvPr/>
        </p:nvSpPr>
        <p:spPr>
          <a:xfrm>
            <a:off x="5097407" y="5750730"/>
            <a:ext cx="281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الحَلُّ:</a:t>
            </a:r>
            <a:endParaRPr lang="fr-MA" sz="1400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958341-3D4C-19E0-B524-EC774FF2F65F}"/>
              </a:ext>
            </a:extLst>
          </p:cNvPr>
          <p:cNvSpPr txBox="1"/>
          <p:nvPr/>
        </p:nvSpPr>
        <p:spPr>
          <a:xfrm>
            <a:off x="3931398" y="5750730"/>
            <a:ext cx="327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917C36-6369-0F70-6EE1-F8095CF925D0}"/>
              </a:ext>
            </a:extLst>
          </p:cNvPr>
          <p:cNvSpPr txBox="1"/>
          <p:nvPr/>
        </p:nvSpPr>
        <p:spPr>
          <a:xfrm>
            <a:off x="3570710" y="5744706"/>
            <a:ext cx="3778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400" b="1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قِطَعِ الشُّوكُولَاتَةِ الَّتِي اشْتَرَتْهَا الأُمُّ هُوَ: 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</a:t>
            </a:r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قطعة</a:t>
            </a:r>
            <a:endParaRPr lang="fr-MA" sz="1400" b="1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3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F15D-0314-43DF-B25E-31D2485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4BBD59-FC6B-68F1-A107-FFA783B62B9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C24FBD-5222-18E2-A04C-09072D8067B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9D6835-54CB-45C3-B426-38AF92FBF3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9DB451A-A16B-429F-5A2C-0407E405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5272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8C0D51-266D-5F72-19A1-AE8C7E8D229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E63F05E-199E-CC7B-DD0B-0FA98234D7E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50E701-DD92-74CE-7C5C-14EF2CF08B0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2091A-A5F1-836C-14BF-B487B4587796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3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– ص  140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EF3CD2-C14E-BB50-64DA-13D3AA78D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538" y="2305994"/>
            <a:ext cx="2889638" cy="40898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4F8F59-F481-3C11-232C-9D5843C10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837" y="2305994"/>
            <a:ext cx="3002047" cy="408988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الثانية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7D4F7F-9665-4020-9EB5-DD4F49E55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69" y="1680389"/>
            <a:ext cx="6893052" cy="43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109158" y="861595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- ناقشوا استراتيجية الحل التي اعتمدها كل واحد منكم - أمامكم دقيقة واحدة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712939-F868-1A3F-C0EE-4CACEDDE9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22" y="2402692"/>
            <a:ext cx="5319545" cy="311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7" name="Encre 246">
                <a:extLst>
                  <a:ext uri="{FF2B5EF4-FFF2-40B4-BE49-F238E27FC236}">
                    <a16:creationId xmlns:a16="http://schemas.microsoft.com/office/drawing/2014/main" id="{C2BF1AE2-BA92-976A-CEFE-23510B2C1F9E}"/>
                  </a:ext>
                </a:extLst>
              </p14:cNvPr>
              <p14:cNvContentPartPr/>
              <p14:nvPr/>
            </p14:nvContentPartPr>
            <p14:xfrm>
              <a:off x="-948954" y="3663240"/>
              <a:ext cx="15480" cy="3960"/>
            </p14:xfrm>
          </p:contentPart>
        </mc:Choice>
        <mc:Fallback xmlns="">
          <p:pic>
            <p:nvPicPr>
              <p:cNvPr id="247" name="Encre 246">
                <a:extLst>
                  <a:ext uri="{FF2B5EF4-FFF2-40B4-BE49-F238E27FC236}">
                    <a16:creationId xmlns:a16="http://schemas.microsoft.com/office/drawing/2014/main" id="{C2BF1AE2-BA92-976A-CEFE-23510B2C1F9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57954" y="3654240"/>
                <a:ext cx="3312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86E9FF34-CE48-AB08-D8C9-02571BAF82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31" t="35512" b="4487"/>
          <a:stretch>
            <a:fillRect/>
          </a:stretch>
        </p:blipFill>
        <p:spPr>
          <a:xfrm>
            <a:off x="4270433" y="2358353"/>
            <a:ext cx="4212930" cy="31489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EDCD42-5259-6C65-0813-146A702A3714}"/>
              </a:ext>
            </a:extLst>
          </p:cNvPr>
          <p:cNvSpPr txBox="1"/>
          <p:nvPr/>
        </p:nvSpPr>
        <p:spPr>
          <a:xfrm>
            <a:off x="4465849" y="3732797"/>
            <a:ext cx="349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dirty="0">
                <a:solidFill>
                  <a:srgbClr val="FF0000"/>
                </a:solidFill>
              </a:rPr>
              <a:t>(6 </a:t>
            </a:r>
            <a:r>
              <a:rPr lang="ar-MA" sz="2000" dirty="0">
                <a:solidFill>
                  <a:srgbClr val="FF0000"/>
                </a:solidFill>
              </a:rPr>
              <a:t>×</a:t>
            </a:r>
            <a:r>
              <a:rPr lang="fr-MA" sz="2000" dirty="0">
                <a:solidFill>
                  <a:srgbClr val="FF0000"/>
                </a:solidFill>
              </a:rPr>
              <a:t> 18) + (4 </a:t>
            </a:r>
            <a:r>
              <a:rPr lang="ar-MA" sz="2000" dirty="0">
                <a:solidFill>
                  <a:srgbClr val="FF0000"/>
                </a:solidFill>
              </a:rPr>
              <a:t>×</a:t>
            </a:r>
            <a:r>
              <a:rPr lang="fr-MA" sz="2000" dirty="0">
                <a:solidFill>
                  <a:srgbClr val="FF0000"/>
                </a:solidFill>
              </a:rPr>
              <a:t> 24) = 204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3E790E-494A-5842-45E8-1C51F8C8A909}"/>
              </a:ext>
            </a:extLst>
          </p:cNvPr>
          <p:cNvSpPr txBox="1"/>
          <p:nvPr/>
        </p:nvSpPr>
        <p:spPr>
          <a:xfrm>
            <a:off x="4465849" y="4544007"/>
            <a:ext cx="3586469" cy="88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التلاميذ المشاركين في هذه الرحلة هو: 204 تلميذاً.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21C359-C700-E561-4AB8-7D6D1FEF14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71" y="1878554"/>
            <a:ext cx="3862377" cy="37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141 أنجزوا التمرين 3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09C53E-C8C6-95C3-8E9B-6AAF082A9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03" y="2239347"/>
            <a:ext cx="7596194" cy="34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دقائق  للإنجاز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6C2D00C-4409-F5CE-679F-8FCFD47F4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03" y="2239347"/>
            <a:ext cx="7596194" cy="34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أنجز تمثيلات أخرى؟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97E9CA-81CC-51E4-48C2-EF09B975C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9249" y="1823066"/>
            <a:ext cx="8024327" cy="4413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39EF010-45B6-30AE-E8CA-8F5E12C7A234}"/>
                  </a:ext>
                </a:extLst>
              </p:cNvPr>
              <p:cNvSpPr txBox="1"/>
              <p:nvPr/>
            </p:nvSpPr>
            <p:spPr>
              <a:xfrm>
                <a:off x="4954555" y="4861249"/>
                <a:ext cx="23606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MA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fr-MA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fr-MA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d>
                      <m:r>
                        <a:rPr lang="fr-MA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MA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fr-MA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𝟏𝟓𝟑</m:t>
                      </m:r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39EF010-45B6-30AE-E8CA-8F5E12C7A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555" y="4861249"/>
                <a:ext cx="236064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لنقل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دفاتركم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29223"/>
              </p:ext>
            </p:extLst>
          </p:nvPr>
        </p:nvGraphicFramePr>
        <p:xfrm>
          <a:off x="426213" y="1917210"/>
          <a:ext cx="8001133" cy="430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Résolution d’un problème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حل مسألة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Données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المعطيات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 qui est demandé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المطلوب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lis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أقرأ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J’extrais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أستخرج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أستنتج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formule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أصوغ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92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تابعوا التدرب على حل المسائل في المنزل بحل التمارين المتبقية.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DB665B-70DC-AC0C-48B3-B16AFFF99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335" y="1504336"/>
            <a:ext cx="5153631" cy="484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25190</TotalTime>
  <Words>1834</Words>
  <Application>Microsoft Office PowerPoint</Application>
  <PresentationFormat>Affichage à l'écran (4:3)</PresentationFormat>
  <Paragraphs>439</Paragraphs>
  <Slides>50</Slides>
  <Notes>11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50</vt:i4>
      </vt:variant>
    </vt:vector>
  </HeadingPairs>
  <TitlesOfParts>
    <vt:vector size="68" baseType="lpstr">
      <vt:lpstr>Microsoft Uighur</vt:lpstr>
      <vt:lpstr>Wingdings</vt:lpstr>
      <vt:lpstr>Arial</vt:lpstr>
      <vt:lpstr>Dosis</vt:lpstr>
      <vt:lpstr>DengXian</vt:lpstr>
      <vt:lpstr>Dosis SemiBold</vt:lpstr>
      <vt:lpstr>Aptos Display</vt:lpstr>
      <vt:lpstr>Calibri</vt:lpstr>
      <vt:lpstr>Aptos</vt:lpstr>
      <vt:lpstr>Cambria Math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2_Page d'entree</vt:lpstr>
      <vt:lpstr>2_partie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294</cp:revision>
  <cp:lastPrinted>2025-08-13T10:11:39Z</cp:lastPrinted>
  <dcterms:created xsi:type="dcterms:W3CDTF">2025-08-01T12:31:49Z</dcterms:created>
  <dcterms:modified xsi:type="dcterms:W3CDTF">2026-06-01T22:52:18Z</dcterms:modified>
</cp:coreProperties>
</file>