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6" r:id="rId7"/>
    <p:sldMasterId id="2147483919" r:id="rId8"/>
  </p:sldMasterIdLst>
  <p:notesMasterIdLst>
    <p:notesMasterId r:id="rId53"/>
  </p:notesMasterIdLst>
  <p:handoutMasterIdLst>
    <p:handoutMasterId r:id="rId54"/>
  </p:handoutMasterIdLst>
  <p:sldIdLst>
    <p:sldId id="779" r:id="rId9"/>
    <p:sldId id="911" r:id="rId10"/>
    <p:sldId id="2134807332" r:id="rId11"/>
    <p:sldId id="780" r:id="rId12"/>
    <p:sldId id="938" r:id="rId13"/>
    <p:sldId id="907" r:id="rId14"/>
    <p:sldId id="746" r:id="rId15"/>
    <p:sldId id="784" r:id="rId16"/>
    <p:sldId id="766" r:id="rId17"/>
    <p:sldId id="2134807202" r:id="rId18"/>
    <p:sldId id="2134807116" r:id="rId19"/>
    <p:sldId id="786" r:id="rId20"/>
    <p:sldId id="812" r:id="rId21"/>
    <p:sldId id="751" r:id="rId22"/>
    <p:sldId id="2134807333" r:id="rId23"/>
    <p:sldId id="2134807294" r:id="rId24"/>
    <p:sldId id="2134807295" r:id="rId25"/>
    <p:sldId id="2134807296" r:id="rId26"/>
    <p:sldId id="2134807315" r:id="rId27"/>
    <p:sldId id="2134807297" r:id="rId28"/>
    <p:sldId id="2134807299" r:id="rId29"/>
    <p:sldId id="2134807301" r:id="rId30"/>
    <p:sldId id="2134807334" r:id="rId31"/>
    <p:sldId id="2134807335" r:id="rId32"/>
    <p:sldId id="2134807336" r:id="rId33"/>
    <p:sldId id="2134807337" r:id="rId34"/>
    <p:sldId id="2134807338" r:id="rId35"/>
    <p:sldId id="2134807339" r:id="rId36"/>
    <p:sldId id="2134807331" r:id="rId37"/>
    <p:sldId id="2134807246" r:id="rId38"/>
    <p:sldId id="2134807112" r:id="rId39"/>
    <p:sldId id="2134807287" r:id="rId40"/>
    <p:sldId id="2134807222" r:id="rId41"/>
    <p:sldId id="788" r:id="rId42"/>
    <p:sldId id="935" r:id="rId43"/>
    <p:sldId id="908" r:id="rId44"/>
    <p:sldId id="2134807289" r:id="rId45"/>
    <p:sldId id="2134806699" r:id="rId46"/>
    <p:sldId id="2134807260" r:id="rId47"/>
    <p:sldId id="2134807262" r:id="rId48"/>
    <p:sldId id="2134807261" r:id="rId49"/>
    <p:sldId id="2134806700" r:id="rId50"/>
    <p:sldId id="2134807330" r:id="rId51"/>
    <p:sldId id="789" r:id="rId52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  <p:embeddedFont>
      <p:font typeface="Dosis SemiBold" pitchFamily="2" charset="0"/>
      <p:bold r:id="rId57"/>
    </p:embeddedFont>
    <p:embeddedFont>
      <p:font typeface="Microsoft Uighur" panose="02000000000000000000" pitchFamily="2" charset="-78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C8D00"/>
    <a:srgbClr val="104862"/>
    <a:srgbClr val="BFBFBF"/>
    <a:srgbClr val="11FF7D"/>
    <a:srgbClr val="00B050"/>
    <a:srgbClr val="FF0000"/>
    <a:srgbClr val="CF1F3C"/>
    <a:srgbClr val="3A8F98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58" autoAdjust="0"/>
    <p:restoredTop sz="89903" autoAdjust="0"/>
  </p:normalViewPr>
  <p:slideViewPr>
    <p:cSldViewPr snapToGrid="0">
      <p:cViewPr varScale="1">
        <p:scale>
          <a:sx n="74" d="100"/>
          <a:sy n="74" d="100"/>
        </p:scale>
        <p:origin x="6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font" Target="fonts/font1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2.fntdata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5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handoutMaster" Target="handoutMasters/handout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3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24.2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25.2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25.45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25.59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25.7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25.9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26.0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42.9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44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6T23:41:45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02/06/2026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8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1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02/06/2026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89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1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79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7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9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53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6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5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26" r:id="rId2"/>
    <p:sldLayoutId id="2147483927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2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11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2.png"/><Relationship Id="rId3" Type="http://schemas.openxmlformats.org/officeDocument/2006/relationships/image" Target="../media/image40.png"/><Relationship Id="rId7" Type="http://schemas.openxmlformats.org/officeDocument/2006/relationships/customXml" Target="../ink/ink3.xml"/><Relationship Id="rId12" Type="http://schemas.openxmlformats.org/officeDocument/2006/relationships/customXml" Target="../ink/ink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customXml" Target="../ink/ink7.xml"/><Relationship Id="rId5" Type="http://schemas.openxmlformats.org/officeDocument/2006/relationships/image" Target="../media/image41.png"/><Relationship Id="rId15" Type="http://schemas.openxmlformats.org/officeDocument/2006/relationships/customXml" Target="../ink/ink10.xml"/><Relationship Id="rId10" Type="http://schemas.openxmlformats.org/officeDocument/2006/relationships/customXml" Target="../ink/ink6.xml"/><Relationship Id="rId4" Type="http://schemas.openxmlformats.org/officeDocument/2006/relationships/customXml" Target="../ink/ink1.xml"/><Relationship Id="rId9" Type="http://schemas.openxmlformats.org/officeDocument/2006/relationships/customXml" Target="../ink/ink5.xml"/><Relationship Id="rId14" Type="http://schemas.openxmlformats.org/officeDocument/2006/relationships/customXml" Target="../ink/ink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gi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svg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4.mp4"/><Relationship Id="rId7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4.mp4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الدرس 6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6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 typeface="Calibri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2400"/>
              <a:buFont typeface="Calibri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الدرس 7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الإسناد في الممارسة الموجهة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أمر  للشريحة الموالية بعد عرض الفيديو</a:t>
            </a:r>
            <a:endParaRPr kumimoji="0" lang="ar-MA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329564" y="373519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المتساويات الحسابية البسيطة 1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S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</a:t>
              </a: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48953" y="2440759"/>
            <a:ext cx="126762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922C5CC-794B-A36D-DA5A-8C01F45CE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123" y="4070259"/>
            <a:ext cx="3938021" cy="940822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F111BE8-DAB1-119A-9F8F-5D19E1381F76}"/>
              </a:ext>
            </a:extLst>
          </p:cNvPr>
          <p:cNvSpPr txBox="1">
            <a:spLocks/>
          </p:cNvSpPr>
          <p:nvPr/>
        </p:nvSpPr>
        <p:spPr>
          <a:xfrm>
            <a:off x="595003" y="287045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المتساويات الحسابية البسيطة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A4C7729-C792-287A-9C46-6D3D38614BF6}"/>
              </a:ext>
            </a:extLst>
          </p:cNvPr>
          <p:cNvSpPr txBox="1"/>
          <p:nvPr/>
        </p:nvSpPr>
        <p:spPr>
          <a:xfrm>
            <a:off x="3339213" y="4346787"/>
            <a:ext cx="4739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إنشاءات هندسية (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ar-S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6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إنشاءات هندسية (2) 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CE9CEB-8BDC-265E-DDBF-7ED80BAEC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969" y="2305993"/>
            <a:ext cx="2808569" cy="39871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3AAD8E-6959-F732-A171-90E39C487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462" y="2305994"/>
            <a:ext cx="2786513" cy="39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27076" y="3697906"/>
            <a:ext cx="58572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إِنْجَازِ إِنْشَاءَاتٍ هَنْدَسِيَّةً مُرَكَّبَةً انطِلَاقًا مِنْ بَرْنَامَجِ إِنْشَاءٍ بِاسْتِعْمَالِ الأَدَوَاتِ الهَنْدَسِيَّةِ.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سنبدأ الحساب الذهني. خذوا كراسات الحساب الذهني؛ ص 24 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76868" y="796350"/>
            <a:ext cx="740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3 دقائق لإنجاز عمليات القسمة على السطر التالية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دوّنوا النتيجة فقط في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8B24D04-5989-9623-175B-40F48E1AC3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5" t="25929" r="1222" b="26383"/>
          <a:stretch>
            <a:fillRect/>
          </a:stretch>
        </p:blipFill>
        <p:spPr>
          <a:xfrm>
            <a:off x="382555" y="3032170"/>
            <a:ext cx="8192277" cy="16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3B3B28-AD85-4590-4DEC-C29B712736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30" t="24422" r="1326" b="21721"/>
          <a:stretch>
            <a:fillRect/>
          </a:stretch>
        </p:blipFill>
        <p:spPr>
          <a:xfrm>
            <a:off x="367952" y="2817844"/>
            <a:ext cx="8192277" cy="205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إنشاءات هندسية (2) 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كيف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ننشئ أشكالا هندسية مركبة 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500332" y="882158"/>
            <a:ext cx="70303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لاحظوا معي كيف سأنشئ الشكل المطلوب حسب برنامج الإنشاء التالي: أولا أقرأ البرنامج 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400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ينمذج الأستاذ على السبورة عملية الإنشاء تدريجيا. </a:t>
            </a:r>
            <a:endParaRPr kumimoji="0" lang="ar-MA" sz="1400" i="1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CD23EAE-16BD-DE1A-B169-14131E93E054}"/>
              </a:ext>
            </a:extLst>
          </p:cNvPr>
          <p:cNvSpPr/>
          <p:nvPr/>
        </p:nvSpPr>
        <p:spPr>
          <a:xfrm>
            <a:off x="1035984" y="2135239"/>
            <a:ext cx="6411190" cy="32891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أُنْشِئُ مُثَلَّثًا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EFG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قَائِمَ اَلزَّاوِيَةِ فِي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حَيْثُ:</a:t>
            </a:r>
          </a:p>
          <a:p>
            <a:pPr algn="r" rtl="1">
              <a:lnSpc>
                <a:spcPct val="150000"/>
              </a:lnSpc>
            </a:pP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 = 6cm 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 = 4cm</a:t>
            </a:r>
            <a:endParaRPr lang="ar-MA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اَلنُّقْطَةَ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مُنْتَصَفَ اَلْقِطْعَةِ [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FG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اَلنُّقْطَةَ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مُنْتَصَفَ اَلْقِطْعَةِ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[EF]</a:t>
            </a:r>
            <a:endParaRPr lang="ar-MA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أُحَدِّدُ اَلنُّقْطَةَ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مُنْتَصَفَ اَلْقِطْعَةِ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[EG]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أُنْشِئُ دَائِرَةً مَرْكَزُهَا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وَشُعَاعُهَا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[OF]</a:t>
            </a:r>
            <a:endParaRPr lang="ar-MA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 طَبِيعَةُ اَلرُّبَاعِيِّ </a:t>
            </a:r>
            <a:r>
              <a:rPr lang="fr-M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EIOM؟</a:t>
            </a:r>
            <a:endParaRPr lang="ar-MA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FA2C32-C388-F76A-08B8-C317376D1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9314-69A0-ABB2-FF66-FB9E00441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99BC45-091C-F746-2CCD-BDDE474C09C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بخطوات إنشاء شكل هندسي مركب انطلاقا من برنامج إنشاء؟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0F81BF-D367-A006-F26F-8CA531714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C7F9464-36D3-53BD-8903-6EE5293D0E0F}"/>
              </a:ext>
            </a:extLst>
          </p:cNvPr>
          <p:cNvSpPr/>
          <p:nvPr/>
        </p:nvSpPr>
        <p:spPr>
          <a:xfrm>
            <a:off x="1278294" y="2127380"/>
            <a:ext cx="6615404" cy="3638938"/>
          </a:xfrm>
          <a:prstGeom prst="roundRect">
            <a:avLst>
              <a:gd name="adj" fmla="val 2821"/>
            </a:avLst>
          </a:prstGeom>
          <a:solidFill>
            <a:srgbClr val="16AB98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4524484-6376-BAB6-EE13-0386678DA01F}"/>
              </a:ext>
            </a:extLst>
          </p:cNvPr>
          <p:cNvSpPr/>
          <p:nvPr/>
        </p:nvSpPr>
        <p:spPr>
          <a:xfrm>
            <a:off x="1474237" y="2304662"/>
            <a:ext cx="6223518" cy="3293706"/>
          </a:xfrm>
          <a:prstGeom prst="roundRect">
            <a:avLst>
              <a:gd name="adj" fmla="val 2219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79E7CB-EAC1-0BF4-F232-FF26130E2A98}"/>
              </a:ext>
            </a:extLst>
          </p:cNvPr>
          <p:cNvSpPr/>
          <p:nvPr/>
        </p:nvSpPr>
        <p:spPr>
          <a:xfrm rot="565069">
            <a:off x="6679075" y="1957126"/>
            <a:ext cx="982940" cy="517788"/>
          </a:xfrm>
          <a:prstGeom prst="roundRect">
            <a:avLst/>
          </a:prstGeom>
          <a:solidFill>
            <a:srgbClr val="FC8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أَتَذَكَّرُ: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D5F47DB-E5A0-488E-35CF-82BAB4CFFC3C}"/>
              </a:ext>
            </a:extLst>
          </p:cNvPr>
          <p:cNvGrpSpPr/>
          <p:nvPr/>
        </p:nvGrpSpPr>
        <p:grpSpPr>
          <a:xfrm>
            <a:off x="1665514" y="2680412"/>
            <a:ext cx="5812971" cy="2532873"/>
            <a:chOff x="1567542" y="2403413"/>
            <a:chExt cx="5812971" cy="253287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9E88EC2-BE78-4E35-5844-24005A7FBFC6}"/>
                </a:ext>
              </a:extLst>
            </p:cNvPr>
            <p:cNvSpPr txBox="1"/>
            <p:nvPr/>
          </p:nvSpPr>
          <p:spPr>
            <a:xfrm>
              <a:off x="1567542" y="2403413"/>
              <a:ext cx="5812971" cy="2532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MA" sz="2000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عِنْدَمَا أُنْشِئُ شَكْلًا هَنْدَسِيًّا بِٱتِّبَاعِ بَرْنَامَجِ إِنْشَاءٍ أَتَّبِعُ الْخُطُوَاتِ التَّالِيَةَ: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اَلْبَرْنَامَجَ كَامِلًا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أُنْشِئُ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اَلشَّكْلَ اَلْأَسَاسِيَّ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أُضِيفُ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اَلْإِنْشَاءَاتِ اَلْمَطْلُوبَةَ</a:t>
              </a:r>
            </a:p>
            <a:p>
              <a:pPr algn="r" rtl="1">
                <a:lnSpc>
                  <a:spcPct val="150000"/>
                </a:lnSpc>
              </a:pP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200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r>
                <a:rPr lang="ar-MA" sz="2200" b="1" dirty="0">
                  <a:solidFill>
                    <a:srgbClr val="16AB9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طَبِيعَةَ اَلشَّكْلِ اَلْمُحَصَّلِ عَلَيْهِ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70349DC-CE77-6EF6-C1F6-1146AB167A29}"/>
                </a:ext>
              </a:extLst>
            </p:cNvPr>
            <p:cNvSpPr/>
            <p:nvPr/>
          </p:nvSpPr>
          <p:spPr>
            <a:xfrm>
              <a:off x="6841212" y="2962562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1</a:t>
              </a:r>
              <a:endParaRPr lang="fr-MA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58F6E8E-2366-9A56-B9D8-51EC67DB7C42}"/>
                </a:ext>
              </a:extLst>
            </p:cNvPr>
            <p:cNvSpPr/>
            <p:nvPr/>
          </p:nvSpPr>
          <p:spPr>
            <a:xfrm>
              <a:off x="6841212" y="3497169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MA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A88F851-53F4-6D5D-F164-98E46AC99E1D}"/>
                </a:ext>
              </a:extLst>
            </p:cNvPr>
            <p:cNvSpPr/>
            <p:nvPr/>
          </p:nvSpPr>
          <p:spPr>
            <a:xfrm>
              <a:off x="6841212" y="4004754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MA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1BECD01-0F7A-3B0F-FFB9-215D33CB57A2}"/>
                </a:ext>
              </a:extLst>
            </p:cNvPr>
            <p:cNvSpPr/>
            <p:nvPr/>
          </p:nvSpPr>
          <p:spPr>
            <a:xfrm>
              <a:off x="6841212" y="4479654"/>
              <a:ext cx="357325" cy="357325"/>
            </a:xfrm>
            <a:prstGeom prst="ellipse">
              <a:avLst/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4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82955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3F9-275F-F457-D269-7CADF9C9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FE9DBE-DE12-3DBA-2E40-EB885EF7A83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96B270-2268-47AD-67D0-5ACAF1C50B36}"/>
              </a:ext>
            </a:extLst>
          </p:cNvPr>
          <p:cNvSpPr txBox="1"/>
          <p:nvPr/>
        </p:nvSpPr>
        <p:spPr>
          <a:xfrm>
            <a:off x="3218949" y="3324340"/>
            <a:ext cx="2706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75D744C-1F37-205C-7580-82816CBCB47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3DD5D4-18D9-B072-086B-F22A5F984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76911" y="3323460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868604-23B0-F593-28B7-8B2D159D42F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EC019871-2196-5783-F8AC-84205ECA9D0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8867D13-5861-987E-9C17-54F556A09A1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100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B8A4-9A26-ED17-65CE-B072B58F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FDEA0-F589-A777-0C19-95E92AFD974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دفاتر البحث.  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534ECDD-8CF5-EE75-302E-BDFEFE4E5A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19A45F-5074-AE3D-7B96-A03C9B3B3E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9879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85AD-04B3-C250-071E-35D20995D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654A9F-D8FE-F5C1-2B10-9A20C6E2B8DC}"/>
              </a:ext>
            </a:extLst>
          </p:cNvPr>
          <p:cNvSpPr txBox="1"/>
          <p:nvPr/>
        </p:nvSpPr>
        <p:spPr>
          <a:xfrm>
            <a:off x="383287" y="799768"/>
            <a:ext cx="71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سننشئ شكلا هندسيا مركبا باتباع برنامج الإنشاء التالي: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9F35F-E702-D7D8-F159-E369AFC5A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2A8949-ED5B-B63B-86AB-8FC92A2B9E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15" r="2634" b="2403"/>
          <a:stretch>
            <a:fillRect/>
          </a:stretch>
        </p:blipFill>
        <p:spPr>
          <a:xfrm>
            <a:off x="774440" y="2008747"/>
            <a:ext cx="7595119" cy="389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750F-7B4E-7715-D44A-BB7969609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BCEF1C-19B7-CD15-A829-62BFBE10105A}"/>
              </a:ext>
            </a:extLst>
          </p:cNvPr>
          <p:cNvSpPr txBox="1"/>
          <p:nvPr/>
        </p:nvSpPr>
        <p:spPr>
          <a:xfrm>
            <a:off x="233998" y="746229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ماهي أول خطوة للإنشاء باستعمال برنامج الإنشاء؟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82462C-661C-8353-15EE-5A6CD74F4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A699D77-5ADE-4B94-9ED9-FD1925C53BDB}"/>
              </a:ext>
            </a:extLst>
          </p:cNvPr>
          <p:cNvSpPr txBox="1"/>
          <p:nvPr/>
        </p:nvSpPr>
        <p:spPr>
          <a:xfrm>
            <a:off x="1064257" y="3165110"/>
            <a:ext cx="5803640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2000" dirty="0"/>
              <a:t>[BD]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2000" dirty="0"/>
              <a:t>[BD]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ECD195-6BE2-15A3-A2DC-E1B3F37CB47B}"/>
              </a:ext>
            </a:extLst>
          </p:cNvPr>
          <p:cNvSpPr txBox="1"/>
          <p:nvPr/>
        </p:nvSpPr>
        <p:spPr>
          <a:xfrm>
            <a:off x="3925719" y="2601295"/>
            <a:ext cx="3937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54FF570-5154-6B07-B546-5E07A0D78185}"/>
              </a:ext>
            </a:extLst>
          </p:cNvPr>
          <p:cNvSpPr/>
          <p:nvPr/>
        </p:nvSpPr>
        <p:spPr>
          <a:xfrm>
            <a:off x="6271092" y="1686479"/>
            <a:ext cx="1505502" cy="40970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DFD3CF1-8992-44D1-E848-79FA475A726A}"/>
              </a:ext>
            </a:extLst>
          </p:cNvPr>
          <p:cNvSpPr>
            <a:spLocks noChangeAspect="1"/>
          </p:cNvSpPr>
          <p:nvPr/>
        </p:nvSpPr>
        <p:spPr>
          <a:xfrm>
            <a:off x="7802144" y="1685399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1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C6E5A5D-758B-105B-68A6-60E4AB50A788}"/>
              </a:ext>
            </a:extLst>
          </p:cNvPr>
          <p:cNvSpPr>
            <a:spLocks noChangeAspect="1"/>
          </p:cNvSpPr>
          <p:nvPr/>
        </p:nvSpPr>
        <p:spPr>
          <a:xfrm>
            <a:off x="5805145" y="1671132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08005CB1-5296-B541-5B62-91DA842AF5D2}"/>
              </a:ext>
            </a:extLst>
          </p:cNvPr>
          <p:cNvSpPr/>
          <p:nvPr/>
        </p:nvSpPr>
        <p:spPr>
          <a:xfrm>
            <a:off x="4270162" y="1666942"/>
            <a:ext cx="1505502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834079C-3F5F-3F4A-CBAE-37D3EAD57C3D}"/>
              </a:ext>
            </a:extLst>
          </p:cNvPr>
          <p:cNvSpPr>
            <a:spLocks noChangeAspect="1"/>
          </p:cNvSpPr>
          <p:nvPr/>
        </p:nvSpPr>
        <p:spPr>
          <a:xfrm>
            <a:off x="3849753" y="1683884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BD923E1-FF78-D95E-B09D-D3B47DF0A9A0}"/>
              </a:ext>
            </a:extLst>
          </p:cNvPr>
          <p:cNvSpPr/>
          <p:nvPr/>
        </p:nvSpPr>
        <p:spPr>
          <a:xfrm>
            <a:off x="2321387" y="1680310"/>
            <a:ext cx="1488874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أُضِيفُ اَلْإِنْشَاءَاتِ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C023D51-9CBC-C965-076E-9EFD830DD095}"/>
              </a:ext>
            </a:extLst>
          </p:cNvPr>
          <p:cNvSpPr/>
          <p:nvPr/>
        </p:nvSpPr>
        <p:spPr>
          <a:xfrm>
            <a:off x="284897" y="1677919"/>
            <a:ext cx="1589718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785F215B-7016-17C3-089B-C09E6B3C2037}"/>
              </a:ext>
            </a:extLst>
          </p:cNvPr>
          <p:cNvSpPr>
            <a:spLocks noChangeAspect="1"/>
          </p:cNvSpPr>
          <p:nvPr/>
        </p:nvSpPr>
        <p:spPr>
          <a:xfrm>
            <a:off x="1894361" y="1666942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74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8F3CD-1B4E-E8A1-A3D0-4D9E5715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BA803-D1E1-D06B-A474-9A0E32058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44FC9FE3-1EA7-DC5E-9E72-E890505E04EB}"/>
              </a:ext>
            </a:extLst>
          </p:cNvPr>
          <p:cNvSpPr txBox="1"/>
          <p:nvPr/>
        </p:nvSpPr>
        <p:spPr>
          <a:xfrm>
            <a:off x="0" y="717565"/>
            <a:ext cx="7477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16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ننشئ الشكل الأساسي في برنامج الإنشاء.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للسبورة لإنشاء القطعة </a:t>
            </a:r>
            <a:r>
              <a:rPr lang="f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[BD] </a:t>
            </a:r>
            <a:endParaRPr lang="ar-MA" sz="16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853511F-3031-6743-4F37-34BA42CB3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58775A-4078-E7FE-05B0-63EE4C1E5568}"/>
              </a:ext>
            </a:extLst>
          </p:cNvPr>
          <p:cNvSpPr/>
          <p:nvPr/>
        </p:nvSpPr>
        <p:spPr>
          <a:xfrm>
            <a:off x="6213952" y="1691969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14C0FDD-77C9-4F41-E6D8-1536D3D7C97B}"/>
              </a:ext>
            </a:extLst>
          </p:cNvPr>
          <p:cNvSpPr>
            <a:spLocks noChangeAspect="1"/>
          </p:cNvSpPr>
          <p:nvPr/>
        </p:nvSpPr>
        <p:spPr>
          <a:xfrm>
            <a:off x="7745004" y="1690889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505C17E-C230-743E-2BC2-CB2412F4A945}"/>
              </a:ext>
            </a:extLst>
          </p:cNvPr>
          <p:cNvSpPr>
            <a:spLocks noChangeAspect="1"/>
          </p:cNvSpPr>
          <p:nvPr/>
        </p:nvSpPr>
        <p:spPr>
          <a:xfrm>
            <a:off x="5748005" y="1676622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A9CD49DC-4AE9-465B-A0B8-3ED2B4E90DC6}"/>
              </a:ext>
            </a:extLst>
          </p:cNvPr>
          <p:cNvSpPr/>
          <p:nvPr/>
        </p:nvSpPr>
        <p:spPr>
          <a:xfrm>
            <a:off x="4213022" y="1672432"/>
            <a:ext cx="1505502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C494899-DC72-0784-9CA1-86DC5C2EA197}"/>
              </a:ext>
            </a:extLst>
          </p:cNvPr>
          <p:cNvSpPr>
            <a:spLocks noChangeAspect="1"/>
          </p:cNvSpPr>
          <p:nvPr/>
        </p:nvSpPr>
        <p:spPr>
          <a:xfrm>
            <a:off x="3792613" y="1689374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8F2883A-5553-6052-1304-C37C129C7750}"/>
              </a:ext>
            </a:extLst>
          </p:cNvPr>
          <p:cNvSpPr/>
          <p:nvPr/>
        </p:nvSpPr>
        <p:spPr>
          <a:xfrm>
            <a:off x="2264247" y="1685800"/>
            <a:ext cx="1488874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أُضِيفُ اَلْإِنْشَاءَاتِ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5523F4-8B3E-DBC1-DFC7-7E6BA088D29D}"/>
              </a:ext>
            </a:extLst>
          </p:cNvPr>
          <p:cNvSpPr txBox="1"/>
          <p:nvPr/>
        </p:nvSpPr>
        <p:spPr>
          <a:xfrm>
            <a:off x="1064257" y="3165110"/>
            <a:ext cx="5803640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2000" dirty="0">
                <a:solidFill>
                  <a:srgbClr val="FF0000"/>
                </a:solidFill>
              </a:rPr>
              <a:t>[BD]</a:t>
            </a:r>
            <a:r>
              <a:rPr lang="fr-MA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2000" dirty="0"/>
              <a:t>[BD]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48BBB6-DD31-7359-E21B-9B6DF7A6E380}"/>
              </a:ext>
            </a:extLst>
          </p:cNvPr>
          <p:cNvSpPr txBox="1"/>
          <p:nvPr/>
        </p:nvSpPr>
        <p:spPr>
          <a:xfrm>
            <a:off x="3925719" y="2601295"/>
            <a:ext cx="3937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D9F929-D207-54C4-00EB-402F6545AE27}"/>
              </a:ext>
            </a:extLst>
          </p:cNvPr>
          <p:cNvSpPr/>
          <p:nvPr/>
        </p:nvSpPr>
        <p:spPr>
          <a:xfrm>
            <a:off x="227757" y="1683409"/>
            <a:ext cx="1589718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23C2125-1BDB-30E1-2543-A1DD3933FDE1}"/>
              </a:ext>
            </a:extLst>
          </p:cNvPr>
          <p:cNvSpPr>
            <a:spLocks noChangeAspect="1"/>
          </p:cNvSpPr>
          <p:nvPr/>
        </p:nvSpPr>
        <p:spPr>
          <a:xfrm>
            <a:off x="1837221" y="1672432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4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34B75-D986-18F3-95A4-308F2A5EF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F61388-3BE1-1A2B-17E5-866AC616641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دوركم الآن، أنشئوا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القطعة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[BD]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8BA04F-FD19-D9A2-93BF-EC1E4F29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DC5BF80-35B4-9A63-7D4F-79201759A011}"/>
              </a:ext>
            </a:extLst>
          </p:cNvPr>
          <p:cNvSpPr/>
          <p:nvPr/>
        </p:nvSpPr>
        <p:spPr>
          <a:xfrm>
            <a:off x="6363242" y="1915904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10E22FCB-7820-46E8-EF6D-0D6EC1E2F503}"/>
              </a:ext>
            </a:extLst>
          </p:cNvPr>
          <p:cNvSpPr>
            <a:spLocks noChangeAspect="1"/>
          </p:cNvSpPr>
          <p:nvPr/>
        </p:nvSpPr>
        <p:spPr>
          <a:xfrm>
            <a:off x="7894294" y="1914824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1E5761B4-B4AA-B1DE-39C6-972AC565007F}"/>
              </a:ext>
            </a:extLst>
          </p:cNvPr>
          <p:cNvSpPr>
            <a:spLocks noChangeAspect="1"/>
          </p:cNvSpPr>
          <p:nvPr/>
        </p:nvSpPr>
        <p:spPr>
          <a:xfrm>
            <a:off x="5897295" y="1900557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2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8" name="Rectangle : coins arrondis 4">
            <a:extLst>
              <a:ext uri="{FF2B5EF4-FFF2-40B4-BE49-F238E27FC236}">
                <a16:creationId xmlns:a16="http://schemas.microsoft.com/office/drawing/2014/main" id="{26C3F86C-F51C-E4E5-CEF9-DDBA87C54EAA}"/>
              </a:ext>
            </a:extLst>
          </p:cNvPr>
          <p:cNvSpPr/>
          <p:nvPr/>
        </p:nvSpPr>
        <p:spPr>
          <a:xfrm>
            <a:off x="4362312" y="1896367"/>
            <a:ext cx="1505502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1ADE0579-D707-312D-B0C9-B395F8F19C71}"/>
              </a:ext>
            </a:extLst>
          </p:cNvPr>
          <p:cNvSpPr>
            <a:spLocks noChangeAspect="1"/>
          </p:cNvSpPr>
          <p:nvPr/>
        </p:nvSpPr>
        <p:spPr>
          <a:xfrm>
            <a:off x="3941903" y="1913309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131CA0E-57F6-3F71-4E34-46D7C0B8D401}"/>
              </a:ext>
            </a:extLst>
          </p:cNvPr>
          <p:cNvSpPr/>
          <p:nvPr/>
        </p:nvSpPr>
        <p:spPr>
          <a:xfrm>
            <a:off x="2413537" y="1909735"/>
            <a:ext cx="1488874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أُضِيفُ اَلْإِنْشَاءَاتِ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72F237F-0C73-62B1-CC3B-A0D0F03A40E6}"/>
              </a:ext>
            </a:extLst>
          </p:cNvPr>
          <p:cNvSpPr/>
          <p:nvPr/>
        </p:nvSpPr>
        <p:spPr>
          <a:xfrm>
            <a:off x="377047" y="1907344"/>
            <a:ext cx="1589718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0C0E86F9-1185-22F2-E5DE-B30E72F26405}"/>
              </a:ext>
            </a:extLst>
          </p:cNvPr>
          <p:cNvSpPr>
            <a:spLocks noChangeAspect="1"/>
          </p:cNvSpPr>
          <p:nvPr/>
        </p:nvSpPr>
        <p:spPr>
          <a:xfrm>
            <a:off x="1986511" y="1896367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B9296D-E32A-A252-99AD-3F197912CBC8}"/>
              </a:ext>
            </a:extLst>
          </p:cNvPr>
          <p:cNvSpPr txBox="1"/>
          <p:nvPr/>
        </p:nvSpPr>
        <p:spPr>
          <a:xfrm>
            <a:off x="5558605" y="3125586"/>
            <a:ext cx="3114776" cy="227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1200" dirty="0">
                <a:solidFill>
                  <a:srgbClr val="FF0000"/>
                </a:solidFill>
              </a:rPr>
              <a:t>[BD]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55322FA-21B2-000A-922A-833F5F3A2AE5}"/>
              </a:ext>
            </a:extLst>
          </p:cNvPr>
          <p:cNvSpPr txBox="1"/>
          <p:nvPr/>
        </p:nvSpPr>
        <p:spPr>
          <a:xfrm>
            <a:off x="6790138" y="2683176"/>
            <a:ext cx="180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0951137-AD33-B6AC-D892-719318349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83" y="3743434"/>
            <a:ext cx="4625741" cy="10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6390B-51EA-6373-5CA6-0786ABA08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49716A-967C-4D52-19CC-64D0D2B7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22EBCA2-E5FA-DB21-3A30-568B22A9C9C7}"/>
              </a:ext>
            </a:extLst>
          </p:cNvPr>
          <p:cNvSpPr txBox="1"/>
          <p:nvPr/>
        </p:nvSpPr>
        <p:spPr>
          <a:xfrm>
            <a:off x="330394" y="675126"/>
            <a:ext cx="69866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الخطوة الموالية في برنامج الإنشاء؟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4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النقطة </a:t>
            </a:r>
            <a:r>
              <a:rPr lang="fr-MA" sz="14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4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منتصف القطعة </a:t>
            </a:r>
            <a:r>
              <a:rPr lang="fr-MA" sz="14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 من يقوم للسبورة؟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4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أضيفوا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الإنشاءات المطلوبة على دفاتركم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5D668D-F9EF-1C12-1336-F2A90C6AC8AF}"/>
              </a:ext>
            </a:extLst>
          </p:cNvPr>
          <p:cNvSpPr/>
          <p:nvPr/>
        </p:nvSpPr>
        <p:spPr>
          <a:xfrm>
            <a:off x="6316589" y="1934565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087A68D-14E1-79E4-5403-76A3F9BF590F}"/>
              </a:ext>
            </a:extLst>
          </p:cNvPr>
          <p:cNvSpPr>
            <a:spLocks noChangeAspect="1"/>
          </p:cNvSpPr>
          <p:nvPr/>
        </p:nvSpPr>
        <p:spPr>
          <a:xfrm>
            <a:off x="7847641" y="1933485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82F9FA8-02D2-FBB6-68CC-C094B84C7CA8}"/>
              </a:ext>
            </a:extLst>
          </p:cNvPr>
          <p:cNvSpPr>
            <a:spLocks noChangeAspect="1"/>
          </p:cNvSpPr>
          <p:nvPr/>
        </p:nvSpPr>
        <p:spPr>
          <a:xfrm>
            <a:off x="5850642" y="191921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8D7ABB60-4BF0-65DC-039D-01EE19A0AC63}"/>
              </a:ext>
            </a:extLst>
          </p:cNvPr>
          <p:cNvSpPr/>
          <p:nvPr/>
        </p:nvSpPr>
        <p:spPr>
          <a:xfrm>
            <a:off x="4315659" y="1915028"/>
            <a:ext cx="1505502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92A1AB23-F8CD-8587-2189-CB3E9C4CF529}"/>
              </a:ext>
            </a:extLst>
          </p:cNvPr>
          <p:cNvSpPr>
            <a:spLocks noChangeAspect="1"/>
          </p:cNvSpPr>
          <p:nvPr/>
        </p:nvSpPr>
        <p:spPr>
          <a:xfrm>
            <a:off x="3895250" y="1931970"/>
            <a:ext cx="387535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8181E50-B837-59FF-1D98-D54F299542C4}"/>
              </a:ext>
            </a:extLst>
          </p:cNvPr>
          <p:cNvSpPr/>
          <p:nvPr/>
        </p:nvSpPr>
        <p:spPr>
          <a:xfrm>
            <a:off x="2366884" y="1928396"/>
            <a:ext cx="1488874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أُضِيفُ اَلْإِنْشَاءَاتِ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F3B444E-B2DA-144B-1E3C-EDBED2A221E7}"/>
              </a:ext>
            </a:extLst>
          </p:cNvPr>
          <p:cNvSpPr/>
          <p:nvPr/>
        </p:nvSpPr>
        <p:spPr>
          <a:xfrm>
            <a:off x="330394" y="1926005"/>
            <a:ext cx="1589718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F3FB4C43-27A4-316F-9DC1-ADCF2DE5F741}"/>
              </a:ext>
            </a:extLst>
          </p:cNvPr>
          <p:cNvSpPr>
            <a:spLocks noChangeAspect="1"/>
          </p:cNvSpPr>
          <p:nvPr/>
        </p:nvSpPr>
        <p:spPr>
          <a:xfrm>
            <a:off x="1939858" y="1915028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F77F0E8-D3AF-9730-D82F-C0C52E8F5ED9}"/>
              </a:ext>
            </a:extLst>
          </p:cNvPr>
          <p:cNvSpPr txBox="1"/>
          <p:nvPr/>
        </p:nvSpPr>
        <p:spPr>
          <a:xfrm>
            <a:off x="5511952" y="3144247"/>
            <a:ext cx="3114776" cy="227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1200" dirty="0">
                <a:solidFill>
                  <a:srgbClr val="FF0000"/>
                </a:solidFill>
              </a:rPr>
              <a:t>[BD]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D732A93-1F31-9AC2-7F9D-2E78B0F2F11E}"/>
              </a:ext>
            </a:extLst>
          </p:cNvPr>
          <p:cNvSpPr txBox="1"/>
          <p:nvPr/>
        </p:nvSpPr>
        <p:spPr>
          <a:xfrm>
            <a:off x="6743485" y="2701837"/>
            <a:ext cx="180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1DFA87-73F3-3AC4-9E03-4BF5A65975D1}"/>
              </a:ext>
            </a:extLst>
          </p:cNvPr>
          <p:cNvSpPr/>
          <p:nvPr/>
        </p:nvSpPr>
        <p:spPr>
          <a:xfrm>
            <a:off x="5719665" y="3481204"/>
            <a:ext cx="2582452" cy="282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F0B6ECDF-E358-87CB-1B48-882F0372A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72" y="3748079"/>
            <a:ext cx="4762913" cy="11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D2B3E-3C47-1627-30B5-040913389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AE7BC1-F033-4FFE-35FA-4CF397035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D86858A-F409-F878-A06B-AC2F057BB105}"/>
              </a:ext>
            </a:extLst>
          </p:cNvPr>
          <p:cNvSpPr txBox="1"/>
          <p:nvPr/>
        </p:nvSpPr>
        <p:spPr>
          <a:xfrm>
            <a:off x="401928" y="705407"/>
            <a:ext cx="698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الخطوة الموالية في برنامج الإنشاء؟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F37C12-9845-A89D-7E00-5B8ED1EDBA76}"/>
              </a:ext>
            </a:extLst>
          </p:cNvPr>
          <p:cNvSpPr/>
          <p:nvPr/>
        </p:nvSpPr>
        <p:spPr>
          <a:xfrm>
            <a:off x="6316589" y="1934565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6474BA1-D6F9-8458-36E6-1B801D002A08}"/>
              </a:ext>
            </a:extLst>
          </p:cNvPr>
          <p:cNvSpPr>
            <a:spLocks noChangeAspect="1"/>
          </p:cNvSpPr>
          <p:nvPr/>
        </p:nvSpPr>
        <p:spPr>
          <a:xfrm>
            <a:off x="7847641" y="1933485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B1F888B-89E9-0E95-4784-AA06A4596EC2}"/>
              </a:ext>
            </a:extLst>
          </p:cNvPr>
          <p:cNvSpPr>
            <a:spLocks noChangeAspect="1"/>
          </p:cNvSpPr>
          <p:nvPr/>
        </p:nvSpPr>
        <p:spPr>
          <a:xfrm>
            <a:off x="5850642" y="191921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54154C51-8071-4467-E043-2E4C4C69EF56}"/>
              </a:ext>
            </a:extLst>
          </p:cNvPr>
          <p:cNvSpPr/>
          <p:nvPr/>
        </p:nvSpPr>
        <p:spPr>
          <a:xfrm>
            <a:off x="4315659" y="1915028"/>
            <a:ext cx="1505502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F0C22108-3204-B75E-C5AA-7532AF4AB529}"/>
              </a:ext>
            </a:extLst>
          </p:cNvPr>
          <p:cNvSpPr>
            <a:spLocks noChangeAspect="1"/>
          </p:cNvSpPr>
          <p:nvPr/>
        </p:nvSpPr>
        <p:spPr>
          <a:xfrm>
            <a:off x="3895250" y="1931970"/>
            <a:ext cx="387535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78DEE72-C1D3-D359-6721-ECEEEC4422DC}"/>
              </a:ext>
            </a:extLst>
          </p:cNvPr>
          <p:cNvSpPr/>
          <p:nvPr/>
        </p:nvSpPr>
        <p:spPr>
          <a:xfrm>
            <a:off x="2366884" y="1928396"/>
            <a:ext cx="1488874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أُضِيفُ اَلْإِنْشَاءَاتِ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E007AFE-5DE1-E545-6689-BC56384A9DC4}"/>
              </a:ext>
            </a:extLst>
          </p:cNvPr>
          <p:cNvSpPr/>
          <p:nvPr/>
        </p:nvSpPr>
        <p:spPr>
          <a:xfrm>
            <a:off x="330394" y="1926005"/>
            <a:ext cx="1589718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3F1F80E4-CFD8-5432-7D34-0B4A8C06595B}"/>
              </a:ext>
            </a:extLst>
          </p:cNvPr>
          <p:cNvSpPr>
            <a:spLocks noChangeAspect="1"/>
          </p:cNvSpPr>
          <p:nvPr/>
        </p:nvSpPr>
        <p:spPr>
          <a:xfrm>
            <a:off x="1939858" y="1915028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6B9C67-C8C2-5247-FFD3-E9552D33B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2442" y="2519334"/>
            <a:ext cx="4552114" cy="376298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AC16B6A-B761-B0CC-7160-5040F12949D7}"/>
              </a:ext>
            </a:extLst>
          </p:cNvPr>
          <p:cNvSpPr txBox="1"/>
          <p:nvPr/>
        </p:nvSpPr>
        <p:spPr>
          <a:xfrm>
            <a:off x="5511952" y="3144247"/>
            <a:ext cx="3114776" cy="227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820F16A-9193-6D67-3D13-78CC6E9F59AB}"/>
              </a:ext>
            </a:extLst>
          </p:cNvPr>
          <p:cNvSpPr txBox="1"/>
          <p:nvPr/>
        </p:nvSpPr>
        <p:spPr>
          <a:xfrm>
            <a:off x="6743485" y="2701837"/>
            <a:ext cx="180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EEFF91D-5DDB-DF8F-7550-15FF011003A3}"/>
              </a:ext>
            </a:extLst>
          </p:cNvPr>
          <p:cNvSpPr/>
          <p:nvPr/>
        </p:nvSpPr>
        <p:spPr>
          <a:xfrm>
            <a:off x="5582999" y="3738745"/>
            <a:ext cx="2771192" cy="2668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C1496CB-117B-48D8-424A-F23DF5BFF771}"/>
              </a:ext>
            </a:extLst>
          </p:cNvPr>
          <p:cNvSpPr txBox="1"/>
          <p:nvPr/>
        </p:nvSpPr>
        <p:spPr>
          <a:xfrm>
            <a:off x="2840507" y="4099444"/>
            <a:ext cx="440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14C51A0-5C84-3DCC-D443-7982DCDE7DE2}"/>
              </a:ext>
            </a:extLst>
          </p:cNvPr>
          <p:cNvGrpSpPr/>
          <p:nvPr/>
        </p:nvGrpSpPr>
        <p:grpSpPr>
          <a:xfrm>
            <a:off x="2851138" y="4478870"/>
            <a:ext cx="13433" cy="4667"/>
            <a:chOff x="2851138" y="4478870"/>
            <a:chExt cx="13433" cy="466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447F83F2-7749-174B-8EC1-6B616084E100}"/>
                    </a:ext>
                  </a:extLst>
                </p14:cNvPr>
                <p14:cNvContentPartPr/>
                <p14:nvPr/>
              </p14:nvContentPartPr>
              <p14:xfrm>
                <a:off x="2864211" y="4478870"/>
                <a:ext cx="360" cy="36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447F83F2-7749-174B-8EC1-6B616084E10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58091" y="44727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9206682A-4C15-996A-5A03-6BFE2BEFF680}"/>
                    </a:ext>
                  </a:extLst>
                </p14:cNvPr>
                <p14:cNvContentPartPr/>
                <p14:nvPr/>
              </p14:nvContentPartPr>
              <p14:xfrm>
                <a:off x="2864211" y="4478870"/>
                <a:ext cx="360" cy="36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9206682A-4C15-996A-5A03-6BFE2BEFF68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58091" y="44727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6A4F8DD6-7C23-0F45-85B9-5F0266778A27}"/>
                    </a:ext>
                  </a:extLst>
                </p14:cNvPr>
                <p14:cNvContentPartPr/>
                <p14:nvPr/>
              </p14:nvContentPartPr>
              <p14:xfrm>
                <a:off x="2864211" y="4478870"/>
                <a:ext cx="360" cy="36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6A4F8DD6-7C23-0F45-85B9-5F0266778A2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58091" y="44727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B808786C-795A-B647-B341-70E0ACA13139}"/>
                    </a:ext>
                  </a:extLst>
                </p14:cNvPr>
                <p14:cNvContentPartPr/>
                <p14:nvPr/>
              </p14:nvContentPartPr>
              <p14:xfrm>
                <a:off x="2864211" y="4478870"/>
                <a:ext cx="360" cy="36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B808786C-795A-B647-B341-70E0ACA1313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58091" y="44727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71E5B001-2C0A-4042-2420-50C8B472CD88}"/>
                    </a:ext>
                  </a:extLst>
                </p14:cNvPr>
                <p14:cNvContentPartPr/>
                <p14:nvPr/>
              </p14:nvContentPartPr>
              <p14:xfrm>
                <a:off x="2864211" y="4478870"/>
                <a:ext cx="360" cy="36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71E5B001-2C0A-4042-2420-50C8B472CD8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58091" y="44727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AA6B17A2-7E13-6BB7-9B64-9F1CAF3D3E55}"/>
                    </a:ext>
                  </a:extLst>
                </p14:cNvPr>
                <p14:cNvContentPartPr/>
                <p14:nvPr/>
              </p14:nvContentPartPr>
              <p14:xfrm>
                <a:off x="2864211" y="4478870"/>
                <a:ext cx="360" cy="36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AA6B17A2-7E13-6BB7-9B64-9F1CAF3D3E5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58091" y="44727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CB81DBA4-7CC2-020E-A2AF-9642AC1DD1FC}"/>
                    </a:ext>
                  </a:extLst>
                </p14:cNvPr>
                <p14:cNvContentPartPr/>
                <p14:nvPr/>
              </p14:nvContentPartPr>
              <p14:xfrm>
                <a:off x="2864211" y="4478870"/>
                <a:ext cx="360" cy="36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CB81DBA4-7CC2-020E-A2AF-9642AC1DD1F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58091" y="44727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2F4B4E70-1D0F-63BD-EA1F-690946D86E06}"/>
                    </a:ext>
                  </a:extLst>
                </p14:cNvPr>
                <p14:cNvContentPartPr/>
                <p14:nvPr/>
              </p14:nvContentPartPr>
              <p14:xfrm>
                <a:off x="2851138" y="4483177"/>
                <a:ext cx="360" cy="36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2F4B4E70-1D0F-63BD-EA1F-690946D86E0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33498" y="44655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8182EBA-41EC-7CB2-3A63-E640F2E53BC5}"/>
                    </a:ext>
                  </a:extLst>
                </p14:cNvPr>
                <p14:cNvContentPartPr/>
                <p14:nvPr/>
              </p14:nvContentPartPr>
              <p14:xfrm>
                <a:off x="2856178" y="4483177"/>
                <a:ext cx="360" cy="36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8182EBA-41EC-7CB2-3A63-E640F2E53BC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38178" y="44655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C3D2BEC2-35A0-B6B9-2271-95D655CAB256}"/>
                    </a:ext>
                  </a:extLst>
                </p14:cNvPr>
                <p14:cNvContentPartPr/>
                <p14:nvPr/>
              </p14:nvContentPartPr>
              <p14:xfrm>
                <a:off x="2856178" y="4483177"/>
                <a:ext cx="360" cy="36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C3D2BEC2-35A0-B6B9-2271-95D655CAB25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38178" y="44655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70611830-6820-D6EE-A75F-6818B25EB88D}"/>
              </a:ext>
            </a:extLst>
          </p:cNvPr>
          <p:cNvSpPr/>
          <p:nvPr/>
        </p:nvSpPr>
        <p:spPr>
          <a:xfrm>
            <a:off x="2697979" y="4331319"/>
            <a:ext cx="142528" cy="13745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13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8943C-D212-A28E-97B6-42A423350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A667B0-9744-6B69-2672-04620A279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68A823D-C426-44A6-293D-52378DB18CA9}"/>
              </a:ext>
            </a:extLst>
          </p:cNvPr>
          <p:cNvSpPr txBox="1"/>
          <p:nvPr/>
        </p:nvSpPr>
        <p:spPr>
          <a:xfrm>
            <a:off x="401928" y="728616"/>
            <a:ext cx="698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الخطوة الموالية في برنامج الإنشاء؟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F5377DD-DE39-492B-824C-D0C2EE9A287E}"/>
              </a:ext>
            </a:extLst>
          </p:cNvPr>
          <p:cNvSpPr/>
          <p:nvPr/>
        </p:nvSpPr>
        <p:spPr>
          <a:xfrm>
            <a:off x="6316589" y="1934565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68C8764-E6AF-C211-B1E4-45CFFDB21302}"/>
              </a:ext>
            </a:extLst>
          </p:cNvPr>
          <p:cNvSpPr>
            <a:spLocks noChangeAspect="1"/>
          </p:cNvSpPr>
          <p:nvPr/>
        </p:nvSpPr>
        <p:spPr>
          <a:xfrm>
            <a:off x="7847641" y="1933485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2EF4FA2F-81A9-924F-585B-C1D2FD0F8FB1}"/>
              </a:ext>
            </a:extLst>
          </p:cNvPr>
          <p:cNvSpPr>
            <a:spLocks noChangeAspect="1"/>
          </p:cNvSpPr>
          <p:nvPr/>
        </p:nvSpPr>
        <p:spPr>
          <a:xfrm>
            <a:off x="5850642" y="191921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AEF89F03-C629-A542-35BD-235345C24C83}"/>
              </a:ext>
            </a:extLst>
          </p:cNvPr>
          <p:cNvSpPr/>
          <p:nvPr/>
        </p:nvSpPr>
        <p:spPr>
          <a:xfrm>
            <a:off x="4315659" y="1915028"/>
            <a:ext cx="1505502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D62E268F-CE73-BC51-BB3B-80843325E192}"/>
              </a:ext>
            </a:extLst>
          </p:cNvPr>
          <p:cNvSpPr>
            <a:spLocks noChangeAspect="1"/>
          </p:cNvSpPr>
          <p:nvPr/>
        </p:nvSpPr>
        <p:spPr>
          <a:xfrm>
            <a:off x="3895250" y="1931970"/>
            <a:ext cx="387535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05460B0-FFF0-CBD2-93DA-7942E3FDB5AB}"/>
              </a:ext>
            </a:extLst>
          </p:cNvPr>
          <p:cNvSpPr/>
          <p:nvPr/>
        </p:nvSpPr>
        <p:spPr>
          <a:xfrm>
            <a:off x="2366884" y="1928396"/>
            <a:ext cx="1488874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أُضِيفُ اَلْإِنْشَاءَاتِ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2CE7120-E8C8-F16E-383E-6D00266E3A91}"/>
              </a:ext>
            </a:extLst>
          </p:cNvPr>
          <p:cNvSpPr/>
          <p:nvPr/>
        </p:nvSpPr>
        <p:spPr>
          <a:xfrm>
            <a:off x="330394" y="1926005"/>
            <a:ext cx="1589718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F89A6EAC-8F01-D1D4-5DF3-2137454E3AEF}"/>
              </a:ext>
            </a:extLst>
          </p:cNvPr>
          <p:cNvSpPr>
            <a:spLocks noChangeAspect="1"/>
          </p:cNvSpPr>
          <p:nvPr/>
        </p:nvSpPr>
        <p:spPr>
          <a:xfrm>
            <a:off x="1939858" y="1915028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48E3726-7C3E-EA87-6EAC-FB2BBE99EF94}"/>
              </a:ext>
            </a:extLst>
          </p:cNvPr>
          <p:cNvSpPr txBox="1"/>
          <p:nvPr/>
        </p:nvSpPr>
        <p:spPr>
          <a:xfrm>
            <a:off x="5415432" y="3144247"/>
            <a:ext cx="3211296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A00B9B1-97DF-C9CA-D88A-CDDDED160844}"/>
              </a:ext>
            </a:extLst>
          </p:cNvPr>
          <p:cNvSpPr txBox="1"/>
          <p:nvPr/>
        </p:nvSpPr>
        <p:spPr>
          <a:xfrm>
            <a:off x="6743485" y="2701837"/>
            <a:ext cx="180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28B0A6-0A2C-CF71-81DD-52B200D87F38}"/>
              </a:ext>
            </a:extLst>
          </p:cNvPr>
          <p:cNvSpPr/>
          <p:nvPr/>
        </p:nvSpPr>
        <p:spPr>
          <a:xfrm>
            <a:off x="5530925" y="4017235"/>
            <a:ext cx="2771192" cy="2668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3EF0517-AD0B-67FD-8C93-EDB85ACFCBCA}"/>
              </a:ext>
            </a:extLst>
          </p:cNvPr>
          <p:cNvSpPr txBox="1"/>
          <p:nvPr/>
        </p:nvSpPr>
        <p:spPr>
          <a:xfrm>
            <a:off x="2840507" y="4099444"/>
            <a:ext cx="440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C1E2837-2A8B-A603-AB3B-AC2BE669F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09" y="2372951"/>
            <a:ext cx="4999153" cy="405419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6372A98-BE3D-8F92-63A4-4B7D3A8D19D5}"/>
              </a:ext>
            </a:extLst>
          </p:cNvPr>
          <p:cNvSpPr/>
          <p:nvPr/>
        </p:nvSpPr>
        <p:spPr>
          <a:xfrm>
            <a:off x="2735537" y="4339569"/>
            <a:ext cx="127710" cy="1047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20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B305B-1B32-4F93-8F92-6CFA34003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3E64BE-56E7-FD22-EC1E-4D19DC31C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83261355-FC52-AA7E-D494-4C4E33207B90}"/>
              </a:ext>
            </a:extLst>
          </p:cNvPr>
          <p:cNvSpPr txBox="1"/>
          <p:nvPr/>
        </p:nvSpPr>
        <p:spPr>
          <a:xfrm>
            <a:off x="401928" y="718302"/>
            <a:ext cx="698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الخطوة الموالية في برنامج الإنشاء؟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7C7D504-804D-C679-81F2-29F6EFBE8121}"/>
              </a:ext>
            </a:extLst>
          </p:cNvPr>
          <p:cNvSpPr/>
          <p:nvPr/>
        </p:nvSpPr>
        <p:spPr>
          <a:xfrm>
            <a:off x="6316589" y="1934565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2F6A0DD-5360-21D2-C258-B49BA5A1D04E}"/>
              </a:ext>
            </a:extLst>
          </p:cNvPr>
          <p:cNvSpPr>
            <a:spLocks noChangeAspect="1"/>
          </p:cNvSpPr>
          <p:nvPr/>
        </p:nvSpPr>
        <p:spPr>
          <a:xfrm>
            <a:off x="7847641" y="1933485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111D4DF7-42B4-506F-3687-7F2D1296CED8}"/>
              </a:ext>
            </a:extLst>
          </p:cNvPr>
          <p:cNvSpPr>
            <a:spLocks noChangeAspect="1"/>
          </p:cNvSpPr>
          <p:nvPr/>
        </p:nvSpPr>
        <p:spPr>
          <a:xfrm>
            <a:off x="5850642" y="191921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2F5849B5-CE91-4F28-839F-4207A586E6D5}"/>
              </a:ext>
            </a:extLst>
          </p:cNvPr>
          <p:cNvSpPr/>
          <p:nvPr/>
        </p:nvSpPr>
        <p:spPr>
          <a:xfrm>
            <a:off x="4315659" y="1915028"/>
            <a:ext cx="1505502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25B3D8CF-95BC-83BB-939B-DEE095A82A83}"/>
              </a:ext>
            </a:extLst>
          </p:cNvPr>
          <p:cNvSpPr>
            <a:spLocks noChangeAspect="1"/>
          </p:cNvSpPr>
          <p:nvPr/>
        </p:nvSpPr>
        <p:spPr>
          <a:xfrm>
            <a:off x="3895250" y="1931970"/>
            <a:ext cx="387535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84A9E7C5-1E60-94D9-51F6-1016FF1A1C66}"/>
              </a:ext>
            </a:extLst>
          </p:cNvPr>
          <p:cNvSpPr/>
          <p:nvPr/>
        </p:nvSpPr>
        <p:spPr>
          <a:xfrm>
            <a:off x="2366884" y="1928396"/>
            <a:ext cx="1488874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أُضِيفُ اَلْإِنْشَاءَاتِ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BE8A4E9-CBB2-13CD-61DF-9F5984053589}"/>
              </a:ext>
            </a:extLst>
          </p:cNvPr>
          <p:cNvSpPr/>
          <p:nvPr/>
        </p:nvSpPr>
        <p:spPr>
          <a:xfrm>
            <a:off x="330394" y="1926005"/>
            <a:ext cx="1589718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طَبِيعَةَ اَلشَّكْلِ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6FAAB0FC-BA53-983C-2332-90A6A096D300}"/>
              </a:ext>
            </a:extLst>
          </p:cNvPr>
          <p:cNvSpPr>
            <a:spLocks noChangeAspect="1"/>
          </p:cNvSpPr>
          <p:nvPr/>
        </p:nvSpPr>
        <p:spPr>
          <a:xfrm>
            <a:off x="1939858" y="1915028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8D0CD71-085C-47CC-5486-B271AD83CC7A}"/>
              </a:ext>
            </a:extLst>
          </p:cNvPr>
          <p:cNvSpPr txBox="1"/>
          <p:nvPr/>
        </p:nvSpPr>
        <p:spPr>
          <a:xfrm>
            <a:off x="5415432" y="3144247"/>
            <a:ext cx="3211296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F7F1559-B118-1AB2-99A2-8C6846540801}"/>
              </a:ext>
            </a:extLst>
          </p:cNvPr>
          <p:cNvSpPr txBox="1"/>
          <p:nvPr/>
        </p:nvSpPr>
        <p:spPr>
          <a:xfrm>
            <a:off x="6743485" y="2701837"/>
            <a:ext cx="180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A681346-FE44-0AF7-A787-0AACBD891BC6}"/>
              </a:ext>
            </a:extLst>
          </p:cNvPr>
          <p:cNvSpPr/>
          <p:nvPr/>
        </p:nvSpPr>
        <p:spPr>
          <a:xfrm>
            <a:off x="5530925" y="4284110"/>
            <a:ext cx="2771192" cy="2668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7651D9-1492-A10C-09EB-2BE48FA13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44" y="2498641"/>
            <a:ext cx="4372805" cy="389129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4EE872E-5B0A-E4AC-5A73-AD8E3A2278D4}"/>
              </a:ext>
            </a:extLst>
          </p:cNvPr>
          <p:cNvSpPr/>
          <p:nvPr/>
        </p:nvSpPr>
        <p:spPr>
          <a:xfrm>
            <a:off x="2735537" y="4339569"/>
            <a:ext cx="127710" cy="1047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65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562F9-DD67-518D-45DE-8F9BDE3C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39C970-4582-8669-7794-54F72B58C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CB74977-A006-38A4-62F9-D55A07E706F5}"/>
              </a:ext>
            </a:extLst>
          </p:cNvPr>
          <p:cNvSpPr txBox="1"/>
          <p:nvPr/>
        </p:nvSpPr>
        <p:spPr>
          <a:xfrm>
            <a:off x="362436" y="770408"/>
            <a:ext cx="6986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نرسم الرباعي </a:t>
            </a:r>
            <a:r>
              <a:rPr lang="f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ABCD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ونلاحظ العلاقات بين أضلاعه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ألواحكم: ما هي طبيعة الرباعي </a:t>
            </a:r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ABCD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76C4C2A-AF82-85EF-9D72-99747006A2A0}"/>
              </a:ext>
            </a:extLst>
          </p:cNvPr>
          <p:cNvSpPr/>
          <p:nvPr/>
        </p:nvSpPr>
        <p:spPr>
          <a:xfrm>
            <a:off x="6316589" y="1934565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2E142811-672A-1A29-898A-26556AC9E3C0}"/>
              </a:ext>
            </a:extLst>
          </p:cNvPr>
          <p:cNvSpPr>
            <a:spLocks noChangeAspect="1"/>
          </p:cNvSpPr>
          <p:nvPr/>
        </p:nvSpPr>
        <p:spPr>
          <a:xfrm>
            <a:off x="7847641" y="1933485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E198121-43CA-F37B-31AC-36F7A7969E4F}"/>
              </a:ext>
            </a:extLst>
          </p:cNvPr>
          <p:cNvSpPr>
            <a:spLocks noChangeAspect="1"/>
          </p:cNvSpPr>
          <p:nvPr/>
        </p:nvSpPr>
        <p:spPr>
          <a:xfrm>
            <a:off x="5850642" y="191921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041A0548-D11E-FD3D-EE5D-EED1906A41EA}"/>
              </a:ext>
            </a:extLst>
          </p:cNvPr>
          <p:cNvSpPr/>
          <p:nvPr/>
        </p:nvSpPr>
        <p:spPr>
          <a:xfrm>
            <a:off x="4315659" y="1915028"/>
            <a:ext cx="1505502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75A9B069-1600-8EEA-B885-863161E16D03}"/>
              </a:ext>
            </a:extLst>
          </p:cNvPr>
          <p:cNvSpPr>
            <a:spLocks noChangeAspect="1"/>
          </p:cNvSpPr>
          <p:nvPr/>
        </p:nvSpPr>
        <p:spPr>
          <a:xfrm>
            <a:off x="3895250" y="1931970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3F3A8B4-0C91-9495-A7A1-AC060D4A3D76}"/>
              </a:ext>
            </a:extLst>
          </p:cNvPr>
          <p:cNvSpPr/>
          <p:nvPr/>
        </p:nvSpPr>
        <p:spPr>
          <a:xfrm>
            <a:off x="2366884" y="1928396"/>
            <a:ext cx="1488874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اَلْإِنْشَاءَاتِ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5CD69F0-627A-37E3-FFDB-DF2996F985F3}"/>
              </a:ext>
            </a:extLst>
          </p:cNvPr>
          <p:cNvSpPr/>
          <p:nvPr/>
        </p:nvSpPr>
        <p:spPr>
          <a:xfrm>
            <a:off x="330394" y="1926005"/>
            <a:ext cx="1589718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8E2A103A-B623-74AC-60B5-1C1D9F7C2A87}"/>
              </a:ext>
            </a:extLst>
          </p:cNvPr>
          <p:cNvSpPr>
            <a:spLocks noChangeAspect="1"/>
          </p:cNvSpPr>
          <p:nvPr/>
        </p:nvSpPr>
        <p:spPr>
          <a:xfrm>
            <a:off x="1939858" y="1915028"/>
            <a:ext cx="387535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BB20FFD-576E-F743-6E19-D92304BB898E}"/>
              </a:ext>
            </a:extLst>
          </p:cNvPr>
          <p:cNvSpPr txBox="1"/>
          <p:nvPr/>
        </p:nvSpPr>
        <p:spPr>
          <a:xfrm>
            <a:off x="5415432" y="3144247"/>
            <a:ext cx="3211296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12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  <a:endParaRPr lang="fr-MA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B0E5DED-F0AD-9963-FA47-484A46C95AF9}"/>
              </a:ext>
            </a:extLst>
          </p:cNvPr>
          <p:cNvSpPr txBox="1"/>
          <p:nvPr/>
        </p:nvSpPr>
        <p:spPr>
          <a:xfrm>
            <a:off x="6743485" y="2701837"/>
            <a:ext cx="180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C54B02-6075-EB2B-3E8C-61BB89B06910}"/>
              </a:ext>
            </a:extLst>
          </p:cNvPr>
          <p:cNvSpPr/>
          <p:nvPr/>
        </p:nvSpPr>
        <p:spPr>
          <a:xfrm>
            <a:off x="5530925" y="4603101"/>
            <a:ext cx="2771192" cy="2668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A53893F-8756-ACD9-0055-F579F44F5015}"/>
              </a:ext>
            </a:extLst>
          </p:cNvPr>
          <p:cNvSpPr/>
          <p:nvPr/>
        </p:nvSpPr>
        <p:spPr>
          <a:xfrm>
            <a:off x="2735537" y="4339569"/>
            <a:ext cx="127710" cy="1047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D0410B-93EF-2432-DD5F-B23FE8B77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63" y="2544903"/>
            <a:ext cx="4816257" cy="358933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B039A5A-A350-B27A-EA78-1CA99678652A}"/>
              </a:ext>
            </a:extLst>
          </p:cNvPr>
          <p:cNvSpPr txBox="1"/>
          <p:nvPr/>
        </p:nvSpPr>
        <p:spPr>
          <a:xfrm>
            <a:off x="2319782" y="3613904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dirty="0"/>
              <a:t>3 cm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8721D6-880B-F311-BC1D-4DFF0B81DB0D}"/>
              </a:ext>
            </a:extLst>
          </p:cNvPr>
          <p:cNvSpPr txBox="1"/>
          <p:nvPr/>
        </p:nvSpPr>
        <p:spPr>
          <a:xfrm>
            <a:off x="2301806" y="4944515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dirty="0"/>
              <a:t>3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0F6B62-43B8-401A-DAF2-29300F411D53}"/>
              </a:ext>
            </a:extLst>
          </p:cNvPr>
          <p:cNvSpPr txBox="1"/>
          <p:nvPr/>
        </p:nvSpPr>
        <p:spPr>
          <a:xfrm>
            <a:off x="1668125" y="4148405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dirty="0"/>
              <a:t>4 cm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284093-A0C9-69DA-0A58-FCD0D8132012}"/>
              </a:ext>
            </a:extLst>
          </p:cNvPr>
          <p:cNvSpPr txBox="1"/>
          <p:nvPr/>
        </p:nvSpPr>
        <p:spPr>
          <a:xfrm>
            <a:off x="3488452" y="4152630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dirty="0"/>
              <a:t>4 cm</a:t>
            </a:r>
          </a:p>
        </p:txBody>
      </p:sp>
    </p:spTree>
    <p:extLst>
      <p:ext uri="{BB962C8B-B14F-4D97-AF65-F5344CB8AC3E}">
        <p14:creationId xmlns:p14="http://schemas.microsoft.com/office/powerpoint/2010/main" val="333957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997BC-A151-7287-4636-0477B360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0A37104-FB9C-3721-DEA8-FBF99BD235D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559E98-782E-2EF2-C56D-3EC078199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2B3CAB-503F-2349-B4C9-CB11BA1CA4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138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87F54-F67B-9368-D37E-E6904F73B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3BB481-7424-8762-C58C-C4311801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D6BDBC4-8567-62C4-0305-DC8D482D14A9}"/>
              </a:ext>
            </a:extLst>
          </p:cNvPr>
          <p:cNvSpPr txBox="1"/>
          <p:nvPr/>
        </p:nvSpPr>
        <p:spPr>
          <a:xfrm>
            <a:off x="362436" y="770408"/>
            <a:ext cx="6986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الرباعي </a:t>
            </a:r>
            <a:r>
              <a:rPr lang="f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ABCD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معين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لماذا؟ </a:t>
            </a:r>
            <a:r>
              <a:rPr lang="ar-MA" sz="1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(أضلاع </a:t>
            </a:r>
            <a:r>
              <a:rPr lang="ar-MA" sz="1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متقايسة</a:t>
            </a:r>
            <a:r>
              <a:rPr lang="ar-MA" sz="1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غير متعامدة، قطران غير </a:t>
            </a:r>
            <a:r>
              <a:rPr lang="ar-MA" sz="1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متقايسان</a:t>
            </a:r>
            <a:r>
              <a:rPr lang="ar-MA" sz="1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متعامدان </a:t>
            </a:r>
            <a:r>
              <a:rPr lang="ar-MA" sz="1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ومتناصفان</a:t>
            </a:r>
            <a:r>
              <a:rPr lang="ar-MA" sz="1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ED4963C-D6F6-A70E-73FF-2788025E9A58}"/>
              </a:ext>
            </a:extLst>
          </p:cNvPr>
          <p:cNvSpPr/>
          <p:nvPr/>
        </p:nvSpPr>
        <p:spPr>
          <a:xfrm>
            <a:off x="6316589" y="1934565"/>
            <a:ext cx="1505502" cy="40970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البرنامج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7C5DE5A-D1B6-C6F0-210F-C28E0747582B}"/>
              </a:ext>
            </a:extLst>
          </p:cNvPr>
          <p:cNvSpPr>
            <a:spLocks noChangeAspect="1"/>
          </p:cNvSpPr>
          <p:nvPr/>
        </p:nvSpPr>
        <p:spPr>
          <a:xfrm>
            <a:off x="7847641" y="1933485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B2F39272-AF2D-1D19-7B4F-125F0A7F5342}"/>
              </a:ext>
            </a:extLst>
          </p:cNvPr>
          <p:cNvSpPr>
            <a:spLocks noChangeAspect="1"/>
          </p:cNvSpPr>
          <p:nvPr/>
        </p:nvSpPr>
        <p:spPr>
          <a:xfrm>
            <a:off x="5850642" y="191921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54C72DAF-B08C-B8CC-99C1-52ADA9E6C617}"/>
              </a:ext>
            </a:extLst>
          </p:cNvPr>
          <p:cNvSpPr/>
          <p:nvPr/>
        </p:nvSpPr>
        <p:spPr>
          <a:xfrm>
            <a:off x="4315659" y="1915028"/>
            <a:ext cx="1505502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أنشئ الشكل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FCE30FDC-0564-C604-E09E-004D9910E328}"/>
              </a:ext>
            </a:extLst>
          </p:cNvPr>
          <p:cNvSpPr>
            <a:spLocks noChangeAspect="1"/>
          </p:cNvSpPr>
          <p:nvPr/>
        </p:nvSpPr>
        <p:spPr>
          <a:xfrm>
            <a:off x="3895250" y="1931970"/>
            <a:ext cx="387535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6761C1B-FD78-E2DF-B98E-2F1ECFC016FB}"/>
              </a:ext>
            </a:extLst>
          </p:cNvPr>
          <p:cNvSpPr/>
          <p:nvPr/>
        </p:nvSpPr>
        <p:spPr>
          <a:xfrm>
            <a:off x="2366884" y="1928396"/>
            <a:ext cx="1488874" cy="42621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أُضِيفُ اَلْإِنْشَاءَاتِ 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B848C0F-E832-995F-006E-A42B2ED15B74}"/>
              </a:ext>
            </a:extLst>
          </p:cNvPr>
          <p:cNvSpPr/>
          <p:nvPr/>
        </p:nvSpPr>
        <p:spPr>
          <a:xfrm>
            <a:off x="330394" y="1926005"/>
            <a:ext cx="1589718" cy="42621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طَبِيعَةَ اَلشَّكْلِ</a:t>
            </a:r>
            <a:endParaRPr lang="fr-FR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97D1F170-2345-396A-1544-1A090C2E38D2}"/>
              </a:ext>
            </a:extLst>
          </p:cNvPr>
          <p:cNvSpPr>
            <a:spLocks noChangeAspect="1"/>
          </p:cNvSpPr>
          <p:nvPr/>
        </p:nvSpPr>
        <p:spPr>
          <a:xfrm>
            <a:off x="1939858" y="1915028"/>
            <a:ext cx="387535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lang="fr-MA" sz="3200" b="1" dirty="0">
              <a:solidFill>
                <a:prstClr val="white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0431B5E-D7CA-7082-9864-700E3865FE41}"/>
              </a:ext>
            </a:extLst>
          </p:cNvPr>
          <p:cNvSpPr txBox="1"/>
          <p:nvPr/>
        </p:nvSpPr>
        <p:spPr>
          <a:xfrm>
            <a:off x="5415432" y="3144247"/>
            <a:ext cx="3211296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قِطْعَةً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بِشَكْلٍ أُفُقِيٍّ،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= 8 cm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النُّقْطَةَ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مُنْتَصَفَ الْقِطْعَةِ </a:t>
            </a:r>
            <a:r>
              <a:rPr lang="fr-MA" sz="1200" dirty="0"/>
              <a:t>[BD]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مُسْتَقِيمًا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يَمُرُّ مِنْ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وَعَمُودِيًّا عَلَى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أُحَدِّدُ نُقْطَةً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عَلَى الْمُسْتَقِيمِ (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حَيْثُ: </a:t>
            </a:r>
            <a:r>
              <a:rPr lang="fr-MA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 = 3 cm</a:t>
            </a:r>
            <a:endParaRPr lang="ar-M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طَبِيعَةُ الرُّبَاعِيِّ </a:t>
            </a:r>
            <a:r>
              <a:rPr lang="fr-MA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ABCD؟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1398AA8-B31B-1950-F667-8F4E5EA38FB3}"/>
              </a:ext>
            </a:extLst>
          </p:cNvPr>
          <p:cNvSpPr txBox="1"/>
          <p:nvPr/>
        </p:nvSpPr>
        <p:spPr>
          <a:xfrm>
            <a:off x="6743485" y="2701837"/>
            <a:ext cx="1808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أُنْشِئُ الشَّكْلَ بِاتِّبَاعِ بَرْنَامَجِ الإِنْشَاءِ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0F012D-6916-EBA1-4272-BDD71190B8F4}"/>
              </a:ext>
            </a:extLst>
          </p:cNvPr>
          <p:cNvSpPr/>
          <p:nvPr/>
        </p:nvSpPr>
        <p:spPr>
          <a:xfrm>
            <a:off x="5530925" y="4603101"/>
            <a:ext cx="2771192" cy="2668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4E739E-C6B7-512A-5582-CAECF8539F5A}"/>
              </a:ext>
            </a:extLst>
          </p:cNvPr>
          <p:cNvSpPr/>
          <p:nvPr/>
        </p:nvSpPr>
        <p:spPr>
          <a:xfrm>
            <a:off x="2735537" y="4339569"/>
            <a:ext cx="127710" cy="1047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74946-D717-CD9A-406D-30B32B99C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63" y="2544903"/>
            <a:ext cx="4816257" cy="358933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DBE2030-73A7-E8BB-D05D-003EBB5370B2}"/>
              </a:ext>
            </a:extLst>
          </p:cNvPr>
          <p:cNvSpPr txBox="1"/>
          <p:nvPr/>
        </p:nvSpPr>
        <p:spPr>
          <a:xfrm>
            <a:off x="2319782" y="3613904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b="1" dirty="0"/>
              <a:t>3 cm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8A7C850-3E3D-A829-DC2A-8A178D23305A}"/>
              </a:ext>
            </a:extLst>
          </p:cNvPr>
          <p:cNvSpPr txBox="1"/>
          <p:nvPr/>
        </p:nvSpPr>
        <p:spPr>
          <a:xfrm>
            <a:off x="2301806" y="4944515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b="1" dirty="0"/>
              <a:t>3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517F87-3828-C8F1-7EB8-65E503AF59C0}"/>
              </a:ext>
            </a:extLst>
          </p:cNvPr>
          <p:cNvSpPr txBox="1"/>
          <p:nvPr/>
        </p:nvSpPr>
        <p:spPr>
          <a:xfrm>
            <a:off x="1668125" y="4148405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b="1" dirty="0"/>
              <a:t>4 cm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47A68-CFE2-9754-46DF-3EE2496DEAB0}"/>
              </a:ext>
            </a:extLst>
          </p:cNvPr>
          <p:cNvSpPr txBox="1"/>
          <p:nvPr/>
        </p:nvSpPr>
        <p:spPr>
          <a:xfrm>
            <a:off x="3488452" y="4152630"/>
            <a:ext cx="543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00" b="1" dirty="0"/>
              <a:t>4 cm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BDD15E7-DB61-FC8A-C7D3-A0E8B905799B}"/>
              </a:ext>
            </a:extLst>
          </p:cNvPr>
          <p:cNvGrpSpPr/>
          <p:nvPr/>
        </p:nvGrpSpPr>
        <p:grpSpPr>
          <a:xfrm>
            <a:off x="3521946" y="5654608"/>
            <a:ext cx="2100108" cy="501731"/>
            <a:chOff x="6202009" y="5050776"/>
            <a:chExt cx="2100108" cy="50173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5BB6052-F990-E284-9CCB-4481B5EE8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02009" y="5050776"/>
              <a:ext cx="2100108" cy="501731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D755A052-85E8-786C-62EB-5DA8C49C6AE6}"/>
                </a:ext>
              </a:extLst>
            </p:cNvPr>
            <p:cNvSpPr txBox="1"/>
            <p:nvPr/>
          </p:nvSpPr>
          <p:spPr>
            <a:xfrm>
              <a:off x="6341119" y="5117020"/>
              <a:ext cx="18080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الرُّبَاعِيُّ </a:t>
              </a:r>
              <a:r>
                <a:rPr lang="f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ABCD</a:t>
              </a:r>
              <a:r>
                <a:rPr lang="a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: </a:t>
              </a:r>
              <a:r>
                <a:rPr lang="ar-MA" sz="1600" b="1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مُعَيَّن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635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F15D-0314-43DF-B25E-31D24855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A4BBD59-FC6B-68F1-A107-FFA783B62B9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C24FBD-5222-18E2-A04C-09072D8067B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99D6835-54CB-45C3-B426-38AF92FBF3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9DB451A-A16B-429F-5A2C-0407E405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52725" y="3797929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8C0D51-266D-5F72-19A1-AE8C7E8D229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E63F05E-199E-CC7B-DD0B-0FA98234D7E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50E701-DD92-74CE-7C5C-14EF2CF08B0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62091A-A5F1-836C-14BF-B487B4587796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2</a:t>
            </a:r>
            <a:endParaRPr kumimoji="0" lang="ar-SA" sz="3600" b="1" i="0" u="none" strike="noStrike" kern="120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53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  ص 139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D0F7C-CA91-F429-F8D3-77C32C61E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138B35-49CB-22C6-A8A8-4F10B319B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994" y="1999443"/>
            <a:ext cx="2808569" cy="39871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A4B8B8-769C-3235-D377-970E6B6B2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487" y="1999444"/>
            <a:ext cx="2786513" cy="398716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D003CE5-4629-4EBE-0A50-DB64ECA98EBB}"/>
              </a:ext>
            </a:extLst>
          </p:cNvPr>
          <p:cNvSpPr/>
          <p:nvPr/>
        </p:nvSpPr>
        <p:spPr>
          <a:xfrm>
            <a:off x="1888402" y="2193580"/>
            <a:ext cx="2493592" cy="178906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كراساتكم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نجزوا التمرين 3.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631A60-E642-DF95-88C7-BA97702980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15" t="9928" r="8309" b="53131"/>
          <a:stretch>
            <a:fillRect/>
          </a:stretch>
        </p:blipFill>
        <p:spPr>
          <a:xfrm>
            <a:off x="938606" y="1793677"/>
            <a:ext cx="7097105" cy="43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DBC3-1AD4-AE0F-1170-DFBFF39C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BA2126-211F-123E-ED4C-3DEEC56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A996FEF-A85B-7E52-992D-3BFD8AFEBF23}"/>
              </a:ext>
            </a:extLst>
          </p:cNvPr>
          <p:cNvSpPr txBox="1"/>
          <p:nvPr/>
        </p:nvSpPr>
        <p:spPr>
          <a:xfrm>
            <a:off x="0" y="888640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ثنائيات - ناقشوا استراتيجية الحل التي اعتمدها كل واحد منكم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أمامكم دقيقتان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C1E591-F111-F560-BDF0-4E4E8B555E11}"/>
              </a:ext>
            </a:extLst>
          </p:cNvPr>
          <p:cNvSpPr/>
          <p:nvPr/>
        </p:nvSpPr>
        <p:spPr>
          <a:xfrm>
            <a:off x="6375413" y="4958714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377B2E-0A5A-4D70-2422-8D00D70BF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31" y="2615184"/>
            <a:ext cx="2343530" cy="234353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43E2CE-46E3-058A-590E-B5782A063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48" y="1894802"/>
            <a:ext cx="5405292" cy="378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يقوم إلى السبورة،  ليشرح لنا كيف توصل للجواب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04B7AA1-A4FB-9F18-A9C9-C444167C1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492" y="1442317"/>
            <a:ext cx="5993016" cy="493491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A8F020F-D338-824F-D991-F9FFEE1DDA2F}"/>
              </a:ext>
            </a:extLst>
          </p:cNvPr>
          <p:cNvGrpSpPr/>
          <p:nvPr/>
        </p:nvGrpSpPr>
        <p:grpSpPr>
          <a:xfrm>
            <a:off x="6265146" y="5753843"/>
            <a:ext cx="2100108" cy="501731"/>
            <a:chOff x="6202009" y="5050776"/>
            <a:chExt cx="2100108" cy="50173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C64E4DC-443C-C3FD-683B-3A02C2D45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02009" y="5050776"/>
              <a:ext cx="2100108" cy="501731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0A02BE1-EEE3-2466-68EE-5C73B3FAD1B7}"/>
                </a:ext>
              </a:extLst>
            </p:cNvPr>
            <p:cNvSpPr txBox="1"/>
            <p:nvPr/>
          </p:nvSpPr>
          <p:spPr>
            <a:xfrm>
              <a:off x="6202009" y="5117020"/>
              <a:ext cx="19471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الرُّبَاعِيُّ </a:t>
              </a:r>
              <a:r>
                <a:rPr lang="f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AIOM</a:t>
              </a:r>
              <a:r>
                <a:rPr lang="a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: </a:t>
              </a:r>
              <a:r>
                <a:rPr lang="ar-MA" sz="1600" b="1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مُسْتَطِيل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أنجز بمفردي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F1A6665E-CF39-544A-F066-03A1347317B6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خذوا كراساتكم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 139. أنجزوا التمرين 4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EF18CBFA-BA44-25FA-FDE8-90750F1ED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D1E8D8-149C-EE1E-AE03-1F72A963E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03" y="1502229"/>
            <a:ext cx="6806153" cy="497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CAB5BE-D0BF-7ABC-864E-8BEC671C8C6A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 دقائق  للإنجاز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لمراقبة إنجازاتكم.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F19770E3-9F8D-544B-73B5-E9CD2DFDEA2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534F5DB-AEDE-BEB1-9281-5A4F078C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96DDC95-27DD-0A11-20DF-47381BAFCD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085C555-730C-8852-47C6-0DFFDF210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20" y="1652588"/>
            <a:ext cx="6635007" cy="485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CACC-C9D7-51DA-6633-219CBC5C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31E84E-288D-2E65-684B-E053A87476AE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D93CFC-A157-6ED7-D8CF-9C3518FB8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727" y="621791"/>
            <a:ext cx="1016852" cy="87349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1A62199-D7CC-0A46-5A61-3F9C46729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92" y="1637907"/>
            <a:ext cx="4371680" cy="4371680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97904C3-C022-7AFD-B4D3-8D7791FD3B03}"/>
              </a:ext>
            </a:extLst>
          </p:cNvPr>
          <p:cNvCxnSpPr/>
          <p:nvPr/>
        </p:nvCxnSpPr>
        <p:spPr>
          <a:xfrm flipH="1">
            <a:off x="1687398" y="2337847"/>
            <a:ext cx="1414021" cy="140459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8E0A317-0E62-1FF9-6CA1-F30496418E08}"/>
              </a:ext>
            </a:extLst>
          </p:cNvPr>
          <p:cNvCxnSpPr>
            <a:cxnSpLocks/>
          </p:cNvCxnSpPr>
          <p:nvPr/>
        </p:nvCxnSpPr>
        <p:spPr>
          <a:xfrm>
            <a:off x="3101419" y="2337847"/>
            <a:ext cx="1419017" cy="140459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EFCAAB4-1D99-84F6-1505-2599FA37B9F0}"/>
              </a:ext>
            </a:extLst>
          </p:cNvPr>
          <p:cNvCxnSpPr/>
          <p:nvPr/>
        </p:nvCxnSpPr>
        <p:spPr>
          <a:xfrm flipH="1">
            <a:off x="3101419" y="3742441"/>
            <a:ext cx="1422455" cy="140363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9EB7912-1EDA-B21A-2D2F-9E7D65C303E5}"/>
              </a:ext>
            </a:extLst>
          </p:cNvPr>
          <p:cNvCxnSpPr/>
          <p:nvPr/>
        </p:nvCxnSpPr>
        <p:spPr>
          <a:xfrm flipH="1" flipV="1">
            <a:off x="1687398" y="3742441"/>
            <a:ext cx="1414021" cy="14036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FDC10D47-FE9B-AA35-3D22-5D1AB1784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828" y="3040144"/>
            <a:ext cx="2972554" cy="125432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214FC971-03DC-5D9D-7019-DEA34040ECBE}"/>
              </a:ext>
            </a:extLst>
          </p:cNvPr>
          <p:cNvSpPr txBox="1"/>
          <p:nvPr/>
        </p:nvSpPr>
        <p:spPr>
          <a:xfrm>
            <a:off x="5757728" y="3227328"/>
            <a:ext cx="2559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الرُّباعِي المُحَصَّلُ عَلَيْه: </a:t>
            </a:r>
            <a:r>
              <a:rPr lang="ar-MA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مُرَبَّع</a:t>
            </a:r>
          </a:p>
        </p:txBody>
      </p:sp>
    </p:spTree>
    <p:extLst>
      <p:ext uri="{BB962C8B-B14F-4D97-AF65-F5344CB8AC3E}">
        <p14:creationId xmlns:p14="http://schemas.microsoft.com/office/powerpoint/2010/main" val="22072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2768600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E4C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دقائق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لنقل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العبارات التالية ومقابلها في اللغة الفرنسية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دفاتركم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087146"/>
              </p:ext>
            </p:extLst>
          </p:nvPr>
        </p:nvGraphicFramePr>
        <p:xfrm>
          <a:off x="473331" y="1820806"/>
          <a:ext cx="8001133" cy="460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Suivre un programme de construction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اِتِّبَاعُ بَرْنَامَجِ الإِنْشَاءِ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Repérage</a:t>
                      </a:r>
                      <a:r>
                        <a:rPr lang="en-US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des points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تَحْدِيدُ النِّقَاط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Milieu du côté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مُنْتَصَفُ الضِّلْع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Droites perpendiculaires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مُسْتَقِيمَانِ مُتَعَامِدَان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Droites parallèles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مُسْتَقِيمَانِ مُتَوَازِيَان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Déterminer la nature de la figure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تَحْدِيدُ طَبِيعَةِ الشَّكْل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Centre du cercle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مَرْكَزُ الدَّائِرَة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92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تابعوا التدرب على إ</a:t>
            </a:r>
            <a:r>
              <a:rPr lang="ar-MA" b="1" dirty="0" err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نشاءات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هندسية أخرى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E102B9-26E5-0BFB-B2FE-E847A3B90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806" y="2189035"/>
            <a:ext cx="2808569" cy="39871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70F938-476D-0776-EBE1-1C160A38D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299" y="2189036"/>
            <a:ext cx="2786513" cy="39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051E17E-1C0C-4D89-86C7-B929B2D91CE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4867ad6-4897-4023-bd97-793fbd0a48b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16027</TotalTime>
  <Words>1557</Words>
  <Application>Microsoft Office PowerPoint</Application>
  <PresentationFormat>Affichage à l'écran (4:3)</PresentationFormat>
  <Paragraphs>326</Paragraphs>
  <Slides>44</Slides>
  <Notes>11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44</vt:i4>
      </vt:variant>
    </vt:vector>
  </HeadingPairs>
  <TitlesOfParts>
    <vt:vector size="61" baseType="lpstr">
      <vt:lpstr>Microsoft Uighur</vt:lpstr>
      <vt:lpstr>Arial</vt:lpstr>
      <vt:lpstr>Dosis</vt:lpstr>
      <vt:lpstr>Wingdings</vt:lpstr>
      <vt:lpstr>Dosis SemiBold</vt:lpstr>
      <vt:lpstr>Aptos Display</vt:lpstr>
      <vt:lpstr>Calibri</vt:lpstr>
      <vt:lpstr>Aptos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2_Page d'entree</vt:lpstr>
      <vt:lpstr>4_Conception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139</cp:revision>
  <cp:lastPrinted>2025-08-13T10:11:39Z</cp:lastPrinted>
  <dcterms:created xsi:type="dcterms:W3CDTF">2025-08-01T12:31:49Z</dcterms:created>
  <dcterms:modified xsi:type="dcterms:W3CDTF">2026-06-01T22:47:51Z</dcterms:modified>
</cp:coreProperties>
</file>