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  <p:sldMasterId id="2147483920" r:id="rId9"/>
  </p:sldMasterIdLst>
  <p:notesMasterIdLst>
    <p:notesMasterId r:id="rId65"/>
  </p:notesMasterIdLst>
  <p:handoutMasterIdLst>
    <p:handoutMasterId r:id="rId66"/>
  </p:handoutMasterIdLst>
  <p:sldIdLst>
    <p:sldId id="939" r:id="rId10"/>
    <p:sldId id="780" r:id="rId11"/>
    <p:sldId id="2134806642" r:id="rId12"/>
    <p:sldId id="973" r:id="rId13"/>
    <p:sldId id="783" r:id="rId14"/>
    <p:sldId id="803" r:id="rId15"/>
    <p:sldId id="2134806680" r:id="rId16"/>
    <p:sldId id="2134806681" r:id="rId17"/>
    <p:sldId id="2134806682" r:id="rId18"/>
    <p:sldId id="2134806722" r:id="rId19"/>
    <p:sldId id="2134806688" r:id="rId20"/>
    <p:sldId id="2134806684" r:id="rId21"/>
    <p:sldId id="2134806644" r:id="rId22"/>
    <p:sldId id="2134806592" r:id="rId23"/>
    <p:sldId id="2134806806" r:id="rId24"/>
    <p:sldId id="2134806807" r:id="rId25"/>
    <p:sldId id="2134806808" r:id="rId26"/>
    <p:sldId id="2134806809" r:id="rId27"/>
    <p:sldId id="2134806810" r:id="rId28"/>
    <p:sldId id="2134806811" r:id="rId29"/>
    <p:sldId id="2134806827" r:id="rId30"/>
    <p:sldId id="2134806828" r:id="rId31"/>
    <p:sldId id="2134806829" r:id="rId32"/>
    <p:sldId id="2134806683" r:id="rId33"/>
    <p:sldId id="2134806830" r:id="rId34"/>
    <p:sldId id="2134806831" r:id="rId35"/>
    <p:sldId id="2134806832" r:id="rId36"/>
    <p:sldId id="2134806745" r:id="rId37"/>
    <p:sldId id="2134806747" r:id="rId38"/>
    <p:sldId id="2134806786" r:id="rId39"/>
    <p:sldId id="2134806600" r:id="rId40"/>
    <p:sldId id="2134806655" r:id="rId41"/>
    <p:sldId id="2134806689" r:id="rId42"/>
    <p:sldId id="2134806739" r:id="rId43"/>
    <p:sldId id="2134806740" r:id="rId44"/>
    <p:sldId id="2134806741" r:id="rId45"/>
    <p:sldId id="2134806793" r:id="rId46"/>
    <p:sldId id="2134806794" r:id="rId47"/>
    <p:sldId id="2134806795" r:id="rId48"/>
    <p:sldId id="2134806761" r:id="rId49"/>
    <p:sldId id="2134806787" r:id="rId50"/>
    <p:sldId id="2134806788" r:id="rId51"/>
    <p:sldId id="2134806789" r:id="rId52"/>
    <p:sldId id="2134806790" r:id="rId53"/>
    <p:sldId id="2134806802" r:id="rId54"/>
    <p:sldId id="2134806791" r:id="rId55"/>
    <p:sldId id="2134806818" r:id="rId56"/>
    <p:sldId id="2134806819" r:id="rId57"/>
    <p:sldId id="2134806820" r:id="rId58"/>
    <p:sldId id="2134806821" r:id="rId59"/>
    <p:sldId id="2134806822" r:id="rId60"/>
    <p:sldId id="2134806823" r:id="rId61"/>
    <p:sldId id="795" r:id="rId62"/>
    <p:sldId id="794" r:id="rId63"/>
    <p:sldId id="793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C32F-37C9-0930-7831-990296D5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51788-CFB1-0651-4FF3-4BA121307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ED6900-E6D6-B1A5-4ED4-A226835AB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4F7A7B-183E-ED7E-D54D-A9CC8094F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9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C476F-76C6-D345-E6BA-0C1E98DA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E1F08F-AC7F-CC5F-00A1-171EF278A2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F2778A-1795-E082-C80F-7E39B55E2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587C85-DAEB-2EEA-49BD-15FBC1826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904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FB751-B5B9-00A2-1B89-65C3F639F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7BABB6-CD58-578E-30E5-8AE1A165C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B6B297-4835-18EF-8FC7-96F0CDD77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4726E8-D4A2-701E-DC91-0AB903FE34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985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17F8B-F90A-356B-631A-E56C547C4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8BF0C2-EA15-FE31-F610-13B36839E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D21AA9-7D9F-C55E-1E19-07D1F337E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3DD85F-0E65-9706-C3FD-F30D27873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790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34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4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22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5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1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36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2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2244281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4329844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1490855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 عن النسبة المئوية بعدد عشري أو بكسر عشري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التناسبية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الكسور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 الجانبية والكلية للموشور القائم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/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02259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98164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315982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079218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12090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12,9 - 5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7,5 – 3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2,8 + 6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5,7 + 4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4,6 + 3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61,24 ÷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74,5 ÷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46,3 x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1,5 x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3,47 x100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34696B-03AD-092A-0FC2-ABF6BFF9B4AC}"/>
              </a:ext>
            </a:extLst>
          </p:cNvPr>
          <p:cNvGraphicFramePr>
            <a:graphicFrameLocks noGrp="1"/>
          </p:cNvGraphicFramePr>
          <p:nvPr/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45481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334519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12,9 - 5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7,9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7,5 – 3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2,8 + 6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5,7 + 4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4,6 + 3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7,6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61,24 ÷ 100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0,6124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74,5 ÷ 10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7,45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46,3 x 100 </a:t>
                      </a:r>
                      <a:r>
                        <a:rPr lang="fr-FR" sz="12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fr-FR" sz="12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4630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1,5 x 10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3,47 x100 = </a:t>
                      </a:r>
                      <a:r>
                        <a:rPr lang="fr-FR" sz="12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347</a:t>
                      </a:r>
                      <a:endParaRPr lang="fr-MA" sz="12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 عن النسبة المئوية بعدد عشري أو بكسر عشري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1FDD095-44C1-EC51-FADE-1E5E021749A9}"/>
              </a:ext>
            </a:extLst>
          </p:cNvPr>
          <p:cNvSpPr txBox="1"/>
          <p:nvPr/>
        </p:nvSpPr>
        <p:spPr>
          <a:xfrm>
            <a:off x="2064512" y="3167390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75 % = ………………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E81156-5A56-F889-F19A-CF52FE998A00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أكتب النسبة المئوية على شكل عدد عشري: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C37A4F-AFAD-E6AD-18E4-8FD70C4B0F3D}"/>
              </a:ext>
            </a:extLst>
          </p:cNvPr>
          <p:cNvSpPr txBox="1"/>
          <p:nvPr/>
        </p:nvSpPr>
        <p:spPr>
          <a:xfrm>
            <a:off x="2064512" y="3167390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75 % = </a:t>
            </a:r>
            <a:r>
              <a:rPr lang="fr-FR" sz="2800" dirty="0">
                <a:solidFill>
                  <a:srgbClr val="FF0000"/>
                </a:solidFill>
              </a:rPr>
              <a:t>0,75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A32DF18-7B19-A027-67C5-0DECA8ED19E7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أكتب النسبة المئوية على شكل عدد عشري: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515C-8F0E-357C-BFA6-2A90B82C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7825632-4FD1-B598-743F-351BD224682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A5E6B4-9694-154B-7899-2026E08C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CCDD63A-F2EA-F096-4A4F-27282101E9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3F64EF-CF84-A966-EEB5-68FA7F227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FBA1FA-73DC-4EA7-6F1D-B8492ECFA14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490576A-CE0B-98F0-F6C8-ABF058DC5A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9D061C-59A7-D682-9026-045DC65CF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8D88-3B5E-8136-AB30-ECF7F5F072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04D3BF1-F56A-B939-CEDF-4F4FB4C9DD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9A3A8E-1CB7-492F-6976-C706FAA5D09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5A339AF-E0BC-DFE1-7999-5193F134AF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01F130-3B1D-EDD2-E8AA-A70DA35E121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D00ABFC-40EF-AAB4-6BD9-FD3AA917F7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B3B91EB-2F60-E66D-4AAF-5E5CEADC66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92536031-6190-31B8-6701-16E90461EDE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A11D33ED-16C8-B1D5-5436-659BCB9277F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5A87F37-4845-EA9A-69AF-568C3342A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D191A77-6109-35F5-24B5-77976367632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5FBF79-81E5-6800-58F9-D1955D263AE0}"/>
                  </a:ext>
                </a:extLst>
              </p:cNvPr>
              <p:cNvSpPr txBox="1"/>
              <p:nvPr/>
            </p:nvSpPr>
            <p:spPr>
              <a:xfrm>
                <a:off x="2064512" y="3167390"/>
                <a:ext cx="5577545" cy="1109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FR" sz="4400" b="1" dirty="0"/>
                  <a:t> </a:t>
                </a:r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</a:rPr>
                  <a:t>= ………………..</a:t>
                </a:r>
                <a:endParaRPr lang="fr-MA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5FBF79-81E5-6800-58F9-D1955D263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12" y="3167390"/>
                <a:ext cx="5577545" cy="11097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796A9F10-9071-B3D9-29C3-F36CCB91597F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أكتب الكسر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على شكل عدد عشري: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7329-A85A-E79E-E17E-5ECF62DE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9F2166-65F6-5F0F-7C23-731E34BAC6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DFAC3-D664-98F7-6C2E-AE857D897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721C21-0314-40C6-95B6-EFC3E43FB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36C6B3-1395-42FF-07E8-77E44D63773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C19C6C-A530-2FE6-1AEB-CC0C268A7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80844F9-7437-80D7-9422-6F75ED57AE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9677F9D-6D49-E988-97BB-9DB74AE095F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5F63684-275A-E2EC-21E6-D71F4FB3EC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359EF5-73EE-2419-59F2-57003E70DD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9B02592-04EE-D877-6AEF-197BA6213C3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886223-0391-492F-DF0B-632581B40A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413815A-8F7D-C2F9-875B-57640E1131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B9CFA28-5B98-4DB2-8375-6F66D1AE00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2CD5A5-1F73-E7F9-6CBB-F63763D7A8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0C09E0-489B-46CD-B59E-466EAF4951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8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0AEF3-1F6E-C882-9AC6-43F43CC4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DF123D0-C271-E784-8286-4CB9A19DF95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11C191F-E599-AA05-7BB6-40E14B99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C40843F-B5A3-3983-0903-8E4725C6E4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5693055-FD4A-7B10-2C37-1BFCAA959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2A5754-2BE4-18A6-6803-F7439EEAEF5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93C2FC7-5592-18C7-F1DE-812901D88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764A58-8438-1C61-F731-F45C759368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2FBDAE-8F22-E618-6280-F020CFFF87E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4D56DA-8EBB-EA2C-0C30-8D1B461242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2AA763-7A8B-FAB3-DFE2-525FC703464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65DEE8E-B2CF-D7C8-8C37-E68C02C7CFB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FF5D320-F952-C3FA-6804-9DF31697F5E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BF7E31-608B-6A9E-A4D2-5C5E4673B7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27F8155-2B42-D1E4-33CF-14FBA90C02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9AB43E4F-2955-F8B7-ED39-3E89F49937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4FADF8B0-63B9-414B-649E-8D8980C7CD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85A1D075-E286-076B-4462-8DEE5521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1BF4C4E3-6DC6-6189-DD66-0B59373750D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0E63B93-85BE-A679-B87E-C111608B5F38}"/>
                  </a:ext>
                </a:extLst>
              </p:cNvPr>
              <p:cNvSpPr txBox="1"/>
              <p:nvPr/>
            </p:nvSpPr>
            <p:spPr>
              <a:xfrm>
                <a:off x="2064512" y="3167390"/>
                <a:ext cx="5577545" cy="1109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FR" sz="4400" b="1" dirty="0"/>
                  <a:t> </a:t>
                </a:r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</a:rPr>
                  <a:t>= </a:t>
                </a:r>
                <a:r>
                  <a:rPr lang="fr-FR" sz="2800" dirty="0">
                    <a:solidFill>
                      <a:srgbClr val="FF0000"/>
                    </a:solidFill>
                  </a:rPr>
                  <a:t>0,60 = 0,6</a:t>
                </a:r>
                <a:endParaRPr lang="fr-MA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0E63B93-85BE-A679-B87E-C111608B5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12" y="3167390"/>
                <a:ext cx="5577545" cy="11097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0921A6B6-85FB-4CBB-F6BD-B824BB38EDA8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أكتب الكسر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على شكل عدد عشري: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4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98FCA-51FE-F0FE-372F-8BF7CEA9E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B1828D9-0E68-8490-1220-0D16DB87A6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A5A7B-2677-0BC0-70E7-64F2DF68A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FF38E4E-23F6-66D5-88FA-1A0971C3FDE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CE545FC-1A51-1BB2-6CFC-77B295EF6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D6C447-F58C-A127-AB0D-F93608E7FF3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DDC9F27-FA57-994C-22E7-54063A57004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29E941E-FBC0-4417-F9AC-F48D7253F7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334903-C58A-26D4-930E-309718E5CF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0E12EF4-4AB3-8788-EF9F-CA53E66E062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7DB47BF-7E4E-9175-F793-A5273C5419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675FC8F-1344-7104-B67D-ABB5D0F4311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2584983-90FA-3B8D-4344-4B50F60A7DD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2AED2D2-19F0-846F-0754-22095E607E6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7043CC2-4F40-D2CE-3AF2-E0DBC2E3C7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B278A65B-2247-45D1-67AF-BE9BB224953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27CECA7-922E-8BD7-D46E-300411446223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A329F5B-91FB-463F-9BE1-7F1FD88FB0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A02EF19-2B91-7691-5B59-A360A4A1B67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6BE95E6-E2CA-E609-C797-7C978A434F53}"/>
              </a:ext>
            </a:extLst>
          </p:cNvPr>
          <p:cNvSpPr txBox="1"/>
          <p:nvPr/>
        </p:nvSpPr>
        <p:spPr>
          <a:xfrm>
            <a:off x="2064512" y="3167390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0,80 = ……………..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7589082-8D72-D49B-F2D5-2449C9E4DCB9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أكتب العدد العشري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على شكل كسر عشري: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4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D5703-87F6-BD07-5E2B-15A1854F7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4F72649-5538-7BAF-17F6-7286B2477FB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8A2C48-4668-7472-E438-4C9803A26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EDAE26-2DAB-AED4-4937-E15B239FB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D8E2C08-3A1C-2B8C-CB88-3B76583D5DB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1ABA8C1-1ADE-551C-18D2-8C5F327E5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53F039E-7BDB-F31C-2815-6B0880A0156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9F7FABE-5416-D4D9-1D45-791C6C42F9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E9957B5-D572-4E82-6B0F-53D3FFE810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C34F786-DDA3-5105-36C9-2F4F182A5E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21A5FD-F9D3-81FF-8C37-6C6E3268671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8F6DBC8-4861-9C78-A4BE-9C80A2AB7C6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F818391-AF95-8B01-4F26-1B9A141D62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E8698D4-D8E5-4082-85CA-9DC5759D8F1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A38ED6C-C7B1-712C-AA5B-7365568EFD1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84D86AC-CE85-3803-14FF-6C2C54F7DB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592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063D-5FF0-F30D-1F97-C9635E18D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9FFEBCE-59CE-E75C-D9DA-8E932D1354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379D38A-C4D2-06B5-98AA-66BDE3FFF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4359ECD-9F26-760A-4C14-18F1131320D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46EC362-E9EC-322C-D4F8-10F2456F1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D54ACC7-D501-75AA-ED02-DAAEA425CE5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256D59E-6A11-DB65-F4E2-76FF90A302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CCB93DC-3295-D869-CEEB-75A10F2A8A0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AB6795-CF8C-2BE0-DBA8-5486DF4C84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D4350B3-3823-1BF5-68AA-22F59F1603F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DB989B3-46C8-1803-A999-D666DFC3C19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CBBEA59-96DD-0E4B-366E-6467AD86857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4522380-40D1-E88A-088D-07454B78ADA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236D9F6-5050-D8CF-39FF-5946230511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2E7BEAC-468B-8795-6FA6-0D288EA6520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F72F917-F620-9613-14CB-5771F1D6260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BA7196DA-2F86-EB3D-26B5-360154A757E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1C743FAC-793D-8590-50E0-794E8C557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72D9F578-96A9-618D-FE03-2DF71E97C30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98C9064-8D48-7E47-C993-DDAEE92293FC}"/>
                  </a:ext>
                </a:extLst>
              </p:cNvPr>
              <p:cNvSpPr txBox="1"/>
              <p:nvPr/>
            </p:nvSpPr>
            <p:spPr>
              <a:xfrm>
                <a:off x="2064512" y="3167390"/>
                <a:ext cx="5577545" cy="1109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4400" b="1" dirty="0"/>
                  <a:t>0,80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</m:num>
                      <m:den>
                        <m:r>
                          <a:rPr lang="fr-FR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endParaRPr lang="fr-MA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98C9064-8D48-7E47-C993-DDAEE9229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12" y="3167390"/>
                <a:ext cx="5577545" cy="1109791"/>
              </a:xfrm>
              <a:prstGeom prst="rect">
                <a:avLst/>
              </a:prstGeom>
              <a:blipFill>
                <a:blip r:embed="rId5"/>
                <a:stretch>
                  <a:fillRect l="-4481" b="-1044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310FF26F-C9B2-961C-5026-8C8B40ABD41E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أكتب الكسر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على شكل عدد عشري: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2304-8368-6DC6-8577-620AE64BE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0C1875-FC17-EE9F-CBC1-1ECE4E7BECC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اكتبوا الجواب الصحيح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8115F1-6117-B864-4387-65CD02BF1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9C7680-1BE3-9954-8D7B-4A0D32D12C2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1296B8-BF5C-E26C-5A78-112BF0151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A1E8B8C-1044-8F60-B409-1444A95A4C5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E3545AB-19A4-9DBD-D5AC-1E8E049D29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E51F69-DDD7-912D-6C38-2CD4D5A214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04CA09-FB23-6475-4671-B06D1C542AF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515B3EE-9F50-E224-1F82-C0E30743902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D5F48E3-8195-D4DE-CE84-A1D61F89108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7E81033-5318-F2A4-B463-37A4AD7186B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87FA9C4-FC8D-13EE-9930-60C723E93A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AAF1D50-97A1-755B-D2B3-9E087B44F3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4052F04-FE78-F6A7-6EF3-C129EE03F6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EE82A3AC-03D9-07E7-18B1-99D2895DEB1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9FF398AF-9B9A-33B1-7166-0AB3CB2E57A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6B4C634-B1E6-24C6-2BAA-B430446BA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586F27C-0F0C-D32C-3EC9-103992BFA7F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19650C0-0389-BA61-BB50-6E73C8BCF29F}"/>
              </a:ext>
            </a:extLst>
          </p:cNvPr>
          <p:cNvSpPr txBox="1"/>
          <p:nvPr/>
        </p:nvSpPr>
        <p:spPr>
          <a:xfrm>
            <a:off x="741798" y="3800399"/>
            <a:ext cx="7472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40g                  30g              120g                   340g</a:t>
            </a:r>
            <a:endParaRPr lang="fr-M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D67C7A-5758-FC5B-1AAF-11D19A6E8777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أحيط الجواب الصحيح.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1075C3-9A66-149E-2373-9106E8B3AD55}"/>
              </a:ext>
            </a:extLst>
          </p:cNvPr>
          <p:cNvSpPr txBox="1"/>
          <p:nvPr/>
        </p:nvSpPr>
        <p:spPr>
          <a:xfrm>
            <a:off x="2329133" y="2905780"/>
            <a:ext cx="38930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40%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من 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300g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هي: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2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F4DEB-87F2-D031-CFB2-5B78CEFEA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1BFC87D-C5E4-5798-5B53-10FAB75253B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3838BA-667C-8C2A-2A18-016068B1C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9AE715-AD09-65F5-6C74-E5326761A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40FD5A-6BCA-0E4A-6D4A-A4B5E1B4411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5CDC7AF-8D28-0889-F0BD-1E8851A1A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DD6350F-09DE-F53D-530C-3376B32714A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CA23B7F-1DB5-45CE-27DB-04713709445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4B405EF-E2BB-865B-661F-E274AF23CAB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993F67-49FD-D25A-AAD7-4683D6C82D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62B14CD-4FCD-07E5-3707-0DB092B7B52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C42DF2-AB86-5A46-C039-8B710D9EE42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8958CB4-1FC7-14C3-9E2D-85D35DCEBF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8BD236B-66D2-73AD-5435-85BB17B7CC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42090E9-B521-AFCF-BEEC-64D99AB0E9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772E029-7BA0-9771-561B-EB394BC8F3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603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8426-F838-D304-18BA-86B391DB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66358BA-4152-C7A0-4B73-6760B7E1FEA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4B823AA-9FCD-6B9B-1CED-5779C12DD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79E2E7-19A0-4A88-13CB-64008A655F3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8BD4982-3809-9891-9C35-B5089A99A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BB183FC-86A4-4C7C-F63E-176890CE7C5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54CE8E4-CCDB-0142-0769-BDD1F9C823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6913245-9AFD-1841-7C06-7B2084966E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7EEA78-A31F-82EE-D3A2-FDF09E6CC8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DF5FEBA-EA4B-EC05-68AE-508E4A1DE99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C1B43CC-202D-A956-A25E-7FB0AC36210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668F2D-51A5-8633-A6A0-5E46346F225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A04EFFD-ECD1-8C05-AB08-0E881E78185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02CD982-09E1-6918-BFD9-AE9CEBCB4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7E4D9BE-17F4-22DA-24A8-481189002EB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71C311F5-45E1-D334-7DED-BFA18C366C4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DF73786E-FF27-6A73-3072-530BFCD1759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697D04B5-0CD7-76AF-5C9D-5978DB936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6AA9F8BA-E643-9E86-618F-6BC5697A1755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337AECC-EB7A-AB1A-92B6-2E624E6B21BB}"/>
                  </a:ext>
                </a:extLst>
              </p:cNvPr>
              <p:cNvSpPr txBox="1"/>
              <p:nvPr/>
            </p:nvSpPr>
            <p:spPr>
              <a:xfrm>
                <a:off x="1144996" y="5563491"/>
                <a:ext cx="7060241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3600" b="1" dirty="0">
                    <a:solidFill>
                      <a:srgbClr val="FF0000"/>
                    </a:solidFill>
                  </a:rPr>
                  <a:t>300</a:t>
                </a:r>
                <a:r>
                  <a:rPr lang="fr-MA" sz="3600" b="1" dirty="0">
                    <a:solidFill>
                      <a:srgbClr val="FF0000"/>
                    </a:solidFill>
                  </a:rPr>
                  <a:t> </a:t>
                </a:r>
                <a:r>
                  <a:rPr lang="ar-MA" sz="3600" b="1" dirty="0">
                    <a:solidFill>
                      <a:srgbClr val="FF0000"/>
                    </a:solidFill>
                  </a:rPr>
                  <a:t>×</a:t>
                </a:r>
                <a:r>
                  <a:rPr lang="fr-MA" sz="36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36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𝟑𝟎𝟎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MA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fr-MA" sz="36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</m:num>
                      <m:den>
                        <m:r>
                          <a:rPr lang="fr-FR" sz="3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3600" b="1" smtClean="0">
                            <a:solidFill>
                              <a:srgbClr val="106585"/>
                            </a:solidFill>
                            <a:latin typeface="Cambria Math" panose="02040503050406030204" pitchFamily="18" charset="0"/>
                          </a:rPr>
                          <m:t>𝟎𝟎</m:t>
                        </m:r>
                      </m:den>
                    </m:f>
                  </m:oMath>
                </a14:m>
                <a:r>
                  <a:rPr lang="fr-MA" sz="3600" b="1" dirty="0">
                    <a:solidFill>
                      <a:srgbClr val="FF0000"/>
                    </a:solidFill>
                  </a:rPr>
                  <a:t> = 120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337AECC-EB7A-AB1A-92B6-2E624E6B2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996" y="5563491"/>
                <a:ext cx="7060241" cy="892552"/>
              </a:xfrm>
              <a:prstGeom prst="rect">
                <a:avLst/>
              </a:prstGeom>
              <a:blipFill>
                <a:blip r:embed="rId5"/>
                <a:stretch>
                  <a:fillRect l="-2677" b="-1369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>
            <a:extLst>
              <a:ext uri="{FF2B5EF4-FFF2-40B4-BE49-F238E27FC236}">
                <a16:creationId xmlns:a16="http://schemas.microsoft.com/office/drawing/2014/main" id="{9FC8E8D9-33A8-A486-1640-BF11ECBD2E83}"/>
              </a:ext>
            </a:extLst>
          </p:cNvPr>
          <p:cNvSpPr txBox="1"/>
          <p:nvPr/>
        </p:nvSpPr>
        <p:spPr>
          <a:xfrm>
            <a:off x="741798" y="3800399"/>
            <a:ext cx="7472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40g                  30g              </a:t>
            </a:r>
            <a:r>
              <a:rPr lang="fr-FR" sz="2800" b="1" dirty="0">
                <a:solidFill>
                  <a:srgbClr val="FF0000"/>
                </a:solidFill>
              </a:rPr>
              <a:t>120g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                   340g</a:t>
            </a:r>
            <a:endParaRPr lang="fr-M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4B0DA92-CAEF-3DBC-3973-3B6DF5A638DF}"/>
              </a:ext>
            </a:extLst>
          </p:cNvPr>
          <p:cNvSpPr txBox="1"/>
          <p:nvPr/>
        </p:nvSpPr>
        <p:spPr>
          <a:xfrm>
            <a:off x="2993289" y="2272935"/>
            <a:ext cx="5577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أحيط الجواب الصحيح.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D15BBB1-97B8-FCEB-62CD-B82E9B476EC6}"/>
              </a:ext>
            </a:extLst>
          </p:cNvPr>
          <p:cNvSpPr txBox="1"/>
          <p:nvPr/>
        </p:nvSpPr>
        <p:spPr>
          <a:xfrm>
            <a:off x="2329133" y="2905780"/>
            <a:ext cx="38930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40%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من 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300g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هي:</a:t>
            </a:r>
            <a:endParaRPr lang="fr-M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7DDDA1-DEF6-87E4-825D-ABF097DB0921}"/>
              </a:ext>
            </a:extLst>
          </p:cNvPr>
          <p:cNvSpPr txBox="1"/>
          <p:nvPr/>
        </p:nvSpPr>
        <p:spPr>
          <a:xfrm>
            <a:off x="989369" y="4905083"/>
            <a:ext cx="73161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FF0000"/>
                </a:solidFill>
              </a:rPr>
              <a:t>لحساب النسبة المئوية لمقدار احسب جداء النسبة والمقدار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2EEC55F-A1D5-79C4-0F03-2B9DEFC24269}"/>
              </a:ext>
            </a:extLst>
          </p:cNvPr>
          <p:cNvSpPr/>
          <p:nvPr/>
        </p:nvSpPr>
        <p:spPr>
          <a:xfrm>
            <a:off x="3916392" y="3429000"/>
            <a:ext cx="1604514" cy="111327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46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التناسبية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واملؤوا جدول التناسبية على ألواحكم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C7219D-9CF2-7294-C6A3-941D75BFEFE1}"/>
              </a:ext>
            </a:extLst>
          </p:cNvPr>
          <p:cNvSpPr txBox="1"/>
          <p:nvPr/>
        </p:nvSpPr>
        <p:spPr>
          <a:xfrm>
            <a:off x="559985" y="2774086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تستنسخ آلة 10 صفحات كل دقيقتين.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ستنتسخ هذه الآلة خلال 7 دقائق؟</a:t>
            </a:r>
          </a:p>
        </p:txBody>
      </p:sp>
    </p:spTree>
    <p:extLst>
      <p:ext uri="{BB962C8B-B14F-4D97-AF65-F5344CB8AC3E}">
        <p14:creationId xmlns:p14="http://schemas.microsoft.com/office/powerpoint/2010/main" val="17013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212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E760432-3F66-E85F-9087-661EFD5B85D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28F7BA62-B494-55E9-8D41-D85D8FF619B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B4491D-A3FF-6A2F-D2C8-20B15E62B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43174FD-3D18-E685-37DA-62F2E15853A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C82FAD-04E5-98F8-4A09-D8E88506880D}"/>
              </a:ext>
            </a:extLst>
          </p:cNvPr>
          <p:cNvSpPr txBox="1"/>
          <p:nvPr/>
        </p:nvSpPr>
        <p:spPr>
          <a:xfrm>
            <a:off x="657031" y="1651221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تستنسخ آلة 10 صفحات كل دقيقتين.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ستنتسخ هذه الآلة خلال 7 دقائق؟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C1AC182-E5B0-DD90-38BE-BF476E8042FD}"/>
              </a:ext>
            </a:extLst>
          </p:cNvPr>
          <p:cNvGraphicFramePr>
            <a:graphicFrameLocks noGrp="1"/>
          </p:cNvGraphicFramePr>
          <p:nvPr/>
        </p:nvGraphicFramePr>
        <p:xfrm>
          <a:off x="876827" y="3429000"/>
          <a:ext cx="4121715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34" name="Légende : encadrée 33">
            <a:extLst>
              <a:ext uri="{FF2B5EF4-FFF2-40B4-BE49-F238E27FC236}">
                <a16:creationId xmlns:a16="http://schemas.microsoft.com/office/drawing/2014/main" id="{748172B4-AE9D-AB64-1AA6-73D1862B45B5}"/>
              </a:ext>
            </a:extLst>
          </p:cNvPr>
          <p:cNvSpPr/>
          <p:nvPr/>
        </p:nvSpPr>
        <p:spPr>
          <a:xfrm>
            <a:off x="5949459" y="3221748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86900"/>
              <a:gd name="adj4" fmla="val -7238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tx1"/>
                </a:solidFill>
              </a:rPr>
              <a:t>عدد الصفحات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35" name="Légende : encadrée 34">
            <a:extLst>
              <a:ext uri="{FF2B5EF4-FFF2-40B4-BE49-F238E27FC236}">
                <a16:creationId xmlns:a16="http://schemas.microsoft.com/office/drawing/2014/main" id="{8428173B-6AFA-0AF1-FD4F-8A9A10580517}"/>
              </a:ext>
            </a:extLst>
          </p:cNvPr>
          <p:cNvSpPr/>
          <p:nvPr/>
        </p:nvSpPr>
        <p:spPr>
          <a:xfrm>
            <a:off x="6099769" y="4420281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-18700"/>
              <a:gd name="adj4" fmla="val -787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المدة (</a:t>
            </a:r>
            <a:r>
              <a:rPr lang="fr-FR" b="1" dirty="0">
                <a:solidFill>
                  <a:schemeClr val="tx1"/>
                </a:solidFill>
              </a:rPr>
              <a:t>min</a:t>
            </a:r>
            <a:r>
              <a:rPr lang="ar-MA" b="1" dirty="0">
                <a:solidFill>
                  <a:schemeClr val="tx1"/>
                </a:solidFill>
              </a:rPr>
              <a:t>)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07F65E4-7FBC-554E-EE11-D98D96617418}"/>
              </a:ext>
            </a:extLst>
          </p:cNvPr>
          <p:cNvSpPr txBox="1"/>
          <p:nvPr/>
        </p:nvSpPr>
        <p:spPr>
          <a:xfrm>
            <a:off x="4730600" y="2661225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العودة إلى الوحدة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C7D05E4-D35F-62DD-7561-80CE6D9B3A0C}"/>
              </a:ext>
            </a:extLst>
          </p:cNvPr>
          <p:cNvSpPr txBox="1"/>
          <p:nvPr/>
        </p:nvSpPr>
        <p:spPr>
          <a:xfrm>
            <a:off x="4998542" y="5002000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الرابع المتناسب</a:t>
            </a:r>
          </a:p>
        </p:txBody>
      </p:sp>
      <p:graphicFrame>
        <p:nvGraphicFramePr>
          <p:cNvPr id="48" name="Tableau 47">
            <a:extLst>
              <a:ext uri="{FF2B5EF4-FFF2-40B4-BE49-F238E27FC236}">
                <a16:creationId xmlns:a16="http://schemas.microsoft.com/office/drawing/2014/main" id="{F18ADB9F-3347-20C3-2B93-D43E7E26C2CB}"/>
              </a:ext>
            </a:extLst>
          </p:cNvPr>
          <p:cNvGraphicFramePr>
            <a:graphicFrameLocks noGrp="1"/>
          </p:cNvGraphicFramePr>
          <p:nvPr/>
        </p:nvGraphicFramePr>
        <p:xfrm>
          <a:off x="1070170" y="5006210"/>
          <a:ext cx="2747810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B6F83DA-3608-6082-0084-B8648C0CFD8A}"/>
                  </a:ext>
                </a:extLst>
              </p:cNvPr>
              <p:cNvSpPr txBox="1"/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𝟕𝟎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35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2B6F83DA-3608-6082-0084-B8648C0CF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blipFill>
                <a:blip r:embed="rId5"/>
                <a:stretch>
                  <a:fillRect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727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E3EA-DFD3-043E-49DE-86637302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927E4-CB04-3598-9797-795FB91D5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9047D0-D9A8-D230-F884-ACFA641955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واملؤوا جدول التناسبية على ألواحكم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5F3A74-938D-09B0-87AC-85AC7F4BBA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F31A37-0687-779A-97D2-1300F8CF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30286D9-CB82-8932-8CE7-71DCAC4174B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D63200-5AC4-6E0D-67B4-0596E8E842F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2C245-4D00-72CF-A9DF-D226A530CC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DE97FC-2849-E4C4-40B1-9F31DDB2CE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94FDC67-AC4F-5407-2304-599BF0D30CA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52A206-F571-F236-E41B-914D693DE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75BD91E-8559-BACD-F38D-E4AA5B1BC4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CEF4F24-47DA-AE1E-A42C-9F8F1DF6B8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C60EBD8-7A29-34FA-9FE9-EA2C37DDEC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2A3B93-1692-1BEB-7F7D-FD64850C62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0AFDCBBE-5A52-0B69-5C72-1C38D445AE05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7315F5EE-906F-43A7-27BF-77729899D6A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6967F3-463C-3C1D-90AA-A5E411E67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84D3943-C259-249F-94ED-161A0C278B5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D08579-F5C1-4C7B-78E9-DD89EF4D60DA}"/>
              </a:ext>
            </a:extLst>
          </p:cNvPr>
          <p:cNvSpPr txBox="1"/>
          <p:nvPr/>
        </p:nvSpPr>
        <p:spPr>
          <a:xfrm>
            <a:off x="559985" y="2774086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لقطع مسافة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km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تستهلك سيارة 5 لترات من البنزين.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المسافة التي ستقطعها باستهلاك 3 لتر من البنزين؟</a:t>
            </a:r>
          </a:p>
        </p:txBody>
      </p:sp>
    </p:spTree>
    <p:extLst>
      <p:ext uri="{BB962C8B-B14F-4D97-AF65-F5344CB8AC3E}">
        <p14:creationId xmlns:p14="http://schemas.microsoft.com/office/powerpoint/2010/main" val="362930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5674-0993-3E06-5144-3A67EEB6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92E68D-8437-B628-B3B6-679FE87F307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7AF078-C975-ED01-95BD-7F538F3EF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4D3AC-63FB-6231-6EF2-E506662AFF1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4181D58-C3D1-5D88-205B-066C9C0ED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EF32B6-AB81-2BDC-A0D3-4196220106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91A18A-3469-1162-C6E3-E9695192CD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A2CDB2-20E8-0C9D-751C-C970798E79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BA12060-9D42-812D-7C34-385A8A2C32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50F546-20BA-20E2-6519-C8ACB1A7DBE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A4AEFE-0EF5-D168-3E49-5D0339445F7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DD7F176-8255-D527-51D4-B3EAD85A1DC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154EBA-EE3D-6098-FE34-438C0D83812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E9EFD91-CC32-67AD-C9DA-FEC8C4FFFD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CB712E9-C979-A1E0-7179-8C165289C4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Oval 81">
            <a:extLst>
              <a:ext uri="{FF2B5EF4-FFF2-40B4-BE49-F238E27FC236}">
                <a16:creationId xmlns:a16="http://schemas.microsoft.com/office/drawing/2014/main" id="{416C0D9B-3DC8-8E64-AFD1-575ABD79149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78DFF26E-5D9D-D1DE-17F5-85E9F1E6171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2B53B0-83F8-862D-1A24-566BCAD4C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194E466-9647-CE6B-1F31-D5B2870FA472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F83848-5B43-0757-EC6A-F15CF6D97094}"/>
              </a:ext>
            </a:extLst>
          </p:cNvPr>
          <p:cNvSpPr txBox="1"/>
          <p:nvPr/>
        </p:nvSpPr>
        <p:spPr>
          <a:xfrm>
            <a:off x="657031" y="1651221"/>
            <a:ext cx="7320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لقطع مسافة 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km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تستهلك سيارة 5 لترات من البنزين.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المسافة التي ستقطعها باستهلاك 3 لتر من البنزين؟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95506661-493A-AD46-3D8B-F97BB3CA7909}"/>
              </a:ext>
            </a:extLst>
          </p:cNvPr>
          <p:cNvGraphicFramePr>
            <a:graphicFrameLocks noGrp="1"/>
          </p:cNvGraphicFramePr>
          <p:nvPr/>
        </p:nvGraphicFramePr>
        <p:xfrm>
          <a:off x="876827" y="3429000"/>
          <a:ext cx="4121715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1584721166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</a:rPr>
                        <a:t>20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p:sp>
        <p:nvSpPr>
          <p:cNvPr id="25" name="Légende : encadrée 24">
            <a:extLst>
              <a:ext uri="{FF2B5EF4-FFF2-40B4-BE49-F238E27FC236}">
                <a16:creationId xmlns:a16="http://schemas.microsoft.com/office/drawing/2014/main" id="{181A43DD-50EC-BF1D-9914-95C1B381FB09}"/>
              </a:ext>
            </a:extLst>
          </p:cNvPr>
          <p:cNvSpPr/>
          <p:nvPr/>
        </p:nvSpPr>
        <p:spPr>
          <a:xfrm>
            <a:off x="5949459" y="3221748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86900"/>
              <a:gd name="adj4" fmla="val -7238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tx1"/>
                </a:solidFill>
              </a:rPr>
              <a:t>المسافة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6" name="Légende : encadrée 25">
            <a:extLst>
              <a:ext uri="{FF2B5EF4-FFF2-40B4-BE49-F238E27FC236}">
                <a16:creationId xmlns:a16="http://schemas.microsoft.com/office/drawing/2014/main" id="{B608BCF5-5537-53C5-EBA9-A35D2A7DB7D4}"/>
              </a:ext>
            </a:extLst>
          </p:cNvPr>
          <p:cNvSpPr/>
          <p:nvPr/>
        </p:nvSpPr>
        <p:spPr>
          <a:xfrm>
            <a:off x="6099769" y="4420281"/>
            <a:ext cx="1350342" cy="539151"/>
          </a:xfrm>
          <a:prstGeom prst="borderCallout1">
            <a:avLst>
              <a:gd name="adj1" fmla="val 18750"/>
              <a:gd name="adj2" fmla="val -8333"/>
              <a:gd name="adj3" fmla="val -18700"/>
              <a:gd name="adj4" fmla="val -787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dirty="0">
                <a:solidFill>
                  <a:schemeClr val="tx1"/>
                </a:solidFill>
              </a:rPr>
              <a:t>كمية البنزين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E288DC-890E-3630-44CA-0BBF9CB3E447}"/>
              </a:ext>
            </a:extLst>
          </p:cNvPr>
          <p:cNvSpPr txBox="1"/>
          <p:nvPr/>
        </p:nvSpPr>
        <p:spPr>
          <a:xfrm>
            <a:off x="4730600" y="2661225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العودة إلى الوحدة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A04288-C25B-71E8-24FD-BBD58464AE79}"/>
              </a:ext>
            </a:extLst>
          </p:cNvPr>
          <p:cNvSpPr txBox="1"/>
          <p:nvPr/>
        </p:nvSpPr>
        <p:spPr>
          <a:xfrm>
            <a:off x="4998542" y="5002000"/>
            <a:ext cx="357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الرابع المتناسب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8D12AA49-8DA1-AAFE-521F-C504C7BB5543}"/>
              </a:ext>
            </a:extLst>
          </p:cNvPr>
          <p:cNvGraphicFramePr>
            <a:graphicFrameLocks noGrp="1"/>
          </p:cNvGraphicFramePr>
          <p:nvPr/>
        </p:nvGraphicFramePr>
        <p:xfrm>
          <a:off x="1070170" y="5006210"/>
          <a:ext cx="2747810" cy="126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905">
                  <a:extLst>
                    <a:ext uri="{9D8B030D-6E8A-4147-A177-3AD203B41FA5}">
                      <a16:colId xmlns:a16="http://schemas.microsoft.com/office/drawing/2014/main" val="2294221831"/>
                    </a:ext>
                  </a:extLst>
                </a:gridCol>
                <a:gridCol w="1373905">
                  <a:extLst>
                    <a:ext uri="{9D8B030D-6E8A-4147-A177-3AD203B41FA5}">
                      <a16:colId xmlns:a16="http://schemas.microsoft.com/office/drawing/2014/main" val="3709883172"/>
                    </a:ext>
                  </a:extLst>
                </a:gridCol>
              </a:tblGrid>
              <a:tr h="62614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84213"/>
                  </a:ext>
                </a:extLst>
              </a:tr>
              <a:tr h="634715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3281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CF36CB7-9624-CD3D-430C-A0CD2343248D}"/>
                  </a:ext>
                </a:extLst>
              </p:cNvPr>
              <p:cNvSpPr txBox="1"/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  <m: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60</a:t>
                </a:r>
                <a:endPara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CF36CB7-9624-CD3D-430C-A0CD23432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775808"/>
                <a:ext cx="2277374" cy="624082"/>
              </a:xfrm>
              <a:prstGeom prst="rect">
                <a:avLst/>
              </a:prstGeom>
              <a:blipFill>
                <a:blip r:embed="rId5"/>
                <a:stretch>
                  <a:fillRect r="-4813" b="-873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0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الكسور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ارسموا التمثيل المناسب لحل المسألة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10F0298-53D3-896C-500D-328DC49B177C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10F0298-53D3-896C-500D-328DC49B1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25">
            <a:extLst>
              <a:ext uri="{FF2B5EF4-FFF2-40B4-BE49-F238E27FC236}">
                <a16:creationId xmlns:a16="http://schemas.microsoft.com/office/drawing/2014/main" id="{3928BB43-0983-A151-AC68-506D39BBDEBA}"/>
              </a:ext>
            </a:extLst>
          </p:cNvPr>
          <p:cNvSpPr txBox="1"/>
          <p:nvPr/>
        </p:nvSpPr>
        <p:spPr>
          <a:xfrm>
            <a:off x="4050316" y="2841283"/>
            <a:ext cx="4513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مثل المسألة باستعمال نموذج الأشرطة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أحسب عدد التلميذات الإناث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 أحسب عدد التلاميذ الذكور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1D953B-FB85-45EC-0B4A-85B13F5D5C21}"/>
              </a:ext>
            </a:extLst>
          </p:cNvPr>
          <p:cNvSpPr/>
          <p:nvPr/>
        </p:nvSpPr>
        <p:spPr>
          <a:xfrm>
            <a:off x="4050316" y="2841283"/>
            <a:ext cx="4513376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0A28222-90E8-0398-40DB-6994457164FD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0A28222-90E8-0398-40DB-699445716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6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BBC5D1C0-E649-A5A9-CAD2-AAE4934F04F8}"/>
              </a:ext>
            </a:extLst>
          </p:cNvPr>
          <p:cNvSpPr txBox="1"/>
          <p:nvPr/>
        </p:nvSpPr>
        <p:spPr>
          <a:xfrm>
            <a:off x="4050316" y="2841283"/>
            <a:ext cx="4513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مثل المسألة باستعمال نموذج الأشرطة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أحسب عدد التلميذات الإناث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 أحسب عدد التلاميذ الذكور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92BF7-6E92-A98A-9BC5-A3B80D43B03C}"/>
              </a:ext>
            </a:extLst>
          </p:cNvPr>
          <p:cNvSpPr/>
          <p:nvPr/>
        </p:nvSpPr>
        <p:spPr>
          <a:xfrm>
            <a:off x="4050316" y="2841283"/>
            <a:ext cx="4513376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2C19EED6-FA21-466E-8059-2E4119F84252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FCE98BD-7720-512F-1C1C-928001228F5E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الإناث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FEA17C-B44F-3897-85F5-A60BBC69774E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الذكور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1E0DF7-EECD-16A3-AB87-E97E80F78294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3CF68D-699E-0357-66BC-89C8AADC8E7C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CADE69-CB0C-0580-F8F0-F4AFF40B4A5F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409431-CC2E-FBF3-A248-416C36A91B50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60FB05-9B13-F0BF-C8C1-76FD8A52CE40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9AED9E-F5A0-C091-5A0E-DADE75CB7C95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7B11DF4-EC58-1D90-B16D-1418F155275D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1C14645-5A51-9E43-6A2F-18C0C3911741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29F4554-144B-D7F0-A0CD-B046F768B4AC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54758073-4542-A76F-C47B-C6FB194319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898D8C49-53DE-B288-21E3-AC91B54CDC9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AC2636-7B64-C81B-5306-B659C1C7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0AF21F-38A0-30C7-4A6E-D8FC18C76A6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7141596-C61B-944D-2565-3AB11189A13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احسبوا عدد الإناث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41FAA20-D9AF-E948-F39B-8A32C71EFE9D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41FAA20-D9AF-E948-F39B-8A32C71EF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E04A7F77-A0E3-F6BA-7C89-E213C225E10E}"/>
              </a:ext>
            </a:extLst>
          </p:cNvPr>
          <p:cNvSpPr txBox="1"/>
          <p:nvPr/>
        </p:nvSpPr>
        <p:spPr>
          <a:xfrm>
            <a:off x="4050316" y="2841283"/>
            <a:ext cx="4513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مثل المسألة باستعمال نموذج الأشرطة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أحسب عدد التلميذات الإناث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 أحسب عدد التلاميذ الذكور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EA762C-2ECC-08C2-8CFC-BF4BACA3294A}"/>
              </a:ext>
            </a:extLst>
          </p:cNvPr>
          <p:cNvSpPr/>
          <p:nvPr/>
        </p:nvSpPr>
        <p:spPr>
          <a:xfrm>
            <a:off x="4772601" y="3252008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Accolade fermante 25">
            <a:extLst>
              <a:ext uri="{FF2B5EF4-FFF2-40B4-BE49-F238E27FC236}">
                <a16:creationId xmlns:a16="http://schemas.microsoft.com/office/drawing/2014/main" id="{C595E817-734C-E861-6C5A-3540DA22A7DB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D8242E9-6B8E-3D8D-2278-FF205E40CCE3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الإناث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02D0563-B09C-19AC-32E9-BFAE47C1709F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الذكور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EB2726-2404-0647-8506-85F982FE7B53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9F3AF4-F489-2CF4-5094-5E8743F0E76D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D27728-59F1-22BA-F1BC-14109F3FDF5F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FCD105-138E-1F3C-91BD-C643E1372851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D0FADC5-BA53-95AA-A0DF-D6AA853D0084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304955-365D-C675-6351-C644F8BF9B0E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508389-7AD5-98CE-DD81-A3F5FCDA540E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63C058B-66EE-2D7E-3E5A-2FC0DCD5E585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EA52111-5E51-F484-9A2C-02444A220255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وصل إلى الجواب الصحيح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BF4BCF6D-74EC-BB78-5D9B-4EFAFBD0448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21FC54F1-B2B6-7023-8E1A-324AFD08C17E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51F956-4A86-3F42-14B6-698849D32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A42E3B-8E9A-D8CA-3FAE-35A341B5CF5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3B5157-8103-C424-4E34-76FC5E40DD93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23B5157-8103-C424-4E34-76FC5E40D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6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C7BA4929-EC49-DB61-13DA-E3CB9714EAA9}"/>
              </a:ext>
            </a:extLst>
          </p:cNvPr>
          <p:cNvSpPr txBox="1"/>
          <p:nvPr/>
        </p:nvSpPr>
        <p:spPr>
          <a:xfrm>
            <a:off x="4050316" y="2841283"/>
            <a:ext cx="45133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مثل المسألة باستعمال نموذج الأشرطة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أحسب عدد التلميذات الإناث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 أحسب عدد التلاميذ الذكور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7A8D89-BDBC-C27D-4472-A4C51BE0C2C7}"/>
              </a:ext>
            </a:extLst>
          </p:cNvPr>
          <p:cNvSpPr/>
          <p:nvPr/>
        </p:nvSpPr>
        <p:spPr>
          <a:xfrm>
            <a:off x="4772601" y="3252008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EDE444E8-44BE-A264-5298-D2D9295AE4F6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8563B4-80F6-E81B-1D02-5A19624DF460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الإناث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1EDD96-A5A9-99AF-E278-5B87E8644DF9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الذكور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B643C4F-40E8-189F-4EF0-FB777747199D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2C3D174-7A37-5229-8F91-BE81E8344453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4E733C-1170-C47A-DA4B-FBDED4789280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E7CD84-A559-F318-3534-3EF597B7BD71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AD9B6B-6165-F276-B445-C6EE134AF339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40010D-F0ED-477D-5564-C51E98489D1E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D1424A-28FF-E97D-023A-23811E0BF4D7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6802DF-BC5D-2AB0-09BF-1E185B00844A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4FE3E63-55E8-5FF3-F94C-888584895D66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7E9C836-A1ED-6F7A-1B81-AE324D35721A}"/>
              </a:ext>
            </a:extLst>
          </p:cNvPr>
          <p:cNvSpPr txBox="1"/>
          <p:nvPr/>
        </p:nvSpPr>
        <p:spPr>
          <a:xfrm>
            <a:off x="4727558" y="3657826"/>
            <a:ext cx="1188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 ÷ 8 = 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D0C2295-7EBA-44CE-A9DA-B748C6132F02}"/>
              </a:ext>
            </a:extLst>
          </p:cNvPr>
          <p:cNvSpPr txBox="1"/>
          <p:nvPr/>
        </p:nvSpPr>
        <p:spPr>
          <a:xfrm>
            <a:off x="6506162" y="3641104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4 = 12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1ED0A00-C944-45E4-84A3-B97EBDB904D6}"/>
              </a:ext>
            </a:extLst>
          </p:cNvPr>
          <p:cNvSpPr txBox="1"/>
          <p:nvPr/>
        </p:nvSpPr>
        <p:spPr>
          <a:xfrm>
            <a:off x="6296157" y="401043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عدد الإناث هو 12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7C17-822D-CC9A-5209-CCFD064C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2B80DCD-BFA3-1C31-C112-A1865B63B76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2AFB805-9BA9-6EAB-687C-CEEDD8A1807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C1058F-571A-7333-745F-479EDCBCD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B1A4C2-5888-A9A4-3FD4-B0CE578E4458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E2F9ED-2029-3A5B-AD33-D8E8AA7E8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7E0435B-3469-1F8E-074B-0425EC70582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5AF0719-6620-845C-BC53-6B11C078C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25998D7-60D6-24CB-D067-4F6062EF342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B32FA7E-A7EB-0620-DC6C-0478903683B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A740371-31B1-3B6E-523E-BFBAB7FD4F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2C69F17-2765-189E-7F58-5A99BD478E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260A708-E2E0-5669-2889-77A557131D7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DCD7A90-F5B0-A7C3-340F-B253CB87209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F4AF008-6341-D8BE-015A-71142E5A71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C51B27D-A30C-1E1C-C148-E044600E13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6CBF403-E797-93CC-8744-E3E3A3797F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3889508-3C7D-8837-E9C4-CAC01B51FFC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93CD4C8-894E-B153-7330-4EDAA4C212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الألواح، احسبوا عدد الذكور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DB511D0-9766-23DF-4E0B-F0C0847F7907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DB511D0-9766-23DF-4E0B-F0C0847F7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97BDA3B-627D-E9D1-9D9D-037DB4708441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97BDA3B-627D-E9D1-9D9D-037DB4708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5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539BD4EB-47D5-2164-BFE8-6891C17EE4C7}"/>
              </a:ext>
            </a:extLst>
          </p:cNvPr>
          <p:cNvSpPr txBox="1"/>
          <p:nvPr/>
        </p:nvSpPr>
        <p:spPr>
          <a:xfrm>
            <a:off x="4050316" y="2841283"/>
            <a:ext cx="45133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مثل المسألة باستعمال نموذج الأشرطة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أحسب عدد التلميذات الإناث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 أحسب عدد التلاميذ الذكور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45FF7A-7921-2120-1B2C-C074219EDB80}"/>
              </a:ext>
            </a:extLst>
          </p:cNvPr>
          <p:cNvSpPr/>
          <p:nvPr/>
        </p:nvSpPr>
        <p:spPr>
          <a:xfrm>
            <a:off x="4715086" y="4336226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Accolade fermante 37">
            <a:extLst>
              <a:ext uri="{FF2B5EF4-FFF2-40B4-BE49-F238E27FC236}">
                <a16:creationId xmlns:a16="http://schemas.microsoft.com/office/drawing/2014/main" id="{A15FE9CA-491C-B5EA-72EF-89D1C9396383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FD14E3B-ED15-DEA3-E917-620961F4C3B2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الإناث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F530ADE-4B5C-605C-772C-34472CC8D536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الذكور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F6285AF-2BD1-885C-D6B9-1D940FFEED8F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4AACE6-4014-A7B7-3665-7D063DD93996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552892-E8CA-728B-0C8D-A029EDDD7475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5AC2794-5509-402C-C683-8ECBA9D2D481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F26142-7613-7C85-119E-962EA2A1536D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193B9E4-5884-72AF-465A-06E71CDED8AB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58B48D-A88E-421A-98F7-1DEC087085A3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93C08DA-7C2D-848B-9391-7064853EBA39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A7BFD3B-1E70-A5D0-F5FC-F231178D4746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72EE1E4-A539-A251-6664-4089468C7B9B}"/>
              </a:ext>
            </a:extLst>
          </p:cNvPr>
          <p:cNvSpPr txBox="1"/>
          <p:nvPr/>
        </p:nvSpPr>
        <p:spPr>
          <a:xfrm>
            <a:off x="4727558" y="3657826"/>
            <a:ext cx="1188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 ÷ 8 = 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345A16C-AE0B-20C3-66D9-C21AE9E025BE}"/>
              </a:ext>
            </a:extLst>
          </p:cNvPr>
          <p:cNvSpPr txBox="1"/>
          <p:nvPr/>
        </p:nvSpPr>
        <p:spPr>
          <a:xfrm>
            <a:off x="6506162" y="3641104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4 = 12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032B955-FBBC-C093-5278-5F5E3F2F8D09}"/>
              </a:ext>
            </a:extLst>
          </p:cNvPr>
          <p:cNvSpPr txBox="1"/>
          <p:nvPr/>
        </p:nvSpPr>
        <p:spPr>
          <a:xfrm>
            <a:off x="6296157" y="401043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عدد الإناث هو 12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22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F7BEE-568A-2A5E-B6E6-B6C6995D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B4ACA7-97F4-C6B2-B9CA-7D4A0415F84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C37231-B1EA-9B05-7E58-870068134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083922-5F04-B027-2C69-9710B0A8A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C91C04-E624-3506-5C91-5B0D33029C6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F1E0716-CC0D-7C6A-0CB1-599FAC5D6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CE3CE89-F5D7-D5ED-C245-76B86E9F90B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3DED83-62F0-2351-5FD7-268089C7E18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68779E0-E013-91DB-1805-C197A499A0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D580085-66AA-BB4A-BDA3-456BCA3E6CF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F574A98-BDFF-23EA-C45E-5E69EF1FB54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6B9E35-596E-6BA2-86AB-4B2223B7BE4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E64BE6A-BD2C-A10B-C4F4-05257321C19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55A2038-A54B-46F2-0EEA-1D8A13C4932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CE0F48F-A032-0C79-C2B0-10CC0C081F5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ADABA0-4590-E4E6-1482-C323AC6C4B3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73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FE56C-86D1-0354-ADDA-7CBE00562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87E0982-D70C-62A3-2D05-FCDE45CCB173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وصل إلى الجواب الصحيح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5C41DB4-200A-D763-C87F-C3A7CD7BB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7FD883-9B32-A300-1D3D-20568F3B24E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1DD32E7-86BD-E306-72F8-02D2AED8C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BDDBE2F-8DA6-ABD9-DC40-D61E80F63BA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11F2B9D-983B-4805-57FF-9A8C2E68DC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E5833B8-29C8-1454-2DC4-181119CD0F3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52ECA0A-FCF7-9EC1-BD20-B50BD8D3D7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FA35A7B9-4A81-5517-1D91-E185BF052E1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C4D6D30-B323-F164-FF95-C0B6FBCE26E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EDD9FC6-B1F3-5525-0ADC-024FD0D82CD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D844C38-046B-263C-AF3F-EBAF164E04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B44C86D-F7A2-C548-1A9F-A1FE80B3DB1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2237863-ADA8-9DA4-5DBB-20612A79CD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E75EFC30-02E0-05C7-4D47-3BF1CCCE961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946F1F47-0C81-00C9-0464-741831451C7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0A36A3-CAAE-C5D2-A76E-7400A78F8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C0353F6-109F-402C-C288-61E0703120C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886C4C-BB5A-7C81-FAFB-95A099DFB8C0}"/>
                  </a:ext>
                </a:extLst>
              </p:cNvPr>
              <p:cNvSpPr txBox="1"/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شارَكَ في رِحْلَةٍ مَدْرَسِيَّةٍ 32 تِلْميذاً. تُمَثِّلُ الإِناثُ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kumimoji="0" lang="ar-MA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ar-MA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65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  مِنَ الذُّكورِ.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886C4C-BB5A-7C81-FAFB-95A099DFB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56" y="1871879"/>
                <a:ext cx="7669763" cy="714683"/>
              </a:xfrm>
              <a:prstGeom prst="rect">
                <a:avLst/>
              </a:prstGeom>
              <a:blipFill>
                <a:blip r:embed="rId6"/>
                <a:stretch>
                  <a:fillRect l="-1987" r="-1669" b="-1111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609567F9-D5C8-B102-2F7B-377C09EAB6D6}"/>
              </a:ext>
            </a:extLst>
          </p:cNvPr>
          <p:cNvSpPr txBox="1"/>
          <p:nvPr/>
        </p:nvSpPr>
        <p:spPr>
          <a:xfrm>
            <a:off x="4050316" y="2841283"/>
            <a:ext cx="45133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 مثل المسألة باستعمال نموذج الأشرطة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 أحسب عدد التلميذات الإناث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 أحسب عدد التلاميذ الذكور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................................................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81319-2538-ADD4-659E-AB294EEA182C}"/>
              </a:ext>
            </a:extLst>
          </p:cNvPr>
          <p:cNvSpPr/>
          <p:nvPr/>
        </p:nvSpPr>
        <p:spPr>
          <a:xfrm>
            <a:off x="4715086" y="4336226"/>
            <a:ext cx="3834694" cy="4534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ACA97BE6-6DF2-7F4E-8D00-52B31CE190C2}"/>
              </a:ext>
            </a:extLst>
          </p:cNvPr>
          <p:cNvSpPr/>
          <p:nvPr/>
        </p:nvSpPr>
        <p:spPr>
          <a:xfrm>
            <a:off x="3835216" y="3661925"/>
            <a:ext cx="286004" cy="8692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F7F6D41-EE04-D16D-E10B-25D1EAE1816A}"/>
              </a:ext>
            </a:extLst>
          </p:cNvPr>
          <p:cNvSpPr txBox="1"/>
          <p:nvPr/>
        </p:nvSpPr>
        <p:spPr>
          <a:xfrm>
            <a:off x="57000" y="4031989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الإناث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A386FF8-BDB5-2EE1-3EB0-6DE204109637}"/>
              </a:ext>
            </a:extLst>
          </p:cNvPr>
          <p:cNvSpPr txBox="1"/>
          <p:nvPr/>
        </p:nvSpPr>
        <p:spPr>
          <a:xfrm>
            <a:off x="89814" y="3662657"/>
            <a:ext cx="76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الذكور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6A3BB9-CC22-E06E-93FE-B27F0CB91D58}"/>
              </a:ext>
            </a:extLst>
          </p:cNvPr>
          <p:cNvSpPr/>
          <p:nvPr/>
        </p:nvSpPr>
        <p:spPr>
          <a:xfrm>
            <a:off x="93698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378D9E-EB95-6217-72FB-087A04CBC931}"/>
              </a:ext>
            </a:extLst>
          </p:cNvPr>
          <p:cNvSpPr/>
          <p:nvPr/>
        </p:nvSpPr>
        <p:spPr>
          <a:xfrm>
            <a:off x="1539103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26079A6-22A4-012C-DC15-14830024A2CA}"/>
              </a:ext>
            </a:extLst>
          </p:cNvPr>
          <p:cNvSpPr/>
          <p:nvPr/>
        </p:nvSpPr>
        <p:spPr>
          <a:xfrm>
            <a:off x="2106841" y="4161810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C4553EA-32F7-E15A-2C68-3487AECFB1F4}"/>
              </a:ext>
            </a:extLst>
          </p:cNvPr>
          <p:cNvSpPr/>
          <p:nvPr/>
        </p:nvSpPr>
        <p:spPr>
          <a:xfrm>
            <a:off x="93698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D1A3A4-B1E3-AE85-47EB-B58496D14DE9}"/>
              </a:ext>
            </a:extLst>
          </p:cNvPr>
          <p:cNvSpPr/>
          <p:nvPr/>
        </p:nvSpPr>
        <p:spPr>
          <a:xfrm>
            <a:off x="1539103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E71A6F-C3A5-4FD5-8EBB-856C0E2EDAF6}"/>
              </a:ext>
            </a:extLst>
          </p:cNvPr>
          <p:cNvSpPr/>
          <p:nvPr/>
        </p:nvSpPr>
        <p:spPr>
          <a:xfrm>
            <a:off x="2106841" y="3662657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BA8DFBA-8F7A-A1A7-0D42-00BFB2AA901A}"/>
              </a:ext>
            </a:extLst>
          </p:cNvPr>
          <p:cNvSpPr/>
          <p:nvPr/>
        </p:nvSpPr>
        <p:spPr>
          <a:xfrm>
            <a:off x="2708961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12E2DB4-1F13-E368-FFDB-53BC65A484D8}"/>
              </a:ext>
            </a:extLst>
          </p:cNvPr>
          <p:cNvSpPr/>
          <p:nvPr/>
        </p:nvSpPr>
        <p:spPr>
          <a:xfrm>
            <a:off x="3276699" y="3661925"/>
            <a:ext cx="602120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D979CC6-9362-57C5-B6D9-90D892EEE0EF}"/>
              </a:ext>
            </a:extLst>
          </p:cNvPr>
          <p:cNvSpPr txBox="1"/>
          <p:nvPr/>
        </p:nvSpPr>
        <p:spPr>
          <a:xfrm>
            <a:off x="4121219" y="3977144"/>
            <a:ext cx="49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6FC4F77-89C4-1940-2BD8-3AE3FA4778AE}"/>
              </a:ext>
            </a:extLst>
          </p:cNvPr>
          <p:cNvSpPr txBox="1"/>
          <p:nvPr/>
        </p:nvSpPr>
        <p:spPr>
          <a:xfrm>
            <a:off x="4727558" y="3657826"/>
            <a:ext cx="1188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 ÷ 8 = 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B16D077-9F53-94BC-2601-C2876AF4DC6D}"/>
              </a:ext>
            </a:extLst>
          </p:cNvPr>
          <p:cNvSpPr txBox="1"/>
          <p:nvPr/>
        </p:nvSpPr>
        <p:spPr>
          <a:xfrm>
            <a:off x="6506162" y="3641104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4 = 12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3DF17A2-92F6-2EFE-D305-3D61F4859A6C}"/>
              </a:ext>
            </a:extLst>
          </p:cNvPr>
          <p:cNvSpPr txBox="1"/>
          <p:nvPr/>
        </p:nvSpPr>
        <p:spPr>
          <a:xfrm>
            <a:off x="6296157" y="4010436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عدد الإناث هو 12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163556E-9DC1-718E-3B39-0D30042FCFC8}"/>
              </a:ext>
            </a:extLst>
          </p:cNvPr>
          <p:cNvSpPr txBox="1"/>
          <p:nvPr/>
        </p:nvSpPr>
        <p:spPr>
          <a:xfrm>
            <a:off x="6386308" y="4766715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x 4 = 20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A2DE701-C6AA-9B86-8FDF-8ECAF5F1AFDE}"/>
              </a:ext>
            </a:extLst>
          </p:cNvPr>
          <p:cNvSpPr txBox="1"/>
          <p:nvPr/>
        </p:nvSpPr>
        <p:spPr>
          <a:xfrm>
            <a:off x="6176303" y="5136047"/>
            <a:ext cx="161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عدد الذكور هو 20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94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 الجانبية والكلية للموشور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القائم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مساحة قاعدة هذا الموشور القائم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CAA3D0-FFA6-EE7F-64CA-F666AF099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0B8F815F-2CCA-2B22-D901-8E39FFE5124A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1FBFD8-928B-7F86-3AEC-37C8FC7D2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C78BF6-DAFC-319B-BB3A-3E1E7C6F8A78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EC91FE-BCF0-0709-9BF7-0CCEE6370C10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احسبوا مساحة القاعدتين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42539B-9256-5B41-EA01-EEEB695538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9374" y="2145724"/>
            <a:ext cx="3779508" cy="210449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C556C5B-E8B1-5D66-9DFE-766664C37A73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7E7CC9F-E9B7-92A8-D651-A2739556A4BA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74EEDB8-5338-3D76-DB79-FB77EE924382}"/>
              </a:ext>
            </a:extLst>
          </p:cNvPr>
          <p:cNvSpPr txBox="1"/>
          <p:nvPr/>
        </p:nvSpPr>
        <p:spPr>
          <a:xfrm>
            <a:off x="4210289" y="5048060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القاعِدَتَيْنِ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F31B3E-0613-51C7-6584-61276C2E5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B7CB999-5683-2677-0EF8-DE0CB18F19B8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89C97C0-4997-A73A-B3CE-9A0F1D673850}"/>
              </a:ext>
            </a:extLst>
          </p:cNvPr>
          <p:cNvSpPr txBox="1"/>
          <p:nvPr/>
        </p:nvSpPr>
        <p:spPr>
          <a:xfrm>
            <a:off x="2287684" y="491972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24 = 48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68CF319-BC0E-5770-9196-09712486F06C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4EC15A-3159-C1C8-3C5F-A8B0FBDC1205}"/>
              </a:ext>
            </a:extLst>
          </p:cNvPr>
          <p:cNvSpPr txBox="1"/>
          <p:nvPr/>
        </p:nvSpPr>
        <p:spPr>
          <a:xfrm>
            <a:off x="4210289" y="5048060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القاعِدَتَيْنِ: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93DA-8ACA-9941-E64C-B3180CB53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6B0563-3E7A-0815-9BEC-1DCE75672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EC623A-756A-9415-AAA6-9DA146F201B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احسبوا المساحة الجانبية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BDC5D8-B0D9-10EC-59A4-C264C5355A1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7AFDC1-76CD-3EFA-21F4-F64DF0F3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9FDD4D0-9616-CAC0-AE8B-72E35131C1A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12A0BD4-41A9-61E0-5F64-3B51341A07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9C2EEFC-C245-2428-CC72-C3492E9974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A895FC2-636D-DCBE-2342-0009C6849A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40635DE-291D-2F70-B943-6DD503BB802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98EC38-83B7-E0B4-2C7C-31AFD9A1CA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F428D4-0E69-F417-AC2E-A44C9C291C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B917C91-B600-FCF4-E43E-303387375D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27539EB2-F998-782B-E774-BF69DBE8B62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A962424-0B93-AF33-FAFB-46E3AD88A67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40CC40C8-5C6C-9635-EA02-D435F305D837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2271133D-A3CF-4A1B-EC58-3185F1A2BBD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BC8E435-72F9-64DA-CFDD-6F6D726FA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9AA9AFD-71F5-8B01-DABE-A39AD5B8277A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6F0F513-BA7E-2860-814D-6FA2D8CC8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DC6B7F5D-B4AB-1B35-89C9-C97E7BFA1859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AD6962F-D7A8-66B7-EF21-614617159D8F}"/>
              </a:ext>
            </a:extLst>
          </p:cNvPr>
          <p:cNvSpPr txBox="1"/>
          <p:nvPr/>
        </p:nvSpPr>
        <p:spPr>
          <a:xfrm>
            <a:off x="2287684" y="491972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24 = 48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FFD1C07-E04C-5398-0B49-57CA8058FF6F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763B9DD-7E21-A491-DAF9-9D5FBB107891}"/>
              </a:ext>
            </a:extLst>
          </p:cNvPr>
          <p:cNvSpPr txBox="1"/>
          <p:nvPr/>
        </p:nvSpPr>
        <p:spPr>
          <a:xfrm>
            <a:off x="4210289" y="5048060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القاعِدَتَيْنِ: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08E57BB-E79E-942F-BEF0-B1903C1188B9}"/>
              </a:ext>
            </a:extLst>
          </p:cNvPr>
          <p:cNvSpPr txBox="1"/>
          <p:nvPr/>
        </p:nvSpPr>
        <p:spPr>
          <a:xfrm>
            <a:off x="4263172" y="552253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الْمِساحَةُ الجانِبِيَّةُ: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7997A-85E0-809F-6D9D-9F515969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149BB1-8A2C-7BD5-7F8F-72E7F968319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FEF536-4501-F13B-29D6-B7644CE16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6AD4F6-32A7-7675-38E3-51CC24C45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60F219-4C4E-169D-B921-EFDA2FD11E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2F23E4-93CD-7813-E6E1-8407AD421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F2B287-F2AB-4362-192C-85622E5F987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D003222-E8E1-614C-400A-66CB6620CA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FAD0582-52BC-F472-B573-10BFD313EB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D6BC184-6572-3877-75A2-360CCB3662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2D8D9BD-48E0-3426-368A-1383E9B402F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3CECC83-6905-9814-7371-5CA4E88056E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E2A9F79-1DE8-B4F7-8693-F14004C2D97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D2FAE78-BFE4-B1BB-490E-EE7A1B3CFD6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6E87B41-A286-8A9A-A117-E087F6F1A4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6FD016-292F-5F88-92DF-3B7597AD23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565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8AD19-723E-9FB6-C9BE-19267C65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D473E0-F3FB-7A3C-BDD2-6892AD1FFFD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D617FF-73F5-4B5C-9625-225FC500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DA9F816-201F-AFBC-9996-BA41FE9F94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1BA3EBE-3502-8BDE-B1C1-0D5DB2BC5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5F18D8C-4217-AB37-024B-815B3E8DEF0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F9BCE3-20FD-BD8A-487A-E6D89D8EAA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1A3393-847F-F279-E324-E930D669DA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6FDC770-A30A-683E-9FD6-BB94737784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D2E5AE-5700-75AB-E507-B3345BE9CF9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94D552-D8F7-C605-510E-12A2CBB8921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4A7D6DD-1075-D1D7-6285-DB43292CAB1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2A5316B-73FA-FD2C-32C9-40E0722E76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CBD69A8-988A-0467-43C4-1D1D1CFFE1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6D349EF-DB33-1932-4EF7-B4B89AC2ED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26B7183C-2F7A-FF23-186E-AF3A018FEA35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C6B55221-2087-13D1-733A-88802EBAE8B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ED111D18-7DEC-F15F-FA9A-794AC1F1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11AAC62B-ECB2-7EA4-EAA1-0812793E5E4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315C77-2CEB-F081-4DC6-9E0F3D925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8550265-2DEC-A9AA-C6AD-11C9F872F575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46D646-FFEF-864B-1654-A5DCB04333C1}"/>
              </a:ext>
            </a:extLst>
          </p:cNvPr>
          <p:cNvSpPr txBox="1"/>
          <p:nvPr/>
        </p:nvSpPr>
        <p:spPr>
          <a:xfrm>
            <a:off x="2287684" y="491972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24 = 48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B4E52C-E6AE-024C-5629-23BD4F8613C2}"/>
              </a:ext>
            </a:extLst>
          </p:cNvPr>
          <p:cNvSpPr txBox="1"/>
          <p:nvPr/>
        </p:nvSpPr>
        <p:spPr>
          <a:xfrm>
            <a:off x="2067486" y="5509726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(8 + 3 + 8 + 3) × 5 = 110 cm²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EAEDE94-45F6-D27A-D306-538CB84F9180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1C9354-620E-A8EA-518A-0FA59D14152D}"/>
              </a:ext>
            </a:extLst>
          </p:cNvPr>
          <p:cNvSpPr txBox="1"/>
          <p:nvPr/>
        </p:nvSpPr>
        <p:spPr>
          <a:xfrm>
            <a:off x="4210289" y="5048060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القاعِدَتَيْنِ: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DDD50E9-1DBC-F3EB-E0FF-A2F917E33643}"/>
              </a:ext>
            </a:extLst>
          </p:cNvPr>
          <p:cNvSpPr txBox="1"/>
          <p:nvPr/>
        </p:nvSpPr>
        <p:spPr>
          <a:xfrm>
            <a:off x="4263172" y="552253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الْمِساحَةُ الجانِبِيَّةُ: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1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75A0E-941B-7C98-F735-EBB998E0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08AA18-8A96-D141-C492-A9B52543D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C52C4A-B619-7BD2-05CD-E9BD031BF28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احسبوا المساحة الكلية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637FEE-D495-F430-583B-578A4CB67A0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F183EFE-A5E1-5CFE-0893-EDF3FDB3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EB363B5-F4C3-F61E-C726-38F484406F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200EA7C-32D1-5EB0-5EBD-3B11A8A1D8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ED662-BBA3-241B-ACA4-F7797C706B1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F82462-9878-887F-2E1E-1A57ED2950F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BD38BCB-E798-1E1B-BA9E-15643F41275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3122908-3CDF-B0E3-B63D-C73BA489D77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82887E9-A129-DC08-17A8-8BDFBB2942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B5C9939-13B5-9753-8302-1AA29FBC975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12785D26-0EB7-BA69-57F3-C5EBB70AF74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588CDCC-1873-5039-2AA4-EE6C2D2A02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447CCDB1-A2E8-D7F3-E9A5-730C7FAB259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60BAE7CD-5A78-6B70-7D13-217286AB7F7D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46BCB0A-D647-0DB6-6CB1-7B00F8703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806831-8C8E-D8C1-AD5B-1E10ACD191D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274AD7-0F60-DCB2-E9E0-5098DA756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1A04AB-0F15-A009-F44E-88F52C4F8DB1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4854558-DF6D-CDBF-7830-5FC39DD04887}"/>
              </a:ext>
            </a:extLst>
          </p:cNvPr>
          <p:cNvSpPr txBox="1"/>
          <p:nvPr/>
        </p:nvSpPr>
        <p:spPr>
          <a:xfrm>
            <a:off x="2287684" y="491972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24 = 48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02FE770-C93D-5EA7-51B0-7E486EEF1655}"/>
              </a:ext>
            </a:extLst>
          </p:cNvPr>
          <p:cNvSpPr txBox="1"/>
          <p:nvPr/>
        </p:nvSpPr>
        <p:spPr>
          <a:xfrm>
            <a:off x="2067486" y="5509726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(8 + 3 + 8 + 3) × 5 = 110 cm²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DF915C9-BDB8-0C6E-4872-FD803EA7883F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4C04498-69A2-8D96-74EA-80D957484329}"/>
              </a:ext>
            </a:extLst>
          </p:cNvPr>
          <p:cNvSpPr txBox="1"/>
          <p:nvPr/>
        </p:nvSpPr>
        <p:spPr>
          <a:xfrm>
            <a:off x="4210289" y="5048060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القاعِدَتَيْنِ: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CE2935B-684C-CF1B-3F07-43D60AEF34D3}"/>
              </a:ext>
            </a:extLst>
          </p:cNvPr>
          <p:cNvSpPr txBox="1"/>
          <p:nvPr/>
        </p:nvSpPr>
        <p:spPr>
          <a:xfrm>
            <a:off x="4263172" y="552253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الْمِساحَةُ الجانِبِيَّةُ: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AFE3DDA-4C2C-4669-DC71-76223D9A19F9}"/>
              </a:ext>
            </a:extLst>
          </p:cNvPr>
          <p:cNvSpPr txBox="1"/>
          <p:nvPr/>
        </p:nvSpPr>
        <p:spPr>
          <a:xfrm>
            <a:off x="4230499" y="598941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الْمِساحَةُ الكُلِّيَّةُ: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70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63BFC-4492-E6DE-19CE-8A60F8C76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4A35D6-F89A-D183-05A7-288C0CB074E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709639-69B5-7222-975E-3B87D36FA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3641C-BC77-7ED7-3107-96C0CE272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E8BAFFC-9C96-5AC5-3D1A-E4422B57A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C759FA-44F8-AC89-DDBA-80423A391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D4A9965-9A3E-54EE-D54E-C67CFDA0547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0091773-8D28-7A07-04AD-5074B8C425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CEBEDA6-7F53-2433-BC8E-1D9E09F58D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2B19B25-5445-165C-FDD4-734E785B34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10104E9-EB35-006D-C2C4-F37F560532F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84750C-6548-D888-3408-58A21CACB5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1B7E052-9533-B51A-1120-50DAB222E58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D7023E2-A840-EBB9-CE8A-7C561C4E941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17C6DEB-0697-02DE-16A0-801362DEF8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A276E94-13B4-4AE5-CB77-06EB0F998F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625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6E8F0-BCB2-1E6B-0D6E-D9BC12880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5256D9-076D-6E3D-FBBB-40336B33D93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3F0E7A-815B-BB4C-02F1-4DA32C877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EC29AB-E698-5079-3377-AC663E0F440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C44069-9099-3D2F-52FE-6FA86DA34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7C26523-9CD0-D42E-DEEF-1266F320EE8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27760CD-B8DE-430F-C165-B97019E791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6DC4F31-8A72-5950-AE7F-4CAAC4FAE19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3E2DDB-5BE5-67BE-ABA8-D99C6236BEB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B7F8A72-8DC7-2348-5463-DFBFBBA2CA4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D6B825A-4465-AC8B-12A7-EFF08E7B69C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ECA224B-CEAA-7FC0-AB2A-79BC9B9C7F8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0F731C5-8D4B-7388-6798-8BA79C88B6A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3001307-D976-9AFB-2C75-DD0EB5D9A76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4B10AB0-002C-250D-5398-C5604BA44A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D48DBB89-6BC8-E6E3-1BA3-231FF4205D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23528437-B92F-6FFC-C39E-57D9B078B13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67574B8E-0FAC-1343-BD6E-37ECFAFD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911C3830-B0E1-FA4C-A75B-073DEA424EA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302D62C-68B3-1175-5BB6-F171F6716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374" y="2123408"/>
            <a:ext cx="3779508" cy="214913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83F74A2-750D-D771-3E3B-2C519D7E1943}"/>
              </a:ext>
            </a:extLst>
          </p:cNvPr>
          <p:cNvSpPr txBox="1"/>
          <p:nvPr/>
        </p:nvSpPr>
        <p:spPr>
          <a:xfrm>
            <a:off x="2275915" y="456836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 × 3 = 24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6E1FC8-60A5-DDC4-85A3-52C629E3FBCF}"/>
              </a:ext>
            </a:extLst>
          </p:cNvPr>
          <p:cNvSpPr txBox="1"/>
          <p:nvPr/>
        </p:nvSpPr>
        <p:spPr>
          <a:xfrm>
            <a:off x="2287684" y="491972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× 24 = 48 cm²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2B5278C-ED43-2048-37E6-9CEB7C0FB20C}"/>
              </a:ext>
            </a:extLst>
          </p:cNvPr>
          <p:cNvSpPr txBox="1"/>
          <p:nvPr/>
        </p:nvSpPr>
        <p:spPr>
          <a:xfrm>
            <a:off x="2067486" y="5509726"/>
            <a:ext cx="2859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(8 + 3 + 8 + 3) × 5 = 110 cm²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FEBF54-FB4D-69DA-7BEE-4210FDE9FF2B}"/>
              </a:ext>
            </a:extLst>
          </p:cNvPr>
          <p:cNvSpPr txBox="1"/>
          <p:nvPr/>
        </p:nvSpPr>
        <p:spPr>
          <a:xfrm>
            <a:off x="2169646" y="6050975"/>
            <a:ext cx="19445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 + 110 = 134 cm²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D30E9D9-48C9-603E-C3C0-B690DE9430C7}"/>
              </a:ext>
            </a:extLst>
          </p:cNvPr>
          <p:cNvSpPr txBox="1"/>
          <p:nvPr/>
        </p:nvSpPr>
        <p:spPr>
          <a:xfrm>
            <a:off x="4242962" y="458117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قاعِدَتِهِ: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E301669-B23B-502A-6513-F1DAB6308A2F}"/>
              </a:ext>
            </a:extLst>
          </p:cNvPr>
          <p:cNvSpPr txBox="1"/>
          <p:nvPr/>
        </p:nvSpPr>
        <p:spPr>
          <a:xfrm>
            <a:off x="4210289" y="5048060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مِساحَةُ القاعِدَتَيْنِ: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756CCFB-BC39-E070-B943-1D0A0ED08237}"/>
              </a:ext>
            </a:extLst>
          </p:cNvPr>
          <p:cNvSpPr txBox="1"/>
          <p:nvPr/>
        </p:nvSpPr>
        <p:spPr>
          <a:xfrm>
            <a:off x="4263172" y="552253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الْمِساحَةُ الجانِبِيَّةُ: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53F515D-730D-5E36-BB3A-883344677F5D}"/>
              </a:ext>
            </a:extLst>
          </p:cNvPr>
          <p:cNvSpPr txBox="1"/>
          <p:nvPr/>
        </p:nvSpPr>
        <p:spPr>
          <a:xfrm>
            <a:off x="4230499" y="598941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الْمِساحَةُ الكُلِّيَّةُ: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70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23704</TotalTime>
  <Words>1776</Words>
  <Application>Microsoft Office PowerPoint</Application>
  <PresentationFormat>Affichage à l'écran (4:3)</PresentationFormat>
  <Paragraphs>655</Paragraphs>
  <Slides>55</Slides>
  <Notes>10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55</vt:i4>
      </vt:variant>
    </vt:vector>
  </HeadingPairs>
  <TitlesOfParts>
    <vt:vector size="72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2_partie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292</cp:revision>
  <cp:lastPrinted>2025-08-13T10:11:39Z</cp:lastPrinted>
  <dcterms:created xsi:type="dcterms:W3CDTF">2025-08-01T12:31:49Z</dcterms:created>
  <dcterms:modified xsi:type="dcterms:W3CDTF">2026-06-14T10:08:41Z</dcterms:modified>
</cp:coreProperties>
</file>