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2"/>
  </p:notesMasterIdLst>
  <p:handoutMasterIdLst>
    <p:handoutMasterId r:id="rId53"/>
  </p:handoutMasterIdLst>
  <p:sldIdLst>
    <p:sldId id="939" r:id="rId9"/>
    <p:sldId id="971" r:id="rId10"/>
    <p:sldId id="738" r:id="rId11"/>
    <p:sldId id="780" r:id="rId12"/>
    <p:sldId id="2134806642" r:id="rId13"/>
    <p:sldId id="973" r:id="rId14"/>
    <p:sldId id="783" r:id="rId15"/>
    <p:sldId id="803" r:id="rId16"/>
    <p:sldId id="2134806722" r:id="rId17"/>
    <p:sldId id="2134806680" r:id="rId18"/>
    <p:sldId id="2134806681" r:id="rId19"/>
    <p:sldId id="2134806682" r:id="rId20"/>
    <p:sldId id="2134806688" r:id="rId21"/>
    <p:sldId id="2134806600" r:id="rId22"/>
    <p:sldId id="2134806655" r:id="rId23"/>
    <p:sldId id="2134806689" r:id="rId24"/>
    <p:sldId id="2134806827" r:id="rId25"/>
    <p:sldId id="2134806828" r:id="rId26"/>
    <p:sldId id="2134806829" r:id="rId27"/>
    <p:sldId id="2134806683" r:id="rId28"/>
    <p:sldId id="2134806684" r:id="rId29"/>
    <p:sldId id="2134806644" r:id="rId30"/>
    <p:sldId id="2134806592" r:id="rId31"/>
    <p:sldId id="2134806806" r:id="rId32"/>
    <p:sldId id="2134806807" r:id="rId33"/>
    <p:sldId id="2134806808" r:id="rId34"/>
    <p:sldId id="2134806786" r:id="rId35"/>
    <p:sldId id="2134806787" r:id="rId36"/>
    <p:sldId id="2134806788" r:id="rId37"/>
    <p:sldId id="2134806789" r:id="rId38"/>
    <p:sldId id="2134806790" r:id="rId39"/>
    <p:sldId id="2134806802" r:id="rId40"/>
    <p:sldId id="2134806791" r:id="rId41"/>
    <p:sldId id="2134806761" r:id="rId42"/>
    <p:sldId id="2134806793" r:id="rId43"/>
    <p:sldId id="2134806824" r:id="rId44"/>
    <p:sldId id="2134806794" r:id="rId45"/>
    <p:sldId id="2134806830" r:id="rId46"/>
    <p:sldId id="2134806831" r:id="rId47"/>
    <p:sldId id="2134806832" r:id="rId48"/>
    <p:sldId id="795" r:id="rId49"/>
    <p:sldId id="2134806826" r:id="rId50"/>
    <p:sldId id="793" r:id="rId5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106585"/>
    <a:srgbClr val="EDEDEC"/>
    <a:srgbClr val="17AB98"/>
    <a:srgbClr val="FC8D00"/>
    <a:srgbClr val="4B5050"/>
    <a:srgbClr val="FAE496"/>
    <a:srgbClr val="F6BB00"/>
    <a:srgbClr val="FFEFB9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86965" autoAdjust="0"/>
  </p:normalViewPr>
  <p:slideViewPr>
    <p:cSldViewPr snapToGrid="0">
      <p:cViewPr varScale="1">
        <p:scale>
          <a:sx n="56" d="100"/>
          <a:sy n="56" d="100"/>
        </p:scale>
        <p:origin x="18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handoutMaster" Target="handoutMasters/handoutMaster1.xml"/><Relationship Id="rId58" Type="http://schemas.microsoft.com/office/2018/10/relationships/authors" Target="author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tableStyles" Target="tableStyle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31/05/2026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721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9C4F4-0B9E-6F51-4253-899BAD07C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D8C148-A968-47CD-E343-F57FA6B6DD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E48A7E-C76F-7F5A-E54A-F3AA51A3B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E2B506-794D-FB29-5777-E71D3505A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3120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DEA5-365F-49F1-48FD-C5654153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A41ED0-7F2F-3035-BCEB-D04ACCCB7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66D3F0-152B-71DE-1413-2491619A9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E5FCE-3D3E-8838-54C1-00257088A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7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2C32F-37C9-0930-7831-990296D56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151788-CFB1-0651-4FF3-4BA121307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ED6900-E6D6-B1A5-4ED4-A226835AB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4F7A7B-183E-ED7E-D54D-A9CC8094F5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9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C50F6-76C1-4625-11CC-4C945622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188A4A-08D9-98DB-98F7-E5EFC3D10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64BB44-E593-2E90-2DD3-E571659C2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89DFCB-0FEC-B7EA-CF56-FF2423609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59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4264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DF8BB-D6E5-B78D-54D0-96398DC96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78DEA9-4A86-9BDC-F3F3-57F5EE53F8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CE9D4FD-2820-7B50-8CE4-8C4352D6E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E1A024-0CEC-9002-36F9-CD89F9F3F0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9716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3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  <p:sldLayoutId id="214748391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5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6.png"/><Relationship Id="rId4" Type="http://schemas.openxmlformats.org/officeDocument/2006/relationships/image" Target="../media/image34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7.png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8.png"/><Relationship Id="rId4" Type="http://schemas.openxmlformats.org/officeDocument/2006/relationships/image" Target="../media/image3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9.png"/><Relationship Id="rId4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0.png"/><Relationship Id="rId4" Type="http://schemas.openxmlformats.org/officeDocument/2006/relationships/image" Target="../media/image34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emf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5</a:t>
              </a:r>
              <a:endParaRPr lang="fr-FR" sz="1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white"/>
                </a:solidFill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F6B6F6-C771-79E5-AD8E-D17F6819D392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2B3A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01999D-3914-DC5C-8C9F-D52282FDB63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F2893ED-EAC3-B9EF-5EC8-61D00C0C3C7E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80635E8-5423-A34D-ACB8-4668A4BD11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0534D71B-74E8-43F9-16FB-4C9305BBEBF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B666D630-6F76-369D-06EC-3CC903C9F54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مراجعة (2)</a:t>
              </a:r>
            </a:p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5B16035-4A40-81DF-96EA-FF878292B8AC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B7A0D08-630F-0AE6-27AD-8165F281420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0728EB05-1AC8-B074-054C-F6AD0A4B7A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99749FC2-CF7C-4645-1A84-657068CB284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72702ABC-7F61-5B4A-8A47-1AA6456801F9}"/>
              </a:ext>
            </a:extLst>
          </p:cNvPr>
          <p:cNvSpPr txBox="1"/>
          <p:nvPr/>
        </p:nvSpPr>
        <p:spPr>
          <a:xfrm>
            <a:off x="4700548" y="4343792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FDD21254-C1EC-7CC8-0EA9-DA79F8D1DDBA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BAACE019-16AE-64E6-361E-B050A85ACBD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5" name="Organigramme : Terminateur 21">
              <a:extLst>
                <a:ext uri="{FF2B5EF4-FFF2-40B4-BE49-F238E27FC236}">
                  <a16:creationId xmlns:a16="http://schemas.microsoft.com/office/drawing/2014/main" id="{85FFDF7D-5307-9B02-AFED-1E1F15570BC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Espace réservé du texte 5">
              <a:extLst>
                <a:ext uri="{FF2B5EF4-FFF2-40B4-BE49-F238E27FC236}">
                  <a16:creationId xmlns:a16="http://schemas.microsoft.com/office/drawing/2014/main" id="{7EDD337D-C947-E405-DA9F-917DE78889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(4)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18CCA46-FC6B-B5E4-EB4E-59B0E4F6FC9A}"/>
              </a:ext>
            </a:extLst>
          </p:cNvPr>
          <p:cNvGrpSpPr/>
          <p:nvPr/>
        </p:nvGrpSpPr>
        <p:grpSpPr>
          <a:xfrm>
            <a:off x="2227695" y="5255921"/>
            <a:ext cx="3656552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4CC8A31-52EB-28CD-80F2-5B061D7A8EA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3549518-BD9B-A52D-A35B-6BEA239B840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CC3407BA-DD56-43F3-7512-BB4396667DF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7" name="Google Shape;59;p2">
            <a:extLst>
              <a:ext uri="{FF2B5EF4-FFF2-40B4-BE49-F238E27FC236}">
                <a16:creationId xmlns:a16="http://schemas.microsoft.com/office/drawing/2014/main" id="{55BE34E4-F901-96DF-6280-4FA515706C54}"/>
              </a:ext>
            </a:extLst>
          </p:cNvPr>
          <p:cNvGrpSpPr/>
          <p:nvPr/>
        </p:nvGrpSpPr>
        <p:grpSpPr>
          <a:xfrm>
            <a:off x="2227695" y="5255921"/>
            <a:ext cx="3656552" cy="1123837"/>
            <a:chOff x="648000" y="1949241"/>
            <a:chExt cx="3780000" cy="1123837"/>
          </a:xfrm>
        </p:grpSpPr>
        <p:sp>
          <p:nvSpPr>
            <p:cNvPr id="8" name="Google Shape;60;p2">
              <a:extLst>
                <a:ext uri="{FF2B5EF4-FFF2-40B4-BE49-F238E27FC236}">
                  <a16:creationId xmlns:a16="http://schemas.microsoft.com/office/drawing/2014/main" id="{E27C264E-D3DD-971B-5BC8-4C7C5CB6401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61;p2">
              <a:extLst>
                <a:ext uri="{FF2B5EF4-FFF2-40B4-BE49-F238E27FC236}">
                  <a16:creationId xmlns:a16="http://schemas.microsoft.com/office/drawing/2014/main" id="{4683C33E-90F6-ACB3-34E1-B11FA3E1397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62;p2">
              <a:extLst>
                <a:ext uri="{FF2B5EF4-FFF2-40B4-BE49-F238E27FC236}">
                  <a16:creationId xmlns:a16="http://schemas.microsoft.com/office/drawing/2014/main" id="{99E32AA2-DA9A-A5B8-701E-BE8197FACBB3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89E32334-18C2-EF15-32A3-CB5A0E9CC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736" y="5479063"/>
            <a:ext cx="3765568" cy="929994"/>
          </a:xfrm>
          <a:prstGeom prst="rect">
            <a:avLst/>
          </a:prstGeom>
        </p:spPr>
      </p:pic>
      <p:sp>
        <p:nvSpPr>
          <p:cNvPr id="12" name="Organigramme : Terminateur 21">
            <a:extLst>
              <a:ext uri="{FF2B5EF4-FFF2-40B4-BE49-F238E27FC236}">
                <a16:creationId xmlns:a16="http://schemas.microsoft.com/office/drawing/2014/main" id="{0ABEEAD6-3B02-8FCF-CEFE-32F6E4D6A4E2}"/>
              </a:ext>
            </a:extLst>
          </p:cNvPr>
          <p:cNvSpPr/>
          <p:nvPr/>
        </p:nvSpPr>
        <p:spPr>
          <a:xfrm>
            <a:off x="4386965" y="5251084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47B33B5-7974-BD5B-4AA8-5C46495EB1DF}"/>
              </a:ext>
            </a:extLst>
          </p:cNvPr>
          <p:cNvSpPr txBox="1"/>
          <p:nvPr/>
        </p:nvSpPr>
        <p:spPr>
          <a:xfrm>
            <a:off x="3327912" y="5737089"/>
            <a:ext cx="225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مراجعة (5)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DFB3536-5A90-E2D0-F4E3-8E1A5F3550BA}"/>
              </a:ext>
            </a:extLst>
          </p:cNvPr>
          <p:cNvGrpSpPr/>
          <p:nvPr/>
        </p:nvGrpSpPr>
        <p:grpSpPr>
          <a:xfrm>
            <a:off x="4582740" y="242850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C944B9E-395A-864A-C079-D167C337587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7792327A-0D16-3778-EC8C-6AB7887C79A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space réservé du texte 5">
              <a:extLst>
                <a:ext uri="{FF2B5EF4-FFF2-40B4-BE49-F238E27FC236}">
                  <a16:creationId xmlns:a16="http://schemas.microsoft.com/office/drawing/2014/main" id="{41E86268-5D4B-0029-9DCE-054F922B27C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7309C46C-ACA6-12C5-4EA6-5E42C55E4862}"/>
              </a:ext>
            </a:extLst>
          </p:cNvPr>
          <p:cNvSpPr txBox="1"/>
          <p:nvPr/>
        </p:nvSpPr>
        <p:spPr>
          <a:xfrm>
            <a:off x="4762740" y="2941894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مراجعة (1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4663399" y="2778641"/>
            <a:ext cx="3934101" cy="2791259"/>
            <a:chOff x="2106827" y="2698928"/>
            <a:chExt cx="4432935" cy="295625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عامة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4A1FAA-4E7B-D115-68D2-142A1B12A236}"/>
              </a:ext>
            </a:extLst>
          </p:cNvPr>
          <p:cNvGrpSpPr/>
          <p:nvPr/>
        </p:nvGrpSpPr>
        <p:grpSpPr>
          <a:xfrm>
            <a:off x="337000" y="2688533"/>
            <a:ext cx="4198015" cy="2972228"/>
            <a:chOff x="2129610" y="2612344"/>
            <a:chExt cx="4422729" cy="312686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ADE138-8BBE-3624-FCCB-F7FD8A86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93170" y="2612344"/>
              <a:ext cx="2159169" cy="301725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765BA2C-2689-D289-0AFB-827840652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9610" y="2615810"/>
              <a:ext cx="2207898" cy="3123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أسبوع المراجعة  العامة لدروس السنة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243459" y="1986391"/>
            <a:ext cx="8657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التركيز على الدروس التي تبين من خلال النتائج الصاعدة أنها تحتاج إلى مراجعة وتثبيت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2851C-02A6-B158-B7BC-6540B95C62B2}"/>
              </a:ext>
            </a:extLst>
          </p:cNvPr>
          <p:cNvSpPr txBox="1"/>
          <p:nvPr/>
        </p:nvSpPr>
        <p:spPr>
          <a:xfrm>
            <a:off x="243459" y="2685569"/>
            <a:ext cx="86570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يخصص لكل درس أو هدف تمرينان اثنان على الأقل.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إنجاز التمرين الأول من كل درس على الألواح (إلا إذا تعذر الأمر فيتم على الدفاتر)؛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وكل نشاط لا تتحقق فيه نسبة أكبر من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يتم التركيز عليه والتذكير بالخطوات في السؤال الموالي.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الأول من طرف أحد التلاميذ على السبورة مع التذكير بالخطوات خطوة خطوة.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التصحيح جماعيا وتفاعليا بين الأستاذ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والتلميذ على السبورة والتلاميذ الآخرين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بالنسبة للتمرين الثاني يتم إنجازه على الكراسة أو الدفاتر أو الألواح (يتم التوجيه على الشرائح) </a:t>
            </a: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ar-MA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112713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تصحيح التمرين الثاني جماعيا.</a:t>
            </a:r>
          </a:p>
        </p:txBody>
      </p:sp>
      <p:pic>
        <p:nvPicPr>
          <p:cNvPr id="1028" name="Picture 4" descr="Attention - Icônes panneaux gratuites">
            <a:extLst>
              <a:ext uri="{FF2B5EF4-FFF2-40B4-BE49-F238E27FC236}">
                <a16:creationId xmlns:a16="http://schemas.microsoft.com/office/drawing/2014/main" id="{DD5A8EC0-7449-4E6B-A405-C0F3174FD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025" y="3554083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ttention - Icônes panneaux gratuites">
            <a:extLst>
              <a:ext uri="{FF2B5EF4-FFF2-40B4-BE49-F238E27FC236}">
                <a16:creationId xmlns:a16="http://schemas.microsoft.com/office/drawing/2014/main" id="{90CB36AF-7A3F-A5BE-0669-4B25DC7CD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98" y="1938049"/>
            <a:ext cx="379479" cy="37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الحصة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268433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الحصة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1400" b="1" dirty="0">
                    <a:solidFill>
                      <a:srgbClr val="33878B"/>
                    </a:solidFill>
                    <a:latin typeface="Aptos" panose="02110004020202020204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2B38E5B-B238-4A0A-F2BB-5F675F40F8EB}"/>
              </a:ext>
            </a:extLst>
          </p:cNvPr>
          <p:cNvSpPr txBox="1"/>
          <p:nvPr/>
        </p:nvSpPr>
        <p:spPr>
          <a:xfrm>
            <a:off x="1327900" y="4035711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أوحد مقامات أعداد كسرية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مجموع وفرق عددين كسريين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بتوظيف المدد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وضعيات من خطوتين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B88F35-2AC2-9511-CFBF-161606F49836}"/>
              </a:ext>
            </a:extLst>
          </p:cNvPr>
          <p:cNvGrpSpPr/>
          <p:nvPr/>
        </p:nvGrpSpPr>
        <p:grpSpPr>
          <a:xfrm>
            <a:off x="1992322" y="2239767"/>
            <a:ext cx="4953946" cy="2211463"/>
            <a:chOff x="2415604" y="2221113"/>
            <a:chExt cx="4566109" cy="203833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8ED5C3E-4750-729F-C945-8E1054BEF979}"/>
                </a:ext>
              </a:extLst>
            </p:cNvPr>
            <p:cNvSpPr/>
            <p:nvPr/>
          </p:nvSpPr>
          <p:spPr>
            <a:xfrm>
              <a:off x="2505452" y="2601944"/>
              <a:ext cx="4476261" cy="1657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6" name="Image 1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8009D9E-2253-F5BA-43E9-3F588213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4DC6875-90EA-EC96-A0BC-50B7FAD09F93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F63E2BB2-9EA7-0068-D73C-4400675C110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5944E8E9-D65D-1185-9505-0EEC7DC46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407045" y="876816"/>
            <a:ext cx="7669764" cy="50341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بعض الدروس السابقة استعدادا لاجتياز الرائز.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DE0A-0FE5-DA38-153F-F0C55A24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E517FD-9334-D6EB-A098-AEF742B22468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C802B2-6FF9-81F0-09D9-127FAEC2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33A78-3A81-82ED-D31A-0703718B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8254B5-2FA4-6BA3-B814-04A1CA465061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703FA37-53CB-FA82-20D3-7B0249D4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CD4C4CF-7932-E3D4-23FF-15C89C87BD8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820F524-6DDF-4BF7-5419-54DCC6DEC0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1540687-D278-72A8-C5D2-FD822D328C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B700BE2-0A3D-6F73-5741-718800B99A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ED2146A-B21E-4FAD-1FE4-7265AA60DBB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D31DD5C-15C4-E7F4-A6AD-5A5C0A5280B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1DA03A9-6C1D-A6E3-7B80-E7BFE4B90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13C1D88-3DD4-83CA-0971-58C8A83BDD6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FF4F550-82D4-54E4-0DFF-35803431B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65F15A-CF6A-9920-01F3-375B6D4BAC9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0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104CB-6619-697E-D083-6220F9D1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2E4535-7C52-CEAB-AECF-14923C1BABAB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لديكم دقيقة واحدة لحل هذه العمليات. دوّنوا النتيجة فقط في دفاتركم.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3F46A3-B7C9-2657-1752-FEAECDCEB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984CE1-776A-3587-D9A7-DAC81E9DAD94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692A6B5-AAE6-D8EC-660B-8925956E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EEFFB9-EE03-D159-6BD2-13AA2F866D3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5DFADC-CDDA-4536-67D0-49C2080661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789E577-2FF7-B269-90C5-E1A2A424506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15181F7-A779-6C17-5CAB-31CF77D1145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A24AB82-069E-6115-C103-A6CD2CF727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8BA4008-A11E-C994-FF3F-181804FBCB6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452BF7A-C38B-C8D1-2A60-9204B9B31DA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AC4C03-3A32-0BBF-87DB-2BC211F63E5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09FEB580-A3E0-F4EB-907D-CD7EED40427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F976203-8254-11E5-57DD-2F6AD9C4EF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CE883F6C-62D5-B8D2-F547-980C200ED4F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6C682405-35E0-0526-5802-9014516329B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CD3F93-259F-BC5F-1000-C8091349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812E5A-2C50-502F-9FDF-C89109FFE31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D1007EE5-95AA-627C-13BD-15AD7BAD8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500555"/>
              </p:ext>
            </p:extLst>
          </p:nvPr>
        </p:nvGraphicFramePr>
        <p:xfrm>
          <a:off x="663604" y="2458054"/>
          <a:ext cx="7544012" cy="236930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823282">
                  <a:extLst>
                    <a:ext uri="{9D8B030D-6E8A-4147-A177-3AD203B41FA5}">
                      <a16:colId xmlns:a16="http://schemas.microsoft.com/office/drawing/2014/main" val="613711221"/>
                    </a:ext>
                  </a:extLst>
                </a:gridCol>
                <a:gridCol w="3720730">
                  <a:extLst>
                    <a:ext uri="{9D8B030D-6E8A-4147-A177-3AD203B41FA5}">
                      <a16:colId xmlns:a16="http://schemas.microsoft.com/office/drawing/2014/main" val="3602782847"/>
                    </a:ext>
                  </a:extLst>
                </a:gridCol>
              </a:tblGrid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(7 + 3) × 4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 × (5 – 3)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273414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2,1 × 6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3,2 × 4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53668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39 × 0,1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67 × 0,1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02340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618 × 0,01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678 × 0,01 = ….</a:t>
                      </a:r>
                      <a:endParaRPr kumimoji="0" lang="fr-MA" sz="28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63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384 g = …           Kg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kg = …             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133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36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B714-8568-BFA0-14EE-0F958068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1">
            <a:extLst>
              <a:ext uri="{FF2B5EF4-FFF2-40B4-BE49-F238E27FC236}">
                <a16:creationId xmlns:a16="http://schemas.microsoft.com/office/drawing/2014/main" id="{0B1BD596-9499-D8C2-6684-D36AD6A03D9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9" name="Corde 8">
            <a:extLst>
              <a:ext uri="{FF2B5EF4-FFF2-40B4-BE49-F238E27FC236}">
                <a16:creationId xmlns:a16="http://schemas.microsoft.com/office/drawing/2014/main" id="{7E0DF3D7-159E-7509-AA53-59024EBB07A2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2CD187-AE46-5291-4E5E-2A02A5E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636AB6-83CF-1B0B-BDDC-64C711C2EEC7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6978E0-CD88-91DF-06E7-6BF565C6DDFC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 لديكم دقيقة واحدة للتصحيح.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28334-61AA-502A-21F7-857C2F7D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22C31EC-4D2C-E950-DE33-52829B9EAEBC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E355020-115B-E13F-1EB0-261C4D72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9AABE66-EE5B-240C-40C7-3AF455585BE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C72F4EC-E2D8-CEDE-9362-80ABF15CB5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FEB79AC-2C5B-8DE8-2E5C-3F751DED53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CA26AA0-FE7C-C099-08EA-2F20B0A6B7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985CF448-1C84-D397-08EC-C948E4C0C0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CFAEC8-7521-5217-02D7-96FFF6314BD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305F491-B619-8776-0F52-EC84AB38D6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AE3D69-6A1A-9F59-CAB6-C53129FDAF9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6938688-1DEA-AB40-26D1-3355C690C6F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402BC9-F2D5-0A30-5DD8-BAEC3525AB5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014C3C2-6ACC-14D4-246F-88EBB3792C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332510"/>
              </p:ext>
            </p:extLst>
          </p:nvPr>
        </p:nvGraphicFramePr>
        <p:xfrm>
          <a:off x="663604" y="2458054"/>
          <a:ext cx="7544012" cy="236930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823282">
                  <a:extLst>
                    <a:ext uri="{9D8B030D-6E8A-4147-A177-3AD203B41FA5}">
                      <a16:colId xmlns:a16="http://schemas.microsoft.com/office/drawing/2014/main" val="613711221"/>
                    </a:ext>
                  </a:extLst>
                </a:gridCol>
                <a:gridCol w="3720730">
                  <a:extLst>
                    <a:ext uri="{9D8B030D-6E8A-4147-A177-3AD203B41FA5}">
                      <a16:colId xmlns:a16="http://schemas.microsoft.com/office/drawing/2014/main" val="3602782847"/>
                    </a:ext>
                  </a:extLst>
                </a:gridCol>
              </a:tblGrid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(7 + 3) × 4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40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 × (5 – 3)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273414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2,1 × 6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12,6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3,2 × 4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12,8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53668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39 × 0,1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3,9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67 × 0,1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6,7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023401"/>
                  </a:ext>
                </a:extLst>
              </a:tr>
              <a:tr h="482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618 × 0,01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6,18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678 × 0,01 = </a:t>
                      </a:r>
                      <a:r>
                        <a:rPr kumimoji="0" lang="fr-FR" sz="2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6,78</a:t>
                      </a:r>
                      <a:endParaRPr kumimoji="0" lang="fr-MA" sz="2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63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384 g = </a:t>
                      </a:r>
                      <a:r>
                        <a:rPr kumimoji="0" lang="fr-FR" sz="28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0,384</a:t>
                      </a: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Kg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kg = </a:t>
                      </a:r>
                      <a:r>
                        <a:rPr kumimoji="0" lang="fr-FR" sz="28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5 000    </a:t>
                      </a:r>
                      <a:r>
                        <a:rPr lang="fr-FR" sz="28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endParaRPr lang="fr-MA" sz="2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133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أوحد مقامات أعداد كسرية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العدد المناسب ليكون الكسران متكافئين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AB3BF0-C20F-4D58-4048-093D8D3AF39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9BD1808-DDEE-A713-BB93-30F59B71B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79962D-3479-075C-9BF0-610AF69DC65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3255C5F-945F-0BBC-0E7F-386F69DF328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0777FED-5816-4A4B-1492-EB70596309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45C34CC-6543-B597-9164-627B2D0DD9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FF043BE-4CFA-D088-6637-2B21656DA1E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40F69EA-96EF-A0E0-A048-CCC5552314D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0604F9E-D41A-DF32-0F20-4EA801E39BD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246A3F8-7D7E-0A4C-82BE-C5C5B05DEDC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19A02D2A-5C1F-0A6F-7715-0F0FC72C39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B1D6E52-FF66-BD04-304C-1DD8A21E07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D4DF131-4223-FF81-3F4A-144E6170C440}"/>
                  </a:ext>
                </a:extLst>
              </p:cNvPr>
              <p:cNvSpPr txBox="1"/>
              <p:nvPr/>
            </p:nvSpPr>
            <p:spPr>
              <a:xfrm>
                <a:off x="2631231" y="2868590"/>
                <a:ext cx="3172836" cy="15545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𝟏𝟓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…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8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D4DF131-4223-FF81-3F4A-144E6170C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231" y="2868590"/>
                <a:ext cx="3172836" cy="1554593"/>
              </a:xfrm>
              <a:prstGeom prst="rect">
                <a:avLst/>
              </a:prstGeom>
              <a:blipFill>
                <a:blip r:embed="rId5"/>
                <a:stretch>
                  <a:fillRect b="-1725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EA2C-BBEB-58B1-891A-0561706F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980E69D-C7CD-A19B-2E71-4FEE701D7C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834AE4-E98C-802E-B399-789DB2CD9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C5CC6-A73E-7252-58B7-9092EA4D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61795EE-65F7-363E-C831-B3EA557F38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C3A5AD-7224-3845-E507-625636486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21EE959-FE9F-43AF-E0DA-896D09C5FC7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820E55A-9AA3-57FD-DE78-E74C51E3044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C547896-8D17-3FB2-0E40-B534DBD60B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29C13B-4D0C-FFDA-E6E3-C295BD92BBD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6FBEF85-3716-0BB8-0452-D0BED0C8673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404A2D0-5DCE-8E12-A606-45610B91FDB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C566D-0754-F6FE-2C49-56C4E35EBC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519907A-F133-16A7-3F48-A934832C378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285FD4E-CE46-E6FF-C156-839BBBD0043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0FFC28-3C8B-A95E-1AE1-D7ABE70A965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034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A09A511-4822-E55B-2399-F9AE73BEF68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9640C9E-856F-6EEC-3AB7-82ED1A24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12737F-7565-9577-B17F-3783C29EE4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7CD20B-B867-EF43-2CF6-19479D5AA0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83481CB-893C-DA0D-AC2A-6E454BA415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214F08-196B-CCC3-9EA0-FA42109547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A000BCDD-E1B6-CCB6-5122-A41FCD9C99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B7C5F44-9657-6B42-AA84-0DD75EE5947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78D7B8B9-773D-F2AA-E901-69150D3EABF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D516B7-9B2B-2575-4F4E-0CDAD630106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A671767-AB03-3EBD-65A3-78709EEB1A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8860B7A-8ED7-03FE-60EB-9FBF4F7E68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8DE84BC0-9123-2167-F991-CD4311BCA433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B05E0B94-3D63-43D4-3A12-8771AE77B8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2B6664-C311-3AEC-9020-E1B4C10AB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49BC92-0BD1-A56C-68FD-9E46A53AC3B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F54295A-037F-7EA5-CB53-5D93ADD31E82}"/>
              </a:ext>
            </a:extLst>
          </p:cNvPr>
          <p:cNvSpPr txBox="1"/>
          <p:nvPr/>
        </p:nvSpPr>
        <p:spPr>
          <a:xfrm>
            <a:off x="3796850" y="2115968"/>
            <a:ext cx="8415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5</a:t>
            </a:r>
            <a:endParaRPr lang="fr-MA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72C0374-E7D8-5899-BF61-83AF0E78B18A}"/>
                  </a:ext>
                </a:extLst>
              </p:cNvPr>
              <p:cNvSpPr txBox="1"/>
              <p:nvPr/>
            </p:nvSpPr>
            <p:spPr>
              <a:xfrm>
                <a:off x="2631231" y="2868590"/>
                <a:ext cx="3172836" cy="1574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𝟏𝟓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8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72C0374-E7D8-5899-BF61-83AF0E78B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231" y="2868590"/>
                <a:ext cx="3172836" cy="1574470"/>
              </a:xfrm>
              <a:prstGeom prst="rect">
                <a:avLst/>
              </a:prstGeom>
              <a:blipFill>
                <a:blip r:embed="rId6"/>
                <a:stretch>
                  <a:fillRect b="-1589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lèche : courbe vers le bas 15">
            <a:extLst>
              <a:ext uri="{FF2B5EF4-FFF2-40B4-BE49-F238E27FC236}">
                <a16:creationId xmlns:a16="http://schemas.microsoft.com/office/drawing/2014/main" id="{E76126F5-AC00-C7D9-5650-62003A8CFD47}"/>
              </a:ext>
            </a:extLst>
          </p:cNvPr>
          <p:cNvSpPr/>
          <p:nvPr/>
        </p:nvSpPr>
        <p:spPr>
          <a:xfrm>
            <a:off x="3465248" y="2622061"/>
            <a:ext cx="1333779" cy="246529"/>
          </a:xfrm>
          <a:prstGeom prst="curved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3C93E9E-EF8C-DF7F-F5DE-090450D896C1}"/>
              </a:ext>
            </a:extLst>
          </p:cNvPr>
          <p:cNvSpPr txBox="1"/>
          <p:nvPr/>
        </p:nvSpPr>
        <p:spPr>
          <a:xfrm>
            <a:off x="3796850" y="4669712"/>
            <a:ext cx="8415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5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18" name="Flèche : courbe vers le bas 17">
            <a:extLst>
              <a:ext uri="{FF2B5EF4-FFF2-40B4-BE49-F238E27FC236}">
                <a16:creationId xmlns:a16="http://schemas.microsoft.com/office/drawing/2014/main" id="{194D2EFD-BB36-258A-2997-3044766BABC1}"/>
              </a:ext>
            </a:extLst>
          </p:cNvPr>
          <p:cNvSpPr/>
          <p:nvPr/>
        </p:nvSpPr>
        <p:spPr>
          <a:xfrm flipV="1">
            <a:off x="3465248" y="4423183"/>
            <a:ext cx="1333779" cy="246529"/>
          </a:xfrm>
          <a:prstGeom prst="curved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355C12-19F9-C731-3BF6-4DEB566CFA31}"/>
              </a:ext>
            </a:extLst>
          </p:cNvPr>
          <p:cNvSpPr txBox="1"/>
          <p:nvPr/>
        </p:nvSpPr>
        <p:spPr>
          <a:xfrm>
            <a:off x="978770" y="5442199"/>
            <a:ext cx="71864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أتذكر:</a:t>
            </a:r>
          </a:p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 أو أقسم البسط والمقام على نفس العدد لأحصل على كسرين متكافئين</a:t>
            </a:r>
            <a:endParaRPr lang="fr-MA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A4084-4A5A-537B-3336-354C3B6BF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D702B181-C7CF-F5A8-4B38-AE53D7CEC3A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7F6A5A04-248A-3D10-E324-AEDFEE5B800D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65F6131-52F5-E0E0-1645-638C7E9F4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3F6224-219C-F405-402D-3B60FB21DB18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5C76FC-215D-0548-15EE-6BE877884C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7E12BDC8-D02F-BEEF-C89F-F70B946D6C2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العدد المناسب ليكون الكسران متكافئين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8AC5DCF-97D7-36C3-49C8-FB6EC5967CE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01BC318-52C7-9E5D-C7C0-CECC8BAED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AD1F026-1988-331D-3A51-A4189171198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341DEEF-2EAD-7999-7FC8-E3E45B80B7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6987477-48D3-B723-965C-6A4ECC2D7DB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70D5305-0352-0E70-6BF7-7A719D53058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2001AEA-767E-0CAC-0139-064E99A3A7D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D833517-D496-FA5F-D7DE-91B8728CD9A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725EA490-7720-191F-8F8A-9C88FBD8EC1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02F565F-0C77-4526-6166-A1FFBF2AF6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3041B4B5-9309-BCC6-D10E-8AA35154F8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131F7CFE-8148-A8DB-D2E2-C53EC92B6B8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C0F927F-D0E0-5466-EB8F-94F94D961C58}"/>
                  </a:ext>
                </a:extLst>
              </p:cNvPr>
              <p:cNvSpPr txBox="1"/>
              <p:nvPr/>
            </p:nvSpPr>
            <p:spPr>
              <a:xfrm>
                <a:off x="2631231" y="2868590"/>
                <a:ext cx="3172836" cy="16185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𝟑𝟎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…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8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C0F927F-D0E0-5466-EB8F-94F94D961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231" y="2868590"/>
                <a:ext cx="3172836" cy="1618520"/>
              </a:xfrm>
              <a:prstGeom prst="rect">
                <a:avLst/>
              </a:prstGeom>
              <a:blipFill>
                <a:blip r:embed="rId5"/>
                <a:stretch>
                  <a:fillRect b="-1283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4795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030CE-3152-88D9-FCF3-FC40C7965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CD016DE-A1BB-9E32-E485-FFC2B6ADCE7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0477C5-CE8E-718F-636E-CBC03A21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D91186-81E9-B6CA-D01A-2A8A67AAB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7A2B9D3-A183-99AB-2B61-786E5D331E8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CF55640-4BF6-BDB3-B5B2-D5C110008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2017A31-4A48-DFC7-72FD-FFF709E4E30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C775952-E2DC-147B-82CA-11C07196C2F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C61BCF7-E6BC-0902-444B-7C48AD84E15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30C9B93-E918-CD20-63E0-DFA1CAFA5F2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C447F0A-5B88-276B-37F8-480B1D06A0B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95797F5-0B01-932F-18BB-55EEB644901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030C5F4-3A2E-91DA-3A50-E9C6F2700F1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F8C3F2-718C-128A-DB39-6449429C593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B382D10-F16A-CD15-35BB-09F271D5D4B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9B6F131-21F6-6CD1-BA2D-13A1E1AF0DC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6960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0CF88-5F32-E8B7-5EB7-252C23B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3B3770A-6D63-FFFF-4CB0-89F0D1ECF59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647E193-7295-2C2A-9FA9-74B2F059CA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6A841E1-E60C-FB8C-222C-B758D793041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73A899E-00A9-E539-94A1-A1F1B24A4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3544A7-8834-3E1E-CC98-3D978320E1D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2BBE04E-F528-B541-CA07-F58CE507E29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012A739-3BB4-422C-A619-C47433AB52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636D722-83F9-3C37-FB7F-F990DF405B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CAA6234F-2B24-8F18-CF97-AF72BCB398A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AA0A280-0380-0421-A8A3-19373006ADA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1E627B54-3FB4-822F-C3A7-D4C0C26EB98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B035719-3A55-063C-B63B-E83360D8668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4C9A04DA-895A-974F-DDE0-9E723485B33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7D68AF0-78F7-3274-886D-476F85B0B4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Oval 81">
            <a:extLst>
              <a:ext uri="{FF2B5EF4-FFF2-40B4-BE49-F238E27FC236}">
                <a16:creationId xmlns:a16="http://schemas.microsoft.com/office/drawing/2014/main" id="{F96B160E-4784-3349-4B4B-78DD8AD6F14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" name="Corde 4">
            <a:extLst>
              <a:ext uri="{FF2B5EF4-FFF2-40B4-BE49-F238E27FC236}">
                <a16:creationId xmlns:a16="http://schemas.microsoft.com/office/drawing/2014/main" id="{08219C4A-2B7B-393E-059F-2211AEC43D0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BB1683-792F-B992-2E79-B9595CE23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47AA0E9-D9C7-1162-5853-C54C8EFAE214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8BC657A-CE13-C6E2-B36A-C68662692C18}"/>
              </a:ext>
            </a:extLst>
          </p:cNvPr>
          <p:cNvSpPr txBox="1"/>
          <p:nvPr/>
        </p:nvSpPr>
        <p:spPr>
          <a:xfrm>
            <a:off x="3796850" y="2115968"/>
            <a:ext cx="8415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6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16" name="Flèche : courbe vers le bas 15">
            <a:extLst>
              <a:ext uri="{FF2B5EF4-FFF2-40B4-BE49-F238E27FC236}">
                <a16:creationId xmlns:a16="http://schemas.microsoft.com/office/drawing/2014/main" id="{961B58CA-4E60-607E-A6EE-45E5FACC79F4}"/>
              </a:ext>
            </a:extLst>
          </p:cNvPr>
          <p:cNvSpPr/>
          <p:nvPr/>
        </p:nvSpPr>
        <p:spPr>
          <a:xfrm>
            <a:off x="3465248" y="2622061"/>
            <a:ext cx="1333779" cy="246529"/>
          </a:xfrm>
          <a:prstGeom prst="curved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60394B3-8B40-B046-65CB-685181B21014}"/>
              </a:ext>
            </a:extLst>
          </p:cNvPr>
          <p:cNvSpPr txBox="1"/>
          <p:nvPr/>
        </p:nvSpPr>
        <p:spPr>
          <a:xfrm>
            <a:off x="3796850" y="4669712"/>
            <a:ext cx="8415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6</a:t>
            </a:r>
            <a:endParaRPr lang="fr-MA" sz="3200" dirty="0">
              <a:solidFill>
                <a:srgbClr val="FF0000"/>
              </a:solidFill>
            </a:endParaRPr>
          </a:p>
        </p:txBody>
      </p:sp>
      <p:sp>
        <p:nvSpPr>
          <p:cNvPr id="18" name="Flèche : courbe vers le bas 17">
            <a:extLst>
              <a:ext uri="{FF2B5EF4-FFF2-40B4-BE49-F238E27FC236}">
                <a16:creationId xmlns:a16="http://schemas.microsoft.com/office/drawing/2014/main" id="{626165F7-455D-8520-F89B-968450E77303}"/>
              </a:ext>
            </a:extLst>
          </p:cNvPr>
          <p:cNvSpPr/>
          <p:nvPr/>
        </p:nvSpPr>
        <p:spPr>
          <a:xfrm flipV="1">
            <a:off x="3465248" y="4423183"/>
            <a:ext cx="1333779" cy="246529"/>
          </a:xfrm>
          <a:prstGeom prst="curved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2227828-EC91-A8F4-8230-F5FCDCD392D0}"/>
              </a:ext>
            </a:extLst>
          </p:cNvPr>
          <p:cNvSpPr txBox="1"/>
          <p:nvPr/>
        </p:nvSpPr>
        <p:spPr>
          <a:xfrm>
            <a:off x="978770" y="5442199"/>
            <a:ext cx="71864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أتذكر:</a:t>
            </a:r>
          </a:p>
          <a:p>
            <a:pPr algn="r" rtl="1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 أو أقسم البسط والمقام على نفس العدد لأحصل على كسرين متكافئين</a:t>
            </a:r>
            <a:endParaRPr lang="fr-MA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E64A1DE-7864-78C4-490A-66D46189B24E}"/>
                  </a:ext>
                </a:extLst>
              </p:cNvPr>
              <p:cNvSpPr txBox="1"/>
              <p:nvPr/>
            </p:nvSpPr>
            <p:spPr>
              <a:xfrm>
                <a:off x="2631231" y="2868590"/>
                <a:ext cx="3172836" cy="16185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66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66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𝟑𝟎</m:t>
                        </m:r>
                      </m:num>
                      <m:den>
                        <m:r>
                          <a:rPr lang="fr-FR" sz="6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𝟒𝟖</m:t>
                        </m:r>
                      </m:den>
                    </m:f>
                  </m:oMath>
                </a14:m>
                <a:r>
                  <a:rPr lang="fr-MA" sz="66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8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E64A1DE-7864-78C4-490A-66D46189B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231" y="2868590"/>
                <a:ext cx="3172836" cy="1618520"/>
              </a:xfrm>
              <a:prstGeom prst="rect">
                <a:avLst/>
              </a:prstGeom>
              <a:blipFill>
                <a:blip r:embed="rId6"/>
                <a:stretch>
                  <a:fillRect b="-1283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2304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209A7-AC10-6C7F-6F06-613F5F03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AC6D98F-FDB4-D309-F0D7-A4A3552766B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522839-DA6D-7D9D-A773-B62CF32165AF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D1622B-E046-49A9-AB1F-47DFD0A76C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CBE861-9610-5746-B66E-F786E224E45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مجموع وفرق عددين كسريين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CF06E767-6DD1-EA5F-E4F0-D8E046055CE3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2263E39-E1B6-5E39-DF34-DDAD3080D557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30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0E1B-F404-D061-D684-FFA07A39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64ACCB-DB63-4511-6185-3B1CCC371F1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الألواح. </a:t>
            </a: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مجموع العددين مع الاختزال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C02A7D-DE18-2575-79B0-FB9A69424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924C3A-6C03-1ACE-D0E8-09E43C4D038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417F91-FB4E-0086-DA3B-A15BC1CF0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E83E847-8AC3-9A5C-114D-0F53319DE12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2AD48DA-6DAD-D9E6-FB28-A67B98FF1AD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F889D54-A9C6-806B-FB36-C51A006AA78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78B5D2BC-1C74-04BD-506E-C2192FB32B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26C03D85-52AC-E887-E5D8-96048BE8646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78E2DD7-AFA8-7F4E-A4A4-5FCD2292B72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6C057FE-A8E3-8C1D-66BB-E075472C946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F8E103-A680-FD6D-024C-B0D98710F72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435DA86-0F12-86CE-FB56-0770682F4FC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31ED3-8FE1-ED9D-2CB2-018E7ECD6A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6E0DB999-F97F-BB82-1F81-561B51CE43C4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2CDFD647-EFF6-2F1D-4593-08AB24866D51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179B56D-2779-E4F9-9057-0648354CB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346882-8652-1A1A-A092-4A543EB86CA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7BD20E7-C8DE-99E9-3D45-9D84F54324A7}"/>
                  </a:ext>
                </a:extLst>
              </p:cNvPr>
              <p:cNvSpPr txBox="1"/>
              <p:nvPr/>
            </p:nvSpPr>
            <p:spPr>
              <a:xfrm>
                <a:off x="3320174" y="2447577"/>
                <a:ext cx="4123427" cy="9814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7BD20E7-C8DE-99E9-3D45-9D84F5432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0174" y="2447577"/>
                <a:ext cx="4123427" cy="981423"/>
              </a:xfrm>
              <a:prstGeom prst="rect">
                <a:avLst/>
              </a:prstGeom>
              <a:blipFill>
                <a:blip r:embed="rId6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418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EC8E-B3E1-BF3A-479F-745EE2A0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629326-0385-7B84-5E78-8DC6F91BD9F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58B43F-E218-E4AF-4AF9-5D0C18860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2EB841-DFCF-044B-3780-6ABED0CB3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E84A6A9-FAAE-9295-4444-CC20F59D4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9CB9F55-BD89-7545-6170-46F32EDCF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1C7E3A-6BB7-A21D-A83D-8BBD19DB2B0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04964A-713A-221B-648B-FF6F7A743BE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7B7D72A-87CA-A793-D86E-65627FBE835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A2F709D-0437-ACA0-692B-A6F296D2C1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B317BF5-8D6B-7FB5-C450-5181AB5FEF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55C3BC1-C12F-6AA4-90C9-6099B4ACBB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9BE061A8-CF6D-63C3-B34D-6623FA21A31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500D0B4-BF5D-6638-4864-D26793F3D1C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845D885-D3FA-F89D-B5D7-021E5A4B77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E668F74-E415-5375-9489-8066E0CC4D3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569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AF2CB-223B-7383-FD4C-63C7E2AB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1920101A-A3AF-1F2F-8F9E-59E1459CFAC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الجواب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FF15B5D-359B-5B64-F4C2-3F5C4EEB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7F3F1A-A70A-13A4-F29E-5DD88E657CD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8775CE-0114-710B-0C57-78CED021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394A17C-9BFF-18F9-FA4E-444B391F54D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CF44823-E7DD-07EB-DF41-31475E7885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F38A3DD-00BE-4E43-8646-537E9FD18C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52AC77F-6CF8-0882-4089-3946F351E3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0C9D28CA-6F67-5D5C-A7D6-984405F07D3D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503B420-367A-2BA3-9AF5-03BE38C381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DA2D71B-4567-D97E-7EC4-D0032DC3EF6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C4DAE0-E070-FDC2-368F-88D3D869FC9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FDB6A8F-151B-DC0B-AD5C-7E3C789A9AA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EF0701-71F6-911A-4BAD-1990531AAE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D9A3619B-5F06-5C9A-D42D-6E66CD941B0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A1A004E2-AC8C-1C6A-CDC4-5686AE3AB9E4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4C8263A5-4AAE-7AEC-B896-CF6AC4DF3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2934B7DB-2F4E-318D-18A6-77F7A127A45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6937D00-2BE5-037E-44C2-6C2BD5001E98}"/>
                  </a:ext>
                </a:extLst>
              </p:cNvPr>
              <p:cNvSpPr txBox="1"/>
              <p:nvPr/>
            </p:nvSpPr>
            <p:spPr>
              <a:xfrm>
                <a:off x="2297822" y="4307335"/>
                <a:ext cx="6052548" cy="981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𝟒𝟐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+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𝟑𝟐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𝟒𝟖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𝟕𝟒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𝟒𝟖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𝟑𝟕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𝟐𝟒</m:t>
                        </m:r>
                      </m:den>
                    </m:f>
                  </m:oMath>
                </a14:m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6937D00-2BE5-037E-44C2-6C2BD5001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822" y="4307335"/>
                <a:ext cx="6052548" cy="981615"/>
              </a:xfrm>
              <a:prstGeom prst="rect">
                <a:avLst/>
              </a:prstGeom>
              <a:blipFill>
                <a:blip r:embed="rId5"/>
                <a:stretch>
                  <a:fillRect t="-8696" b="-2236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>
            <a:extLst>
              <a:ext uri="{FF2B5EF4-FFF2-40B4-BE49-F238E27FC236}">
                <a16:creationId xmlns:a16="http://schemas.microsoft.com/office/drawing/2014/main" id="{D0F76319-3027-24AC-2BE9-FA5310E8CE6D}"/>
              </a:ext>
            </a:extLst>
          </p:cNvPr>
          <p:cNvSpPr txBox="1"/>
          <p:nvPr/>
        </p:nvSpPr>
        <p:spPr>
          <a:xfrm>
            <a:off x="1526138" y="3283852"/>
            <a:ext cx="64089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FF0000"/>
                </a:solidFill>
              </a:rPr>
              <a:t>أوحد المقامين ثم أجمع الكسرين</a:t>
            </a:r>
            <a:endParaRPr lang="fr-FR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D8362D7-0811-AF3D-4704-CE59D09231C2}"/>
                  </a:ext>
                </a:extLst>
              </p:cNvPr>
              <p:cNvSpPr txBox="1"/>
              <p:nvPr/>
            </p:nvSpPr>
            <p:spPr>
              <a:xfrm>
                <a:off x="1614020" y="1812460"/>
                <a:ext cx="3116579" cy="10202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  <m:r>
                          <a:rPr lang="fr-FR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</a:t>
                </a:r>
                <a:r>
                  <a:rPr lang="fr-MA" sz="4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𝟒𝟐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𝟒𝟖</m:t>
                        </m:r>
                      </m:den>
                    </m:f>
                  </m:oMath>
                </a14:m>
                <a:r>
                  <a:rPr lang="fr-MA" sz="48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D8362D7-0811-AF3D-4704-CE59D0923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4020" y="1812460"/>
                <a:ext cx="3116579" cy="1020279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8A2A86A-C667-BD59-FCC2-63EEF7E48409}"/>
                  </a:ext>
                </a:extLst>
              </p:cNvPr>
              <p:cNvSpPr txBox="1"/>
              <p:nvPr/>
            </p:nvSpPr>
            <p:spPr>
              <a:xfrm>
                <a:off x="5406767" y="1788670"/>
                <a:ext cx="2805579" cy="1020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a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𝟖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𝟑𝟐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𝟒𝟖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MA" sz="48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8A2A86A-C667-BD59-FCC2-63EEF7E48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767" y="1788670"/>
                <a:ext cx="2805579" cy="1020216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14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6515C-8F0E-357C-BFA6-2A90B82C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7825632-4FD1-B598-743F-351BD224682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اكتبوا فرق العددين مع الاختزال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A5E6B4-9694-154B-7899-2026E08CA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CCDD63A-F2EA-F096-4A4F-27282101E94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73F64EF-CF84-A966-EEB5-68FA7F227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AFBA1FA-73DC-4EA7-6F1D-B8492ECFA14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490576A-CE0B-98F0-F6C8-ABF058DC5A1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79D061C-59A7-D682-9026-045DC65CF87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8D88-3B5E-8136-AB30-ECF7F5F072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04D3BF1-F56A-B939-CEDF-4F4FB4C9DD9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09A3A8E-1CB7-492F-6976-C706FAA5D09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5A339AF-E0BC-DFE1-7999-5193F134AF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101F130-3B1D-EDD2-E8AA-A70DA35E121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9D00ABFC-40EF-AAB4-6BD9-FD3AA917F73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B3B91EB-2F60-E66D-4AAF-5E5CEADC66E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92536031-6190-31B8-6701-16E90461EDE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A11D33ED-16C8-B1D5-5436-659BCB9277F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5A87F37-4845-EA9A-69AF-568C3342A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D191A77-6109-35F5-24B5-77976367632C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6B0A6A7-9DC4-E2F8-9FC2-926D210E5874}"/>
                  </a:ext>
                </a:extLst>
              </p:cNvPr>
              <p:cNvSpPr txBox="1"/>
              <p:nvPr/>
            </p:nvSpPr>
            <p:spPr>
              <a:xfrm>
                <a:off x="3320174" y="2447577"/>
                <a:ext cx="4123427" cy="1020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16B0A6A7-9DC4-E2F8-9FC2-926D210E5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0174" y="2447577"/>
                <a:ext cx="4123427" cy="1020216"/>
              </a:xfrm>
              <a:prstGeom prst="rect">
                <a:avLst/>
              </a:prstGeom>
              <a:blipFill>
                <a:blip r:embed="rId6"/>
                <a:stretch>
                  <a:fillRect b="-898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710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77329-A85A-E79E-E17E-5ECF62DE9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79F2166-65F6-5F0F-7C23-731E34BAC6A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CDFAC3-D664-98F7-6C2E-AE857D897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721C21-0314-40C6-95B6-EFC3E43FB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436C6B3-1395-42FF-07E8-77E44D63773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C19C6C-A530-2FE6-1AEB-CC0C268A7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80844F9-7437-80D7-9422-6F75ED57AEE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9677F9D-6D49-E988-97BB-9DB74AE095F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5F63684-275A-E2EC-21E6-D71F4FB3EC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D359EF5-73EE-2419-59F2-57003E70DD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9B02592-04EE-D877-6AEF-197BA6213C3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886223-0391-492F-DF0B-632581B40AC0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A413815A-8F7D-C2F9-875B-57640E11319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B9CFA28-5B98-4DB2-8375-6F66D1AE003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62CD5A5-1F73-E7F9-6CBB-F63763D7A8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50C09E0-489B-46CD-B59E-466EAF4951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68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0AEF3-1F6E-C882-9AC6-43F43CC42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DF123D0-C271-E784-8286-4CB9A19DF95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الجواب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11C191F-E599-AA05-7BB6-40E14B996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C40843F-B5A3-3983-0903-8E4725C6E4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5693055-FD4A-7B10-2C37-1BFCAA959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72A5754-2BE4-18A6-6803-F7439EEAEF5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93C2FC7-5592-18C7-F1DE-812901D88B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8764A58-8438-1C61-F731-F45C759368A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62FBDAE-8F22-E618-6280-F020CFFF87E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D4D56DA-8EBB-EA2C-0C30-8D1B4612427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2AA763-7A8B-FAB3-DFE2-525FC703464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65DEE8E-B2CF-D7C8-8C37-E68C02C7CFB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FF5D320-F952-C3FA-6804-9DF31697F5E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BF7E31-608B-6A9E-A4D2-5C5E4673B75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27F8155-2B42-D1E4-33CF-14FBA90C02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Oval 81">
            <a:extLst>
              <a:ext uri="{FF2B5EF4-FFF2-40B4-BE49-F238E27FC236}">
                <a16:creationId xmlns:a16="http://schemas.microsoft.com/office/drawing/2014/main" id="{9AB43E4F-2955-F8B7-ED39-3E89F49937D6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45" name="Corde 44">
            <a:extLst>
              <a:ext uri="{FF2B5EF4-FFF2-40B4-BE49-F238E27FC236}">
                <a16:creationId xmlns:a16="http://schemas.microsoft.com/office/drawing/2014/main" id="{4FADF8B0-63B9-414B-649E-8D8980C7CDEB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85A1D075-E286-076B-4462-8DEE55213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1BF4C4E3-6DC6-6189-DD66-0B59373750D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9800417-B039-CFFE-DCFB-AE7006C9E976}"/>
                  </a:ext>
                </a:extLst>
              </p:cNvPr>
              <p:cNvSpPr txBox="1"/>
              <p:nvPr/>
            </p:nvSpPr>
            <p:spPr>
              <a:xfrm>
                <a:off x="1930961" y="2704381"/>
                <a:ext cx="5879022" cy="1017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𝟏𝟐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−</m:t>
                        </m:r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num>
                      <m:den>
                        <m:r>
                          <a:rPr lang="fr-FR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MA" sz="4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4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9800417-B039-CFFE-DCFB-AE7006C9E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961" y="2704381"/>
                <a:ext cx="5879022" cy="1017330"/>
              </a:xfrm>
              <a:prstGeom prst="rect">
                <a:avLst/>
              </a:prstGeom>
              <a:blipFill>
                <a:blip r:embed="rId5"/>
                <a:stretch>
                  <a:fillRect b="-898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ZoneTexte 21">
            <a:extLst>
              <a:ext uri="{FF2B5EF4-FFF2-40B4-BE49-F238E27FC236}">
                <a16:creationId xmlns:a16="http://schemas.microsoft.com/office/drawing/2014/main" id="{7B8FEF14-F234-F568-C9BB-CF5242E3589D}"/>
              </a:ext>
            </a:extLst>
          </p:cNvPr>
          <p:cNvSpPr txBox="1"/>
          <p:nvPr/>
        </p:nvSpPr>
        <p:spPr>
          <a:xfrm>
            <a:off x="1531444" y="5376052"/>
            <a:ext cx="6398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dirty="0">
                <a:solidFill>
                  <a:srgbClr val="FF0000"/>
                </a:solidFill>
              </a:rPr>
              <a:t>المقام الموحد هنا هو 10 لأن 10 مضاعف ل 5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43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69D89-9CF0-AB4D-FEF3-1FB89DAE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BF380A1-F0C5-F400-4542-89AACBFCBB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87F00E-15E3-779D-ACC8-1A3CBBD6E940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57DF2D8-06C7-6D28-3100-8AB3298E9E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D50383-02EF-2F16-8605-E580AAAE1A32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بتوظيف المدد</a:t>
            </a: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41ADE86-45BF-0D1E-827B-ADF8F57AB940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13AA3C9F-08D8-B87B-1F4A-24A2A13DD930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28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6C306-DA89-179E-8AD9-5CB3D9CB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5D9FC72-4681-2096-A1E5-13420EFBDD3B}"/>
              </a:ext>
            </a:extLst>
          </p:cNvPr>
          <p:cNvSpPr txBox="1"/>
          <p:nvPr/>
        </p:nvSpPr>
        <p:spPr>
          <a:xfrm>
            <a:off x="657031" y="868581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 ارسموا الخط الزمني وقوموا بحل المسألة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واكتبوا النتيجة على الألواح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E984E6-20D8-2F42-3157-C9E192B35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689C91-ADFD-76DB-E9DF-77AFAC2C783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B46258-4491-CE1E-7E3C-A2239F56A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45AC309-CA44-6360-D690-6E972C1CF5F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1E58E6-00B8-07D0-3B02-0A915C62A25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33CB2BD0-6040-28EA-467A-346B29D56CD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F6C86E0-0FE2-A62C-1C3E-93D191FC4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5AD90F4-87B5-DCD6-40E0-5D6AB7694B4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3E43B4-EF0F-EB33-3181-9C969DB661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F485884-9DB5-1A2C-9627-935AE6DDD9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BD0D882-E31D-8275-9C96-82CDC4FC311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8C8AD7B-5318-009B-260F-0F5789D58D1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698EE55-A475-45A5-9625-4FBB646255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C27A8BE8-706D-6A08-2F96-62137FBF568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32637E6-6CF6-D93E-3788-DDBA4014578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1128C18-B2F4-D298-0308-D72F99B93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8F287AC-DDD2-4770-C2C3-9D09A1DDBEE3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E78038-DCCB-5767-0D42-FE714A581AE6}"/>
              </a:ext>
            </a:extLst>
          </p:cNvPr>
          <p:cNvSpPr txBox="1"/>
          <p:nvPr/>
        </p:nvSpPr>
        <p:spPr>
          <a:xfrm>
            <a:off x="109112" y="2268011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بث سهرة رأس السنة على الساعة 23:30 ليلاً، واستمر حتى الساعة 01:30 من صباح اليوم التالي. ما هي المدة الزمنية الإجمالية لهذا البرنامج؟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E91DBD3-1158-0B7D-0071-4740918265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631" y="4283197"/>
            <a:ext cx="5902737" cy="152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1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861DC-B7FB-7A6D-DF66-396782F41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65DE98-45C8-86A8-97D2-30563451513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55B72F-A9D2-55D9-A917-0D82C01B8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DCB1FF-4914-54A6-EFC5-5B0B88675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455A9AA-E2C9-FD5F-7E5B-EA2B2706131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8D8E88B-83F9-2661-5DE6-0933C801C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19C515F-2407-A29D-FE8F-42292BCCD33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8143708-BA62-2535-5155-E2DF077890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7A37314-0345-58CA-2285-1254A3F67B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48F28D-BA3D-0E3E-3F78-42C4547B76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57418FC-6FD0-68A5-691D-A81F8F94FB0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DBB3BB6-410B-AB9A-2C88-6711A9BB7A3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6ECD4C-F50A-0B66-1B7F-58A9683A79E6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81683EC-AAB3-5C0F-D471-AE6A77168A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CFA20B6-68A8-F654-6E5D-40F1C99D672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E105D37-9AEC-D661-A262-72CFF16763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15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E9B4C-44F7-570B-D3B8-DCB8A6158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7342162-BC1F-BF57-2E3D-8C496CFE39A6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يقوم ليشرح لنا كيف وجد النتيجة مذكرا بالخطوات؟ 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5DD604C-869B-9E0A-4841-A43F83CEC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16A051-5B6E-8ADE-CFA0-AFA27A63ACE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59484A-FE94-C6E0-2F43-50A519353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11A1C8F-6C6E-6CEF-43BA-340D2E3A64F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55C59C0-313A-2FCF-3382-5BEBCC9CE2F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003213A-32ED-7661-87A2-588616AFD4C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4C1A2DB-D338-71FF-8D68-8282AA0494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B8E76C0-98DE-25E7-7625-435520D4838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80D82A-26BB-898F-93A2-B5F8ECB0C54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6DF7E44F-23A1-38BD-E47F-3D90DBED665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0FE295-3329-1DB6-C4E1-E31587B2B8F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323B31-E7C7-47E8-BF6D-A7332AF8302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706F20F-4DBC-C9CA-0F03-3F9224AAF6E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Oval 81">
            <a:extLst>
              <a:ext uri="{FF2B5EF4-FFF2-40B4-BE49-F238E27FC236}">
                <a16:creationId xmlns:a16="http://schemas.microsoft.com/office/drawing/2014/main" id="{8B6EB02F-5CD9-5F96-1FD0-F17A007BEAD0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50" name="Corde 49">
            <a:extLst>
              <a:ext uri="{FF2B5EF4-FFF2-40B4-BE49-F238E27FC236}">
                <a16:creationId xmlns:a16="http://schemas.microsoft.com/office/drawing/2014/main" id="{A55D0439-6C4F-04B6-6703-BCCB8AD353D9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57CA92F6-E4A8-B994-48D8-4ECE9D496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2A5CA528-0E9F-1F55-613C-39C5281FA9EF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6FFAAF1-77F9-523F-CD0A-D55B0A69CC92}"/>
              </a:ext>
            </a:extLst>
          </p:cNvPr>
          <p:cNvSpPr txBox="1"/>
          <p:nvPr/>
        </p:nvSpPr>
        <p:spPr>
          <a:xfrm>
            <a:off x="0" y="1961292"/>
            <a:ext cx="82677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بدأ بث سهرة رأس السنة على الساعة 23:30 ليلاً، واستمر حتى الساعة 01:30 من صباح اليوم التالي. ما هي المدة الزمنية الإجمالية لهذا البرنامج؟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7157FC5-C2A3-8D64-897E-EE570A764B5C}"/>
              </a:ext>
            </a:extLst>
          </p:cNvPr>
          <p:cNvGrpSpPr/>
          <p:nvPr/>
        </p:nvGrpSpPr>
        <p:grpSpPr>
          <a:xfrm>
            <a:off x="1389839" y="3663351"/>
            <a:ext cx="5902737" cy="1789553"/>
            <a:chOff x="1424345" y="3853133"/>
            <a:chExt cx="5902737" cy="1789553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4187CA1-A4DC-742F-1C41-07F936610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24345" y="4159804"/>
              <a:ext cx="5902737" cy="1482882"/>
            </a:xfrm>
            <a:prstGeom prst="rect">
              <a:avLst/>
            </a:prstGeom>
          </p:spPr>
        </p:pic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8C1A886A-3AA9-F20B-BD03-09AA6589F668}"/>
                </a:ext>
              </a:extLst>
            </p:cNvPr>
            <p:cNvCxnSpPr>
              <a:cxnSpLocks/>
            </p:cNvCxnSpPr>
            <p:nvPr/>
          </p:nvCxnSpPr>
          <p:spPr>
            <a:xfrm>
              <a:off x="3385543" y="426225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2F994C8-8083-89AA-4123-F512A4359DFB}"/>
                </a:ext>
              </a:extLst>
            </p:cNvPr>
            <p:cNvSpPr/>
            <p:nvPr/>
          </p:nvSpPr>
          <p:spPr>
            <a:xfrm>
              <a:off x="2947393" y="385313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23:30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92497871-9F35-933C-8469-659D2B91CBD1}"/>
                </a:ext>
              </a:extLst>
            </p:cNvPr>
            <p:cNvCxnSpPr>
              <a:cxnSpLocks/>
            </p:cNvCxnSpPr>
            <p:nvPr/>
          </p:nvCxnSpPr>
          <p:spPr>
            <a:xfrm>
              <a:off x="6803587" y="4287719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68EFD09-6E54-296A-4A55-6DFC764A1C88}"/>
                </a:ext>
              </a:extLst>
            </p:cNvPr>
            <p:cNvSpPr/>
            <p:nvPr/>
          </p:nvSpPr>
          <p:spPr>
            <a:xfrm>
              <a:off x="6365437" y="3878597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1:30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2627D1DE-8131-6248-3614-DFE448E97E47}"/>
              </a:ext>
            </a:extLst>
          </p:cNvPr>
          <p:cNvSpPr txBox="1"/>
          <p:nvPr/>
        </p:nvSpPr>
        <p:spPr>
          <a:xfrm>
            <a:off x="1832522" y="5503754"/>
            <a:ext cx="67430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المدة الزمنية الإجمالية لهذا البرنامج</a:t>
            </a:r>
            <a:r>
              <a:rPr lang="fr-FR" sz="3200" dirty="0">
                <a:solidFill>
                  <a:srgbClr val="104862"/>
                </a:solidFill>
              </a:rPr>
              <a:t> </a:t>
            </a:r>
            <a:r>
              <a:rPr lang="ar-MA" sz="3200" dirty="0">
                <a:solidFill>
                  <a:srgbClr val="104862"/>
                </a:solidFill>
              </a:rPr>
              <a:t> هي: </a:t>
            </a:r>
            <a:r>
              <a:rPr lang="fr-FR" sz="3200" dirty="0">
                <a:solidFill>
                  <a:srgbClr val="FF0000"/>
                </a:solidFill>
              </a:rPr>
              <a:t>2h</a:t>
            </a:r>
            <a:endParaRPr lang="ar-M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3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BD9D4-7C50-2566-D366-BF0833514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C5E1A7-EABC-DBA7-F4CA-FFF969AF7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2E3881-FCFC-43F7-3162-42092BC12E3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على الألواح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اكتبوا نتيجة حل المسألة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20B62C-401C-87ED-8D9C-DB4E911D8F7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9060962-1607-FC42-B23C-CAF527828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418D0FF-CB6E-4BBC-BC3A-C7D792A41BA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5385499-1E45-EA3F-AC6A-BFBEDE0552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A6B5B8-38C0-EC84-7BD8-10A0436A4C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1FFCE85-FC43-D18C-BE1E-967BC9D7DE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6F9982A-8E23-B3CC-28CB-ABEA7172C6D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1AA3FE0-154E-17C4-89A9-70F03027EFA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E76AAB-A7A1-3D5A-76FB-8C87B740E2C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D19B096-D4D1-33A3-5FF0-BA8C416C25B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929D2BF-D1E2-B28E-7A8B-4E6AF32D94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E2C609F-6CBE-0352-A90D-C895AD20EB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Oval 81">
            <a:extLst>
              <a:ext uri="{FF2B5EF4-FFF2-40B4-BE49-F238E27FC236}">
                <a16:creationId xmlns:a16="http://schemas.microsoft.com/office/drawing/2014/main" id="{20BA86DC-A0F6-649E-B0B3-EBC90079A200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3" name="Corde 12">
            <a:extLst>
              <a:ext uri="{FF2B5EF4-FFF2-40B4-BE49-F238E27FC236}">
                <a16:creationId xmlns:a16="http://schemas.microsoft.com/office/drawing/2014/main" id="{C954C0A4-1773-06D8-BF32-C718906831C7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62AA43B-F095-8756-F028-B1A6C4F7D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375AAA9-56F9-FF54-A71E-2DAF9CD0DDC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7E4DB8-4849-FAA3-8441-A0255909FB35}"/>
              </a:ext>
            </a:extLst>
          </p:cNvPr>
          <p:cNvSpPr txBox="1"/>
          <p:nvPr/>
        </p:nvSpPr>
        <p:spPr>
          <a:xfrm>
            <a:off x="0" y="1961292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نام عماد على الساعة 23:20 ليلاً حتى الساعة 04:30 من صباح اليوم التالي. ما هي المدة الزمنية التي نامها عماد؟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99CAC84-2392-EA22-F915-7D65F5403B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265" y="4303814"/>
            <a:ext cx="7757435" cy="87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1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98B71-0875-0A9F-B1B2-4450CF952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EF7B31F-D467-26B4-5071-F107E1D71C6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4F6E8C-43A7-E338-4BBA-86A789F1A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91EA08-E3A2-AD56-2C94-8631138FC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C5BB31A-50C4-F300-C67E-C845EDCE3FB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86BB823-2A30-3F0A-D804-6B9692051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A2515DE-041E-63C1-052C-127D8290E71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F3EC072-7CA6-F6C3-B25F-CB4EBA9A42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F94B43A-5460-9B10-60D5-AC2BB549457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CE92874-74AF-E335-8961-A1CE12219E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B1F35EE9-0E63-00FD-3892-FA84BA9B033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393D841-3FF0-2727-7D09-00E96D6EAAA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FB0533E-3A81-09A6-C124-549171A167D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F8E470F-580F-9803-487A-6FE84EC3DFA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A391C11-5532-7048-943E-EAA3C894829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AEA7852-D147-8A27-87DC-B610B4F1A8D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679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FFC5-8C0A-C886-CCDF-42AFBBD3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6FDF892-7C19-7A00-8DBB-CDA80B6B4A0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20D51C-23B9-8099-A8D6-80D108908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2F06B72-094E-D7C1-E2A6-F2116E8D68EE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711A556-523E-FA6C-EC35-F46DA13C6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687D72E-9EAE-EA13-EA09-3670D34D7A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B23150-9B79-20E1-E469-0D4ACD5E4B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40FAAD3-D906-1D0C-EA24-6702BA06E35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8D60C7-101E-A670-64F3-D2C21DACAF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63CBF74-5B3F-0D2E-8EA7-7C0C9ACFEEB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5A3051F-8354-27CF-5210-CCE465AFCD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E6016C0C-B7DA-8215-36B3-0CEB45D49D4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5CCEA2D-22F8-D3A2-D38E-170876A4C97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BB66DAD-C220-1D1B-49E3-746EA98B72F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EB6CC90-591E-9C69-D024-794765CA51F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Oval 81">
            <a:extLst>
              <a:ext uri="{FF2B5EF4-FFF2-40B4-BE49-F238E27FC236}">
                <a16:creationId xmlns:a16="http://schemas.microsoft.com/office/drawing/2014/main" id="{B4B4A4FB-98BA-C761-54E5-A6980BD503B2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2" name="Corde 61">
            <a:extLst>
              <a:ext uri="{FF2B5EF4-FFF2-40B4-BE49-F238E27FC236}">
                <a16:creationId xmlns:a16="http://schemas.microsoft.com/office/drawing/2014/main" id="{419105FA-0E81-85FD-0EFB-1D23CDEAB990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320EF9B7-A377-70B5-455F-B65D7013B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68307AC3-D365-5AAC-529D-6C0A36EEB101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2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A7BEDE6-E838-DA66-BE3C-06168903B8BB}"/>
              </a:ext>
            </a:extLst>
          </p:cNvPr>
          <p:cNvSpPr txBox="1"/>
          <p:nvPr/>
        </p:nvSpPr>
        <p:spPr>
          <a:xfrm>
            <a:off x="0" y="1961292"/>
            <a:ext cx="8267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نام عماد على الساعة 23:20 ليلاً حتى الساعة 04:30 من صباح اليوم التالي. ما هي المدة الزمنية التي نامها عماد؟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A23292-B733-1195-6A4E-49A6A83AB3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005" y="4303814"/>
            <a:ext cx="7623954" cy="879414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5A010E61-2304-D07E-8DA1-A45BC6F1B074}"/>
              </a:ext>
            </a:extLst>
          </p:cNvPr>
          <p:cNvCxnSpPr>
            <a:cxnSpLocks/>
          </p:cNvCxnSpPr>
          <p:nvPr/>
        </p:nvCxnSpPr>
        <p:spPr>
          <a:xfrm>
            <a:off x="1250562" y="4173561"/>
            <a:ext cx="0" cy="2952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D613D61-C62B-521D-2F69-781F8E5151DE}"/>
              </a:ext>
            </a:extLst>
          </p:cNvPr>
          <p:cNvSpPr/>
          <p:nvPr/>
        </p:nvSpPr>
        <p:spPr>
          <a:xfrm>
            <a:off x="812412" y="3764439"/>
            <a:ext cx="828675" cy="4376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23:20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112AE576-DC20-AFFC-456F-5D2C28BCF0B6}"/>
              </a:ext>
            </a:extLst>
          </p:cNvPr>
          <p:cNvCxnSpPr>
            <a:cxnSpLocks/>
          </p:cNvCxnSpPr>
          <p:nvPr/>
        </p:nvCxnSpPr>
        <p:spPr>
          <a:xfrm>
            <a:off x="7259333" y="4173561"/>
            <a:ext cx="0" cy="2952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9A09F130-38C5-BF00-9A25-1C4C0969B493}"/>
              </a:ext>
            </a:extLst>
          </p:cNvPr>
          <p:cNvSpPr/>
          <p:nvPr/>
        </p:nvSpPr>
        <p:spPr>
          <a:xfrm>
            <a:off x="6821183" y="3764439"/>
            <a:ext cx="828675" cy="4376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4:30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AEB49C5-6305-F525-98B2-C2A150ADE58D}"/>
              </a:ext>
            </a:extLst>
          </p:cNvPr>
          <p:cNvSpPr txBox="1"/>
          <p:nvPr/>
        </p:nvSpPr>
        <p:spPr>
          <a:xfrm>
            <a:off x="1832522" y="5503754"/>
            <a:ext cx="67430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</a:rPr>
              <a:t>المدة الزمنية التي نامها عماد هي: </a:t>
            </a:r>
            <a:r>
              <a:rPr lang="fr-FR" sz="3200" dirty="0">
                <a:solidFill>
                  <a:srgbClr val="FF0000"/>
                </a:solidFill>
              </a:rPr>
              <a:t>5h 10min</a:t>
            </a:r>
            <a:endParaRPr lang="ar-M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83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0660-BA2E-129A-4C6B-F21BB336A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938496-4BA0-2112-C18C-F7B621F7F8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426388-67FA-F1A3-4D75-B329A1B3290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82CAC-54F8-177C-D9E3-39FCD9107E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6F43F8-E629-D413-413B-23F1558EFE01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 مسائل وضعيات من خطوتين</a:t>
            </a:r>
            <a:endParaRPr lang="fr-MA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74FD6480-0464-EC7D-01F9-6B4269B45F49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838D559E-57B2-5C44-196F-367459EF7E8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496947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اكتبوا الحل بعد الإنجاز على الدفاتر</a:t>
            </a:r>
            <a:endParaRPr lang="ar-MA" sz="2000" dirty="0">
              <a:solidFill>
                <a:prstClr val="white">
                  <a:lumMod val="50000"/>
                </a:prstClr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A00D5D4-EED5-2860-214C-36BF3EA3BE7B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22DFD2-6C6C-18BF-6AB9-5FACBF9D5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21D6E76-E6C5-DA6F-3236-81BCEF4412B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FD224CA-B942-53D3-D9FB-DA0390DD1A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0D324-0500-F36D-B31B-B9A11A3D11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0282897-43C4-0250-3F41-0C881FD3D6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E5B68E0-F37A-CEA5-D2A6-4AA1CA379D8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2D3FDFC-F31F-07D2-CCC6-230A9B251A2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984AA81-70BE-ECE4-973C-3E1D7396292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6B2AFC5-972A-307D-5A03-F5CEA1B4B39B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E242B7F-8DCB-7565-63A3-31D3DA0BC9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2878346-17F8-884D-D74B-F2BC685D19D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D4B8F6CC-6BC4-3C99-3A91-72F83F63E96C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059C4C37-FEB1-043E-35CF-7B899A760127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64C2BC4-E5F0-B8F2-8C8C-FD77CC5E5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783138D-1F65-0589-DD0D-1619B871A10E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3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F40B834-E601-3140-AFEE-97A198CF87F1}"/>
              </a:ext>
            </a:extLst>
          </p:cNvPr>
          <p:cNvSpPr txBox="1"/>
          <p:nvPr/>
        </p:nvSpPr>
        <p:spPr>
          <a:xfrm>
            <a:off x="433876" y="2007647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في مُؤَسَّسَةٍ 9 قاعاتٍ. في كُلِّ قاعَةٍ مِنَ القاعاتِ الثَّمانِ، 20 طاوِلَةً وَفي القاعَةِ التاسعة 18 طاولة فَقَطْ.</a:t>
            </a:r>
          </a:p>
          <a:p>
            <a:pPr indent="361950" algn="r" rtl="1"/>
            <a:r>
              <a:rPr lang="ar-MA" sz="2400" dirty="0"/>
              <a:t>ما عَدَدُ الطّاولِاتِ في المُؤَسَّسَةِ؟</a:t>
            </a:r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2AFF5-089E-3C9C-2048-B8792EB31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15E07DB-DBB7-C5A6-7B87-EE3B1B6803C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1132A0-33F1-1EC8-1A31-818D6A37D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74A5EB-2517-C2CB-FBCE-352EF8C51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6CFFFCD-3521-26F8-9489-3DD08851001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8BF0928-0421-79B4-586D-BCC55A158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36A6BB0-4CA0-EE75-B5EE-5E41D0037267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57431B0-9149-321A-8D05-F723DC7FB6A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23D723E-0A65-DF52-7374-FBA3FACE18D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C18BCE6-4DE2-171A-7EC8-31AF913B0F9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1FB5401-D511-CF5F-D013-B2C821EB75F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234458C-22BD-0120-7B62-C3B7855FC5B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5EE36E-FB93-F0D8-7FB3-C7B9433D3A8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2639CC-1496-22A5-3936-D71D70F68AC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B803764-D925-BCF1-1F93-92DE7C3224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5D6CE50-81FA-DA57-4B44-8E6632EDA2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937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86073-7FE6-0ECF-2E03-ADDA42FFB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الخطوات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E2D8C20-1AFF-5BB4-0BEB-C92889A1E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AECC79-2C3B-B55A-A856-2309FDC7D27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0B6FCDC-3552-833F-7AA8-09834F680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46970836-49F3-9B09-AA41-F4F3759DBED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B292131-9DA7-7FB7-2FC0-B317997902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E813978-6903-6567-FDD3-61F747FFAE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11B3E04-7EFB-B48E-CE46-04D0D4C44E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A686BDE-1A7E-BB73-B436-D2E8721E44A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B6E413F-8CDA-0A9C-1A5A-C9F3319EC23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9813635-2B88-610A-B65B-BF4CD3614A4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C76427-D561-75D0-4EBF-7DB78FCC7F7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CD37E00-25A4-66FC-686E-A4A997E41F5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782EE4A-D893-0CC1-9F7F-EBEB3DD3A9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597B6493-6A25-0922-7994-43BDC83FC691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6AC0A608-48F9-46C2-FB67-B3A8BE02E48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A3A771-8ABC-1445-FF2E-674F8660E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8C3FE94-3CEB-7050-94E3-A8DBDD4AAA89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0C508A9-9EA9-4466-03B1-DA202F976873}"/>
              </a:ext>
            </a:extLst>
          </p:cNvPr>
          <p:cNvSpPr txBox="1"/>
          <p:nvPr/>
        </p:nvSpPr>
        <p:spPr>
          <a:xfrm>
            <a:off x="433876" y="2007647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في مُؤَسَّسَةٍ 9 قاعاتٍ. في كُلِّ قاعَةٍ مِنَ القاعاتِ الثَّمانِ، 20 طاوِلَةً وَفي القاعَةِ التاسعة 18 طاولة فَقَطْ.</a:t>
            </a:r>
          </a:p>
          <a:p>
            <a:pPr indent="361950" algn="r" rtl="1"/>
            <a:r>
              <a:rPr lang="ar-MA" sz="2400" dirty="0"/>
              <a:t>ما عَدَدُ الطّاولِاتِ في المُؤَسَّسَةِ؟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CEB9A9-7544-7CBE-2F8E-3E9340C297E6}"/>
              </a:ext>
            </a:extLst>
          </p:cNvPr>
          <p:cNvSpPr/>
          <p:nvPr/>
        </p:nvSpPr>
        <p:spPr>
          <a:xfrm>
            <a:off x="1449023" y="3948894"/>
            <a:ext cx="446508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20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696D110-F491-6546-E21D-5E39BB22C89F}"/>
              </a:ext>
            </a:extLst>
          </p:cNvPr>
          <p:cNvSpPr txBox="1"/>
          <p:nvPr/>
        </p:nvSpPr>
        <p:spPr>
          <a:xfrm>
            <a:off x="2143870" y="4830938"/>
            <a:ext cx="965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8 قاعات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9" name="Accolade fermante 28">
            <a:extLst>
              <a:ext uri="{FF2B5EF4-FFF2-40B4-BE49-F238E27FC236}">
                <a16:creationId xmlns:a16="http://schemas.microsoft.com/office/drawing/2014/main" id="{08AE014A-285C-AC52-C6F7-1BFC9895398A}"/>
              </a:ext>
            </a:extLst>
          </p:cNvPr>
          <p:cNvSpPr/>
          <p:nvPr/>
        </p:nvSpPr>
        <p:spPr>
          <a:xfrm rot="5400000">
            <a:off x="2351181" y="3406575"/>
            <a:ext cx="482986" cy="2332323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4FBF813-8534-FB3D-1B10-B4584899E1DA}"/>
              </a:ext>
            </a:extLst>
          </p:cNvPr>
          <p:cNvSpPr txBox="1"/>
          <p:nvPr/>
        </p:nvSpPr>
        <p:spPr>
          <a:xfrm>
            <a:off x="5608420" y="3812011"/>
            <a:ext cx="2818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</a:rPr>
              <a:t>1- أحسب طاولات القاعات الثمان: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11EB76A-13A3-FF6F-3BEF-860886166C49}"/>
              </a:ext>
            </a:extLst>
          </p:cNvPr>
          <p:cNvSpPr/>
          <p:nvPr/>
        </p:nvSpPr>
        <p:spPr>
          <a:xfrm>
            <a:off x="3312328" y="3948894"/>
            <a:ext cx="446508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20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6568713E-04FF-AEEF-2AF3-BE6D7EA245CD}"/>
              </a:ext>
            </a:extLst>
          </p:cNvPr>
          <p:cNvCxnSpPr>
            <a:endCxn id="32" idx="0"/>
          </p:cNvCxnSpPr>
          <p:nvPr/>
        </p:nvCxnSpPr>
        <p:spPr>
          <a:xfrm>
            <a:off x="1895530" y="3945203"/>
            <a:ext cx="1640052" cy="3691"/>
          </a:xfrm>
          <a:prstGeom prst="line">
            <a:avLst/>
          </a:prstGeom>
          <a:ln>
            <a:prstDash val="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35B731DE-25F4-DEE0-F6AC-E37CE59EA69A}"/>
              </a:ext>
            </a:extLst>
          </p:cNvPr>
          <p:cNvCxnSpPr/>
          <p:nvPr/>
        </p:nvCxnSpPr>
        <p:spPr>
          <a:xfrm>
            <a:off x="1806816" y="4305203"/>
            <a:ext cx="1640052" cy="3691"/>
          </a:xfrm>
          <a:prstGeom prst="line">
            <a:avLst/>
          </a:prstGeom>
          <a:ln>
            <a:prstDash val="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FEE88D79-3789-3458-0896-FB205EE911D5}"/>
              </a:ext>
            </a:extLst>
          </p:cNvPr>
          <p:cNvSpPr txBox="1"/>
          <p:nvPr/>
        </p:nvSpPr>
        <p:spPr>
          <a:xfrm>
            <a:off x="4730600" y="4199286"/>
            <a:ext cx="2818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dirty="0">
                <a:solidFill>
                  <a:srgbClr val="FF0000"/>
                </a:solidFill>
              </a:rPr>
              <a:t>8 × 20 = 160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E86BC20-560A-37C2-A6E9-F63C69223C38}"/>
              </a:ext>
            </a:extLst>
          </p:cNvPr>
          <p:cNvSpPr txBox="1"/>
          <p:nvPr/>
        </p:nvSpPr>
        <p:spPr>
          <a:xfrm>
            <a:off x="5591027" y="4785378"/>
            <a:ext cx="2818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</a:rPr>
              <a:t>عدد طاولات القاعات الثمان: </a:t>
            </a:r>
            <a:r>
              <a:rPr lang="ar-MA" b="1" dirty="0">
                <a:solidFill>
                  <a:srgbClr val="FF0000"/>
                </a:solidFill>
              </a:rPr>
              <a:t>120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E441DCC-9176-AD65-444B-6B402604745E}"/>
              </a:ext>
            </a:extLst>
          </p:cNvPr>
          <p:cNvSpPr txBox="1"/>
          <p:nvPr/>
        </p:nvSpPr>
        <p:spPr>
          <a:xfrm>
            <a:off x="5679035" y="5366463"/>
            <a:ext cx="2818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</a:rPr>
              <a:t>2- أحسب جميع طاولات المؤسسة: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18D7274-A97C-FB14-C0C1-63B663CE5E09}"/>
              </a:ext>
            </a:extLst>
          </p:cNvPr>
          <p:cNvSpPr txBox="1"/>
          <p:nvPr/>
        </p:nvSpPr>
        <p:spPr>
          <a:xfrm>
            <a:off x="4743362" y="5735795"/>
            <a:ext cx="2818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dirty="0">
                <a:solidFill>
                  <a:srgbClr val="FF0000"/>
                </a:solidFill>
              </a:rPr>
              <a:t>160 + 18 = </a:t>
            </a:r>
            <a:r>
              <a:rPr lang="fr-FR" b="1" dirty="0">
                <a:solidFill>
                  <a:srgbClr val="FF0000"/>
                </a:solidFill>
              </a:rPr>
              <a:t>178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81DBE52-C86D-3984-5508-D2D84E3AD5A6}"/>
              </a:ext>
            </a:extLst>
          </p:cNvPr>
          <p:cNvSpPr txBox="1"/>
          <p:nvPr/>
        </p:nvSpPr>
        <p:spPr>
          <a:xfrm>
            <a:off x="5487352" y="6157446"/>
            <a:ext cx="2818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</a:rPr>
              <a:t>عدد طاولات المؤسسة: </a:t>
            </a:r>
            <a:r>
              <a:rPr lang="fr-FR" b="1" dirty="0">
                <a:solidFill>
                  <a:srgbClr val="FF0000"/>
                </a:solidFill>
              </a:rPr>
              <a:t>178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382D0C3-D45D-95D6-6C2E-4A615B254255}"/>
              </a:ext>
            </a:extLst>
          </p:cNvPr>
          <p:cNvSpPr/>
          <p:nvPr/>
        </p:nvSpPr>
        <p:spPr>
          <a:xfrm>
            <a:off x="1151053" y="5555795"/>
            <a:ext cx="1454124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dirty="0">
                <a:solidFill>
                  <a:srgbClr val="FF0000"/>
                </a:solidFill>
              </a:rPr>
              <a:t>؟</a:t>
            </a:r>
            <a:endParaRPr lang="fr-MA" sz="1400" dirty="0">
              <a:solidFill>
                <a:srgbClr val="FF00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C1EF54-44C8-ACF7-5B87-FE49C29A881D}"/>
              </a:ext>
            </a:extLst>
          </p:cNvPr>
          <p:cNvSpPr/>
          <p:nvPr/>
        </p:nvSpPr>
        <p:spPr>
          <a:xfrm>
            <a:off x="1151053" y="5918318"/>
            <a:ext cx="446508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dirty="0">
                <a:solidFill>
                  <a:srgbClr val="FF0000"/>
                </a:solidFill>
              </a:rPr>
              <a:t>18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DC457F6-4A3E-ECA8-FDFC-38CC1509EC3E}"/>
              </a:ext>
            </a:extLst>
          </p:cNvPr>
          <p:cNvSpPr/>
          <p:nvPr/>
        </p:nvSpPr>
        <p:spPr>
          <a:xfrm>
            <a:off x="1597561" y="5915795"/>
            <a:ext cx="1007616" cy="3555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dirty="0">
                <a:solidFill>
                  <a:srgbClr val="FF0000"/>
                </a:solidFill>
              </a:rPr>
              <a:t>160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3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AAD3B-1127-DC56-E0BA-57E080B72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6CF988-C59E-BE24-182F-098B8111B00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اكتبوا الحل بعد الإنجاز على الدفاتر</a:t>
            </a:r>
            <a:endParaRPr lang="ar-MA" sz="2000" dirty="0">
              <a:solidFill>
                <a:prstClr val="white">
                  <a:lumMod val="50000"/>
                </a:prstClr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FEFC40-9C6F-7E14-E4CE-3C4AE2EAC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5BFCE25-DFDA-DEFE-7442-202096B5414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03339E0-88EA-CBDF-636E-C2E8229B5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C75A944-2E5D-B089-3AEC-A88C801EB89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EBB7A0-FE2B-722C-9A89-89956A01942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EC03D2A-CD91-00BE-984D-3184AD969B5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8DA3C86-EC33-061E-529E-DC075C70F9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77043B6-7D63-9DA2-9C7C-0479E5E0DDD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BFE4435-B634-27F5-98D5-7F4B248F3E7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BDCC540-EA78-B0FF-AE60-C9519A8C5FD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0830821-CA56-8048-5EA3-37DFD9C8997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3532961-90E1-C2BC-2553-8E3FFF6089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AEDF149-F178-FC82-CDDB-A738C6B6AE4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Oval 81">
            <a:extLst>
              <a:ext uri="{FF2B5EF4-FFF2-40B4-BE49-F238E27FC236}">
                <a16:creationId xmlns:a16="http://schemas.microsoft.com/office/drawing/2014/main" id="{9B0B3804-DA48-EFF4-CE16-5D1A076DC79B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Corde 19">
            <a:extLst>
              <a:ext uri="{FF2B5EF4-FFF2-40B4-BE49-F238E27FC236}">
                <a16:creationId xmlns:a16="http://schemas.microsoft.com/office/drawing/2014/main" id="{BB85E067-BEE7-2FD7-7DB9-CB4D0DD72EDF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3C47775-6F73-FBA5-2A87-F4361E695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AEF6DA31-8DDD-6C1D-A27E-10C04EA1F758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900" b="1" dirty="0">
                <a:solidFill>
                  <a:srgbClr val="33878B"/>
                </a:solidFill>
              </a:rPr>
              <a:t>3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97686A-0126-3FF8-EAA7-B101BB136580}"/>
              </a:ext>
            </a:extLst>
          </p:cNvPr>
          <p:cNvSpPr txBox="1"/>
          <p:nvPr/>
        </p:nvSpPr>
        <p:spPr>
          <a:xfrm>
            <a:off x="433876" y="2007647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اِشْتَرَتْ ريمٌ 4 دَفاتِرَ بِثَمَنِ </a:t>
            </a:r>
            <a:r>
              <a:rPr lang="fr-FR" sz="2400" dirty="0"/>
              <a:t>4,5</a:t>
            </a:r>
            <a:r>
              <a:rPr lang="ar-MA" sz="2400" dirty="0"/>
              <a:t> دِرْهَماً لِلدَّفْتَرِ الْواحِدِ. أَعْطَتِ الْكُتُبِيَّ وَرَقَةً مالِيَّةً مِنْ فِئَةِ 20 دِرْهَمًا.</a:t>
            </a:r>
          </a:p>
          <a:p>
            <a:pPr indent="361950" algn="r" rtl="1"/>
            <a:r>
              <a:rPr lang="ar-MA" sz="2400" dirty="0"/>
              <a:t>كَمْ سَيَرُدُّ عَلَيْها الْكُتُبِيُّ؟</a:t>
            </a:r>
          </a:p>
        </p:txBody>
      </p:sp>
    </p:spTree>
    <p:extLst>
      <p:ext uri="{BB962C8B-B14F-4D97-AF65-F5344CB8AC3E}">
        <p14:creationId xmlns:p14="http://schemas.microsoft.com/office/powerpoint/2010/main" val="3656626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DE0D1-8FB2-3D22-0928-41FF2DBFB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0E14DC-2A04-FDC7-DF0C-CC627D573D9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8A14C3-8535-DB96-8417-DB910CED4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A2EFAF9-DE68-52D5-51A1-9F6974396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806C311-B474-65B5-651C-206495AC355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EB48C39-EF9E-9255-8D1D-9C6F4318B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045CF84-A668-CD8E-4504-F34D1166C175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C8509B-A122-B3C0-5F49-A6232685B11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712B063-40CF-62B9-6AB7-C7CEB2188A4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2AFA85F-0A37-5882-7765-C877CA0C2C0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4D88CAF1-3150-5B88-2BF9-BEEB8A1AE1A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1DB9DAE-903D-D238-E371-4D96CD1C00A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12D6D5D9-24DD-CF35-7C80-0F1BEE961693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F59A715-9776-3CE9-2986-2820F81DDEF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DE399D0-D2A3-D2F6-E71F-36E7950C50B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616258F-235E-3AB7-48F9-1CD54D51D2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9544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13720-1AD0-704C-8B91-03A746E3F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BA32FE8-8A10-3DB2-A77B-E04ABDBF6858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نصحح، من يشرح لنا الخطوات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68EFB45-BC40-2ECF-5709-8C5484264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D72E66B-DB51-F80B-570C-B460B8E3711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65E1F48-821E-5C6E-7D16-DD375FE45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58C1FFA-3727-6B90-CB2A-54E21B2C83C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931E3A2-4AED-DBFF-A0ED-EF1BD492D3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B8FA534-6CA9-4CAD-3973-787EB4678ED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C1C0713-A902-4204-AB7C-82805F9428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7BAF55F-91A5-B75C-4CAB-5336F6E4DD9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8056CE2-FB75-CED7-085A-65A6C795A8A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117DB28-2BDB-26B8-E9BF-FB65B9D63DB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C8427A7-3F13-4320-52C8-36D1DD89FAF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32AB10C-A573-5FCA-B3C6-9C3FD25CBEC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A7EB6B2-ABE1-C1B3-893C-0EBCAE98D24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Oval 81">
            <a:extLst>
              <a:ext uri="{FF2B5EF4-FFF2-40B4-BE49-F238E27FC236}">
                <a16:creationId xmlns:a16="http://schemas.microsoft.com/office/drawing/2014/main" id="{36D5976C-E0C8-99F5-9362-968FAEBE9908}"/>
              </a:ext>
            </a:extLst>
          </p:cNvPr>
          <p:cNvSpPr>
            <a:spLocks noChangeAspect="1"/>
          </p:cNvSpPr>
          <p:nvPr/>
        </p:nvSpPr>
        <p:spPr>
          <a:xfrm flipH="1">
            <a:off x="413427" y="90695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8" name="Corde 7">
            <a:extLst>
              <a:ext uri="{FF2B5EF4-FFF2-40B4-BE49-F238E27FC236}">
                <a16:creationId xmlns:a16="http://schemas.microsoft.com/office/drawing/2014/main" id="{DA1E75A4-2658-ED99-42F8-99EC22246375}"/>
              </a:ext>
            </a:extLst>
          </p:cNvPr>
          <p:cNvSpPr/>
          <p:nvPr/>
        </p:nvSpPr>
        <p:spPr>
          <a:xfrm flipH="1">
            <a:off x="470004" y="97615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D3537D-3C53-A8E6-21D9-79BA589C0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23" y="877498"/>
            <a:ext cx="599748" cy="67184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25F9685-B4ED-0262-2D32-03EF95B83CEA}"/>
              </a:ext>
            </a:extLst>
          </p:cNvPr>
          <p:cNvSpPr txBox="1"/>
          <p:nvPr/>
        </p:nvSpPr>
        <p:spPr>
          <a:xfrm>
            <a:off x="543722" y="106185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33878B"/>
                </a:solidFill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F9205F-6CAD-F5CD-1680-2643B85A83F5}"/>
              </a:ext>
            </a:extLst>
          </p:cNvPr>
          <p:cNvSpPr/>
          <p:nvPr/>
        </p:nvSpPr>
        <p:spPr>
          <a:xfrm>
            <a:off x="1449023" y="3948894"/>
            <a:ext cx="446508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FF0000"/>
                </a:solidFill>
              </a:rPr>
              <a:t>4,5</a:t>
            </a:r>
            <a:endParaRPr lang="fr-MA" sz="1400" dirty="0">
              <a:solidFill>
                <a:srgbClr val="FF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542FBEE-595F-01E7-1A80-705AFE91AD93}"/>
              </a:ext>
            </a:extLst>
          </p:cNvPr>
          <p:cNvSpPr txBox="1"/>
          <p:nvPr/>
        </p:nvSpPr>
        <p:spPr>
          <a:xfrm>
            <a:off x="2143870" y="4830938"/>
            <a:ext cx="965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4 دفاتر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9" name="Accolade fermante 28">
            <a:extLst>
              <a:ext uri="{FF2B5EF4-FFF2-40B4-BE49-F238E27FC236}">
                <a16:creationId xmlns:a16="http://schemas.microsoft.com/office/drawing/2014/main" id="{DF314CC4-0E93-784D-40CC-88A8B3F43909}"/>
              </a:ext>
            </a:extLst>
          </p:cNvPr>
          <p:cNvSpPr/>
          <p:nvPr/>
        </p:nvSpPr>
        <p:spPr>
          <a:xfrm rot="5400000">
            <a:off x="2351181" y="3406575"/>
            <a:ext cx="482986" cy="2332323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3B0F844-B57C-5043-A746-5B2A1DD4EC25}"/>
              </a:ext>
            </a:extLst>
          </p:cNvPr>
          <p:cNvSpPr txBox="1"/>
          <p:nvPr/>
        </p:nvSpPr>
        <p:spPr>
          <a:xfrm>
            <a:off x="5608420" y="3812011"/>
            <a:ext cx="2818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</a:rPr>
              <a:t>1- أحسب ثمن الدفاتر: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0FF58EB-9F04-CA7D-0EC0-9E8928CCA20F}"/>
              </a:ext>
            </a:extLst>
          </p:cNvPr>
          <p:cNvSpPr/>
          <p:nvPr/>
        </p:nvSpPr>
        <p:spPr>
          <a:xfrm>
            <a:off x="3312328" y="3948894"/>
            <a:ext cx="446508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FF0000"/>
                </a:solidFill>
              </a:rPr>
              <a:t>4,5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8C0728D-6969-053B-8709-E5440960E461}"/>
              </a:ext>
            </a:extLst>
          </p:cNvPr>
          <p:cNvCxnSpPr>
            <a:endCxn id="32" idx="0"/>
          </p:cNvCxnSpPr>
          <p:nvPr/>
        </p:nvCxnSpPr>
        <p:spPr>
          <a:xfrm>
            <a:off x="1895530" y="3945203"/>
            <a:ext cx="1640052" cy="3691"/>
          </a:xfrm>
          <a:prstGeom prst="line">
            <a:avLst/>
          </a:prstGeom>
          <a:ln>
            <a:prstDash val="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77C52786-CD75-DD2F-71D1-E9120498CD04}"/>
              </a:ext>
            </a:extLst>
          </p:cNvPr>
          <p:cNvCxnSpPr/>
          <p:nvPr/>
        </p:nvCxnSpPr>
        <p:spPr>
          <a:xfrm>
            <a:off x="1806816" y="4305203"/>
            <a:ext cx="1640052" cy="3691"/>
          </a:xfrm>
          <a:prstGeom prst="line">
            <a:avLst/>
          </a:prstGeom>
          <a:ln>
            <a:prstDash val="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53DC7626-CD26-9B01-8839-26AD838BEF41}"/>
              </a:ext>
            </a:extLst>
          </p:cNvPr>
          <p:cNvSpPr txBox="1"/>
          <p:nvPr/>
        </p:nvSpPr>
        <p:spPr>
          <a:xfrm>
            <a:off x="4730600" y="4199286"/>
            <a:ext cx="2818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dirty="0">
                <a:solidFill>
                  <a:srgbClr val="FF0000"/>
                </a:solidFill>
              </a:rPr>
              <a:t>4</a:t>
            </a:r>
            <a:r>
              <a:rPr lang="ar-MA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× 4,5 = </a:t>
            </a:r>
            <a:r>
              <a:rPr lang="ar-MA" b="1" dirty="0">
                <a:solidFill>
                  <a:srgbClr val="FF0000"/>
                </a:solidFill>
              </a:rPr>
              <a:t>18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0FC6E00-7EC1-5AF4-BCB0-BD9DE2290EE9}"/>
              </a:ext>
            </a:extLst>
          </p:cNvPr>
          <p:cNvSpPr txBox="1"/>
          <p:nvPr/>
        </p:nvSpPr>
        <p:spPr>
          <a:xfrm>
            <a:off x="5591027" y="4785378"/>
            <a:ext cx="2818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</a:rPr>
              <a:t>ثمن الدفاتر: </a:t>
            </a:r>
            <a:r>
              <a:rPr lang="ar-MA" b="1" dirty="0">
                <a:solidFill>
                  <a:srgbClr val="FF0000"/>
                </a:solidFill>
              </a:rPr>
              <a:t>18 درهما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51DFC57-A7AB-70BA-7573-FA3E7B7D7A9F}"/>
              </a:ext>
            </a:extLst>
          </p:cNvPr>
          <p:cNvSpPr txBox="1"/>
          <p:nvPr/>
        </p:nvSpPr>
        <p:spPr>
          <a:xfrm>
            <a:off x="4998542" y="5366463"/>
            <a:ext cx="3498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</a:rPr>
              <a:t>2- أحسب المبلغ الذي سيرده الكتبي على ريم: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F2E694F-E7FA-0111-7FF4-042D5BA857DC}"/>
              </a:ext>
            </a:extLst>
          </p:cNvPr>
          <p:cNvSpPr txBox="1"/>
          <p:nvPr/>
        </p:nvSpPr>
        <p:spPr>
          <a:xfrm>
            <a:off x="4743362" y="5735795"/>
            <a:ext cx="2818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dirty="0">
                <a:solidFill>
                  <a:srgbClr val="FF0000"/>
                </a:solidFill>
              </a:rPr>
              <a:t>20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ar-MA" dirty="0">
                <a:solidFill>
                  <a:srgbClr val="FF0000"/>
                </a:solidFill>
              </a:rPr>
              <a:t>-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ar-MA" dirty="0">
                <a:solidFill>
                  <a:srgbClr val="FF0000"/>
                </a:solidFill>
              </a:rPr>
              <a:t>18</a:t>
            </a:r>
            <a:r>
              <a:rPr lang="fr-FR" dirty="0">
                <a:solidFill>
                  <a:srgbClr val="FF0000"/>
                </a:solidFill>
              </a:rPr>
              <a:t> = </a:t>
            </a:r>
            <a:r>
              <a:rPr lang="ar-MA" b="1" dirty="0">
                <a:solidFill>
                  <a:srgbClr val="FF0000"/>
                </a:solidFill>
              </a:rPr>
              <a:t>2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BC526381-43F9-F124-A4C7-F71ADD542BDD}"/>
              </a:ext>
            </a:extLst>
          </p:cNvPr>
          <p:cNvSpPr txBox="1"/>
          <p:nvPr/>
        </p:nvSpPr>
        <p:spPr>
          <a:xfrm>
            <a:off x="5487352" y="6157446"/>
            <a:ext cx="2818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</a:rPr>
              <a:t>سيرد عليها : </a:t>
            </a:r>
            <a:r>
              <a:rPr lang="ar-MA" b="1" dirty="0">
                <a:solidFill>
                  <a:srgbClr val="FF0000"/>
                </a:solidFill>
              </a:rPr>
              <a:t>2 درهمين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0CFD5B7-0B5D-00CB-F0BF-4B4DF5096275}"/>
              </a:ext>
            </a:extLst>
          </p:cNvPr>
          <p:cNvSpPr txBox="1"/>
          <p:nvPr/>
        </p:nvSpPr>
        <p:spPr>
          <a:xfrm>
            <a:off x="433876" y="2007647"/>
            <a:ext cx="803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361950" algn="r" rtl="1"/>
            <a:r>
              <a:rPr lang="ar-MA" sz="2400" dirty="0"/>
              <a:t>اِشْتَرَتْ ريمٌ 4 دَفاتِرَ بِثَمَنِ </a:t>
            </a:r>
            <a:r>
              <a:rPr lang="fr-FR" sz="2400" dirty="0"/>
              <a:t>4,5</a:t>
            </a:r>
            <a:r>
              <a:rPr lang="ar-MA" sz="2400" dirty="0"/>
              <a:t> دِرْهَماً لِلدَّفْتَرِ الْواحِدِ. أَعْطَتِ الْكُتُبِيَّ وَرَقَةً مالِيَّةً مِنْ فِئَةِ 20 دِرْهَمًا.</a:t>
            </a:r>
          </a:p>
          <a:p>
            <a:pPr indent="361950" algn="r" rtl="1"/>
            <a:r>
              <a:rPr lang="ar-MA" sz="2400" dirty="0"/>
              <a:t>كَمْ سَيَرُدُّ عَلَيْها الْكُتُبِيُّ؟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D5F025-5942-98DE-BCF1-84583A26683A}"/>
              </a:ext>
            </a:extLst>
          </p:cNvPr>
          <p:cNvSpPr/>
          <p:nvPr/>
        </p:nvSpPr>
        <p:spPr>
          <a:xfrm>
            <a:off x="1151053" y="5555795"/>
            <a:ext cx="1454124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dirty="0">
                <a:solidFill>
                  <a:srgbClr val="FF0000"/>
                </a:solidFill>
              </a:rPr>
              <a:t>20</a:t>
            </a:r>
            <a:endParaRPr lang="fr-MA" sz="14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8FCBD2-CB7F-80C7-E351-868F0A825F68}"/>
              </a:ext>
            </a:extLst>
          </p:cNvPr>
          <p:cNvSpPr/>
          <p:nvPr/>
        </p:nvSpPr>
        <p:spPr>
          <a:xfrm>
            <a:off x="1151053" y="5918318"/>
            <a:ext cx="446508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D9499EE-61AD-9140-172F-4210E68A084C}"/>
              </a:ext>
            </a:extLst>
          </p:cNvPr>
          <p:cNvSpPr/>
          <p:nvPr/>
        </p:nvSpPr>
        <p:spPr>
          <a:xfrm>
            <a:off x="1597561" y="5915795"/>
            <a:ext cx="1007616" cy="3555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400" dirty="0">
                <a:solidFill>
                  <a:srgbClr val="FF0000"/>
                </a:solidFill>
              </a:rPr>
              <a:t>18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606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المنزل، أنجزوا الأنشطة المكافئة  ما بين الصفحتين 144 و176.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وراجعوا أيضا ملخصات الدروس على مفكرتي في الرياضيات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E7BB942-A802-27C7-4E41-1A172A247104}"/>
              </a:ext>
            </a:extLst>
          </p:cNvPr>
          <p:cNvGrpSpPr/>
          <p:nvPr/>
        </p:nvGrpSpPr>
        <p:grpSpPr>
          <a:xfrm>
            <a:off x="2748335" y="2675124"/>
            <a:ext cx="3934101" cy="2791259"/>
            <a:chOff x="2106827" y="2698928"/>
            <a:chExt cx="4432935" cy="29562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57601E-F83A-8BD9-E302-1DF5CB3FB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5746" y="2698928"/>
              <a:ext cx="2134016" cy="284408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8647B2A-DEC2-16A3-2BD7-9F8DA9FA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6827" y="2699837"/>
              <a:ext cx="2253466" cy="2955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94714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23891</TotalTime>
  <Words>1367</Words>
  <Application>Microsoft Office PowerPoint</Application>
  <PresentationFormat>Affichage à l'écran (4:3)</PresentationFormat>
  <Paragraphs>424</Paragraphs>
  <Slides>43</Slides>
  <Notes>9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43</vt:i4>
      </vt:variant>
    </vt:vector>
  </HeadingPairs>
  <TitlesOfParts>
    <vt:vector size="60" baseType="lpstr">
      <vt:lpstr>Aptos</vt:lpstr>
      <vt:lpstr>Aptos Display</vt:lpstr>
      <vt:lpstr>Arial</vt:lpstr>
      <vt:lpstr>Arimo Italics</vt:lpstr>
      <vt:lpstr>Calibri</vt:lpstr>
      <vt:lpstr>Cambria Math</vt:lpstr>
      <vt:lpstr>Dosis</vt:lpstr>
      <vt:lpstr>Effra CC Arbc</vt:lpstr>
      <vt:lpstr>Noto Sans Symbols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SAMIR.BOUNAGA</cp:lastModifiedBy>
  <cp:revision>287</cp:revision>
  <cp:lastPrinted>2025-08-13T10:11:39Z</cp:lastPrinted>
  <dcterms:created xsi:type="dcterms:W3CDTF">2025-08-01T12:31:49Z</dcterms:created>
  <dcterms:modified xsi:type="dcterms:W3CDTF">2026-06-02T18:46:53Z</dcterms:modified>
</cp:coreProperties>
</file>