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5"/>
  </p:notesMasterIdLst>
  <p:handoutMasterIdLst>
    <p:handoutMasterId r:id="rId56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8" r:id="rId21"/>
    <p:sldId id="2134806600" r:id="rId22"/>
    <p:sldId id="2134806655" r:id="rId23"/>
    <p:sldId id="2134806689" r:id="rId24"/>
    <p:sldId id="2134806739" r:id="rId25"/>
    <p:sldId id="2134806740" r:id="rId26"/>
    <p:sldId id="2134806741" r:id="rId27"/>
    <p:sldId id="2134806683" r:id="rId28"/>
    <p:sldId id="2134806684" r:id="rId29"/>
    <p:sldId id="2134806644" r:id="rId30"/>
    <p:sldId id="2134806592" r:id="rId31"/>
    <p:sldId id="2134806806" r:id="rId32"/>
    <p:sldId id="2134806807" r:id="rId33"/>
    <p:sldId id="2134806808" r:id="rId34"/>
    <p:sldId id="2134806786" r:id="rId35"/>
    <p:sldId id="2134806787" r:id="rId36"/>
    <p:sldId id="2134806788" r:id="rId37"/>
    <p:sldId id="2134806789" r:id="rId38"/>
    <p:sldId id="2134806790" r:id="rId39"/>
    <p:sldId id="2134806802" r:id="rId40"/>
    <p:sldId id="2134806791" r:id="rId41"/>
    <p:sldId id="2134806818" r:id="rId42"/>
    <p:sldId id="2134806819" r:id="rId43"/>
    <p:sldId id="2134806820" r:id="rId44"/>
    <p:sldId id="2134806761" r:id="rId45"/>
    <p:sldId id="2134806793" r:id="rId46"/>
    <p:sldId id="2134806824" r:id="rId47"/>
    <p:sldId id="2134806794" r:id="rId48"/>
    <p:sldId id="2134806827" r:id="rId49"/>
    <p:sldId id="2134806828" r:id="rId50"/>
    <p:sldId id="2134806829" r:id="rId51"/>
    <p:sldId id="795" r:id="rId52"/>
    <p:sldId id="2134806826" r:id="rId53"/>
    <p:sldId id="793" r:id="rId5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56" d="100"/>
          <a:sy n="56" d="100"/>
        </p:scale>
        <p:origin x="18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microsoft.com/office/2018/10/relationships/authors" Target="author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عدد التلاميذ حسب النقطة في امتحان الرياضيات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عدد التلاميذ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Feuil1!$A$2:$A$6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6C-4597-8810-0D9DA641F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3992959"/>
        <c:axId val="1503993439"/>
      </c:barChart>
      <c:catAx>
        <c:axId val="15039929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النقطة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3439"/>
        <c:crosses val="autoZero"/>
        <c:auto val="1"/>
        <c:lblAlgn val="ctr"/>
        <c:lblOffset val="100"/>
        <c:noMultiLvlLbl val="0"/>
      </c:catAx>
      <c:valAx>
        <c:axId val="150399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عدد التلاميذ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عدد التلاميذ حسب النقطة في امتحان الرياضيات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عدد التلاميذ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D5-48F2-82B2-19F7A0D9C038}"/>
              </c:ext>
            </c:extLst>
          </c:dPt>
          <c:cat>
            <c:numRef>
              <c:f>Feuil1!$A$2:$A$6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D5-48F2-82B2-19F7A0D9C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3992959"/>
        <c:axId val="1503993439"/>
      </c:barChart>
      <c:catAx>
        <c:axId val="15039929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النقطة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3439"/>
        <c:crosses val="autoZero"/>
        <c:auto val="1"/>
        <c:lblAlgn val="ctr"/>
        <c:lblOffset val="100"/>
        <c:noMultiLvlLbl val="0"/>
      </c:catAx>
      <c:valAx>
        <c:axId val="150399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عدد التلاميذ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عدد التلاميذ حسب النقطة في امتحان الرياضيات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عدد التلاميذ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Feuil1!$A$2:$A$6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4-4F60-83CE-6ED7E0432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3992959"/>
        <c:axId val="1503993439"/>
      </c:barChart>
      <c:catAx>
        <c:axId val="15039929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النقطة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3439"/>
        <c:crosses val="autoZero"/>
        <c:auto val="1"/>
        <c:lblAlgn val="ctr"/>
        <c:lblOffset val="100"/>
        <c:noMultiLvlLbl val="0"/>
      </c:catAx>
      <c:valAx>
        <c:axId val="150399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عدد التلاميذ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عدد التلاميذ حسب النقطة في امتحان الرياضيات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عدد التلاميذ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FC-4713-804E-61BDF34EA38B}"/>
              </c:ext>
            </c:extLst>
          </c:dPt>
          <c:cat>
            <c:numRef>
              <c:f>Feuil1!$A$2:$A$6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C-4713-804E-61BDF34EA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3992959"/>
        <c:axId val="1503993439"/>
      </c:barChart>
      <c:catAx>
        <c:axId val="15039929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النقطة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3439"/>
        <c:crosses val="autoZero"/>
        <c:auto val="1"/>
        <c:lblAlgn val="ctr"/>
        <c:lblOffset val="100"/>
        <c:noMultiLvlLbl val="0"/>
      </c:catAx>
      <c:valAx>
        <c:axId val="150399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عدد التلاميذ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عدد التلاميذ حسب النقطة في امتحان الرياضيات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عدد التلاميذ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Feuil1!$A$2:$A$6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DE-499E-BBD9-88846C1A1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3992959"/>
        <c:axId val="1503993439"/>
      </c:barChart>
      <c:catAx>
        <c:axId val="15039929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النقطة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3439"/>
        <c:crosses val="autoZero"/>
        <c:auto val="1"/>
        <c:lblAlgn val="ctr"/>
        <c:lblOffset val="100"/>
        <c:noMultiLvlLbl val="0"/>
      </c:catAx>
      <c:valAx>
        <c:axId val="150399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عدد التلاميذ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عدد التلاميذ حسب النقطة في امتحان الرياضيات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عدد التلاميذ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6B-4BBF-8899-152471E55484}"/>
              </c:ext>
            </c:extLst>
          </c:dPt>
          <c:cat>
            <c:numRef>
              <c:f>Feuil1!$A$2:$A$6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B-4BBF-8899-152471E55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3992959"/>
        <c:axId val="1503993439"/>
      </c:barChart>
      <c:catAx>
        <c:axId val="15039929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النقطة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3439"/>
        <c:crosses val="autoZero"/>
        <c:auto val="1"/>
        <c:lblAlgn val="ctr"/>
        <c:lblOffset val="100"/>
        <c:noMultiLvlLbl val="0"/>
      </c:catAx>
      <c:valAx>
        <c:axId val="150399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ar-MA" sz="2400" dirty="0">
                    <a:solidFill>
                      <a:srgbClr val="FF0000"/>
                    </a:solidFill>
                  </a:rPr>
                  <a:t>عدد التلاميذ</a:t>
                </a:r>
                <a:endParaRPr lang="fr-MA" sz="2400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M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399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101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C32F-37C9-0930-7831-990296D5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151788-CFB1-0651-4FF3-4BA121307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ED6900-E6D6-B1A5-4ED4-A226835AB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4F7A7B-183E-ED7E-D54D-A9CC8094F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9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090E5-B6B7-C7EE-122F-AA5E7CD7B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171495-9909-D27E-DCF2-3EA79D1AA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317D1-69AA-8677-99DC-36AE299F2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4EFD51-4223-C599-5A7A-64E832CEC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893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3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1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2.xml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3.xml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4.xml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5.xml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6.xml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4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5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484255" y="24870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(5)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664255" y="30003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(1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(4)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90A35C0-9B44-1A0E-CCD5-4EA3F3A3C87D}"/>
              </a:ext>
            </a:extLst>
          </p:cNvPr>
          <p:cNvGrpSpPr/>
          <p:nvPr/>
        </p:nvGrpSpPr>
        <p:grpSpPr>
          <a:xfrm>
            <a:off x="4552033" y="3852320"/>
            <a:ext cx="3656552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7B605AD-1695-606C-BC46-853A12AC6E2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9FBFBBEA-FB23-E6FB-2099-54CBF623780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F2D34559-2E1F-4247-02EC-CC43C8013C3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7" name="Google Shape;59;p2">
            <a:extLst>
              <a:ext uri="{FF2B5EF4-FFF2-40B4-BE49-F238E27FC236}">
                <a16:creationId xmlns:a16="http://schemas.microsoft.com/office/drawing/2014/main" id="{87BBB456-4097-0364-7877-E8330BD3DB26}"/>
              </a:ext>
            </a:extLst>
          </p:cNvPr>
          <p:cNvGrpSpPr/>
          <p:nvPr/>
        </p:nvGrpSpPr>
        <p:grpSpPr>
          <a:xfrm>
            <a:off x="4552033" y="3852320"/>
            <a:ext cx="3656552" cy="1123837"/>
            <a:chOff x="648000" y="1949241"/>
            <a:chExt cx="3780000" cy="1123837"/>
          </a:xfrm>
        </p:grpSpPr>
        <p:sp>
          <p:nvSpPr>
            <p:cNvPr id="8" name="Google Shape;60;p2">
              <a:extLst>
                <a:ext uri="{FF2B5EF4-FFF2-40B4-BE49-F238E27FC236}">
                  <a16:creationId xmlns:a16="http://schemas.microsoft.com/office/drawing/2014/main" id="{FF08CD38-645F-29F6-F8E6-DDB4C85255C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1;p2">
              <a:extLst>
                <a:ext uri="{FF2B5EF4-FFF2-40B4-BE49-F238E27FC236}">
                  <a16:creationId xmlns:a16="http://schemas.microsoft.com/office/drawing/2014/main" id="{EFF8BAF7-3EB8-9745-9B15-C06D9253AB4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2;p2">
              <a:extLst>
                <a:ext uri="{FF2B5EF4-FFF2-40B4-BE49-F238E27FC236}">
                  <a16:creationId xmlns:a16="http://schemas.microsoft.com/office/drawing/2014/main" id="{5F620E10-4612-FFAF-2F58-90D2EF4B059B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22700E2-94DC-5BD2-0B19-5133BE0C6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074" y="4075462"/>
            <a:ext cx="3765568" cy="929994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BA96F521-4BBE-56AD-8F52-C75FD5705574}"/>
              </a:ext>
            </a:extLst>
          </p:cNvPr>
          <p:cNvSpPr/>
          <p:nvPr/>
        </p:nvSpPr>
        <p:spPr>
          <a:xfrm>
            <a:off x="6711303" y="384748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3FDCB92-DEF1-3B4F-D213-D0FAD284D840}"/>
              </a:ext>
            </a:extLst>
          </p:cNvPr>
          <p:cNvSpPr txBox="1"/>
          <p:nvPr/>
        </p:nvSpPr>
        <p:spPr>
          <a:xfrm>
            <a:off x="5652250" y="4333488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(3)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78641"/>
            <a:ext cx="3934101" cy="2791259"/>
            <a:chOff x="2106827" y="2698928"/>
            <a:chExt cx="4432935" cy="29562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عامة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37000" y="2688533"/>
            <a:ext cx="4198015" cy="2972228"/>
            <a:chOff x="2129610" y="2612344"/>
            <a:chExt cx="4422729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3170" y="2612344"/>
              <a:ext cx="2159169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9610" y="2615810"/>
              <a:ext cx="2207898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العامة لدروس السنة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986391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التركيز على الدروس التي تبين من خلال النتائج الصاعدة أنها تحتاج إلى مراجعة وتثبيت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ttention - Icônes panneaux gratuites">
            <a:extLst>
              <a:ext uri="{FF2B5EF4-FFF2-40B4-BE49-F238E27FC236}">
                <a16:creationId xmlns:a16="http://schemas.microsoft.com/office/drawing/2014/main" id="{90CB36AF-7A3F-A5BE-0669-4B25DC7CD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98" y="1938049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1327900" y="4035711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أشكال هندسية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 ملء جدول تناسبية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وأؤول بينات مبيان بالأعمدة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السرعة المتوسطة</a:t>
            </a: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639B0D1-FDC2-5508-CE74-37F10E4F4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844860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(2 + 3) × 6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× (9 – 3)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3,2 × 4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5,1 × 2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75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89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485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376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874 g = …      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kg = …             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56AD95-9700-1D61-6BCC-DC96FCFC2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177348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(2 + 3) × 6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× (9 – 3)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3,2 × 4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12,8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5,1 × 2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10,2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75 × 0,1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7,5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89 × 0,1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8,9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485 × 0,01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4,85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376 × 0,01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3,76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874 g = </a:t>
                      </a:r>
                      <a:r>
                        <a:rPr kumimoji="0" lang="fr-FR" sz="28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0,8</a:t>
                      </a:r>
                      <a:r>
                        <a:rPr lang="fr-FR" sz="2800" b="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kg = </a:t>
                      </a:r>
                      <a:r>
                        <a:rPr kumimoji="0" lang="fr-FR" sz="28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3 000    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 أشكال هندسية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 احسبوا مساحة الشكل التالي: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CC26FB69-7C1A-E4F6-BE4C-EFED90EF5BA1}"/>
              </a:ext>
            </a:extLst>
          </p:cNvPr>
          <p:cNvSpPr txBox="1"/>
          <p:nvPr/>
        </p:nvSpPr>
        <p:spPr>
          <a:xfrm>
            <a:off x="5244860" y="2403258"/>
            <a:ext cx="27923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ما مِساحَةُ الْمَنْزِلِ؟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357CF6F-1E5F-36AD-268B-37A2965BF044}"/>
              </a:ext>
            </a:extLst>
          </p:cNvPr>
          <p:cNvSpPr txBox="1"/>
          <p:nvPr/>
        </p:nvSpPr>
        <p:spPr>
          <a:xfrm>
            <a:off x="1606581" y="5404644"/>
            <a:ext cx="6560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مِساحَةُ الْمَنْزِلِ: </a:t>
            </a:r>
            <a:r>
              <a:rPr lang="fr-FR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……….m²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14BB72-1D4F-7D1C-33D6-53FA14745195}"/>
              </a:ext>
            </a:extLst>
          </p:cNvPr>
          <p:cNvSpPr/>
          <p:nvPr/>
        </p:nvSpPr>
        <p:spPr>
          <a:xfrm>
            <a:off x="1780020" y="3099654"/>
            <a:ext cx="3620115" cy="14992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EC98AC-1007-9994-5C9C-A1368193E0C4}"/>
              </a:ext>
            </a:extLst>
          </p:cNvPr>
          <p:cNvSpPr txBox="1"/>
          <p:nvPr/>
        </p:nvSpPr>
        <p:spPr>
          <a:xfrm>
            <a:off x="2976032" y="2514879"/>
            <a:ext cx="13544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10 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9C271A9-0025-3C99-5F3B-B03055E69A16}"/>
              </a:ext>
            </a:extLst>
          </p:cNvPr>
          <p:cNvSpPr txBox="1"/>
          <p:nvPr/>
        </p:nvSpPr>
        <p:spPr>
          <a:xfrm>
            <a:off x="917098" y="3591091"/>
            <a:ext cx="978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5 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712CF4-5BF1-9C7E-D114-898A7D2706D1}"/>
              </a:ext>
            </a:extLst>
          </p:cNvPr>
          <p:cNvSpPr txBox="1"/>
          <p:nvPr/>
        </p:nvSpPr>
        <p:spPr>
          <a:xfrm>
            <a:off x="5244860" y="2403258"/>
            <a:ext cx="27923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ما مِساحَةُ الْمَنْزِلِ؟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07E772-7D77-40D7-0459-E85AF1A0BCC7}"/>
              </a:ext>
            </a:extLst>
          </p:cNvPr>
          <p:cNvSpPr txBox="1"/>
          <p:nvPr/>
        </p:nvSpPr>
        <p:spPr>
          <a:xfrm>
            <a:off x="1770024" y="4776333"/>
            <a:ext cx="6560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مِساحَةُ الْمَنْزِلِ: </a:t>
            </a:r>
            <a:r>
              <a:rPr lang="fr-FR" sz="3200" b="1" dirty="0">
                <a:solidFill>
                  <a:srgbClr val="FF0000"/>
                </a:solidFill>
              </a:rPr>
              <a:t>50</a:t>
            </a:r>
            <a:r>
              <a:rPr lang="fr-FR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m²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CB4E08-4FC1-8B84-2AAE-041EFA340C3F}"/>
              </a:ext>
            </a:extLst>
          </p:cNvPr>
          <p:cNvSpPr/>
          <p:nvPr/>
        </p:nvSpPr>
        <p:spPr>
          <a:xfrm>
            <a:off x="1780020" y="3099654"/>
            <a:ext cx="3620115" cy="14992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548B184-97D9-2B76-7FDA-772C62AF78F8}"/>
              </a:ext>
            </a:extLst>
          </p:cNvPr>
          <p:cNvSpPr txBox="1"/>
          <p:nvPr/>
        </p:nvSpPr>
        <p:spPr>
          <a:xfrm>
            <a:off x="2976032" y="2514879"/>
            <a:ext cx="13544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10 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427F3C-ECC4-DCE1-59CF-B2868BDBB4EC}"/>
              </a:ext>
            </a:extLst>
          </p:cNvPr>
          <p:cNvSpPr txBox="1"/>
          <p:nvPr/>
        </p:nvSpPr>
        <p:spPr>
          <a:xfrm>
            <a:off x="917098" y="3591091"/>
            <a:ext cx="978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5 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75FAF99-6BB1-FA4A-4805-598A9E16FC62}"/>
              </a:ext>
            </a:extLst>
          </p:cNvPr>
          <p:cNvSpPr txBox="1"/>
          <p:nvPr/>
        </p:nvSpPr>
        <p:spPr>
          <a:xfrm>
            <a:off x="-86265" y="5503754"/>
            <a:ext cx="66279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</a:rPr>
              <a:t>مِساحَةُ المستطيل = الطول × العرض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0060E77-7DBF-585F-A09A-1D15E620BC06}"/>
              </a:ext>
            </a:extLst>
          </p:cNvPr>
          <p:cNvSpPr txBox="1"/>
          <p:nvPr/>
        </p:nvSpPr>
        <p:spPr>
          <a:xfrm>
            <a:off x="2767079" y="5983199"/>
            <a:ext cx="3126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</a:rPr>
              <a:t>10 × 5 = 50 m²</a:t>
            </a:r>
            <a:endParaRPr lang="f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احسبوا مساحة الشكل التالي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Oval 81">
            <a:extLst>
              <a:ext uri="{FF2B5EF4-FFF2-40B4-BE49-F238E27FC236}">
                <a16:creationId xmlns:a16="http://schemas.microsoft.com/office/drawing/2014/main" id="{5B4165EA-75FE-CE14-5C30-20EB49BD1DE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7" name="Corde 36">
            <a:extLst>
              <a:ext uri="{FF2B5EF4-FFF2-40B4-BE49-F238E27FC236}">
                <a16:creationId xmlns:a16="http://schemas.microsoft.com/office/drawing/2014/main" id="{AE2D3F5B-5FFF-5C52-CCEC-4DAE77B43F9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F0A865C1-A733-7646-8D27-3FC8972A0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E01072DD-8F40-64D8-D45A-B19C9DE516E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88E9EC-7712-00FA-98CA-D18F5BB785E0}"/>
              </a:ext>
            </a:extLst>
          </p:cNvPr>
          <p:cNvSpPr txBox="1"/>
          <p:nvPr/>
        </p:nvSpPr>
        <p:spPr>
          <a:xfrm>
            <a:off x="5244860" y="2403258"/>
            <a:ext cx="27923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ما مِساحَةُ الزليجة؟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F9482A-A5C4-6E37-4F05-4EF462331FEB}"/>
              </a:ext>
            </a:extLst>
          </p:cNvPr>
          <p:cNvSpPr txBox="1"/>
          <p:nvPr/>
        </p:nvSpPr>
        <p:spPr>
          <a:xfrm>
            <a:off x="1770024" y="4776333"/>
            <a:ext cx="6560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مِساحَةُ الزليجة : </a:t>
            </a:r>
            <a:r>
              <a:rPr lang="fr-FR" sz="3200" b="1" dirty="0">
                <a:solidFill>
                  <a:srgbClr val="FF0000"/>
                </a:solidFill>
              </a:rPr>
              <a:t>….</a:t>
            </a:r>
            <a:r>
              <a:rPr lang="fr-FR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cm²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21B41CD-165F-A2F0-CC7C-B81555F17318}"/>
              </a:ext>
            </a:extLst>
          </p:cNvPr>
          <p:cNvSpPr txBox="1"/>
          <p:nvPr/>
        </p:nvSpPr>
        <p:spPr>
          <a:xfrm>
            <a:off x="2976032" y="2514879"/>
            <a:ext cx="13544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10 cm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0FCF092-9567-DEDE-F168-4EB047E6BE0B}"/>
              </a:ext>
            </a:extLst>
          </p:cNvPr>
          <p:cNvSpPr txBox="1"/>
          <p:nvPr/>
        </p:nvSpPr>
        <p:spPr>
          <a:xfrm>
            <a:off x="1502011" y="3511310"/>
            <a:ext cx="1265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10 cm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8" name="Losange 27">
            <a:extLst>
              <a:ext uri="{FF2B5EF4-FFF2-40B4-BE49-F238E27FC236}">
                <a16:creationId xmlns:a16="http://schemas.microsoft.com/office/drawing/2014/main" id="{8813D30D-D73C-E290-B6B4-6B8291F2A2E0}"/>
              </a:ext>
            </a:extLst>
          </p:cNvPr>
          <p:cNvSpPr/>
          <p:nvPr/>
        </p:nvSpPr>
        <p:spPr>
          <a:xfrm rot="18875213">
            <a:off x="2584823" y="2908927"/>
            <a:ext cx="1915064" cy="1932108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Oval 81">
            <a:extLst>
              <a:ext uri="{FF2B5EF4-FFF2-40B4-BE49-F238E27FC236}">
                <a16:creationId xmlns:a16="http://schemas.microsoft.com/office/drawing/2014/main" id="{EA240F0D-DD92-F1FE-9BA0-25D87B4A1E7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4" name="Corde 43">
            <a:extLst>
              <a:ext uri="{FF2B5EF4-FFF2-40B4-BE49-F238E27FC236}">
                <a16:creationId xmlns:a16="http://schemas.microsoft.com/office/drawing/2014/main" id="{AC3B23BB-3AFE-08CE-8F45-B9DD149BEED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53B4E388-37B3-4F2E-D628-F3824DEA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FA65E86C-5C4B-35A5-47CD-313079D0C1C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1F7336-8604-18EA-3E25-589C6EE6815F}"/>
              </a:ext>
            </a:extLst>
          </p:cNvPr>
          <p:cNvSpPr txBox="1"/>
          <p:nvPr/>
        </p:nvSpPr>
        <p:spPr>
          <a:xfrm>
            <a:off x="5244860" y="2403258"/>
            <a:ext cx="27923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ما مِساحَةُ الزليجة؟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F9C4B9-61C1-53AA-C3A3-BD21E8737A15}"/>
              </a:ext>
            </a:extLst>
          </p:cNvPr>
          <p:cNvSpPr txBox="1"/>
          <p:nvPr/>
        </p:nvSpPr>
        <p:spPr>
          <a:xfrm>
            <a:off x="1770024" y="4776333"/>
            <a:ext cx="6560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مِساحَةُ الزليجة : </a:t>
            </a:r>
            <a:r>
              <a:rPr lang="fr-FR" sz="3200" b="1" dirty="0">
                <a:solidFill>
                  <a:srgbClr val="FF0000"/>
                </a:solidFill>
              </a:rPr>
              <a:t>100</a:t>
            </a:r>
            <a:r>
              <a:rPr lang="fr-FR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cm²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A081A92-9876-DE06-A49B-F52D4BE44B8B}"/>
              </a:ext>
            </a:extLst>
          </p:cNvPr>
          <p:cNvSpPr txBox="1"/>
          <p:nvPr/>
        </p:nvSpPr>
        <p:spPr>
          <a:xfrm>
            <a:off x="2976032" y="2514879"/>
            <a:ext cx="13544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10 cm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9E259A-1B72-32F8-E701-4F2167172445}"/>
              </a:ext>
            </a:extLst>
          </p:cNvPr>
          <p:cNvSpPr txBox="1"/>
          <p:nvPr/>
        </p:nvSpPr>
        <p:spPr>
          <a:xfrm>
            <a:off x="1502011" y="3511310"/>
            <a:ext cx="1265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10 cm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4B108AF-9FD9-81C2-B5B5-AD221566AD98}"/>
              </a:ext>
            </a:extLst>
          </p:cNvPr>
          <p:cNvSpPr txBox="1"/>
          <p:nvPr/>
        </p:nvSpPr>
        <p:spPr>
          <a:xfrm>
            <a:off x="-86265" y="5503754"/>
            <a:ext cx="66279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</a:rPr>
              <a:t>مِساحَةُ المربع = الضلع × الضلع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3B43803-849A-6912-179B-084C73AB1A1E}"/>
              </a:ext>
            </a:extLst>
          </p:cNvPr>
          <p:cNvSpPr txBox="1"/>
          <p:nvPr/>
        </p:nvSpPr>
        <p:spPr>
          <a:xfrm>
            <a:off x="2767079" y="5983199"/>
            <a:ext cx="36541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</a:rPr>
              <a:t>10 × </a:t>
            </a:r>
            <a:r>
              <a:rPr lang="ar-MA" sz="3200" b="1" dirty="0">
                <a:solidFill>
                  <a:srgbClr val="FF0000"/>
                </a:solidFill>
              </a:rPr>
              <a:t>10</a:t>
            </a:r>
            <a:r>
              <a:rPr lang="fr-FR" sz="3200" b="1" dirty="0">
                <a:solidFill>
                  <a:srgbClr val="FF0000"/>
                </a:solidFill>
              </a:rPr>
              <a:t> = </a:t>
            </a:r>
            <a:r>
              <a:rPr lang="ar-MA" sz="3200" b="1" dirty="0">
                <a:solidFill>
                  <a:srgbClr val="FF0000"/>
                </a:solidFill>
              </a:rPr>
              <a:t>10</a:t>
            </a:r>
            <a:r>
              <a:rPr lang="fr-FR" sz="3200" b="1" dirty="0">
                <a:solidFill>
                  <a:srgbClr val="FF0000"/>
                </a:solidFill>
              </a:rPr>
              <a:t>0 cm²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8" name="Losange 17">
            <a:extLst>
              <a:ext uri="{FF2B5EF4-FFF2-40B4-BE49-F238E27FC236}">
                <a16:creationId xmlns:a16="http://schemas.microsoft.com/office/drawing/2014/main" id="{58CB6B71-0F2F-023D-69A1-3E185BCB8B5A}"/>
              </a:ext>
            </a:extLst>
          </p:cNvPr>
          <p:cNvSpPr/>
          <p:nvPr/>
        </p:nvSpPr>
        <p:spPr>
          <a:xfrm rot="18875213">
            <a:off x="2584823" y="2908927"/>
            <a:ext cx="1915064" cy="1932108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 ملء جدول تناسبية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ملء جدول التناسبية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542AC72-4D12-EE2E-FC32-28C2781561A7}"/>
              </a:ext>
            </a:extLst>
          </p:cNvPr>
          <p:cNvSpPr txBox="1"/>
          <p:nvPr/>
        </p:nvSpPr>
        <p:spPr>
          <a:xfrm>
            <a:off x="2346385" y="2403258"/>
            <a:ext cx="56908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في 4 علب شوكولاتة 48 قطعة.</a:t>
            </a:r>
          </a:p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كم قطعة في 7 علب؟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1BD19935-8BEA-0C4A-6340-1E531B873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07841"/>
              </p:ext>
            </p:extLst>
          </p:nvPr>
        </p:nvGraphicFramePr>
        <p:xfrm>
          <a:off x="1895530" y="3931043"/>
          <a:ext cx="55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000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48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D903231-33B5-FBF3-C9CC-EECC9312E9D7}"/>
              </a:ext>
            </a:extLst>
          </p:cNvPr>
          <p:cNvSpPr txBox="1"/>
          <p:nvPr/>
        </p:nvSpPr>
        <p:spPr>
          <a:xfrm>
            <a:off x="2346385" y="2403258"/>
            <a:ext cx="56908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في 4 علب شوكولاتة 48 قطعة.</a:t>
            </a:r>
          </a:p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كم قطعة في 7 علب؟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166C6585-3559-90A5-CF03-990318338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914351"/>
              </p:ext>
            </p:extLst>
          </p:nvPr>
        </p:nvGraphicFramePr>
        <p:xfrm>
          <a:off x="1895530" y="3931043"/>
          <a:ext cx="55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000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84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  <p:sp>
        <p:nvSpPr>
          <p:cNvPr id="21" name="ZoneTexte 20">
            <a:extLst>
              <a:ext uri="{FF2B5EF4-FFF2-40B4-BE49-F238E27FC236}">
                <a16:creationId xmlns:a16="http://schemas.microsoft.com/office/drawing/2014/main" id="{E11E75E4-D0A9-AFD5-6224-5D028E9E6F06}"/>
              </a:ext>
            </a:extLst>
          </p:cNvPr>
          <p:cNvSpPr txBox="1"/>
          <p:nvPr/>
        </p:nvSpPr>
        <p:spPr>
          <a:xfrm>
            <a:off x="2346385" y="5611449"/>
            <a:ext cx="56908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</a:rPr>
              <a:t>نستعمل استراتيجية العودة إلى الوحدة</a:t>
            </a:r>
          </a:p>
        </p:txBody>
      </p:sp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6515C-8F0E-357C-BFA6-2A90B82C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7825632-4FD1-B598-743F-351BD224682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ملء جدول التناسبية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A5E6B4-9694-154B-7899-2026E08C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CCDD63A-F2EA-F096-4A4F-27282101E94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3F64EF-CF84-A966-EEB5-68FA7F227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FBA1FA-73DC-4EA7-6F1D-B8492ECFA14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490576A-CE0B-98F0-F6C8-ABF058DC5A1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9D061C-59A7-D682-9026-045DC65CF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8D88-3B5E-8136-AB30-ECF7F5F072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04D3BF1-F56A-B939-CEDF-4F4FB4C9DD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09A3A8E-1CB7-492F-6976-C706FAA5D09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5A339AF-E0BC-DFE1-7999-5193F134AF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101F130-3B1D-EDD2-E8AA-A70DA35E121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D00ABFC-40EF-AAB4-6BD9-FD3AA917F7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B3B91EB-2F60-E66D-4AAF-5E5CEADC66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92536031-6190-31B8-6701-16E90461EDE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A11D33ED-16C8-B1D5-5436-659BCB9277F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5A87F37-4845-EA9A-69AF-568C3342A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D191A77-6109-35F5-24B5-77976367632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5C573F-F4C3-EBBD-CF4B-159B4CB7022B}"/>
              </a:ext>
            </a:extLst>
          </p:cNvPr>
          <p:cNvSpPr txBox="1"/>
          <p:nvPr/>
        </p:nvSpPr>
        <p:spPr>
          <a:xfrm>
            <a:off x="1070171" y="2403258"/>
            <a:ext cx="69670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يصب صنبور 25 لترا في كل 5 دقائق.</a:t>
            </a:r>
          </a:p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كم لترا سيصب في 9 دقائق؟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76735350-7BF7-147D-84AB-AD4174671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179082"/>
              </p:ext>
            </p:extLst>
          </p:nvPr>
        </p:nvGraphicFramePr>
        <p:xfrm>
          <a:off x="1895530" y="3931043"/>
          <a:ext cx="55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000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1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7329-A85A-E79E-E17E-5ECF62DE9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9F2166-65F6-5F0F-7C23-731E34BAC6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DFAC3-D664-98F7-6C2E-AE857D897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721C21-0314-40C6-95B6-EFC3E43FB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36C6B3-1395-42FF-07E8-77E44D63773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C19C6C-A530-2FE6-1AEB-CC0C268A7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80844F9-7437-80D7-9422-6F75ED57AE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9677F9D-6D49-E988-97BB-9DB74AE095F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5F63684-275A-E2EC-21E6-D71F4FB3EC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359EF5-73EE-2419-59F2-57003E70DD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9B02592-04EE-D877-6AEF-197BA6213C3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886223-0391-492F-DF0B-632581B40AC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413815A-8F7D-C2F9-875B-57640E11319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B9CFA28-5B98-4DB2-8375-6F66D1AE00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2CD5A5-1F73-E7F9-6CBB-F63763D7A8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0C09E0-489B-46CD-B59E-466EAF4951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68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0AEF3-1F6E-C882-9AC6-43F43CC4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DF123D0-C271-E784-8286-4CB9A19DF95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11C191F-E599-AA05-7BB6-40E14B996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C40843F-B5A3-3983-0903-8E4725C6E4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5693055-FD4A-7B10-2C37-1BFCAA959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72A5754-2BE4-18A6-6803-F7439EEAEF5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93C2FC7-5592-18C7-F1DE-812901D88B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8764A58-8438-1C61-F731-F45C759368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62FBDAE-8F22-E618-6280-F020CFFF87E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4D56DA-8EBB-EA2C-0C30-8D1B461242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2AA763-7A8B-FAB3-DFE2-525FC703464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65DEE8E-B2CF-D7C8-8C37-E68C02C7CFB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FF5D320-F952-C3FA-6804-9DF31697F5E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BF7E31-608B-6A9E-A4D2-5C5E4673B7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27F8155-2B42-D1E4-33CF-14FBA90C02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9AB43E4F-2955-F8B7-ED39-3E89F49937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4FADF8B0-63B9-414B-649E-8D8980C7CD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85A1D075-E286-076B-4462-8DEE55213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1BF4C4E3-6DC6-6189-DD66-0B59373750D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1F755D2-ED21-F85B-26B3-4A877284E383}"/>
              </a:ext>
            </a:extLst>
          </p:cNvPr>
          <p:cNvSpPr txBox="1"/>
          <p:nvPr/>
        </p:nvSpPr>
        <p:spPr>
          <a:xfrm>
            <a:off x="1070171" y="2403258"/>
            <a:ext cx="69670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يصب صنبور 25 لترا في كل 5 دقائق.</a:t>
            </a:r>
          </a:p>
          <a:p>
            <a:pPr algn="r" rtl="1"/>
            <a:r>
              <a:rPr lang="ar-MA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كم لترا سيصب في 9 دقائق؟</a:t>
            </a:r>
            <a:endParaRPr lang="fr-MA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5FF49F60-C00F-E503-19B6-817207BBF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916719"/>
              </p:ext>
            </p:extLst>
          </p:nvPr>
        </p:nvGraphicFramePr>
        <p:xfrm>
          <a:off x="1895530" y="3931043"/>
          <a:ext cx="5580000" cy="13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000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860000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fr-MA" sz="32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43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وأؤول بينات مبيان بالأعمدة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التلاميذ الذين حصلوا على النقطة 7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5B55FEE-6233-0723-4CE7-0A3A691BDBAE}"/>
              </a:ext>
            </a:extLst>
          </p:cNvPr>
          <p:cNvSpPr txBox="1"/>
          <p:nvPr/>
        </p:nvSpPr>
        <p:spPr>
          <a:xfrm>
            <a:off x="1119460" y="1740582"/>
            <a:ext cx="6967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يوضح الجدول التالي، النقط المحصل عليها في امتحان الرياضيات حسب عدد التلاميذ</a:t>
            </a:r>
            <a:endParaRPr lang="fr-MA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71B74762-48FE-D551-3CE0-9CB4C7B1C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598171"/>
              </p:ext>
            </p:extLst>
          </p:nvPr>
        </p:nvGraphicFramePr>
        <p:xfrm>
          <a:off x="1380226" y="2182991"/>
          <a:ext cx="6542916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86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2671245692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74799658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39915543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عدد التلاميذ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النقطة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  <p:graphicFrame>
        <p:nvGraphicFramePr>
          <p:cNvPr id="27" name="Graphique 26">
            <a:extLst>
              <a:ext uri="{FF2B5EF4-FFF2-40B4-BE49-F238E27FC236}">
                <a16:creationId xmlns:a16="http://schemas.microsoft.com/office/drawing/2014/main" id="{0E92E376-AFD5-CE47-876B-8C7BE7261D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0296865"/>
              </p:ext>
            </p:extLst>
          </p:nvPr>
        </p:nvGraphicFramePr>
        <p:xfrm>
          <a:off x="470004" y="3203032"/>
          <a:ext cx="4897249" cy="342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Oval 81">
            <a:extLst>
              <a:ext uri="{FF2B5EF4-FFF2-40B4-BE49-F238E27FC236}">
                <a16:creationId xmlns:a16="http://schemas.microsoft.com/office/drawing/2014/main" id="{8B6EB02F-5CD9-5F96-1FD0-F17A007BEA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0" name="Corde 49">
            <a:extLst>
              <a:ext uri="{FF2B5EF4-FFF2-40B4-BE49-F238E27FC236}">
                <a16:creationId xmlns:a16="http://schemas.microsoft.com/office/drawing/2014/main" id="{A55D0439-6C4F-04B6-6703-BCCB8AD353D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57CA92F6-E4A8-B994-48D8-4ECE9D49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2A5CA528-0E9F-1F55-613C-39C5281FA9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B9CE22-5F80-70DC-59F6-23A1F53D2EC5}"/>
              </a:ext>
            </a:extLst>
          </p:cNvPr>
          <p:cNvSpPr txBox="1"/>
          <p:nvPr/>
        </p:nvSpPr>
        <p:spPr>
          <a:xfrm>
            <a:off x="1119460" y="1740582"/>
            <a:ext cx="6967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يوضح الجدول التالي، النقط المحصل عليها في امتحان الرياضيات حسب عدد التلاميذ</a:t>
            </a:r>
            <a:endParaRPr lang="fr-MA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F8C4596B-C5A2-A004-C452-F469AEC075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5082393"/>
              </p:ext>
            </p:extLst>
          </p:nvPr>
        </p:nvGraphicFramePr>
        <p:xfrm>
          <a:off x="470004" y="3203032"/>
          <a:ext cx="4897249" cy="342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9D0D7746-FBD9-30DB-26F5-DBD615861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129969"/>
              </p:ext>
            </p:extLst>
          </p:nvPr>
        </p:nvGraphicFramePr>
        <p:xfrm>
          <a:off x="1380226" y="2182991"/>
          <a:ext cx="6542916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86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2671245692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74799658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39915543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عدد التلاميذ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النقطة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A97434C-FCFB-0717-DFA0-40914FD12362}"/>
              </a:ext>
            </a:extLst>
          </p:cNvPr>
          <p:cNvCxnSpPr/>
          <p:nvPr/>
        </p:nvCxnSpPr>
        <p:spPr>
          <a:xfrm>
            <a:off x="1293961" y="4416725"/>
            <a:ext cx="12960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اكتبوا عدد التلاميذ الذين حصلوا على النقطة 8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A7BFA5-FA85-F34D-5F48-37AB1FDAD2F9}"/>
              </a:ext>
            </a:extLst>
          </p:cNvPr>
          <p:cNvSpPr txBox="1"/>
          <p:nvPr/>
        </p:nvSpPr>
        <p:spPr>
          <a:xfrm>
            <a:off x="1119460" y="1740582"/>
            <a:ext cx="6967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يوضح الجدول التالي، النقط المحصل عليها في امتحان الرياضيات حسب عدد التلاميذ</a:t>
            </a:r>
            <a:endParaRPr lang="fr-MA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8923A7A7-9953-C431-93E5-D2006CF45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079526"/>
              </p:ext>
            </p:extLst>
          </p:nvPr>
        </p:nvGraphicFramePr>
        <p:xfrm>
          <a:off x="1380226" y="2182991"/>
          <a:ext cx="6542916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86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2671245692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74799658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39915543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عدد التلاميذ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...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النقطة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  <p:graphicFrame>
        <p:nvGraphicFramePr>
          <p:cNvPr id="24" name="Graphique 23">
            <a:extLst>
              <a:ext uri="{FF2B5EF4-FFF2-40B4-BE49-F238E27FC236}">
                <a16:creationId xmlns:a16="http://schemas.microsoft.com/office/drawing/2014/main" id="{E393CDC6-3250-E210-CC32-BD0961E2F9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7962838"/>
              </p:ext>
            </p:extLst>
          </p:nvPr>
        </p:nvGraphicFramePr>
        <p:xfrm>
          <a:off x="470004" y="3203032"/>
          <a:ext cx="4897249" cy="342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98B71-0875-0A9F-B1B2-4450CF95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F7B31F-D467-26B4-5071-F107E1D71C6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4F6E8C-43A7-E338-4BBA-86A789F1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1EA08-E3A2-AD56-2C94-8631138FC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5BB31A-50C4-F300-C67E-C845EDCE3F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6BB823-2A30-3F0A-D804-6B969205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A2515DE-041E-63C1-052C-127D8290E7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3EC072-7CA6-F6C3-B25F-CB4EBA9A42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94B43A-5460-9B10-60D5-AC2BB54945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CE92874-74AF-E335-8961-A1CE12219E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1F35EE9-0E63-00FD-3892-FA84BA9B033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93D841-3FF0-2727-7D09-00E96D6EAA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FB0533E-3A81-09A6-C124-549171A167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E470F-580F-9803-487A-6FE84EC3DFA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391C11-5532-7048-943E-EAA3C8948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EA7852-D147-8A27-87DC-B610B4F1A8D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7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B4B4A4FB-98BA-C761-54E5-A6980BD503B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419105FA-0E81-85FD-0EFB-1D23CDEAB99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320EF9B7-A377-70B5-455F-B65D7013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68307AC3-D365-5AAC-529D-6C0A36EEB10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8FE66E-A2DE-15B5-2FAE-4A9E9A3A5EF8}"/>
              </a:ext>
            </a:extLst>
          </p:cNvPr>
          <p:cNvSpPr txBox="1"/>
          <p:nvPr/>
        </p:nvSpPr>
        <p:spPr>
          <a:xfrm>
            <a:off x="1119460" y="1740582"/>
            <a:ext cx="6967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يوضح الجدول التالي، النقط المحصل عليها في امتحان الرياضيات حسب عدد التلاميذ</a:t>
            </a:r>
            <a:endParaRPr lang="fr-MA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0995D78-5044-A94D-935A-1E862D0EA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962114"/>
              </p:ext>
            </p:extLst>
          </p:nvPr>
        </p:nvGraphicFramePr>
        <p:xfrm>
          <a:off x="1380226" y="2182991"/>
          <a:ext cx="6542916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86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2671245692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74799658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39915543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عدد التلاميذ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النقطة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4B1A59FF-CA77-A5B9-CD7D-F53F1D8F5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6444320"/>
              </p:ext>
            </p:extLst>
          </p:nvPr>
        </p:nvGraphicFramePr>
        <p:xfrm>
          <a:off x="470004" y="3203032"/>
          <a:ext cx="4897249" cy="342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638F774-2E98-ADF0-EE0E-B7E94FD13668}"/>
              </a:ext>
            </a:extLst>
          </p:cNvPr>
          <p:cNvCxnSpPr/>
          <p:nvPr/>
        </p:nvCxnSpPr>
        <p:spPr>
          <a:xfrm>
            <a:off x="1247530" y="4641011"/>
            <a:ext cx="21240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93DA-8ACA-9941-E64C-B3180CB53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6B0563-3E7A-0815-9BEC-1DCE75672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EC623A-756A-9415-AAA6-9DA146F201B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Aptos" panose="02110004020202020204"/>
                <a:cs typeface="Arial" panose="020B0604020202020204" pitchFamily="34" charset="0"/>
              </a:rPr>
              <a:t>الألواح ارسموا العمود الذي يمثل التلاميذ الذين حصلوا على النقطة 10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BDC5D8-B0D9-10EC-59A4-C264C5355A1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7AFDC1-76CD-3EFA-21F4-F64DF0F39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9FDD4D0-9616-CAC0-AE8B-72E35131C1A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12A0BD4-41A9-61E0-5F64-3B51341A07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9C2EEFC-C245-2428-CC72-C3492E99749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A895FC2-636D-DCBE-2342-0009C6849A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40635DE-291D-2F70-B943-6DD503BB802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98EC38-83B7-E0B4-2C7C-31AFD9A1CA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F428D4-0E69-F417-AC2E-A44C9C291C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B917C91-B600-FCF4-E43E-303387375D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27539EB2-F998-782B-E774-BF69DBE8B62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A962424-0B93-AF33-FAFB-46E3AD88A67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40CC40C8-5C6C-9635-EA02-D435F305D837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2271133D-A3CF-4A1B-EC58-3185F1A2BBD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BC8E435-72F9-64DA-CFDD-6F6D726FA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9AA9AFD-71F5-8B01-DABE-A39AD5B8277A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832E85-99FE-B9DB-90B2-39D8E8AFD33B}"/>
              </a:ext>
            </a:extLst>
          </p:cNvPr>
          <p:cNvSpPr txBox="1"/>
          <p:nvPr/>
        </p:nvSpPr>
        <p:spPr>
          <a:xfrm>
            <a:off x="1119460" y="1740582"/>
            <a:ext cx="6967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يوضح الجدول التالي، النقط المحصل عليها في امتحان الرياضيات حسب عدد التلاميذ</a:t>
            </a:r>
            <a:endParaRPr lang="fr-MA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FB9BA90-C44D-225E-3D4A-9A8C4936E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230975"/>
              </p:ext>
            </p:extLst>
          </p:nvPr>
        </p:nvGraphicFramePr>
        <p:xfrm>
          <a:off x="1380226" y="2182991"/>
          <a:ext cx="6542916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86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2671245692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74799658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39915543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عدد التلاميذ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النقطة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  <p:graphicFrame>
        <p:nvGraphicFramePr>
          <p:cNvPr id="23" name="Graphique 22">
            <a:extLst>
              <a:ext uri="{FF2B5EF4-FFF2-40B4-BE49-F238E27FC236}">
                <a16:creationId xmlns:a16="http://schemas.microsoft.com/office/drawing/2014/main" id="{FEBDE581-F993-7B4F-AF48-DEA1BD43C6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5499346"/>
              </p:ext>
            </p:extLst>
          </p:nvPr>
        </p:nvGraphicFramePr>
        <p:xfrm>
          <a:off x="470004" y="3203032"/>
          <a:ext cx="4897249" cy="342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263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7997A-85E0-809F-6D9D-9F515969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149BB1-8A2C-7BD5-7F8F-72E7F968319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FEF536-4501-F13B-29D6-B7644CE16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6AD4F6-32A7-7675-38E3-51CC24C45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60F219-4C4E-169D-B921-EFDA2FD11E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2F23E4-93CD-7813-E6E1-8407AD421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F2B287-F2AB-4362-192C-85622E5F987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D003222-E8E1-614C-400A-66CB6620CA4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FAD0582-52BC-F472-B573-10BFD313EB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D6BC184-6572-3877-75A2-360CCB36629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2D8D9BD-48E0-3426-368A-1383E9B402F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3CECC83-6905-9814-7371-5CA4E88056E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E2A9F79-1DE8-B4F7-8693-F14004C2D97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D2FAE78-BFE4-B1BB-490E-EE7A1B3CFD6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6E87B41-A286-8A9A-A117-E087F6F1A4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6FD016-292F-5F88-92DF-3B7597AD23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565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8AD19-723E-9FB6-C9BE-19267C65C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D473E0-F3FB-7A3C-BDD2-6892AD1FFFD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D617FF-73F5-4B5C-9625-225FC5009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DA9F816-201F-AFBC-9996-BA41FE9F941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1BA3EBE-3502-8BDE-B1C1-0D5DB2BC5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5F18D8C-4217-AB37-024B-815B3E8DEF0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F9BCE3-20FD-BD8A-487A-E6D89D8EAA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1A3393-847F-F279-E324-E930D669DA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6FDC770-A30A-683E-9FD6-BB94737784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D2E5AE-5700-75AB-E507-B3345BE9CF9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94D552-D8F7-C605-510E-12A2CBB8921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4A7D6DD-1075-D1D7-6285-DB43292CAB1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2A5316B-73FA-FD2C-32C9-40E0722E76B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CBD69A8-988A-0467-43C4-1D1D1CFFE1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6D349EF-DB33-1932-4EF7-B4B89AC2ED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26B7183C-2F7A-FF23-186E-AF3A018FEA35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C6B55221-2087-13D1-733A-88802EBAE8B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ED111D18-7DEC-F15F-FA9A-794AC1F1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11AAC62B-ECB2-7EA4-EAA1-0812793E5E4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293D01-A133-B2C6-4F41-00CF9993EE65}"/>
              </a:ext>
            </a:extLst>
          </p:cNvPr>
          <p:cNvSpPr txBox="1"/>
          <p:nvPr/>
        </p:nvSpPr>
        <p:spPr>
          <a:xfrm>
            <a:off x="1119460" y="1740582"/>
            <a:ext cx="6967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يوضح الجدول التالي، النقط المحصل عليها في امتحان الرياضيات حسب عدد التلاميذ</a:t>
            </a:r>
            <a:endParaRPr lang="fr-MA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9CD31E80-7B89-78DA-F98C-FD313D66B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663437"/>
              </p:ext>
            </p:extLst>
          </p:nvPr>
        </p:nvGraphicFramePr>
        <p:xfrm>
          <a:off x="1380226" y="2182991"/>
          <a:ext cx="6542916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86">
                  <a:extLst>
                    <a:ext uri="{9D8B030D-6E8A-4147-A177-3AD203B41FA5}">
                      <a16:colId xmlns:a16="http://schemas.microsoft.com/office/drawing/2014/main" val="248383562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2671245692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74799658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39915543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1902759270"/>
                    </a:ext>
                  </a:extLst>
                </a:gridCol>
                <a:gridCol w="1090486">
                  <a:extLst>
                    <a:ext uri="{9D8B030D-6E8A-4147-A177-3AD203B41FA5}">
                      <a16:colId xmlns:a16="http://schemas.microsoft.com/office/drawing/2014/main" val="4198418112"/>
                    </a:ext>
                  </a:extLst>
                </a:gridCol>
              </a:tblGrid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MA" sz="1800" b="1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عدد التلاميذ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785261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600" b="0" kern="12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النقطة</a:t>
                      </a:r>
                      <a:endParaRPr lang="fr-MA" sz="1600" b="0" kern="12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75357"/>
                  </a:ext>
                </a:extLst>
              </a:tr>
            </a:tbl>
          </a:graphicData>
        </a:graphic>
      </p:graphicFrame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9E1DAF4D-7F20-B185-4C74-54E8B1796E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988562"/>
              </p:ext>
            </p:extLst>
          </p:nvPr>
        </p:nvGraphicFramePr>
        <p:xfrm>
          <a:off x="470004" y="3203032"/>
          <a:ext cx="4897249" cy="342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B03A07A-6D18-7D58-EFA4-F77DFC64EA20}"/>
              </a:ext>
            </a:extLst>
          </p:cNvPr>
          <p:cNvCxnSpPr/>
          <p:nvPr/>
        </p:nvCxnSpPr>
        <p:spPr>
          <a:xfrm>
            <a:off x="1341248" y="4882551"/>
            <a:ext cx="36000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1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السرعة المتوسطة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احسبوا المدة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EB9BB5-5753-2D19-2F0E-BBD71930B226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قَطَعَتْ سَيّارَةٌ مَسافَةَ 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480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كيلومِتْراً بِسُرْعَةِ 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80 km/h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2AFF5-089E-3C9C-2048-B8792EB31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5E07DB-DBB7-C5A6-7B87-EE3B1B6803C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1132A0-33F1-1EC8-1A31-818D6A37D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74A5EB-2517-C2CB-FBCE-352EF8C51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6CFFFCD-3521-26F8-9489-3DD08851001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8BF0928-0421-79B4-586D-BCC55A158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36A6BB0-4CA0-EE75-B5EE-5E41D003726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57431B0-9149-321A-8D05-F723DC7FB6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3D723E-0A65-DF52-7374-FBA3FACE18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18BCE6-4DE2-171A-7EC8-31AF913B0F9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1FB5401-D511-CF5F-D013-B2C821EB75F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234458C-22BD-0120-7B62-C3B7855FC5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5EE36E-FB93-F0D8-7FB3-C7B9433D3A8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2639CC-1496-22A5-3936-D71D70F68A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B803764-D925-BCF1-1F93-92DE7C3224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D6CE50-81FA-DA57-4B44-8E6632EDA2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37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F1615F-6DCE-4AF6-61B7-B19F40611040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قَطَعَتْ سَيّارَةٌ مَسافَةَ 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480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كيلومِتْراً بِسُرْعَةِ 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80 km/h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02C4C44-F75A-8326-BED4-596130A61B95}"/>
              </a:ext>
            </a:extLst>
          </p:cNvPr>
          <p:cNvSpPr txBox="1"/>
          <p:nvPr/>
        </p:nvSpPr>
        <p:spPr>
          <a:xfrm>
            <a:off x="676166" y="5716089"/>
            <a:ext cx="7652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الْمُدَّةُ الَّتي اسْتَغْرَقَتْها السَّيّارَةُ لِقَطْعِ هَذِهِ الْمَسافَةِ </a:t>
            </a:r>
            <a:r>
              <a:rPr lang="ar-MA" sz="2800" b="1" dirty="0">
                <a:solidFill>
                  <a:srgbClr val="C00000"/>
                </a:solidFill>
              </a:rPr>
              <a:t>: .....</a:t>
            </a:r>
            <a:r>
              <a:rPr lang="fr-MA" sz="2800" b="1" dirty="0">
                <a:solidFill>
                  <a:srgbClr val="C00000"/>
                </a:solidFill>
              </a:rPr>
              <a:t>6 h</a:t>
            </a:r>
            <a:r>
              <a:rPr lang="ar-MA" sz="2800" b="1" dirty="0">
                <a:solidFill>
                  <a:srgbClr val="C00000"/>
                </a:solidFill>
              </a:rPr>
              <a:t>.......</a:t>
            </a:r>
            <a:endParaRPr lang="fr-MA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5EBED91-EF34-7097-B542-FAB1575FF19E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𝟒𝟖𝟎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5EBED91-EF34-7097-B542-FAB1575FF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0D21A950-85A0-F2FE-FAD0-C4F832FBD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832704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80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480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E6479-393C-7FB2-20C2-F4C9CBF10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B92625-54AC-DA63-D089-7D4936E704D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احسبوا المسافة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495D05-4CAD-40CE-6084-E473D5D72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29351EB-4E7B-9EDB-9297-3EB676C70A9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27BE13E-51F3-D559-1904-E5211B111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1212598-D7B4-4264-88F3-426E7F0ACAD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EE10A88-D060-9FE3-83BB-6066DC1216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05742F5-F9C7-F36F-891A-FC987A3A12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6538653-D9A9-9383-1A60-5826F3F923F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08376D0-5655-14A8-7048-27E6CBF1723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30E17CB-D4E6-3CE3-E2D4-CCD3AF018EB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EC33D7B-0F82-5245-B1E8-011BD266148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66F5A9E-916B-6484-8229-57E1BDB0AE3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DA36E61-486D-65B8-9383-C05D3179FF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0758018-161E-8BE5-404E-5645CDA272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56DA5A24-1690-A663-DBC3-020B6960A31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3B323FEF-9294-CAEA-B4CA-1F9CFAE257B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56EE16F-4F0B-752C-FC7F-AE060CB06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EBCF83-9B16-0907-E034-4F18CCE7978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14DDD0A-B019-310F-F7D3-ED64E4D91179}"/>
              </a:ext>
            </a:extLst>
          </p:cNvPr>
          <p:cNvSpPr txBox="1"/>
          <p:nvPr/>
        </p:nvSpPr>
        <p:spPr>
          <a:xfrm>
            <a:off x="742950" y="2494026"/>
            <a:ext cx="74323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يَسيرُ قِطارٌ بِسُرْعَةٍ مُتَوَسِّطَةٍ تُساوي 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180 km/h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.</a:t>
            </a:r>
          </a:p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المَسافَةُ الَّتي سَيَقْطَعُها القِطارُ خِلالَ 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3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ساعاتٍ؟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73F2F-3C86-3B66-FB1A-E266BBBB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114F7C-B5DF-F84B-5D20-264D8BB9C32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A1CC4F-F026-B5F3-487F-8D9FA45E5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2EDB18-C5F5-E509-2E8C-4072B0337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F848041-DCC9-3898-83A0-577F7E6DE87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2643545-C64F-7447-5CCE-565E6CA68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E8AFB57-7286-0B76-E9B5-03DDF6BA6F7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234999A-7035-03FC-C6DC-E1F8E921784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8F032AB-5FBF-7B9A-24A2-4036AF1081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01035DF-F21B-FDAB-BBF6-8DDF87B3D2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A2AA586-2760-FC78-56AA-9EC024473C6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7D4C5B9-F856-4535-FA9C-A52E5189351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08E59E6-4D7E-39F9-9975-9D724C173E8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850A5ED-D12B-DC48-B90A-7B4BC4756BA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F2BA39B-E671-9A1C-EDA9-D61E2A4D4CA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5F7199D-705E-EDE7-59EC-F87C25E107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765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E18D3-693D-463B-2565-6A20BF739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A02BFD4-C922-8299-18F9-5574BED9815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140DB9D-5AE6-0188-5BA7-AC2C5C49C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894DD07-5D54-35D8-63B3-1424A1071A4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36742C2-6263-1136-82F4-FA644E943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CFFB337-AEFC-DBC9-E55E-E749488DAC8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9A44E80-BDB8-ED70-D379-C90868459B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EAA2481-C12D-E4FC-3040-7B16ED351A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F1E398-6CCD-16D4-A068-8EDD119A52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71C7AB9-3AD4-A216-9886-DF73CF785F2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83D47AA-2FC2-EE69-AEB9-8BEAE1602CE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BDF0122-8701-56BA-F25D-7D8EACBE301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9EE22B-9E96-55FB-7138-05460E08189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57624ED-CAC9-C0B7-4733-12C71F222F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B063D2D-99F7-C8CC-1991-6D11268088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FE0553C7-4201-E255-3AE5-D6C1660D69B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766D43A0-147A-635F-2468-3BFA418B32D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0B1734-2C04-6C5A-4DD2-C70175A2F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E51F9F9-F105-0067-1CD2-BA3E9503C24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DEDDC84-6EFA-7F32-7662-A984FD655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498220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B10B90A1-BDBC-E17E-E926-BF96B60E9FDD}"/>
              </a:ext>
            </a:extLst>
          </p:cNvPr>
          <p:cNvSpPr txBox="1"/>
          <p:nvPr/>
        </p:nvSpPr>
        <p:spPr>
          <a:xfrm>
            <a:off x="457200" y="5731400"/>
            <a:ext cx="7718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المَسافَةُ الَّتي سَيَقْطَعُها القِطارُ خِلالَ 3 ساعاتٍ </a:t>
            </a:r>
            <a:r>
              <a:rPr lang="ar-MA" sz="2800" b="1" dirty="0">
                <a:solidFill>
                  <a:srgbClr val="104862"/>
                </a:solidFill>
              </a:rPr>
              <a:t>هي</a:t>
            </a:r>
            <a:r>
              <a:rPr lang="ar-MA" sz="2800" b="1" dirty="0">
                <a:solidFill>
                  <a:srgbClr val="C00000"/>
                </a:solidFill>
              </a:rPr>
              <a:t>: </a:t>
            </a:r>
            <a:r>
              <a:rPr lang="fr-MA" sz="2800" b="1" dirty="0">
                <a:solidFill>
                  <a:srgbClr val="C00000"/>
                </a:solidFill>
              </a:rPr>
              <a:t>540 km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585C7D4-DC36-1C2A-5840-183BE5ED94F6}"/>
              </a:ext>
            </a:extLst>
          </p:cNvPr>
          <p:cNvSpPr txBox="1"/>
          <p:nvPr/>
        </p:nvSpPr>
        <p:spPr>
          <a:xfrm>
            <a:off x="742950" y="2494026"/>
            <a:ext cx="74323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يَسيرُ قِطارٌ بِسُرْعَةٍ مُتَوَسِّطَةٍ تُساوي 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180 km/h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.</a:t>
            </a:r>
          </a:p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المَسافَةُ الَّتي سَيَقْطَعُها القِطارُ خِلالَ 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3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ساعاتٍ؟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0763ABA-3AC9-5845-813A-930DAFBC80CD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𝟏𝟖𝟎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540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0763ABA-3AC9-5845-813A-930DAFBC8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631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الأنشطة المكافئة  ما بين الصفحتين 144 و176.</a:t>
            </a:r>
          </a:p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7BB942-A802-27C7-4E41-1A172A247104}"/>
              </a:ext>
            </a:extLst>
          </p:cNvPr>
          <p:cNvGrpSpPr/>
          <p:nvPr/>
        </p:nvGrpSpPr>
        <p:grpSpPr>
          <a:xfrm>
            <a:off x="2748335" y="2675124"/>
            <a:ext cx="3934101" cy="2791259"/>
            <a:chOff x="2106827" y="2698928"/>
            <a:chExt cx="4432935" cy="2956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7601E-F83A-8BD9-E302-1DF5CB3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8647B2A-DEC2-16A3-2BD7-9F8DA9FA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09133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23976</TotalTime>
  <Words>1497</Words>
  <Application>Microsoft Office PowerPoint</Application>
  <PresentationFormat>Affichage à l'écran (4:3)</PresentationFormat>
  <Paragraphs>562</Paragraphs>
  <Slides>46</Slides>
  <Notes>10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288</cp:revision>
  <cp:lastPrinted>2025-08-13T10:11:39Z</cp:lastPrinted>
  <dcterms:created xsi:type="dcterms:W3CDTF">2025-08-01T12:31:49Z</dcterms:created>
  <dcterms:modified xsi:type="dcterms:W3CDTF">2026-06-02T22:45:50Z</dcterms:modified>
</cp:coreProperties>
</file>