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2"/>
  </p:notesMasterIdLst>
  <p:handoutMasterIdLst>
    <p:handoutMasterId r:id="rId53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8" r:id="rId21"/>
    <p:sldId id="2134806600" r:id="rId22"/>
    <p:sldId id="2134806655" r:id="rId23"/>
    <p:sldId id="2134806689" r:id="rId24"/>
    <p:sldId id="2134806825" r:id="rId25"/>
    <p:sldId id="2134806826" r:id="rId26"/>
    <p:sldId id="2134806827" r:id="rId27"/>
    <p:sldId id="2134806739" r:id="rId28"/>
    <p:sldId id="2134806740" r:id="rId29"/>
    <p:sldId id="2134806741" r:id="rId30"/>
    <p:sldId id="2134806683" r:id="rId31"/>
    <p:sldId id="2134806684" r:id="rId32"/>
    <p:sldId id="2134806644" r:id="rId33"/>
    <p:sldId id="2134806592" r:id="rId34"/>
    <p:sldId id="2134806806" r:id="rId35"/>
    <p:sldId id="2134806807" r:id="rId36"/>
    <p:sldId id="2134806808" r:id="rId37"/>
    <p:sldId id="2134806786" r:id="rId38"/>
    <p:sldId id="2134806787" r:id="rId39"/>
    <p:sldId id="2134806788" r:id="rId40"/>
    <p:sldId id="2134806789" r:id="rId41"/>
    <p:sldId id="2134806790" r:id="rId42"/>
    <p:sldId id="2134806802" r:id="rId43"/>
    <p:sldId id="2134806791" r:id="rId44"/>
    <p:sldId id="2134806761" r:id="rId45"/>
    <p:sldId id="2134806793" r:id="rId46"/>
    <p:sldId id="2134806824" r:id="rId47"/>
    <p:sldId id="2134806794" r:id="rId48"/>
    <p:sldId id="795" r:id="rId49"/>
    <p:sldId id="794" r:id="rId50"/>
    <p:sldId id="793" r:id="rId5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2B3AE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>
        <p:scale>
          <a:sx n="66" d="100"/>
          <a:sy n="66" d="100"/>
        </p:scale>
        <p:origin x="157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handoutMaster" Target="handoutMasters/handoutMaster1.xml"/><Relationship Id="rId58" Type="http://schemas.microsoft.com/office/2018/10/relationships/authors" Target="author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5T17:46:26.466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ADF6-F958-012C-8BEC-4AF05BA56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9A30D51-FB91-0BAD-608E-DB0DEFD67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15C069-BA21-3BE9-20FA-219FA1788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366D97-F1AC-A99F-9E16-C44570B02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1343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C32F-37C9-0930-7831-990296D5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151788-CFB1-0651-4FF3-4BA121307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ED6900-E6D6-B1A5-4ED4-A226835AB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4F7A7B-183E-ED7E-D54D-A9CC8094F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9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3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1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0.png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1.png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png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5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635686" y="2936423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(1)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1C03533-0A23-03A6-B970-72B8CF5EC1FA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CD35C01-6BCA-3693-2573-EDEFE1452A9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0AE81664-EDD7-3E4F-2C8D-8D53F62C86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40C6DECB-66D0-148E-6F5D-53C5D563AAB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6B4E2584-674B-4042-BA00-F201C24A6DCF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(5)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5742225-4315-8B3B-2323-B960873230B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C4A8FC7-9894-4A3A-D5D8-7E59294D418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EB7D4A30-5909-490E-841E-615E04C5FC3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E93142C3-5AEA-5C77-605D-86813E8B724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78641"/>
            <a:ext cx="3934101" cy="2791259"/>
            <a:chOff x="2106827" y="2698928"/>
            <a:chExt cx="4432935" cy="29562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عامة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37000" y="2688533"/>
            <a:ext cx="4198015" cy="2972228"/>
            <a:chOff x="2129610" y="2612344"/>
            <a:chExt cx="4422729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3170" y="2612344"/>
              <a:ext cx="2159169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9610" y="2615810"/>
              <a:ext cx="2207898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العامة لدروس السنة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986391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التركيز على الدروس التي تبين من خلال النتائج الصاعدة أنها تحتاج إلى مراجعة وتثبيت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ttention - Icônes panneaux gratuites">
            <a:extLst>
              <a:ext uri="{FF2B5EF4-FFF2-40B4-BE49-F238E27FC236}">
                <a16:creationId xmlns:a16="http://schemas.microsoft.com/office/drawing/2014/main" id="{90CB36AF-7A3F-A5BE-0669-4B25DC7CD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98" y="1938049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1327900" y="4035711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العمليات الأربع</a:t>
            </a:r>
          </a:p>
          <a:p>
            <a:pPr algn="ctr" rtl="1"/>
            <a:r>
              <a:rPr lang="ar-MA" sz="20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</a:t>
            </a: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وأنجز عمليات جمع أعداد عشرية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أوحد مقامات أعداد كسرية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وضعيات البحث عن الكل أو الجزء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49" name="Image 134">
            <a:extLst>
              <a:ext uri="{FF2B5EF4-FFF2-40B4-BE49-F238E27FC236}">
                <a16:creationId xmlns:a16="http://schemas.microsoft.com/office/drawing/2014/main" id="{66319C48-199F-8FC0-078B-EB7C29EE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75" y="2984740"/>
            <a:ext cx="8099370" cy="163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 de texte 18">
            <a:extLst>
              <a:ext uri="{FF2B5EF4-FFF2-40B4-BE49-F238E27FC236}">
                <a16:creationId xmlns:a16="http://schemas.microsoft.com/office/drawing/2014/main" id="{33E449F3-9C5F-A834-BB85-7CE8CB28D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50" y="3085352"/>
            <a:ext cx="1662842" cy="30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4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,5 + 3,4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15CEEE93-AE9D-084B-AE17-E14BBAE27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415" y="3621991"/>
            <a:ext cx="166284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1,7 × 2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12F36AF8-0A69-3D63-884D-E68DB6BAE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1715" y="3065943"/>
            <a:ext cx="1662842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6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,2 + 1,5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EE9D7431-FC52-6CF7-B248-FEFA6CF3A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277" y="3056419"/>
            <a:ext cx="1662842" cy="31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7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,8 – 5,3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 Box 5">
            <a:extLst>
              <a:ext uri="{FF2B5EF4-FFF2-40B4-BE49-F238E27FC236}">
                <a16:creationId xmlns:a16="http://schemas.microsoft.com/office/drawing/2014/main" id="{99E97162-2F99-32DD-591C-9BE861B55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142" y="3065944"/>
            <a:ext cx="166284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11,6 – 4,5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Box 7">
            <a:extLst>
              <a:ext uri="{FF2B5EF4-FFF2-40B4-BE49-F238E27FC236}">
                <a16:creationId xmlns:a16="http://schemas.microsoft.com/office/drawing/2014/main" id="{ACEFB3A9-3CFE-2F50-7D52-A0943826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682" y="3638524"/>
            <a:ext cx="166284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</a:t>
            </a: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× 3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D8278C3C-7122-E40C-DD1C-EF5D241D7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277" y="3620553"/>
            <a:ext cx="166284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57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× 0,1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9">
            <a:extLst>
              <a:ext uri="{FF2B5EF4-FFF2-40B4-BE49-F238E27FC236}">
                <a16:creationId xmlns:a16="http://schemas.microsoft.com/office/drawing/2014/main" id="{8B80939D-0218-D674-BFB7-A06F6A914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2964" y="3604169"/>
            <a:ext cx="191926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845 × 0,01 = …..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6CBBCA5-6C27-934D-4EEC-25F563C3D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51" y="4106537"/>
            <a:ext cx="3745169" cy="47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6 Kg =  …………………………... g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11">
            <a:extLst>
              <a:ext uri="{FF2B5EF4-FFF2-40B4-BE49-F238E27FC236}">
                <a16:creationId xmlns:a16="http://schemas.microsoft.com/office/drawing/2014/main" id="{A64D36C9-B5D7-1831-567E-D6775DA0D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981" y="4090484"/>
            <a:ext cx="347100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943 g = ………………………... Kg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" name="Image 134">
            <a:extLst>
              <a:ext uri="{FF2B5EF4-FFF2-40B4-BE49-F238E27FC236}">
                <a16:creationId xmlns:a16="http://schemas.microsoft.com/office/drawing/2014/main" id="{93EE8E2F-F61C-B6B7-941F-1D39C1B56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75" y="2984740"/>
            <a:ext cx="8099370" cy="163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 de texte 18">
            <a:extLst>
              <a:ext uri="{FF2B5EF4-FFF2-40B4-BE49-F238E27FC236}">
                <a16:creationId xmlns:a16="http://schemas.microsoft.com/office/drawing/2014/main" id="{810DE9D1-69D0-9ECF-99B5-37DC299DE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50" y="3085352"/>
            <a:ext cx="1662842" cy="30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4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,5 + 3,4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7,9</a:t>
            </a:r>
            <a:endParaRPr kumimoji="0" lang="fr-FR" altLang="fr-FR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31AFCDFC-F829-70C6-9C5E-EA179BA9B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415" y="3621991"/>
            <a:ext cx="166284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1,7 × 2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3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,4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5257E184-EC48-D291-9B0B-02F571CE3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1715" y="3065943"/>
            <a:ext cx="1662842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6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,2 + 1,5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7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,7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1BAA837D-3FA5-03E1-036F-25943356C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277" y="3056419"/>
            <a:ext cx="1662842" cy="31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7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,8 – 5,3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,5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1E85D925-7848-F2C9-749A-5F0B94798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142" y="3065944"/>
            <a:ext cx="166284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11,6 – 4,5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7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,1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CA3BB2E6-8EDC-B904-8DB4-9A101065B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682" y="3638524"/>
            <a:ext cx="166284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</a:t>
            </a: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× 3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,5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EFC1EF79-FD83-529D-6910-199B28EBD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277" y="3620553"/>
            <a:ext cx="1662842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57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× 0,1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5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,7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CB7B29A1-6825-E740-A9F7-F6B15692E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2964" y="3604169"/>
            <a:ext cx="191926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845 × 0,01 =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8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,45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49C53316-A60B-D7A6-A1CF-8ACED80CE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51" y="4106537"/>
            <a:ext cx="3745169" cy="47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6 Kg = 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6 000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g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11">
            <a:extLst>
              <a:ext uri="{FF2B5EF4-FFF2-40B4-BE49-F238E27FC236}">
                <a16:creationId xmlns:a16="http://schemas.microsoft.com/office/drawing/2014/main" id="{9AED5622-67F5-6B73-E60E-004A40BDD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981" y="4090484"/>
            <a:ext cx="347100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943 g = </a:t>
            </a:r>
            <a:r>
              <a:rPr lang="fr-FR" alt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0,943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Kg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العمليات الأربع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ضعوا وأنجزوا العملية ثم أكملوا المتساوية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10E1E9F-9D42-22D0-1FA3-5961DB1AF538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428 × 35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D4FD272-1E9E-5F98-A78C-7AADE025CB6A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527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lang="f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…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6536FFA-177B-CF57-533C-0915276922EB}"/>
              </a:ext>
            </a:extLst>
          </p:cNvPr>
          <p:cNvSpPr txBox="1"/>
          <p:nvPr/>
        </p:nvSpPr>
        <p:spPr>
          <a:xfrm>
            <a:off x="3316667" y="2765425"/>
            <a:ext cx="125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4 2 8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C9B7B73-8F00-76C4-8C34-F0DFE8620410}"/>
              </a:ext>
            </a:extLst>
          </p:cNvPr>
          <p:cNvSpPr txBox="1"/>
          <p:nvPr/>
        </p:nvSpPr>
        <p:spPr>
          <a:xfrm>
            <a:off x="3037935" y="3317822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×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06630365-6054-F835-7C4B-F689966A7DF2}"/>
              </a:ext>
            </a:extLst>
          </p:cNvPr>
          <p:cNvCxnSpPr>
            <a:cxnSpLocks/>
          </p:cNvCxnSpPr>
          <p:nvPr/>
        </p:nvCxnSpPr>
        <p:spPr>
          <a:xfrm>
            <a:off x="3348416" y="3722582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33EDF260-BFA3-74CD-B176-7B9F3EE5DDFE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428 × 35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9EC8303-8158-024E-BD3D-2F38643BB9D3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527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lang="f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14 980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F322921-375A-707A-0B78-AA8BB9F44CC2}"/>
              </a:ext>
            </a:extLst>
          </p:cNvPr>
          <p:cNvSpPr txBox="1"/>
          <p:nvPr/>
        </p:nvSpPr>
        <p:spPr>
          <a:xfrm>
            <a:off x="3640742" y="3133156"/>
            <a:ext cx="125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3 5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A601609-9DD9-7AF0-27FE-3A2A94BBDDC0}"/>
              </a:ext>
            </a:extLst>
          </p:cNvPr>
          <p:cNvCxnSpPr>
            <a:cxnSpLocks/>
          </p:cNvCxnSpPr>
          <p:nvPr/>
        </p:nvCxnSpPr>
        <p:spPr>
          <a:xfrm>
            <a:off x="2673899" y="4665243"/>
            <a:ext cx="17535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CD8A30EF-1EF6-EAD8-838C-7D13BEC928F9}"/>
              </a:ext>
            </a:extLst>
          </p:cNvPr>
          <p:cNvSpPr txBox="1"/>
          <p:nvPr/>
        </p:nvSpPr>
        <p:spPr>
          <a:xfrm>
            <a:off x="3037935" y="3639920"/>
            <a:ext cx="1889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2 1 4 0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2DAD1C7-4B35-B527-2255-703C31599871}"/>
              </a:ext>
            </a:extLst>
          </p:cNvPr>
          <p:cNvSpPr txBox="1"/>
          <p:nvPr/>
        </p:nvSpPr>
        <p:spPr>
          <a:xfrm>
            <a:off x="2688331" y="4045747"/>
            <a:ext cx="2225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1 2 8 4 .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DEC7498-6240-D5A2-C856-FD808D8CB132}"/>
              </a:ext>
            </a:extLst>
          </p:cNvPr>
          <p:cNvSpPr txBox="1"/>
          <p:nvPr/>
        </p:nvSpPr>
        <p:spPr>
          <a:xfrm>
            <a:off x="2688331" y="4616004"/>
            <a:ext cx="1875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1 4 9 8 0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B2D95C-81AF-DFA3-3C84-346611EF4E4E}"/>
              </a:ext>
            </a:extLst>
          </p:cNvPr>
          <p:cNvSpPr txBox="1"/>
          <p:nvPr/>
        </p:nvSpPr>
        <p:spPr>
          <a:xfrm>
            <a:off x="3672398" y="2638742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729909-6C99-7A81-A1D8-8F0477160EE4}"/>
              </a:ext>
            </a:extLst>
          </p:cNvPr>
          <p:cNvSpPr txBox="1"/>
          <p:nvPr/>
        </p:nvSpPr>
        <p:spPr>
          <a:xfrm>
            <a:off x="3672398" y="2466677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F76578F-27E6-04B4-3285-9FD081173152}"/>
              </a:ext>
            </a:extLst>
          </p:cNvPr>
          <p:cNvSpPr txBox="1"/>
          <p:nvPr/>
        </p:nvSpPr>
        <p:spPr>
          <a:xfrm>
            <a:off x="3405698" y="2626042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EF024-EE4B-58C7-2931-09BA5A258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73CDD9AD-CB06-FAD6-CEED-64B3EC596A2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B22F858C-8BC1-631E-F788-171A9483B9C8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252C26-C8CE-345C-0943-22726488E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12BEA0-81CA-3F19-290B-2EB08CD8C1E9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3BA885-2963-C364-F571-EE2117AE3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73959865-2750-6A78-521A-9FBFF5B8FE0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ضعوا وأنجزوا العملية ثم أكملوا المتساوية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75F87B0-4280-FC61-B0B8-884EBBD8E0D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272A7AD-C3FC-9CB1-4712-16060CD01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16ACD58-7871-1E01-D39C-B04E00CC5DD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802C5BE-0EC9-4D26-F618-DE575438F6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1D42B9-13BF-3EE4-FC49-A8F40D07E8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27349C7-F218-E429-115A-E6A01544FF7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1EA4FEC-97E1-8DDD-04E2-8A4986BAB6E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C2835D1-CC22-FEAC-D8D0-1C97430AB2B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2F49FE5-1015-D606-F025-113698F6F8F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E9B059E-C575-2B65-B3A8-77BAA664EB3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3725BFF-99B2-DAE5-6DAC-B40617E1953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B48CECF-B7BC-1F70-FE2B-EDB3351B8EC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798A55E5-9845-00FC-707A-945AA9AD040A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572 × 48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8086B2D-25D5-BC46-19E4-A29EC4133C2E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572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lang="f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…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13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41467-E97D-5E03-03F2-A8F61D56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D8FA3C-1B83-8375-0CC4-078970275E6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B68433-9997-C4AA-40A0-DA44D193F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AC1802-CA6F-7FD5-7771-08E4A34A5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C3E4F99-5A8A-2A6B-DF00-95F705472DD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82C7637-6464-04D8-C1F4-8985F6031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6710724-FACA-CC1A-BC1D-4052D1F5A94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4A6C5CE-701C-7A1E-B1E2-41866CE4AC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5817BA5-CE4D-87D2-E7FB-4F7E208B99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DDED911-5AC4-1522-6C1A-529B5DFCB40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BFCC92E-6B64-8AA9-2F5B-9E0A45F5736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74F045C-AE0E-C170-780F-4213CE5B3FE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DCBFD18-D5B5-6842-C292-7AA506C85A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9C28DF8-660C-8D8D-907F-F8EE9A5DFE2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605540-F59A-398D-7F35-1950D6D016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AAAE87D-8060-4612-4863-D5CF229F804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037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FD6F-90C1-4518-C368-9865C277C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67509B6-5EB3-FF22-1310-867182F4FF6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EBBBEA1-0377-FA18-538A-FB857D573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533C23-602E-B13F-5226-41F939D96FA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D24D3E-B5D0-2005-ADF1-ADD801467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BC8F1E5-8A2B-29F5-B135-73766B234F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0BF461B-7671-2461-386D-78E5DF6ACE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BB6B7DF-DBE3-15D7-22A7-1D7C05FCFB6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7C18E9F-4C5C-3AF6-FA1E-37C6ED3D4C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B505337B-551E-0063-10BF-260360F309C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E2956ED-CE7C-19A9-EBD9-12513C49E6C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B7DBBA3-D7AC-66C5-665B-848A4FB9830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1B2E1A8-AE82-C208-2C21-7310723632A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B8E9249-CBF4-D018-A263-947D9CAD19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5E77B4B-E673-4E34-A8AD-FE7AB59C982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9FD64035-CDFF-5B17-121D-D66DE3D7BB3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658F5DD-08CF-24F7-D276-9782AB6C74C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124898-DEED-C8C7-D97B-93FAEEF7A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0D92F6-E76D-1F91-A9C1-A6A01986DF3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86C26F-DE06-308A-624F-0175BB9C62CD}"/>
              </a:ext>
            </a:extLst>
          </p:cNvPr>
          <p:cNvSpPr txBox="1"/>
          <p:nvPr/>
        </p:nvSpPr>
        <p:spPr>
          <a:xfrm>
            <a:off x="3316667" y="2765425"/>
            <a:ext cx="125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5 7 2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B464EF-1D2A-751B-9445-34F88E8FA516}"/>
              </a:ext>
            </a:extLst>
          </p:cNvPr>
          <p:cNvSpPr txBox="1"/>
          <p:nvPr/>
        </p:nvSpPr>
        <p:spPr>
          <a:xfrm>
            <a:off x="3037935" y="3317822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×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AFAB960-3E54-005D-85E7-685047EE8F05}"/>
              </a:ext>
            </a:extLst>
          </p:cNvPr>
          <p:cNvCxnSpPr>
            <a:cxnSpLocks/>
          </p:cNvCxnSpPr>
          <p:nvPr/>
        </p:nvCxnSpPr>
        <p:spPr>
          <a:xfrm>
            <a:off x="3348416" y="3722582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42853D9F-4FCD-BF09-07E2-5A1479226579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572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× </a:t>
            </a:r>
            <a:r>
              <a:rPr lang="f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27 456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E57D21B-96FC-D918-A516-4FDBF2109E3B}"/>
              </a:ext>
            </a:extLst>
          </p:cNvPr>
          <p:cNvSpPr txBox="1"/>
          <p:nvPr/>
        </p:nvSpPr>
        <p:spPr>
          <a:xfrm>
            <a:off x="3640742" y="3133156"/>
            <a:ext cx="125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4 8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274B1F3-7A2A-E6B1-B8BA-D1BFC58B2AD3}"/>
              </a:ext>
            </a:extLst>
          </p:cNvPr>
          <p:cNvCxnSpPr>
            <a:cxnSpLocks/>
          </p:cNvCxnSpPr>
          <p:nvPr/>
        </p:nvCxnSpPr>
        <p:spPr>
          <a:xfrm>
            <a:off x="2673899" y="4665243"/>
            <a:ext cx="17535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34D0D7D0-B5CC-3732-6D35-13425DB8CFD6}"/>
              </a:ext>
            </a:extLst>
          </p:cNvPr>
          <p:cNvSpPr txBox="1"/>
          <p:nvPr/>
        </p:nvSpPr>
        <p:spPr>
          <a:xfrm>
            <a:off x="3037935" y="3639920"/>
            <a:ext cx="1889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4 5 7 6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6F9800E-3CFD-EE49-7CD8-D65A05E3B4B1}"/>
              </a:ext>
            </a:extLst>
          </p:cNvPr>
          <p:cNvSpPr txBox="1"/>
          <p:nvPr/>
        </p:nvSpPr>
        <p:spPr>
          <a:xfrm>
            <a:off x="2688331" y="4045747"/>
            <a:ext cx="2225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FF0000"/>
                </a:solidFill>
                <a:latin typeface="Aptos" panose="02110004020202020204"/>
              </a:rPr>
              <a:t>2 2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 </a:t>
            </a:r>
            <a:r>
              <a:rPr lang="fr-FR" sz="3600" b="1" dirty="0">
                <a:solidFill>
                  <a:srgbClr val="FF0000"/>
                </a:solidFill>
                <a:latin typeface="Aptos" panose="02110004020202020204"/>
              </a:rPr>
              <a:t>8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5492DAA-C0D7-7AA3-06F1-D0A0E97C2C14}"/>
              </a:ext>
            </a:extLst>
          </p:cNvPr>
          <p:cNvSpPr txBox="1"/>
          <p:nvPr/>
        </p:nvSpPr>
        <p:spPr>
          <a:xfrm>
            <a:off x="2688331" y="4616004"/>
            <a:ext cx="1875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2 7 4 5 6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A61CBB1-9788-E709-3EBE-23E9114B04CB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572 × 48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3CDDBDC-EF48-5A1B-627C-830F690BAEDF}"/>
              </a:ext>
            </a:extLst>
          </p:cNvPr>
          <p:cNvSpPr txBox="1"/>
          <p:nvPr/>
        </p:nvSpPr>
        <p:spPr>
          <a:xfrm>
            <a:off x="3672398" y="2638742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0317DD3-93C5-C56A-A1D3-7E46EE73542E}"/>
              </a:ext>
            </a:extLst>
          </p:cNvPr>
          <p:cNvSpPr txBox="1"/>
          <p:nvPr/>
        </p:nvSpPr>
        <p:spPr>
          <a:xfrm>
            <a:off x="3348323" y="2626583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984634-D170-B4FD-9432-A7AA27368BAE}"/>
              </a:ext>
            </a:extLst>
          </p:cNvPr>
          <p:cNvSpPr txBox="1"/>
          <p:nvPr/>
        </p:nvSpPr>
        <p:spPr>
          <a:xfrm>
            <a:off x="3348323" y="2454518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243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ضعوا وأنجزوا العملية ثم أكملوا المتساوية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Oval 81">
            <a:extLst>
              <a:ext uri="{FF2B5EF4-FFF2-40B4-BE49-F238E27FC236}">
                <a16:creationId xmlns:a16="http://schemas.microsoft.com/office/drawing/2014/main" id="{5B4165EA-75FE-CE14-5C30-20EB49BD1DE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7" name="Corde 36">
            <a:extLst>
              <a:ext uri="{FF2B5EF4-FFF2-40B4-BE49-F238E27FC236}">
                <a16:creationId xmlns:a16="http://schemas.microsoft.com/office/drawing/2014/main" id="{AE2D3F5B-5FFF-5C52-CCEC-4DAE77B43F9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F0A865C1-A733-7646-8D27-3FC8972A0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E01072DD-8F40-64D8-D45A-B19C9DE516E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25299D0-255A-65B8-B818-D61213DC3F5D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662 ÷ 15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AEA8689-C7FD-B67D-96A4-FC090A3734E7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662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(15 ×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…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Oval 81">
            <a:extLst>
              <a:ext uri="{FF2B5EF4-FFF2-40B4-BE49-F238E27FC236}">
                <a16:creationId xmlns:a16="http://schemas.microsoft.com/office/drawing/2014/main" id="{EA240F0D-DD92-F1FE-9BA0-25D87B4A1E7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4" name="Corde 43">
            <a:extLst>
              <a:ext uri="{FF2B5EF4-FFF2-40B4-BE49-F238E27FC236}">
                <a16:creationId xmlns:a16="http://schemas.microsoft.com/office/drawing/2014/main" id="{AC3B23BB-3AFE-08CE-8F45-B9DD149BEED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53B4E388-37B3-4F2E-D628-F3824DEA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FA65E86C-5C4B-35A5-47CD-313079D0C1C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F193CD2-AAF9-ACB3-4AC8-5D616D80FDD8}"/>
                  </a:ext>
                </a:extLst>
              </p14:cNvPr>
              <p14:cNvContentPartPr/>
              <p14:nvPr/>
            </p14:nvContentPartPr>
            <p14:xfrm>
              <a:off x="3218603" y="2576215"/>
              <a:ext cx="413280" cy="9828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F193CD2-AAF9-ACB3-4AC8-5D616D80FDD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82603" y="25402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21E5AD43-93A9-AA73-C0ED-755031AA1AAE}"/>
              </a:ext>
            </a:extLst>
          </p:cNvPr>
          <p:cNvSpPr txBox="1"/>
          <p:nvPr/>
        </p:nvSpPr>
        <p:spPr>
          <a:xfrm>
            <a:off x="4735680" y="32947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4 4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D44E3C6-B628-E362-F490-20407D86D820}"/>
              </a:ext>
            </a:extLst>
          </p:cNvPr>
          <p:cNvCxnSpPr>
            <a:cxnSpLocks/>
          </p:cNvCxnSpPr>
          <p:nvPr/>
        </p:nvCxnSpPr>
        <p:spPr>
          <a:xfrm>
            <a:off x="4484644" y="32766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F1D2455-60D6-CFA7-2C35-498765E02DF4}"/>
              </a:ext>
            </a:extLst>
          </p:cNvPr>
          <p:cNvCxnSpPr/>
          <p:nvPr/>
        </p:nvCxnSpPr>
        <p:spPr>
          <a:xfrm>
            <a:off x="4484644" y="26289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AFA41BF2-B1C3-678C-051E-B502CF8A5A62}"/>
              </a:ext>
            </a:extLst>
          </p:cNvPr>
          <p:cNvSpPr txBox="1"/>
          <p:nvPr/>
        </p:nvSpPr>
        <p:spPr>
          <a:xfrm>
            <a:off x="4383761" y="26110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</a:t>
            </a:r>
            <a:r>
              <a:rPr lang="fr-FR" sz="4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B92A02-B167-AEF1-A2A8-DDB503E18F86}"/>
              </a:ext>
            </a:extLst>
          </p:cNvPr>
          <p:cNvSpPr txBox="1"/>
          <p:nvPr/>
        </p:nvSpPr>
        <p:spPr>
          <a:xfrm>
            <a:off x="2530434" y="25687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6 6 2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2E34E67-39CE-AF4B-772C-62AA34AB58E6}"/>
              </a:ext>
            </a:extLst>
          </p:cNvPr>
          <p:cNvSpPr txBox="1"/>
          <p:nvPr/>
        </p:nvSpPr>
        <p:spPr>
          <a:xfrm>
            <a:off x="2954948" y="2965015"/>
            <a:ext cx="12553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6 0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0 6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 2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6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 0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0 2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91BC41E-F6F1-73A1-5C1C-553A3952C819}"/>
              </a:ext>
            </a:extLst>
          </p:cNvPr>
          <p:cNvCxnSpPr>
            <a:cxnSpLocks/>
          </p:cNvCxnSpPr>
          <p:nvPr/>
        </p:nvCxnSpPr>
        <p:spPr>
          <a:xfrm>
            <a:off x="3018134" y="36267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6306706-E6E3-BEE4-7C8E-910E1DF072BC}"/>
              </a:ext>
            </a:extLst>
          </p:cNvPr>
          <p:cNvSpPr txBox="1"/>
          <p:nvPr/>
        </p:nvSpPr>
        <p:spPr>
          <a:xfrm>
            <a:off x="2720887" y="29140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3A2591B7-ABD9-064D-06BF-04AB34829227}"/>
              </a:ext>
            </a:extLst>
          </p:cNvPr>
          <p:cNvCxnSpPr/>
          <p:nvPr/>
        </p:nvCxnSpPr>
        <p:spPr>
          <a:xfrm>
            <a:off x="3924239" y="3175730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F198821E-3A42-DCED-DD9B-A1176979714A}"/>
              </a:ext>
            </a:extLst>
          </p:cNvPr>
          <p:cNvCxnSpPr>
            <a:cxnSpLocks/>
          </p:cNvCxnSpPr>
          <p:nvPr/>
        </p:nvCxnSpPr>
        <p:spPr>
          <a:xfrm>
            <a:off x="3207582" y="48459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823C7137-96B5-C529-5D28-4E8855D2D12B}"/>
              </a:ext>
            </a:extLst>
          </p:cNvPr>
          <p:cNvSpPr txBox="1"/>
          <p:nvPr/>
        </p:nvSpPr>
        <p:spPr>
          <a:xfrm>
            <a:off x="2799707" y="4091328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63F2646-CA03-373B-F938-8AF0B9BAD50F}"/>
              </a:ext>
            </a:extLst>
          </p:cNvPr>
          <p:cNvSpPr txBox="1"/>
          <p:nvPr/>
        </p:nvSpPr>
        <p:spPr>
          <a:xfrm>
            <a:off x="3251304" y="185666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662 ÷ 15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377BC22-1E3E-6D89-2C93-D3B4D2311428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662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(15 ×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44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عمليات جمع أعداد عشرية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ضعوا وأنجزوا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6B21D9-335C-3615-7789-738E54DDE6F0}"/>
              </a:ext>
            </a:extLst>
          </p:cNvPr>
          <p:cNvSpPr txBox="1"/>
          <p:nvPr/>
        </p:nvSpPr>
        <p:spPr>
          <a:xfrm>
            <a:off x="2740077" y="2047161"/>
            <a:ext cx="3663845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247,13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29,8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312D642-F104-40EC-B95B-ED4AB0ABD8B3}"/>
              </a:ext>
            </a:extLst>
          </p:cNvPr>
          <p:cNvSpPr txBox="1"/>
          <p:nvPr/>
        </p:nvSpPr>
        <p:spPr>
          <a:xfrm>
            <a:off x="2740077" y="2047161"/>
            <a:ext cx="3663845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247,13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29,8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42B6D27-209C-650E-4870-5A3032A23739}"/>
              </a:ext>
            </a:extLst>
          </p:cNvPr>
          <p:cNvSpPr txBox="1"/>
          <p:nvPr/>
        </p:nvSpPr>
        <p:spPr>
          <a:xfrm>
            <a:off x="3465248" y="3227165"/>
            <a:ext cx="2534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2 4 7, 1 3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FA544D-CD2E-2E7B-FEB8-213610845F01}"/>
              </a:ext>
            </a:extLst>
          </p:cNvPr>
          <p:cNvSpPr txBox="1"/>
          <p:nvPr/>
        </p:nvSpPr>
        <p:spPr>
          <a:xfrm>
            <a:off x="3154767" y="3658231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20E900A-DC38-D6AE-26D3-F80B7E656956}"/>
              </a:ext>
            </a:extLst>
          </p:cNvPr>
          <p:cNvCxnSpPr>
            <a:cxnSpLocks/>
          </p:cNvCxnSpPr>
          <p:nvPr/>
        </p:nvCxnSpPr>
        <p:spPr>
          <a:xfrm>
            <a:off x="3154766" y="4550961"/>
            <a:ext cx="248400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C83D84C6-52A3-8E7D-B2CD-236D37EFB316}"/>
              </a:ext>
            </a:extLst>
          </p:cNvPr>
          <p:cNvSpPr txBox="1"/>
          <p:nvPr/>
        </p:nvSpPr>
        <p:spPr>
          <a:xfrm>
            <a:off x="3787509" y="3808521"/>
            <a:ext cx="125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104862"/>
                </a:solidFill>
                <a:latin typeface="Aptos" panose="02110004020202020204"/>
              </a:rPr>
              <a:t>2 9, 8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A127C8-EA86-FF42-0030-101D158BB003}"/>
              </a:ext>
            </a:extLst>
          </p:cNvPr>
          <p:cNvSpPr txBox="1"/>
          <p:nvPr/>
        </p:nvSpPr>
        <p:spPr>
          <a:xfrm>
            <a:off x="3516053" y="4497322"/>
            <a:ext cx="248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2 7 6, 9 3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89B916B-8DAA-7DC3-6CD3-59D1E0B4811F}"/>
              </a:ext>
            </a:extLst>
          </p:cNvPr>
          <p:cNvSpPr txBox="1"/>
          <p:nvPr/>
        </p:nvSpPr>
        <p:spPr>
          <a:xfrm>
            <a:off x="1832522" y="5132317"/>
            <a:ext cx="6756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أتذكر: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أضع الفاصلة تحت الفاصلة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5B8B17-D5F8-23F3-6B78-29C03930D06D}"/>
              </a:ext>
            </a:extLst>
          </p:cNvPr>
          <p:cNvSpPr txBox="1"/>
          <p:nvPr/>
        </p:nvSpPr>
        <p:spPr>
          <a:xfrm>
            <a:off x="3787509" y="3029898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6515C-8F0E-357C-BFA6-2A90B82C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7825632-4FD1-B598-743F-351BD224682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A5E6B4-9694-154B-7899-2026E08C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CCDD63A-F2EA-F096-4A4F-27282101E94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3F64EF-CF84-A966-EEB5-68FA7F227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FBA1FA-73DC-4EA7-6F1D-B8492ECFA14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490576A-CE0B-98F0-F6C8-ABF058DC5A1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9D061C-59A7-D682-9026-045DC65CF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8D88-3B5E-8136-AB30-ECF7F5F072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04D3BF1-F56A-B939-CEDF-4F4FB4C9DD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09A3A8E-1CB7-492F-6976-C706FAA5D09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5A339AF-E0BC-DFE1-7999-5193F134AF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101F130-3B1D-EDD2-E8AA-A70DA35E121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D00ABFC-40EF-AAB4-6BD9-FD3AA917F7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B3B91EB-2F60-E66D-4AAF-5E5CEADC66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92536031-6190-31B8-6701-16E90461EDE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A11D33ED-16C8-B1D5-5436-659BCB9277F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5A87F37-4845-EA9A-69AF-568C3342A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D191A77-6109-35F5-24B5-77976367632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715105-D5D9-1889-38E0-F28EDEB5C4E6}"/>
              </a:ext>
            </a:extLst>
          </p:cNvPr>
          <p:cNvSpPr txBox="1"/>
          <p:nvPr/>
        </p:nvSpPr>
        <p:spPr>
          <a:xfrm>
            <a:off x="2740077" y="2047161"/>
            <a:ext cx="3663845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549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7,6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1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7329-A85A-E79E-E17E-5ECF62DE9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9F2166-65F6-5F0F-7C23-731E34BAC6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DFAC3-D664-98F7-6C2E-AE857D897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721C21-0314-40C6-95B6-EFC3E43FB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36C6B3-1395-42FF-07E8-77E44D63773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C19C6C-A530-2FE6-1AEB-CC0C268A7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80844F9-7437-80D7-9422-6F75ED57AE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9677F9D-6D49-E988-97BB-9DB74AE095F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5F63684-275A-E2EC-21E6-D71F4FB3EC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359EF5-73EE-2419-59F2-57003E70DD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9B02592-04EE-D877-6AEF-197BA6213C3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886223-0391-492F-DF0B-632581B40AC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413815A-8F7D-C2F9-875B-57640E11319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B9CFA28-5B98-4DB2-8375-6F66D1AE00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2CD5A5-1F73-E7F9-6CBB-F63763D7A8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0C09E0-489B-46CD-B59E-466EAF4951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68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0AEF3-1F6E-C882-9AC6-43F43CC4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DF123D0-C271-E784-8286-4CB9A19DF95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11C191F-E599-AA05-7BB6-40E14B996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C40843F-B5A3-3983-0903-8E4725C6E4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5693055-FD4A-7B10-2C37-1BFCAA959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72A5754-2BE4-18A6-6803-F7439EEAEF5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93C2FC7-5592-18C7-F1DE-812901D88B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8764A58-8438-1C61-F731-F45C759368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62FBDAE-8F22-E618-6280-F020CFFF87E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4D56DA-8EBB-EA2C-0C30-8D1B461242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2AA763-7A8B-FAB3-DFE2-525FC703464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65DEE8E-B2CF-D7C8-8C37-E68C02C7CFB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FF5D320-F952-C3FA-6804-9DF31697F5E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BF7E31-608B-6A9E-A4D2-5C5E4673B7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27F8155-2B42-D1E4-33CF-14FBA90C02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9AB43E4F-2955-F8B7-ED39-3E89F49937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4FADF8B0-63B9-414B-649E-8D8980C7CD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85A1D075-E286-076B-4462-8DEE55213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1BF4C4E3-6DC6-6189-DD66-0B59373750D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1C8050D-5D2A-5270-2BD7-9C1EBD99187E}"/>
              </a:ext>
            </a:extLst>
          </p:cNvPr>
          <p:cNvSpPr txBox="1"/>
          <p:nvPr/>
        </p:nvSpPr>
        <p:spPr>
          <a:xfrm>
            <a:off x="2740077" y="2047161"/>
            <a:ext cx="3663845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549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7,6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84BD6A1-181B-C2B9-35E9-70A5D9FB2C30}"/>
              </a:ext>
            </a:extLst>
          </p:cNvPr>
          <p:cNvSpPr txBox="1"/>
          <p:nvPr/>
        </p:nvSpPr>
        <p:spPr>
          <a:xfrm>
            <a:off x="3465248" y="3227165"/>
            <a:ext cx="2534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5 4 9,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EAE1094-E4A8-3AC4-3D20-82BDA13ECA9B}"/>
              </a:ext>
            </a:extLst>
          </p:cNvPr>
          <p:cNvSpPr txBox="1"/>
          <p:nvPr/>
        </p:nvSpPr>
        <p:spPr>
          <a:xfrm>
            <a:off x="3154767" y="3658231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F48C9B1-06C8-110D-6F31-C9CCD396B736}"/>
              </a:ext>
            </a:extLst>
          </p:cNvPr>
          <p:cNvCxnSpPr>
            <a:cxnSpLocks/>
          </p:cNvCxnSpPr>
          <p:nvPr/>
        </p:nvCxnSpPr>
        <p:spPr>
          <a:xfrm>
            <a:off x="3154766" y="4550961"/>
            <a:ext cx="248400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043096A2-5AEF-EF3B-E3CA-E9AD9B66AAA1}"/>
              </a:ext>
            </a:extLst>
          </p:cNvPr>
          <p:cNvSpPr txBox="1"/>
          <p:nvPr/>
        </p:nvSpPr>
        <p:spPr>
          <a:xfrm>
            <a:off x="3787509" y="3808521"/>
            <a:ext cx="125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104862"/>
                </a:solidFill>
                <a:latin typeface="Aptos" panose="02110004020202020204"/>
              </a:rPr>
              <a:t>3 7, 6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2F1348E-7B7A-E54C-EBA1-C0887B0F212A}"/>
              </a:ext>
            </a:extLst>
          </p:cNvPr>
          <p:cNvSpPr txBox="1"/>
          <p:nvPr/>
        </p:nvSpPr>
        <p:spPr>
          <a:xfrm>
            <a:off x="3516053" y="4497322"/>
            <a:ext cx="248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5 8 6, 6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63B31B9-D895-6617-1DF5-211348203041}"/>
              </a:ext>
            </a:extLst>
          </p:cNvPr>
          <p:cNvSpPr txBox="1"/>
          <p:nvPr/>
        </p:nvSpPr>
        <p:spPr>
          <a:xfrm>
            <a:off x="1832522" y="5132317"/>
            <a:ext cx="6756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أتذكر: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أضع الفاصلة تحت الفاصلة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E471A6-CE20-6B32-4B8C-B2D3665FD695}"/>
              </a:ext>
            </a:extLst>
          </p:cNvPr>
          <p:cNvSpPr txBox="1"/>
          <p:nvPr/>
        </p:nvSpPr>
        <p:spPr>
          <a:xfrm>
            <a:off x="3787509" y="3042011"/>
            <a:ext cx="31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3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أوحد مقامات أعداد كسرية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العدد المناسب ليكون الكسران متكافئين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0A656E1-366C-215D-C10C-D5CA4C8593EE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554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𝟒𝟐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…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0A656E1-366C-215D-C10C-D5CA4C859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554593"/>
              </a:xfrm>
              <a:prstGeom prst="rect">
                <a:avLst/>
              </a:prstGeom>
              <a:blipFill>
                <a:blip r:embed="rId6"/>
                <a:stretch>
                  <a:fillRect b="-1607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Oval 81">
            <a:extLst>
              <a:ext uri="{FF2B5EF4-FFF2-40B4-BE49-F238E27FC236}">
                <a16:creationId xmlns:a16="http://schemas.microsoft.com/office/drawing/2014/main" id="{8B6EB02F-5CD9-5F96-1FD0-F17A007BEA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0" name="Corde 49">
            <a:extLst>
              <a:ext uri="{FF2B5EF4-FFF2-40B4-BE49-F238E27FC236}">
                <a16:creationId xmlns:a16="http://schemas.microsoft.com/office/drawing/2014/main" id="{A55D0439-6C4F-04B6-6703-BCCB8AD353D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57CA92F6-E4A8-B994-48D8-4ECE9D49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2A5CA528-0E9F-1F55-613C-39C5281FA9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C78BF6-DAFC-319B-BB3A-3E1E7C6F8A78}"/>
              </a:ext>
            </a:extLst>
          </p:cNvPr>
          <p:cNvSpPr txBox="1"/>
          <p:nvPr/>
        </p:nvSpPr>
        <p:spPr>
          <a:xfrm>
            <a:off x="3796850" y="2115968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6</a:t>
            </a:r>
            <a:endParaRPr lang="fr-MA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7CE30A7-5F03-F30A-3A50-589900AB5F79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554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𝟒𝟐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𝟑𝟎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7CE30A7-5F03-F30A-3A50-589900AB5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554593"/>
              </a:xfrm>
              <a:prstGeom prst="rect">
                <a:avLst/>
              </a:prstGeom>
              <a:blipFill>
                <a:blip r:embed="rId5"/>
                <a:stretch>
                  <a:fillRect b="-1607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èche : courbe vers le bas 19">
            <a:extLst>
              <a:ext uri="{FF2B5EF4-FFF2-40B4-BE49-F238E27FC236}">
                <a16:creationId xmlns:a16="http://schemas.microsoft.com/office/drawing/2014/main" id="{9EF00EF3-EF98-CC9A-0D18-6407A3183000}"/>
              </a:ext>
            </a:extLst>
          </p:cNvPr>
          <p:cNvSpPr/>
          <p:nvPr/>
        </p:nvSpPr>
        <p:spPr>
          <a:xfrm>
            <a:off x="3465248" y="2622061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040E69E-99AF-B471-B761-F23E78B674DA}"/>
              </a:ext>
            </a:extLst>
          </p:cNvPr>
          <p:cNvSpPr txBox="1"/>
          <p:nvPr/>
        </p:nvSpPr>
        <p:spPr>
          <a:xfrm>
            <a:off x="3796850" y="4669712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6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2" name="Flèche : courbe vers le bas 21">
            <a:extLst>
              <a:ext uri="{FF2B5EF4-FFF2-40B4-BE49-F238E27FC236}">
                <a16:creationId xmlns:a16="http://schemas.microsoft.com/office/drawing/2014/main" id="{30299CB2-F337-033D-6237-72053448EB95}"/>
              </a:ext>
            </a:extLst>
          </p:cNvPr>
          <p:cNvSpPr/>
          <p:nvPr/>
        </p:nvSpPr>
        <p:spPr>
          <a:xfrm flipV="1">
            <a:off x="3465248" y="4423183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EC62667-3E24-0264-92F3-4A95EFE33EDA}"/>
              </a:ext>
            </a:extLst>
          </p:cNvPr>
          <p:cNvSpPr txBox="1"/>
          <p:nvPr/>
        </p:nvSpPr>
        <p:spPr>
          <a:xfrm>
            <a:off x="978770" y="5442199"/>
            <a:ext cx="71864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أتذكر:</a:t>
            </a:r>
          </a:p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أو أقسم البسط والمقام على نفس العدد لأحصل على كسرين متكافئين</a:t>
            </a:r>
            <a:endParaRPr lang="fr-M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العدد المناسب ليكون الكسران متكافئين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63397C9-76CD-2558-5576-B2DCCE2DBB5D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574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…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𝟓𝟔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𝟔𝟑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63397C9-76CD-2558-5576-B2DCCE2DB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574470"/>
              </a:xfrm>
              <a:prstGeom prst="rect">
                <a:avLst/>
              </a:prstGeom>
              <a:blipFill>
                <a:blip r:embed="rId5"/>
                <a:stretch>
                  <a:fillRect b="-1589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98B71-0875-0A9F-B1B2-4450CF95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F7B31F-D467-26B4-5071-F107E1D71C6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4F6E8C-43A7-E338-4BBA-86A789F1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1EA08-E3A2-AD56-2C94-8631138FC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5BB31A-50C4-F300-C67E-C845EDCE3F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6BB823-2A30-3F0A-D804-6B969205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A2515DE-041E-63C1-052C-127D8290E7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3EC072-7CA6-F6C3-B25F-CB4EBA9A42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94B43A-5460-9B10-60D5-AC2BB54945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CE92874-74AF-E335-8961-A1CE12219E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1F35EE9-0E63-00FD-3892-FA84BA9B033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93D841-3FF0-2727-7D09-00E96D6EAA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FB0533E-3A81-09A6-C124-549171A167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E470F-580F-9803-487A-6FE84EC3DFA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391C11-5532-7048-943E-EAA3C8948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EA7852-D147-8A27-87DC-B610B4F1A8D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7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B4B4A4FB-98BA-C761-54E5-A6980BD503B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419105FA-0E81-85FD-0EFB-1D23CDEAB99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320EF9B7-A377-70B5-455F-B65D7013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68307AC3-D365-5AAC-529D-6C0A36EEB10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00EBAF1-375B-E9AA-E5CD-86A02638CACC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574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𝟓𝟔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𝟔𝟑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00EBAF1-375B-E9AA-E5CD-86A02638C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574470"/>
              </a:xfrm>
              <a:prstGeom prst="rect">
                <a:avLst/>
              </a:prstGeom>
              <a:blipFill>
                <a:blip r:embed="rId5"/>
                <a:stretch>
                  <a:fillRect b="-1589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C0944398-0B48-25F8-7593-F817523890A2}"/>
              </a:ext>
            </a:extLst>
          </p:cNvPr>
          <p:cNvSpPr txBox="1"/>
          <p:nvPr/>
        </p:nvSpPr>
        <p:spPr>
          <a:xfrm>
            <a:off x="3796850" y="2115968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 7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6561087D-695E-11B8-7980-8DBAAA1ABCD7}"/>
              </a:ext>
            </a:extLst>
          </p:cNvPr>
          <p:cNvSpPr/>
          <p:nvPr/>
        </p:nvSpPr>
        <p:spPr>
          <a:xfrm flipH="1">
            <a:off x="3465248" y="2622061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B7487EF-BEE3-5289-7D2B-B24215C9B6DC}"/>
              </a:ext>
            </a:extLst>
          </p:cNvPr>
          <p:cNvSpPr txBox="1"/>
          <p:nvPr/>
        </p:nvSpPr>
        <p:spPr>
          <a:xfrm>
            <a:off x="3796850" y="4669712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 7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8C45BBEB-75D0-BACC-0CB2-F86BFA2D90C3}"/>
              </a:ext>
            </a:extLst>
          </p:cNvPr>
          <p:cNvSpPr/>
          <p:nvPr/>
        </p:nvSpPr>
        <p:spPr>
          <a:xfrm flipH="1" flipV="1">
            <a:off x="3465248" y="4423183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BBB10D-1920-90C6-ED72-D5E752F93D52}"/>
              </a:ext>
            </a:extLst>
          </p:cNvPr>
          <p:cNvSpPr txBox="1"/>
          <p:nvPr/>
        </p:nvSpPr>
        <p:spPr>
          <a:xfrm>
            <a:off x="978770" y="5442199"/>
            <a:ext cx="71864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أتذكر:</a:t>
            </a:r>
          </a:p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أو أقسم البسط والمقام على نفس العدد لأحصل على كسرين متكافئين</a:t>
            </a:r>
            <a:endParaRPr lang="fr-M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وضعيات البحث عن الكل أو الجزء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قوموا بحل المسألة التالية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8F74D7E-7EF2-26B0-9D20-38646B667C8F}"/>
              </a:ext>
            </a:extLst>
          </p:cNvPr>
          <p:cNvSpPr txBox="1"/>
          <p:nvPr/>
        </p:nvSpPr>
        <p:spPr>
          <a:xfrm>
            <a:off x="657031" y="2329190"/>
            <a:ext cx="73206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قسم من 36 تلميذا، كون الأستاذ مجموعات من 4 تلاميذ في كل مجموعة.</a:t>
            </a:r>
          </a:p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عدد المجموعات التي كونها الأستاذ؟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2AFF5-089E-3C9C-2048-B8792EB31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5E07DB-DBB7-C5A6-7B87-EE3B1B6803C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1132A0-33F1-1EC8-1A31-818D6A37D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74A5EB-2517-C2CB-FBCE-352EF8C51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6CFFFCD-3521-26F8-9489-3DD08851001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8BF0928-0421-79B4-586D-BCC55A158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36A6BB0-4CA0-EE75-B5EE-5E41D003726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57431B0-9149-321A-8D05-F723DC7FB6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3D723E-0A65-DF52-7374-FBA3FACE18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18BCE6-4DE2-171A-7EC8-31AF913B0F9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1FB5401-D511-CF5F-D013-B2C821EB75F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234458C-22BD-0120-7B62-C3B7855FC5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5EE36E-FB93-F0D8-7FB3-C7B9433D3A8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2639CC-1496-22A5-3936-D71D70F68A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B803764-D925-BCF1-1F93-92DE7C3224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D6CE50-81FA-DA57-4B44-8E6632EDA2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37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6524CC9-6B94-1B44-C27F-ABE58301570E}"/>
              </a:ext>
            </a:extLst>
          </p:cNvPr>
          <p:cNvSpPr txBox="1"/>
          <p:nvPr/>
        </p:nvSpPr>
        <p:spPr>
          <a:xfrm>
            <a:off x="2692767" y="4417668"/>
            <a:ext cx="533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كون الأستاذ: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مجموعات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C8A99AD-BD7C-4F3B-527C-4FEDE558379F}"/>
              </a:ext>
            </a:extLst>
          </p:cNvPr>
          <p:cNvSpPr txBox="1"/>
          <p:nvPr/>
        </p:nvSpPr>
        <p:spPr>
          <a:xfrm>
            <a:off x="2867915" y="5204589"/>
            <a:ext cx="53381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أتذكر:</a:t>
            </a:r>
          </a:p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وضعية البحث عن عدد الأجزاء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C673C2D-1CF9-CA51-6175-0D5659A09120}"/>
              </a:ext>
            </a:extLst>
          </p:cNvPr>
          <p:cNvSpPr txBox="1"/>
          <p:nvPr/>
        </p:nvSpPr>
        <p:spPr>
          <a:xfrm>
            <a:off x="1113131" y="3936167"/>
            <a:ext cx="22359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÷ 4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9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0E476A2-83AC-C769-4E5E-DF1B10C7317A}"/>
              </a:ext>
            </a:extLst>
          </p:cNvPr>
          <p:cNvSpPr txBox="1"/>
          <p:nvPr/>
        </p:nvSpPr>
        <p:spPr>
          <a:xfrm>
            <a:off x="657031" y="2329190"/>
            <a:ext cx="73206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قسم من 36 تلميذا، كون الأستاذ مجموعات من 4 تلاميذ في كل مجموعة.</a:t>
            </a:r>
          </a:p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عدد المجموعات التي كونها الأستاذ؟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الأنشطة المكافئة  ما بين الصفحتين 144 و176.</a:t>
            </a:r>
          </a:p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7BB942-A802-27C7-4E41-1A172A247104}"/>
              </a:ext>
            </a:extLst>
          </p:cNvPr>
          <p:cNvGrpSpPr/>
          <p:nvPr/>
        </p:nvGrpSpPr>
        <p:grpSpPr>
          <a:xfrm>
            <a:off x="2748335" y="2675124"/>
            <a:ext cx="3934101" cy="2791259"/>
            <a:chOff x="2106827" y="2698928"/>
            <a:chExt cx="4432935" cy="2956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7601E-F83A-8BD9-E302-1DF5CB3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8647B2A-DEC2-16A3-2BD7-9F8DA9FA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23672</TotalTime>
  <Words>1244</Words>
  <Application>Microsoft Office PowerPoint</Application>
  <PresentationFormat>Affichage à l'écran (4:3)</PresentationFormat>
  <Paragraphs>438</Paragraphs>
  <Slides>43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43</vt:i4>
      </vt:variant>
    </vt:vector>
  </HeadingPairs>
  <TitlesOfParts>
    <vt:vector size="60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289</cp:revision>
  <cp:lastPrinted>2025-08-13T10:11:39Z</cp:lastPrinted>
  <dcterms:created xsi:type="dcterms:W3CDTF">2025-08-01T12:31:49Z</dcterms:created>
  <dcterms:modified xsi:type="dcterms:W3CDTF">2026-06-02T22:40:00Z</dcterms:modified>
</cp:coreProperties>
</file>