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8"/>
  </p:notesMasterIdLst>
  <p:handoutMasterIdLst>
    <p:handoutMasterId r:id="rId59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1035" r:id="rId19"/>
    <p:sldId id="1104" r:id="rId20"/>
    <p:sldId id="1037" r:id="rId21"/>
    <p:sldId id="2134806683" r:id="rId22"/>
    <p:sldId id="2134806684" r:id="rId23"/>
    <p:sldId id="2134806739" r:id="rId24"/>
    <p:sldId id="2134806701" r:id="rId25"/>
    <p:sldId id="2134806643" r:id="rId26"/>
    <p:sldId id="2134806597" r:id="rId27"/>
    <p:sldId id="2134806740" r:id="rId28"/>
    <p:sldId id="2134806741" r:id="rId29"/>
    <p:sldId id="2134806742" r:id="rId30"/>
    <p:sldId id="2134806688" r:id="rId31"/>
    <p:sldId id="2134806600" r:id="rId32"/>
    <p:sldId id="2134806733" r:id="rId33"/>
    <p:sldId id="2134806689" r:id="rId34"/>
    <p:sldId id="2134806667" r:id="rId35"/>
    <p:sldId id="2134806658" r:id="rId36"/>
    <p:sldId id="2134806659" r:id="rId37"/>
    <p:sldId id="2134806734" r:id="rId38"/>
    <p:sldId id="2134806690" r:id="rId39"/>
    <p:sldId id="2134806661" r:id="rId40"/>
    <p:sldId id="2134806663" r:id="rId41"/>
    <p:sldId id="2134806664" r:id="rId42"/>
    <p:sldId id="2134806665" r:id="rId43"/>
    <p:sldId id="2134806668" r:id="rId44"/>
    <p:sldId id="2134806671" r:id="rId45"/>
    <p:sldId id="2134806728" r:id="rId46"/>
    <p:sldId id="2134806735" r:id="rId47"/>
    <p:sldId id="2134806729" r:id="rId48"/>
    <p:sldId id="2134806672" r:id="rId49"/>
    <p:sldId id="2134806673" r:id="rId50"/>
    <p:sldId id="2134806743" r:id="rId51"/>
    <p:sldId id="2134806694" r:id="rId52"/>
    <p:sldId id="2134806677" r:id="rId53"/>
    <p:sldId id="2134806679" r:id="rId54"/>
    <p:sldId id="795" r:id="rId55"/>
    <p:sldId id="794" r:id="rId56"/>
    <p:sldId id="793" r:id="rId57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56" d="100"/>
          <a:sy n="56" d="100"/>
        </p:scale>
        <p:origin x="18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209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5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57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1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png"/><Relationship Id="rId4" Type="http://schemas.openxmlformats.org/officeDocument/2006/relationships/image" Target="../media/image3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png"/><Relationship Id="rId5" Type="http://schemas.openxmlformats.org/officeDocument/2006/relationships/image" Target="../media/image32.gif"/><Relationship Id="rId4" Type="http://schemas.openxmlformats.org/officeDocument/2006/relationships/image" Target="../media/image14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D706AF7-3FF9-C9B3-FED7-45F2D69270C6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2B0EC38-CBF0-7A71-9632-7BC73563658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DFD67898-B8FF-849F-4F78-EF93E32DD5D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8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902EF0FF-9B51-CB1C-8892-E3C7499B18B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C34C5AF-249A-FF1E-441F-21B5629A2D1D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17AB9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FEC2034-744A-14F2-A0CF-B66284E70C50}"/>
              </a:ext>
            </a:extLst>
          </p:cNvPr>
          <p:cNvGrpSpPr/>
          <p:nvPr/>
        </p:nvGrpSpPr>
        <p:grpSpPr>
          <a:xfrm>
            <a:off x="370132" y="238313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D6D138E-552F-1279-D984-55F512BE4E9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Organigramme : Terminateur 26">
              <a:extLst>
                <a:ext uri="{FF2B5EF4-FFF2-40B4-BE49-F238E27FC236}">
                  <a16:creationId xmlns:a16="http://schemas.microsoft.com/office/drawing/2014/main" id="{F1F9E33E-393D-AED2-1B45-81AFA9DCB76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E2324472-0E35-8300-A47C-D57AB627C4C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حجم متوازي المستطيلات 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B1680F3-5002-4B13-A666-D2CA80ABFC22}"/>
              </a:ext>
            </a:extLst>
          </p:cNvPr>
          <p:cNvGrpSpPr/>
          <p:nvPr/>
        </p:nvGrpSpPr>
        <p:grpSpPr>
          <a:xfrm>
            <a:off x="4488153" y="235819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6EFAA03-A3CD-114E-CE09-7F0E840B486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4E0B7D9F-2EB4-359D-0C72-0CE3A376315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5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05021580-8AE4-810E-7F9B-4B610F4593B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حجم المكعب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60C4F105-746B-FE6D-4FF6-914312923A6B}"/>
              </a:ext>
            </a:extLst>
          </p:cNvPr>
          <p:cNvGrpSpPr/>
          <p:nvPr/>
        </p:nvGrpSpPr>
        <p:grpSpPr>
          <a:xfrm>
            <a:off x="4488153" y="389616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69AA886B-B236-C756-01FC-6D408E7E375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CAD2BE71-16E3-13B5-555F-54E9597C280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ACCD1E8-0F5E-A10C-8292-0F30D59E3FA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وحدات قياس الحجم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52326" y="2647896"/>
            <a:ext cx="4378116" cy="3042545"/>
            <a:chOff x="2152326" y="2647896"/>
            <a:chExt cx="4378116" cy="304254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15065" y="2647896"/>
              <a:ext cx="2115377" cy="294614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2326" y="2664575"/>
              <a:ext cx="2162465" cy="3025866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حجم المكعب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حجم متوازي المستطيلات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 تحويلات على وحدات قياس الحجم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بتوظيف السرعة المتوسطة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76B2A91-6D0E-E7BA-EEF7-4D06FD4BD0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818" y="1805309"/>
            <a:ext cx="6627672" cy="459960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F0D7F94-AE16-924C-73E4-8B6D4A1C9B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344298"/>
              </p:ext>
            </p:extLst>
          </p:nvPr>
        </p:nvGraphicFramePr>
        <p:xfrm>
          <a:off x="1523858" y="3660213"/>
          <a:ext cx="4775342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30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151076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513271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330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 2h45min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FE30D4F-537A-1C31-AEFC-8C27A04AF230}"/>
                  </a:ext>
                </a:extLst>
              </p:cNvPr>
              <p:cNvSpPr txBox="1"/>
              <p:nvPr/>
            </p:nvSpPr>
            <p:spPr>
              <a:xfrm>
                <a:off x="1013838" y="5240823"/>
                <a:ext cx="3249173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𝟑𝟑𝟎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× 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fr-FR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𝟏𝟔𝟓</m:t>
                        </m:r>
                      </m:den>
                    </m:f>
                  </m:oMath>
                </a14:m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lang="fr-FR" sz="2400" b="1" noProof="0" dirty="0">
                    <a:solidFill>
                      <a:srgbClr val="C00000"/>
                    </a:solidFill>
                    <a:latin typeface="Aptos" panose="02110004020202020204"/>
                  </a:rPr>
                  <a:t>2 Km/h</a:t>
                </a:r>
                <a:endPara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FE30D4F-537A-1C31-AEFC-8C27A04AF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838" y="5240823"/>
                <a:ext cx="3249173" cy="803682"/>
              </a:xfrm>
              <a:prstGeom prst="rect">
                <a:avLst/>
              </a:prstGeom>
              <a:blipFill>
                <a:blip r:embed="rId6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818EA334-6256-BD4F-D48F-22CD45B546C0}"/>
              </a:ext>
            </a:extLst>
          </p:cNvPr>
          <p:cNvSpPr txBox="1"/>
          <p:nvPr/>
        </p:nvSpPr>
        <p:spPr>
          <a:xfrm>
            <a:off x="3676650" y="5517496"/>
            <a:ext cx="37669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Aptos" panose="02110004020202020204"/>
              </a:rPr>
              <a:t>السرعة المتوسطة للقطار هي: </a:t>
            </a:r>
            <a:r>
              <a:rPr lang="fr-FR" sz="2000" b="1" dirty="0">
                <a:solidFill>
                  <a:srgbClr val="C00000"/>
                </a:solidFill>
                <a:latin typeface="Aptos" panose="02110004020202020204"/>
              </a:rPr>
              <a:t>2 km/h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E50EFE8-171A-E3A4-DD42-3D434D95656E}"/>
              </a:ext>
            </a:extLst>
          </p:cNvPr>
          <p:cNvSpPr txBox="1"/>
          <p:nvPr/>
        </p:nvSpPr>
        <p:spPr>
          <a:xfrm>
            <a:off x="3223862" y="5016991"/>
            <a:ext cx="26962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</a:rPr>
              <a:t>2h45min = 165 min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24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817679"/>
            <a:ext cx="3063624" cy="426557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40187" y="4624560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408" y="3517828"/>
            <a:ext cx="7630139" cy="87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277" y="3459325"/>
            <a:ext cx="7659640" cy="8822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5028049" y="3570660"/>
            <a:ext cx="1026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0,0895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2406539" y="4299838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0,19912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EC0A61-7CAE-DAC5-93B1-62C87B4397F6}"/>
              </a:ext>
            </a:extLst>
          </p:cNvPr>
          <p:cNvSpPr txBox="1"/>
          <p:nvPr/>
        </p:nvSpPr>
        <p:spPr>
          <a:xfrm>
            <a:off x="5028049" y="430694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0,20542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CBCD2-66CC-FC5D-38C7-2BEB4BBC3AA9}"/>
              </a:ext>
            </a:extLst>
          </p:cNvPr>
          <p:cNvSpPr txBox="1"/>
          <p:nvPr/>
        </p:nvSpPr>
        <p:spPr>
          <a:xfrm>
            <a:off x="7524525" y="3570660"/>
            <a:ext cx="1026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0,09912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6973CE-DA3B-398B-B603-90C703AB4B28}"/>
              </a:ext>
            </a:extLst>
          </p:cNvPr>
          <p:cNvSpPr txBox="1"/>
          <p:nvPr/>
        </p:nvSpPr>
        <p:spPr>
          <a:xfrm>
            <a:off x="7629014" y="393953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0,32119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C3EB13B-4283-6965-369B-AA19D03D8CCF}"/>
              </a:ext>
            </a:extLst>
          </p:cNvPr>
          <p:cNvSpPr txBox="1"/>
          <p:nvPr/>
        </p:nvSpPr>
        <p:spPr>
          <a:xfrm>
            <a:off x="2302050" y="3259723"/>
            <a:ext cx="1026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0,02004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حجم المكعب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 احسبوا حجم المكعب 1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F4ED85-F0E3-EA53-1874-6076934B7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162764"/>
            <a:ext cx="7754432" cy="36676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2CE67F9-F09C-13F9-D90C-6774ACCD6FD0}"/>
              </a:ext>
            </a:extLst>
          </p:cNvPr>
          <p:cNvSpPr/>
          <p:nvPr/>
        </p:nvSpPr>
        <p:spPr>
          <a:xfrm>
            <a:off x="1397479" y="3209026"/>
            <a:ext cx="6336000" cy="6038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A64D7-1A01-0C73-880D-9DEFB1DFF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C4A4F6-8B61-BDDB-642B-AD6F3E219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77E50B-86D4-5705-31DB-E7B9D143380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6583ED7-0F17-C3C9-1567-5FC342A09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70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56D898-DD71-6987-7DEC-7B9CDFEE8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162764"/>
            <a:ext cx="7754432" cy="366763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82DF056-3B4E-136C-0968-9EF65053482A}"/>
              </a:ext>
            </a:extLst>
          </p:cNvPr>
          <p:cNvSpPr/>
          <p:nvPr/>
        </p:nvSpPr>
        <p:spPr>
          <a:xfrm>
            <a:off x="1397479" y="3209026"/>
            <a:ext cx="6336000" cy="6038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AA834A-526F-A10B-256D-526D2F95510C}"/>
              </a:ext>
            </a:extLst>
          </p:cNvPr>
          <p:cNvSpPr txBox="1"/>
          <p:nvPr/>
        </p:nvSpPr>
        <p:spPr>
          <a:xfrm>
            <a:off x="1095383" y="3209026"/>
            <a:ext cx="3769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FF0000"/>
                </a:solidFill>
              </a:rPr>
              <a:t>6 × 6 × 6 = </a:t>
            </a: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216   m</a:t>
            </a:r>
            <a:r>
              <a:rPr lang="fr-MA" sz="2800" b="1" baseline="30000" dirty="0">
                <a:solidFill>
                  <a:srgbClr val="FF0000"/>
                </a:solidFill>
              </a:rPr>
              <a:t>3</a:t>
            </a:r>
            <a:endParaRPr lang="a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66498-E315-60D4-7592-0A82A6082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7AA86-E807-377A-1B3B-6092DF225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6392BD3-66D0-0367-C0EA-CB5AB344F4C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 احسبوا حجم المكعب 2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BD1F11-9B69-0B16-29FD-F05E7D777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4504F9-0F0F-59BD-F00B-F1931C96C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162764"/>
            <a:ext cx="7754432" cy="36676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A86A852-489C-6BBB-E12E-C67CBDD50F87}"/>
              </a:ext>
            </a:extLst>
          </p:cNvPr>
          <p:cNvSpPr/>
          <p:nvPr/>
        </p:nvSpPr>
        <p:spPr>
          <a:xfrm>
            <a:off x="1397479" y="3812871"/>
            <a:ext cx="6336000" cy="6038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12F0022-3B85-7A4A-8E9E-49E14113058B}"/>
              </a:ext>
            </a:extLst>
          </p:cNvPr>
          <p:cNvSpPr txBox="1"/>
          <p:nvPr/>
        </p:nvSpPr>
        <p:spPr>
          <a:xfrm>
            <a:off x="1095383" y="3209026"/>
            <a:ext cx="3769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FF0000"/>
                </a:solidFill>
              </a:rPr>
              <a:t>6 × 6 × 6 = </a:t>
            </a: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216   m</a:t>
            </a:r>
            <a:r>
              <a:rPr lang="fr-MA" sz="2800" b="1" baseline="30000" dirty="0">
                <a:solidFill>
                  <a:srgbClr val="FF0000"/>
                </a:solidFill>
              </a:rPr>
              <a:t>3</a:t>
            </a:r>
            <a:endParaRPr lang="a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80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0F986-57C6-D350-713F-F49BADD21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4B2C0-B0D1-990A-9BB2-DB490AAE3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E2F162-534E-4322-06E7-5F14005ED53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2E0051-08B3-F96D-4AE6-EA8EFB280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3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A9741-1DB3-E392-1003-4E620B04B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7A57A89-9E67-65F0-B9D0-07536065653B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A13D4C-2305-012F-16F8-F6DB3C17C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697A54-A102-BA95-91E8-EF16E3AB9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162764"/>
            <a:ext cx="7754432" cy="36676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B9589A5-3F12-E168-B127-9FAC884B1F7E}"/>
              </a:ext>
            </a:extLst>
          </p:cNvPr>
          <p:cNvSpPr/>
          <p:nvPr/>
        </p:nvSpPr>
        <p:spPr>
          <a:xfrm>
            <a:off x="1397479" y="3812871"/>
            <a:ext cx="6336000" cy="6038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274054-D1E6-BFBD-FCA4-AFD8037E209B}"/>
              </a:ext>
            </a:extLst>
          </p:cNvPr>
          <p:cNvSpPr txBox="1"/>
          <p:nvPr/>
        </p:nvSpPr>
        <p:spPr>
          <a:xfrm>
            <a:off x="1095383" y="3209026"/>
            <a:ext cx="3769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FF0000"/>
                </a:solidFill>
              </a:rPr>
              <a:t>6 × 6 × 6 = </a:t>
            </a: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216   m</a:t>
            </a:r>
            <a:r>
              <a:rPr lang="fr-MA" sz="2800" b="1" baseline="30000" dirty="0">
                <a:solidFill>
                  <a:srgbClr val="FF0000"/>
                </a:solidFill>
              </a:rPr>
              <a:t>3</a:t>
            </a:r>
            <a:endParaRPr lang="ar-MA" sz="24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23273E-0637-FF92-0F6E-FF5A305ED326}"/>
              </a:ext>
            </a:extLst>
          </p:cNvPr>
          <p:cNvSpPr txBox="1"/>
          <p:nvPr/>
        </p:nvSpPr>
        <p:spPr>
          <a:xfrm>
            <a:off x="1095383" y="3812871"/>
            <a:ext cx="3769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FF0000"/>
                </a:solidFill>
              </a:rPr>
              <a:t>9 × 9 × 9 = </a:t>
            </a: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729   m</a:t>
            </a:r>
            <a:r>
              <a:rPr lang="fr-MA" sz="2800" b="1" baseline="30000" dirty="0">
                <a:solidFill>
                  <a:srgbClr val="FF0000"/>
                </a:solidFill>
              </a:rPr>
              <a:t>3</a:t>
            </a:r>
            <a:endParaRPr lang="a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93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حجم متوازي المستطيلات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الألواح, احسبوا حجم متوازي الأضلاع 1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B4D38D-E5C3-D575-7312-EEAFC4481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842" y="2162764"/>
            <a:ext cx="7690810" cy="36676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9AE52F-E26E-2E68-36D3-6E198DFDE04A}"/>
              </a:ext>
            </a:extLst>
          </p:cNvPr>
          <p:cNvSpPr/>
          <p:nvPr/>
        </p:nvSpPr>
        <p:spPr>
          <a:xfrm>
            <a:off x="946229" y="3375476"/>
            <a:ext cx="7102387" cy="6038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8B3D0-8703-C199-4BFD-254649484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5CFA09-AB3C-6CDA-C672-8A1D9C37C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213C844-E285-2D66-9EC5-7861FDFA798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0EC507-AC33-9C1C-7F31-5E5BF27F6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9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31489AA5-119B-9B0E-2B0C-9C70D2B44064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E84987-E250-6088-E452-C001420D43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7BFA9B-4421-05A4-121C-8F2B40DD8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19206D-5679-46A5-003E-E578DFBEA0A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FF2784-E24E-9F12-E832-3EEB2B13F2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842" y="2162764"/>
            <a:ext cx="7690810" cy="36676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E853A9-0778-8B80-4C2B-306C981461B9}"/>
              </a:ext>
            </a:extLst>
          </p:cNvPr>
          <p:cNvSpPr/>
          <p:nvPr/>
        </p:nvSpPr>
        <p:spPr>
          <a:xfrm>
            <a:off x="946229" y="3375476"/>
            <a:ext cx="7102387" cy="6038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9C3A81-97BD-3A00-912A-BEFC7B5E0A67}"/>
              </a:ext>
            </a:extLst>
          </p:cNvPr>
          <p:cNvSpPr txBox="1"/>
          <p:nvPr/>
        </p:nvSpPr>
        <p:spPr>
          <a:xfrm>
            <a:off x="1095384" y="3379789"/>
            <a:ext cx="1665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36</a:t>
            </a: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   cm</a:t>
            </a:r>
            <a:r>
              <a:rPr lang="fr-MA" sz="2800" b="1" baseline="30000" dirty="0">
                <a:solidFill>
                  <a:srgbClr val="FF0000"/>
                </a:solidFill>
              </a:rPr>
              <a:t>3</a:t>
            </a:r>
            <a:endParaRPr lang="a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D94F08-6C43-4F11-9D30-04862F913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7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الألواح, احسبوا حجم متوازي الأضلاع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F691999-C30C-0495-FB83-EA84F941CC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842" y="2162764"/>
            <a:ext cx="7690810" cy="36676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E80F8D-5A4B-1702-BDE3-669A0C68690E}"/>
              </a:ext>
            </a:extLst>
          </p:cNvPr>
          <p:cNvSpPr/>
          <p:nvPr/>
        </p:nvSpPr>
        <p:spPr>
          <a:xfrm>
            <a:off x="946229" y="4065586"/>
            <a:ext cx="7102387" cy="6038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232A9C2-24E0-619C-E522-3AA641C08E24}"/>
              </a:ext>
            </a:extLst>
          </p:cNvPr>
          <p:cNvSpPr txBox="1"/>
          <p:nvPr/>
        </p:nvSpPr>
        <p:spPr>
          <a:xfrm>
            <a:off x="1095384" y="3379789"/>
            <a:ext cx="1665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36</a:t>
            </a: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   cm</a:t>
            </a:r>
            <a:r>
              <a:rPr lang="fr-MA" sz="2800" b="1" baseline="30000" dirty="0">
                <a:solidFill>
                  <a:srgbClr val="FF0000"/>
                </a:solidFill>
              </a:rPr>
              <a:t>3</a:t>
            </a:r>
            <a:endParaRPr lang="a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31149-E0E7-7446-FD84-56B89B96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D74193-81F2-E9C4-B930-35AD2B089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A764E5-B960-2F43-6818-92359D9EA36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CCBA-F46F-3879-8D68-9E9D6778D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8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4AF059-9697-C3C1-B247-FF7A110BC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842" y="2162764"/>
            <a:ext cx="7690810" cy="36676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BCE642-90C4-184D-4A5D-834034DB66F3}"/>
              </a:ext>
            </a:extLst>
          </p:cNvPr>
          <p:cNvSpPr/>
          <p:nvPr/>
        </p:nvSpPr>
        <p:spPr>
          <a:xfrm>
            <a:off x="946229" y="4065586"/>
            <a:ext cx="7102387" cy="6038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F14560-2E65-370A-B6F1-718EF669947F}"/>
              </a:ext>
            </a:extLst>
          </p:cNvPr>
          <p:cNvSpPr txBox="1"/>
          <p:nvPr/>
        </p:nvSpPr>
        <p:spPr>
          <a:xfrm>
            <a:off x="1095384" y="3379789"/>
            <a:ext cx="1665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36</a:t>
            </a: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   cm</a:t>
            </a:r>
            <a:r>
              <a:rPr lang="fr-MA" sz="2800" b="1" baseline="30000" dirty="0">
                <a:solidFill>
                  <a:srgbClr val="FF0000"/>
                </a:solidFill>
              </a:rPr>
              <a:t>3</a:t>
            </a:r>
            <a:endParaRPr lang="ar-MA" sz="24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1C972C-FC8A-C614-1176-F778C6011018}"/>
              </a:ext>
            </a:extLst>
          </p:cNvPr>
          <p:cNvSpPr txBox="1"/>
          <p:nvPr/>
        </p:nvSpPr>
        <p:spPr>
          <a:xfrm>
            <a:off x="1095384" y="4007753"/>
            <a:ext cx="1665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240   m</a:t>
            </a:r>
            <a:r>
              <a:rPr lang="fr-MA" sz="2800" b="1" baseline="30000" dirty="0">
                <a:solidFill>
                  <a:srgbClr val="FF0000"/>
                </a:solidFill>
              </a:rPr>
              <a:t>3</a:t>
            </a:r>
            <a:endParaRPr lang="a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 تحويلات على وحدات قياس الحجم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52F3BE93-A862-0413-E09E-EE987003CB6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74C6F1E7-0AC2-242E-22C4-070D40E44C0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B3B2DB-B917-E3EA-FD43-C7CE65759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B7B66B-8E1B-4AB0-7421-48A57C48D257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672749C7-E527-3F50-938E-971A41B468D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الألواح، أنجزوا التحويل التالي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698514-8340-FFC6-14D2-6AA3BD0FB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81" y="2557075"/>
            <a:ext cx="7881618" cy="31834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40CCB66-2860-844E-1194-ECE5E60D42D7}"/>
              </a:ext>
            </a:extLst>
          </p:cNvPr>
          <p:cNvSpPr/>
          <p:nvPr/>
        </p:nvSpPr>
        <p:spPr>
          <a:xfrm>
            <a:off x="886427" y="3180393"/>
            <a:ext cx="2322599" cy="7014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7C3BE71-E3C0-86A4-C077-57A44CAF43DC}"/>
              </a:ext>
            </a:extLst>
          </p:cNvPr>
          <p:cNvSpPr txBox="1"/>
          <p:nvPr/>
        </p:nvSpPr>
        <p:spPr>
          <a:xfrm>
            <a:off x="1785497" y="3300307"/>
            <a:ext cx="905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40</a:t>
            </a:r>
            <a:endParaRPr lang="a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5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D14B-1B84-7324-C4EC-32703C01E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D17656-870C-B866-21E6-FE60D6EF7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4F6A69-9472-DF3D-9D71-E6FD7EED22D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40A759-8E77-9F5F-AF74-569398D50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0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30CD-A97C-D3F0-1A04-6C15DD33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E34FE7-0669-D89C-E843-E85C8F5FA03A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4C592089-9D2E-EE9C-B79C-916A401BFE4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A768F297-587B-90A9-C619-5D3D7EA9B0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BB57AB-37FE-C714-6854-6BDFF6543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13DAEF-B706-1E0C-B004-BD0C18A2549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E7D0B3B-A100-3479-53EA-74C636534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EBE29A-42D5-2BE0-2464-E2F1A0996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81" y="2557075"/>
            <a:ext cx="7881618" cy="318341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C00F666-B4DF-A8B5-B70F-0944B0E3E223}"/>
              </a:ext>
            </a:extLst>
          </p:cNvPr>
          <p:cNvSpPr/>
          <p:nvPr/>
        </p:nvSpPr>
        <p:spPr>
          <a:xfrm>
            <a:off x="886427" y="3180393"/>
            <a:ext cx="2322599" cy="7014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195A92-5433-A8AD-40F4-52512751173A}"/>
              </a:ext>
            </a:extLst>
          </p:cNvPr>
          <p:cNvSpPr txBox="1"/>
          <p:nvPr/>
        </p:nvSpPr>
        <p:spPr>
          <a:xfrm>
            <a:off x="1785497" y="3300307"/>
            <a:ext cx="905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40</a:t>
            </a:r>
            <a:endParaRPr lang="a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2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C0570-6708-4E14-65D1-8B669F57F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6F33C662-0F57-4148-E544-22FB4EA2AA17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13409A-5D02-BDBF-89E5-EC41189529A6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69063F5-1A22-3B70-834F-DC7BF85B7D4C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5E318D-F488-5418-0B04-4EA43AC2F4B1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D837726-C533-4B68-A731-63E748548D4B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9D95AFA-C7ED-B596-773F-FB436F7B453D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F867AE-6E90-2172-595B-2C511803741D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60E3280-4EAB-CB83-8475-FBACC106EB2B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9149FB7-7FE9-9176-D74D-FB66E4A6C494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0F3C85BE-99C7-8414-2FCC-861157B61435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7E27958D-3EE4-41CD-FDE6-4BC73B1A894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08C0D4AD-F4C3-2B6C-3EA5-747EA2D94C94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1682F513-88D3-D102-7276-8DD970D8B005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92A103-3614-6B03-E60D-75CCF86BF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895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35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36B7-EA87-0B86-BB1F-A68F0B9A8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5DA10F4-CB60-AC8B-C524-6B841589E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Oval 81">
            <a:extLst>
              <a:ext uri="{FF2B5EF4-FFF2-40B4-BE49-F238E27FC236}">
                <a16:creationId xmlns:a16="http://schemas.microsoft.com/office/drawing/2014/main" id="{D144F48D-04E9-E9E2-2B57-AD746F5AB549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B645A6A-0FEA-B1D5-0C23-C3258A1ACA86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F5AED8-C9D5-FC89-74AF-5BFEBE6AC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016C193-6351-BFAE-1243-61A7C265C125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2">
            <a:extLst>
              <a:ext uri="{FF2B5EF4-FFF2-40B4-BE49-F238E27FC236}">
                <a16:creationId xmlns:a16="http://schemas.microsoft.com/office/drawing/2014/main" id="{9C826313-799A-E729-E62B-49AFA5E3F09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الألواح، أنجزوا التحويل التالي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C6F7B96-D0C5-1BE9-429E-248E61176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81" y="2557075"/>
            <a:ext cx="7881618" cy="318341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8CDF25D-74DD-7110-34AF-E963F6FBD73C}"/>
              </a:ext>
            </a:extLst>
          </p:cNvPr>
          <p:cNvSpPr/>
          <p:nvPr/>
        </p:nvSpPr>
        <p:spPr>
          <a:xfrm>
            <a:off x="3232816" y="3180393"/>
            <a:ext cx="2322599" cy="7014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CF8475B-8B42-19D7-577A-52E8E4A030A4}"/>
              </a:ext>
            </a:extLst>
          </p:cNvPr>
          <p:cNvSpPr txBox="1"/>
          <p:nvPr/>
        </p:nvSpPr>
        <p:spPr>
          <a:xfrm>
            <a:off x="1785497" y="3300307"/>
            <a:ext cx="905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40</a:t>
            </a:r>
            <a:endParaRPr lang="a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49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80E2D-29BE-C8EF-AB5B-F62384069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773D2A-26A6-BA72-F2DD-7698D1DB2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0C2F83-71E8-1DBC-8A5E-2C175F7EEFB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8DF780-1B82-B5F5-846B-0D7610EF6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5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AFDAE-53F3-8D6F-78B1-0FFC8B49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40DD934-0918-A2CD-EE8D-DE6174171B93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86C973F2-1299-F31C-CD88-856E2B10569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0BFCFCB0-5A95-8DF8-5D28-17E1C51BC5DC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6BE49F-FEF1-BB51-27CA-A634B49E9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777F6-AC5D-02E7-16F4-C9FDDAFC7F40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BD6EF5-D776-656C-DB2A-633DFCEB7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9852C8-CE98-FF77-2356-D9C7D879D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81" y="2557075"/>
            <a:ext cx="7881618" cy="31834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0EEC98-9DA3-79F2-B620-95642D6B06DF}"/>
              </a:ext>
            </a:extLst>
          </p:cNvPr>
          <p:cNvSpPr/>
          <p:nvPr/>
        </p:nvSpPr>
        <p:spPr>
          <a:xfrm>
            <a:off x="3232816" y="3180393"/>
            <a:ext cx="2322599" cy="7014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65EA8B-C4F6-E383-451C-E6347E612F9B}"/>
              </a:ext>
            </a:extLst>
          </p:cNvPr>
          <p:cNvSpPr txBox="1"/>
          <p:nvPr/>
        </p:nvSpPr>
        <p:spPr>
          <a:xfrm>
            <a:off x="1785497" y="3300307"/>
            <a:ext cx="905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FF0000"/>
                </a:solidFill>
                <a:cs typeface="Arial" panose="020B0604020202020204" pitchFamily="34" charset="0"/>
              </a:rPr>
              <a:t>40</a:t>
            </a:r>
            <a:endParaRPr lang="ar-MA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7FBA09-8452-EE5A-34A4-A77716EA32AA}"/>
              </a:ext>
            </a:extLst>
          </p:cNvPr>
          <p:cNvSpPr txBox="1"/>
          <p:nvPr/>
        </p:nvSpPr>
        <p:spPr>
          <a:xfrm>
            <a:off x="3865499" y="3337521"/>
            <a:ext cx="1229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FF0000"/>
                </a:solidFill>
                <a:cs typeface="Arial" panose="020B0604020202020204" pitchFamily="34" charset="0"/>
              </a:rPr>
              <a:t>4 000 000</a:t>
            </a:r>
            <a:endParaRPr lang="ar-M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85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A49E47-1B1C-BCF3-0B57-CAEBB5F27EA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455C96-CAAF-F550-F4D1-D4A34A208DE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524559"/>
            <a:ext cx="631873" cy="631873"/>
          </a:xfrm>
          <a:prstGeom prst="rect">
            <a:avLst/>
          </a:prstGeom>
        </p:spPr>
      </p:pic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1DC9E5A6-B547-1E5B-C97C-1AF3D5CA71A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3898106-77A0-E475-EE75-89DCD2A40289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1DD5F391-1369-2F42-9397-08C9951E558B}"/>
              </a:ext>
            </a:extLst>
          </p:cNvPr>
          <p:cNvSpPr txBox="1"/>
          <p:nvPr/>
        </p:nvSpPr>
        <p:spPr>
          <a:xfrm>
            <a:off x="2076450" y="3640440"/>
            <a:ext cx="4071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بتوظيف السرعة المتوسطة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المدة.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495AD8-79F5-95FA-3A76-1AF71B8CC10C}"/>
              </a:ext>
            </a:extLst>
          </p:cNvPr>
          <p:cNvSpPr txBox="1"/>
          <p:nvPr/>
        </p:nvSpPr>
        <p:spPr>
          <a:xfrm>
            <a:off x="440781" y="3011611"/>
            <a:ext cx="743237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يَسيرُ قِطارٌ بِسُرْعَةٍ مُتَوَسِّطَةٍ تُساوي </a:t>
            </a:r>
            <a:r>
              <a:rPr lang="f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2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3</a:t>
            </a:r>
            <a:r>
              <a:rPr lang="f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0 km/h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.</a:t>
            </a:r>
          </a:p>
          <a:p>
            <a:pPr lvl="0" algn="r" rtl="1"/>
            <a:endParaRPr lang="a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الْمُدَّةُ الَّتي سَيَقْطَعُ فيها القِطارُ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 690 كيلومِتْراً؟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F4B3D-AD76-C728-E1FE-214DECC52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58B4-4912-8700-6FBB-9DF4C9097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8D1A2D-CA6D-F05C-9335-CA2E222AB5D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3020DB-7CCD-EB49-2996-148FA765A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3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A791602-B460-0E0F-6182-4FAD02080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301225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EEF5E60D-32FD-9DB1-9EE5-B216D205C8CA}"/>
              </a:ext>
            </a:extLst>
          </p:cNvPr>
          <p:cNvSpPr txBox="1"/>
          <p:nvPr/>
        </p:nvSpPr>
        <p:spPr>
          <a:xfrm>
            <a:off x="457200" y="5731400"/>
            <a:ext cx="7718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الْمُدَّةُ الَّتي سَيَقْطَعُ فيها القِطارُ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 690 كيلومِتْراً </a:t>
            </a:r>
            <a:r>
              <a:rPr lang="ar-MA" sz="2800" b="1" dirty="0">
                <a:solidFill>
                  <a:srgbClr val="104862"/>
                </a:solidFill>
              </a:rPr>
              <a:t>هِيَ</a:t>
            </a:r>
            <a:r>
              <a:rPr lang="ar-MA" sz="2800" b="1" dirty="0">
                <a:solidFill>
                  <a:srgbClr val="C00000"/>
                </a:solidFill>
              </a:rPr>
              <a:t>: 3 ساعاتٍ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1B1CA5-F549-8D31-159B-8799899E7864}"/>
              </a:ext>
            </a:extLst>
          </p:cNvPr>
          <p:cNvSpPr txBox="1"/>
          <p:nvPr/>
        </p:nvSpPr>
        <p:spPr>
          <a:xfrm>
            <a:off x="742950" y="2494026"/>
            <a:ext cx="74323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يَسيرُ قِطارٌ بِسُرْعَةٍ مُتَوَسِّطَةٍ تُساوي </a:t>
            </a:r>
            <a:r>
              <a:rPr lang="f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2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3</a:t>
            </a:r>
            <a:r>
              <a:rPr lang="f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0 km/h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.</a:t>
            </a:r>
          </a:p>
          <a:p>
            <a:pPr lvl="0"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الْمُدَّةُ الَّتي سَيَقْطَعُ فيها القِطارُ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 690 كيلومِتْراً؟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7670DE2-6DD8-B38E-B0C0-843DA5E9FC02}"/>
                  </a:ext>
                </a:extLst>
              </p:cNvPr>
              <p:cNvSpPr txBox="1"/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𝟔𝟗</m:t>
                        </m:r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fr-MA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fr-FR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FR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𝟐𝟑𝟎</m:t>
                        </m:r>
                      </m:den>
                    </m:f>
                  </m:oMath>
                </a14:m>
                <a:r>
                  <a:rPr lang="fr-MA" sz="32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= 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7670DE2-6DD8-B38E-B0C0-843DA5E9F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51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5_P5_SEM2_L4_V1VF">
            <a:hlinkClick r:id="" action="ppaction://media"/>
            <a:extLst>
              <a:ext uri="{FF2B5EF4-FFF2-40B4-BE49-F238E27FC236}">
                <a16:creationId xmlns:a16="http://schemas.microsoft.com/office/drawing/2014/main" id="{7E8CE6E8-55D0-1ABE-D700-02D50DACBF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9501" y="1987476"/>
            <a:ext cx="7154678" cy="402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8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142 و143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69963EB-5514-8645-0D94-4EEDDFBDD54A}"/>
              </a:ext>
            </a:extLst>
          </p:cNvPr>
          <p:cNvGrpSpPr/>
          <p:nvPr/>
        </p:nvGrpSpPr>
        <p:grpSpPr>
          <a:xfrm>
            <a:off x="2169579" y="2268334"/>
            <a:ext cx="4378116" cy="3042545"/>
            <a:chOff x="2152326" y="2647896"/>
            <a:chExt cx="4378116" cy="304254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1F6E6D2-A64B-4E69-74F8-467727175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15065" y="2647896"/>
              <a:ext cx="2115377" cy="294614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9B3D31F-C71B-9EA1-D0D9-993223EE6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2326" y="2664575"/>
              <a:ext cx="2162465" cy="30258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17096</TotalTime>
  <Words>704</Words>
  <Application>Microsoft Office PowerPoint</Application>
  <PresentationFormat>Affichage à l'écran (4:3)</PresentationFormat>
  <Paragraphs>231</Paragraphs>
  <Slides>49</Slides>
  <Notes>7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49</vt:i4>
      </vt:variant>
    </vt:vector>
  </HeadingPairs>
  <TitlesOfParts>
    <vt:vector size="65" baseType="lpstr">
      <vt:lpstr>Aptos</vt:lpstr>
      <vt:lpstr>Aptos Display</vt:lpstr>
      <vt:lpstr>Arial</vt:lpstr>
      <vt:lpstr>Calibri</vt:lpstr>
      <vt:lpstr>Cambria Math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SAMIR.BOUNAGA</cp:lastModifiedBy>
  <cp:revision>285</cp:revision>
  <cp:lastPrinted>2025-08-13T10:11:39Z</cp:lastPrinted>
  <dcterms:created xsi:type="dcterms:W3CDTF">2025-08-01T12:31:49Z</dcterms:created>
  <dcterms:modified xsi:type="dcterms:W3CDTF">2026-05-22T22:04:58Z</dcterms:modified>
</cp:coreProperties>
</file>