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  <p:sldMasterId id="2147483904" r:id="rId5"/>
  </p:sldMasterIdLst>
  <p:notesMasterIdLst>
    <p:notesMasterId r:id="rId55"/>
  </p:notesMasterIdLst>
  <p:handoutMasterIdLst>
    <p:handoutMasterId r:id="rId56"/>
  </p:handoutMasterIdLst>
  <p:sldIdLst>
    <p:sldId id="779" r:id="rId6"/>
    <p:sldId id="955" r:id="rId7"/>
    <p:sldId id="738" r:id="rId8"/>
    <p:sldId id="780" r:id="rId9"/>
    <p:sldId id="842" r:id="rId10"/>
    <p:sldId id="834" r:id="rId11"/>
    <p:sldId id="746" r:id="rId12"/>
    <p:sldId id="1123" r:id="rId13"/>
    <p:sldId id="926" r:id="rId14"/>
    <p:sldId id="931" r:id="rId15"/>
    <p:sldId id="1035" r:id="rId16"/>
    <p:sldId id="1104" r:id="rId17"/>
    <p:sldId id="1037" r:id="rId18"/>
    <p:sldId id="837" r:id="rId19"/>
    <p:sldId id="993" r:id="rId20"/>
    <p:sldId id="994" r:id="rId21"/>
    <p:sldId id="995" r:id="rId22"/>
    <p:sldId id="996" r:id="rId23"/>
    <p:sldId id="997" r:id="rId24"/>
    <p:sldId id="998" r:id="rId25"/>
    <p:sldId id="1057" r:id="rId26"/>
    <p:sldId id="1058" r:id="rId27"/>
    <p:sldId id="1059" r:id="rId28"/>
    <p:sldId id="1063" r:id="rId29"/>
    <p:sldId id="1064" r:id="rId30"/>
    <p:sldId id="1065" r:id="rId31"/>
    <p:sldId id="1006" r:id="rId32"/>
    <p:sldId id="1007" r:id="rId33"/>
    <p:sldId id="1008" r:id="rId34"/>
    <p:sldId id="1009" r:id="rId35"/>
    <p:sldId id="1041" r:id="rId36"/>
    <p:sldId id="1054" r:id="rId37"/>
    <p:sldId id="1055" r:id="rId38"/>
    <p:sldId id="1056" r:id="rId39"/>
    <p:sldId id="1060" r:id="rId40"/>
    <p:sldId id="1066" r:id="rId41"/>
    <p:sldId id="1061" r:id="rId42"/>
    <p:sldId id="1062" r:id="rId43"/>
    <p:sldId id="1110" r:id="rId44"/>
    <p:sldId id="848" r:id="rId45"/>
    <p:sldId id="922" r:id="rId46"/>
    <p:sldId id="924" r:id="rId47"/>
    <p:sldId id="849" r:id="rId48"/>
    <p:sldId id="978" r:id="rId49"/>
    <p:sldId id="644" r:id="rId50"/>
    <p:sldId id="672" r:id="rId51"/>
    <p:sldId id="809" r:id="rId52"/>
    <p:sldId id="956" r:id="rId53"/>
    <p:sldId id="789" r:id="rId54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104862"/>
    <a:srgbClr val="FFC000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5" autoAdjust="0"/>
    <p:restoredTop sz="79377" autoAdjust="0"/>
  </p:normalViewPr>
  <p:slideViewPr>
    <p:cSldViewPr snapToGrid="0">
      <p:cViewPr varScale="1">
        <p:scale>
          <a:sx n="62" d="100"/>
          <a:sy n="62" d="100"/>
        </p:scale>
        <p:origin x="185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microsoft.com/office/2018/10/relationships/authors" Target="author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presProps" Target="pres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31/05/2026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9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88E5-A54D-C9B8-60BA-2920FFBE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AB1F43-5F29-2C87-5AF8-00ED349EC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681EA8-F8D4-7980-FAE4-8CE8E488C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1AC91D-85E0-8BE7-8882-9A6195CA9B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386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FC055-B948-3941-5477-26F2DE0EF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BA0848-E9E5-64F9-A799-582497B52F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868F31-4B57-2E3F-042B-A460B1E3B2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DDCC43-CF0D-0594-B3E2-1EC3965CE8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180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29586-485A-1192-3564-398EB4DDF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20645E-86FF-53FA-BDC9-5BC286551C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FB72D3-E973-C6C7-7CC4-5602DB812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819769-9C08-642C-914F-1C948DC76C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169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54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31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26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687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409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microsoft.com/office/2007/relationships/media" Target="../media/media4.mp4"/><Relationship Id="rId7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video" Target="../media/media5.mp4"/><Relationship Id="rId5" Type="http://schemas.microsoft.com/office/2007/relationships/media" Target="../media/media5.mp4"/><Relationship Id="rId10" Type="http://schemas.openxmlformats.org/officeDocument/2006/relationships/image" Target="../media/image35.png"/><Relationship Id="rId4" Type="http://schemas.openxmlformats.org/officeDocument/2006/relationships/video" Target="../media/media4.mp4"/><Relationship Id="rId9" Type="http://schemas.openxmlformats.org/officeDocument/2006/relationships/image" Target="../media/image2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27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7.mp4"/><Relationship Id="rId7" Type="http://schemas.openxmlformats.org/officeDocument/2006/relationships/image" Target="../media/image22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7.mp4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4488153" y="389616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وحدات قياس الحجم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38313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حجم متوازي المستطيلات 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88153" y="235819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حجم المكعب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3467" y="3898898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62" y="4127357"/>
            <a:ext cx="3938021" cy="940822"/>
          </a:xfrm>
          <a:prstGeom prst="rect">
            <a:avLst/>
          </a:prstGeom>
        </p:spPr>
      </p:pic>
      <p:sp>
        <p:nvSpPr>
          <p:cNvPr id="14" name="Organigramme : Terminateur 13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85037" y="3894061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602296" y="4271045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المسائل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93474" y="2700339"/>
            <a:ext cx="4956445" cy="3515570"/>
            <a:chOff x="1593474" y="2700339"/>
            <a:chExt cx="4956445" cy="35155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44369" y="2708139"/>
              <a:ext cx="2505550" cy="350777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3474" y="2700339"/>
              <a:ext cx="2520165" cy="35043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السرعة المتوسطة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6529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0373FB3-8BD6-743A-7658-F235E1C468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630" y="1873530"/>
            <a:ext cx="6921025" cy="447011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61D3216-E0A5-DFAF-0CAB-033C07A15E22}"/>
              </a:ext>
            </a:extLst>
          </p:cNvPr>
          <p:cNvSpPr txBox="1"/>
          <p:nvPr/>
        </p:nvSpPr>
        <p:spPr>
          <a:xfrm>
            <a:off x="909336" y="3268156"/>
            <a:ext cx="33710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12,5 × 8 × 6 = 600 m</a:t>
            </a:r>
            <a:r>
              <a:rPr lang="fr-MA" sz="2400" b="1" baseline="30000" dirty="0">
                <a:solidFill>
                  <a:srgbClr val="FF0000"/>
                </a:solidFill>
              </a:rPr>
              <a:t> 3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12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C9B28D-B541-E2CF-9767-2F54D7FCE17B}"/>
              </a:ext>
            </a:extLst>
          </p:cNvPr>
          <p:cNvSpPr txBox="1"/>
          <p:nvPr/>
        </p:nvSpPr>
        <p:spPr>
          <a:xfrm>
            <a:off x="4991100" y="3429000"/>
            <a:ext cx="2283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حجم الصهريج</a:t>
            </a:r>
            <a:endParaRPr lang="fr-MA" sz="12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266417B-47CF-CE46-C3FF-2EEC99A916B9}"/>
              </a:ext>
            </a:extLst>
          </p:cNvPr>
          <p:cNvSpPr txBox="1"/>
          <p:nvPr/>
        </p:nvSpPr>
        <p:spPr>
          <a:xfrm>
            <a:off x="879954" y="5688366"/>
            <a:ext cx="33710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64 m</a:t>
            </a:r>
            <a:r>
              <a:rPr lang="fr-MA" sz="2400" b="1" baseline="30000" dirty="0">
                <a:solidFill>
                  <a:srgbClr val="FF0000"/>
                </a:solidFill>
              </a:rPr>
              <a:t> 3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= 600 000 dm</a:t>
            </a:r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A638A23-7B43-3C03-4243-7AEE8D1277E4}"/>
              </a:ext>
            </a:extLst>
          </p:cNvPr>
          <p:cNvSpPr txBox="1"/>
          <p:nvPr/>
        </p:nvSpPr>
        <p:spPr>
          <a:xfrm>
            <a:off x="4991100" y="5395944"/>
            <a:ext cx="2283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حجم الصهريج</a:t>
            </a:r>
            <a:endParaRPr lang="fr-MA" sz="12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48EFD2-BB4A-B1F2-12FB-6C7AC900B7B4}"/>
              </a:ext>
            </a:extLst>
          </p:cNvPr>
          <p:cNvSpPr txBox="1"/>
          <p:nvPr/>
        </p:nvSpPr>
        <p:spPr>
          <a:xfrm>
            <a:off x="909335" y="5286517"/>
            <a:ext cx="33710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12,5 × 8 × 6 = 600 m</a:t>
            </a:r>
            <a:r>
              <a:rPr lang="fr-MA" sz="2400" b="1" baseline="30000" dirty="0">
                <a:solidFill>
                  <a:srgbClr val="FF0000"/>
                </a:solidFill>
              </a:rPr>
              <a:t> 3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12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8E11A9-2959-1363-6E72-7EDE13CEE3AD}"/>
              </a:ext>
            </a:extLst>
          </p:cNvPr>
          <p:cNvSpPr txBox="1"/>
          <p:nvPr/>
        </p:nvSpPr>
        <p:spPr>
          <a:xfrm>
            <a:off x="808318" y="6090215"/>
            <a:ext cx="43865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600 000 ÷ 5 = 120 000 min</a:t>
            </a:r>
            <a:endParaRPr lang="f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19A0E9-DC84-BBC5-D611-4BA3E1840C01}"/>
              </a:ext>
            </a:extLst>
          </p:cNvPr>
          <p:cNvSpPr txBox="1"/>
          <p:nvPr/>
        </p:nvSpPr>
        <p:spPr>
          <a:xfrm>
            <a:off x="909335" y="3676228"/>
            <a:ext cx="40817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12,5 × 8 × 6 = 600 000 dm</a:t>
            </a:r>
            <a:r>
              <a:rPr lang="fr-MA" sz="2400" b="1" baseline="30000" dirty="0">
                <a:solidFill>
                  <a:srgbClr val="FF0000"/>
                </a:solidFill>
              </a:rPr>
              <a:t> 3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1200" dirty="0"/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24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187" y="1817679"/>
            <a:ext cx="3063624" cy="426557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40187" y="4158734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408" y="3494426"/>
            <a:ext cx="7630139" cy="92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277" y="3435833"/>
            <a:ext cx="7659640" cy="92924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3954042" y="3389374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0,612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660032" y="4267820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0,0903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EC0A61-7CAE-DAC5-93B1-62C87B4397F6}"/>
              </a:ext>
            </a:extLst>
          </p:cNvPr>
          <p:cNvSpPr txBox="1"/>
          <p:nvPr/>
        </p:nvSpPr>
        <p:spPr>
          <a:xfrm>
            <a:off x="3881904" y="4300118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0,014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B55291-F87C-180D-E7BE-E68B7FF13325}"/>
              </a:ext>
            </a:extLst>
          </p:cNvPr>
          <p:cNvSpPr txBox="1"/>
          <p:nvPr/>
        </p:nvSpPr>
        <p:spPr>
          <a:xfrm>
            <a:off x="5815112" y="4242261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0,0612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975B1C-BEE8-F705-4635-F910A0D8A167}"/>
              </a:ext>
            </a:extLst>
          </p:cNvPr>
          <p:cNvSpPr txBox="1"/>
          <p:nvPr/>
        </p:nvSpPr>
        <p:spPr>
          <a:xfrm>
            <a:off x="5815112" y="3389374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0,053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CBCD2-66CC-FC5D-38C7-2BEB4BBC3AA9}"/>
              </a:ext>
            </a:extLst>
          </p:cNvPr>
          <p:cNvSpPr txBox="1"/>
          <p:nvPr/>
        </p:nvSpPr>
        <p:spPr>
          <a:xfrm>
            <a:off x="7524525" y="3342991"/>
            <a:ext cx="814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0,012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6973CE-DA3B-398B-B603-90C703AB4B28}"/>
              </a:ext>
            </a:extLst>
          </p:cNvPr>
          <p:cNvSpPr txBox="1"/>
          <p:nvPr/>
        </p:nvSpPr>
        <p:spPr>
          <a:xfrm>
            <a:off x="7697106" y="4202636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0,072</a:t>
            </a:r>
            <a:endParaRPr lang="fr-MA" sz="1600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C3EB13B-4283-6965-369B-AA19D03D8CCF}"/>
              </a:ext>
            </a:extLst>
          </p:cNvPr>
          <p:cNvSpPr txBox="1"/>
          <p:nvPr/>
        </p:nvSpPr>
        <p:spPr>
          <a:xfrm>
            <a:off x="1959174" y="3561902"/>
            <a:ext cx="71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0,073</a:t>
            </a:r>
            <a:endParaRPr lang="fr-M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مسائل بتوظيف السرعة المتوسطة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أحل مسائل بتوظيف السرعة المتوسطة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5_P4_SEM5_L1_V1VF">
            <a:hlinkClick r:id="" action="ppaction://media"/>
            <a:extLst>
              <a:ext uri="{FF2B5EF4-FFF2-40B4-BE49-F238E27FC236}">
                <a16:creationId xmlns:a16="http://schemas.microsoft.com/office/drawing/2014/main" id="{34EEE693-F2CC-1805-956A-DC779D5340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0949" y="2000108"/>
            <a:ext cx="7023230" cy="3950567"/>
          </a:xfrm>
          <a:prstGeom prst="rect">
            <a:avLst/>
          </a:prstGeom>
        </p:spPr>
      </p:pic>
      <p:pic>
        <p:nvPicPr>
          <p:cNvPr id="3" name="MATHS- N5-P5-SEM1-S1">
            <a:hlinkClick r:id="" action="ppaction://media"/>
            <a:extLst>
              <a:ext uri="{FF2B5EF4-FFF2-40B4-BE49-F238E27FC236}">
                <a16:creationId xmlns:a16="http://schemas.microsoft.com/office/drawing/2014/main" id="{C41F995C-C4B0-857F-8737-2045A3A7781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0949" y="1814129"/>
            <a:ext cx="7023230" cy="3950567"/>
          </a:xfrm>
          <a:prstGeom prst="rect">
            <a:avLst/>
          </a:prstGeom>
        </p:spPr>
      </p:pic>
      <p:pic>
        <p:nvPicPr>
          <p:cNvPr id="5" name="MATHS_ N5_P5_SEM2_L4_V1VF">
            <a:hlinkClick r:id="" action="ppaction://media"/>
            <a:extLst>
              <a:ext uri="{FF2B5EF4-FFF2-40B4-BE49-F238E27FC236}">
                <a16:creationId xmlns:a16="http://schemas.microsoft.com/office/drawing/2014/main" id="{CB43BA20-747B-38C3-DA01-3B465A80DE40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04959" y="1873941"/>
            <a:ext cx="7635209" cy="429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68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302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84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7B8031-7C7D-1C3A-9AD6-BB2EC57B2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017" y="2166684"/>
            <a:ext cx="6468378" cy="362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3234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2196A2-E8C5-4971-67D0-2493D9FEB67F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54C50C-665B-9CFE-5B0D-3B0CAB37CEF5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8EB085-1F02-9076-5066-9A105B63E778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قَطَعَتْ سَيّارَةٌ مَسافَةَ 420 كيلومِتْراً بِسُرْعَةِ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km/h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b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142042-7DFA-CEBC-5199-94307B2FBDC0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9B91452-2651-2E61-1EFA-E1C213A8E99E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A6AA5-0C20-2282-7837-FAE012985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E25528-087F-8B6D-503F-D0129EA4EC2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المسافة التي قطعتها السيارة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37FE9A-C417-850B-8168-CB9185CA9F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28E80D8-7C35-A2BB-D1EF-134709A886A0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4385273-75CB-95CB-A244-D3BAB498802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33B7F75-ED92-61E6-4F39-F1C23C593BBF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7C1F79F6-87F9-D4EE-BF83-CAEB3A32B837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6DF6AA6-C4F4-839D-5E0D-E310A469C203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5863C6E1-8A85-91AF-6910-61E35FD900B7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1BA42D6-6D6D-6278-0B02-7F488A5B3097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FDC8D11C-79DA-F60A-BBA6-04DB8D77A2A9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EE2174-F1D5-4104-04DA-4878DC20BAC9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قَطَعَتْ سَيّارَةٌ مَسافَةَ 420 كيلومِتْراً بِسُرْعَةِ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km/h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b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3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84CAB-2495-18C3-ECC1-2F41A844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9650CD-AA4F-78D9-DD8E-2F23E7391D7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DFC452-10D4-95F8-9E63-FD25DE774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4BD4DD-5A0F-8C22-1A0F-14DB203236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7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A021-893E-249E-5E6A-B65F43FA7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CA85D7-3747-E899-32B0-8510085724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8ECA70-E7CF-0F7B-B1E7-3BC2A49A97D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98544A0-666B-FA26-05FF-61011507C5EC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EFA0F23C-6844-AA5A-8002-7EC122EA5FB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987C251-8313-04D5-54E5-E04195606BC1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1290F78-B790-3AD7-44BB-210003129ABD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D60AE9E-8C9C-EB64-DAEE-DFD686486F3C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90744F8-F696-CB61-5B65-D9A8FDEE47E6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0970061-6C7E-01F1-18E4-EF8337BB9077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B593D5A6-23E5-DE65-1F42-5CAED4B7BD69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B954616-7C3C-4A43-599A-E052AE8FCE2E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قَطَعَتْ سَيّارَةٌ مَسافَةَ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420 كيلومِتْراً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بِسُرْعَةِ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km/h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b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8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5177E-487D-11AF-D004-570651582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3277DFD-340C-9495-776E-2C66C60B613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عم نبحث: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3BBEF8-0C7C-979D-B986-7AD1C1AC15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3409E2A-B079-13CA-D0A1-74A2C33463A2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1081136-7AA2-0AA7-3B86-5A6CB48210C1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08FA31C-76DB-4974-9E0F-9027F4026CD6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FD1BEE6E-52D2-1CCC-6B54-6CAAD65034C3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81D768B-3A09-DA50-96E0-8F1779CB3645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F11FD193-581C-48C6-8935-3DF5844B487C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56D33DC-294E-AC8C-99F8-17EE29664E46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8B68B0B2-5CE2-1F22-AD40-62D1049F59F7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A144D47-75B6-8FE4-E6F7-487C8BC02025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قَطَعَتْ سَيّارَةٌ مَسافَةَ 420 كيلومِتْراً بِسُرْعَةِ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km/h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b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AB4DCE-404B-C0B4-A800-E1863D805119}"/>
              </a:ext>
            </a:extLst>
          </p:cNvPr>
          <p:cNvSpPr txBox="1"/>
          <p:nvPr/>
        </p:nvSpPr>
        <p:spPr>
          <a:xfrm>
            <a:off x="6633029" y="4460712"/>
            <a:ext cx="14501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الْمُدَّةُ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ED28C9-7186-B0CB-265E-41E05372E433}"/>
              </a:ext>
            </a:extLst>
          </p:cNvPr>
          <p:cNvSpPr txBox="1"/>
          <p:nvPr/>
        </p:nvSpPr>
        <p:spPr>
          <a:xfrm>
            <a:off x="2119120" y="4460712"/>
            <a:ext cx="22910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الْسُّرْعَةُ الْمُتَوَسِّطَةُ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12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640BC-44C4-687F-B310-CEED8B53A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394728-2F15-341B-5406-59CC0D7897F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93A0B8-A533-C9A2-7221-FEED93AC2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11750B-A2A5-014C-1A28-E785DE54FB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114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932AA-E208-5B54-BAB5-C446FD6DA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C7F439E-DA86-4FD2-57DF-996DD1B2E8F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C229B-B538-90A1-E8D0-573C7EA77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57DE7F-B4AD-00D7-83FA-4B5B1D939F91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F2A3017-0519-95D5-06DE-DFB98AF9346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95527F-1304-494D-2580-EBC3A7CF1B60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DFAEF824-5B70-D664-535A-976B0D0987C0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B6CD598-C4AF-5A68-316F-F750DAADFF35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C9EB0EED-99B1-724A-6403-5E70C5885DFA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E3E35F-89F2-D2D1-EE11-BB25262B8791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2762585B-0CFE-EE49-2307-5ECB31D78BD9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DED2CF-A528-CE61-3587-512F0BC36FDC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قَطَعَتْ سَيّارَةٌ مَسافَةَ 420 كيلومِتْراً بِسُرْعَةِ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km/h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b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F4BBFA-A315-9E8D-B257-70095D2C26A8}"/>
              </a:ext>
            </a:extLst>
          </p:cNvPr>
          <p:cNvSpPr txBox="1"/>
          <p:nvPr/>
        </p:nvSpPr>
        <p:spPr>
          <a:xfrm>
            <a:off x="6633029" y="4460712"/>
            <a:ext cx="14501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الْمُدَّةُ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931DDF-C9B2-76C2-BFC2-465FD9B57267}"/>
              </a:ext>
            </a:extLst>
          </p:cNvPr>
          <p:cNvSpPr txBox="1"/>
          <p:nvPr/>
        </p:nvSpPr>
        <p:spPr>
          <a:xfrm>
            <a:off x="2119120" y="4460712"/>
            <a:ext cx="22910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الْسُّرْعَةُ الْمُتَوَسِّطَةُ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F6FE75B-6775-DEC0-821A-D52A348DCBD3}"/>
              </a:ext>
            </a:extLst>
          </p:cNvPr>
          <p:cNvSpPr/>
          <p:nvPr/>
        </p:nvSpPr>
        <p:spPr>
          <a:xfrm>
            <a:off x="6633029" y="4296229"/>
            <a:ext cx="1542291" cy="68770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987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7EFA-DF9C-F513-C952-C769D40D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1457094-9751-F386-1A43-170EE6E186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F1A43A-1080-E3B5-4FD4-2273315C7E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234923-E780-9469-A4B4-B14C838BDB56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2A8F5AD1-C920-542B-0110-21FEF009883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108C223-06A2-5273-46E1-704DAFF5E074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9BD9269-B5CF-4B4A-C1B5-336224605D7F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5B8101B-AB8F-14F9-09A6-04C67E33000E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237BE0A-A79B-EB86-D4E6-BE0AE7522BCD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C952B33-1544-E1EF-2767-C0497426CACE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AFF598A0-1E69-76B0-A235-140289D246D1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B8913C-81F4-08D5-98DA-38B457B687F0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قَطَعَتْ سَيّارَةٌ مَسافَةَ 420 كيلومِتْراً بِسُرْعَةِ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km/h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b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84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CBA6-0173-D3A9-D2E6-57C10333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0B29D4-096F-D262-524E-9F402DD3359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ارسموا  جدول التناسبية على الألواح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03AA7C-ADAE-4C44-1F5B-A4D87D50D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73ECEC0-B538-7CB1-84D6-312D170B14B6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F45D2C9-5F51-5C64-3187-CD5F12FD9D2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2C253B9-9D93-FC44-3ADB-0868BB9BD1B9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AB6EFED-9137-AA23-6FA9-EF4BFE3235E5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9C63CE-0EC4-BFFA-74EE-871E1F38B447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74A49DB-64CB-F349-C02F-EF8B5F679C52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688AAF4-F4E0-74C9-79E9-7F925DC8805E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02B31A72-D600-B604-D41B-F9E6891188F6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DCF74A-5E42-FC68-7D29-0EA971D81FCE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قَطَعَتْ سَيّارَةٌ مَسافَةَ 420 كيلومِتْراً بِسُرْعَةِ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km/h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b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3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FB62A-0F32-3793-1FF7-BDB65902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B752B-3664-C8A7-FC5C-A7AD83F9158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D7C8E2-2216-9F84-C959-92E4E1EEB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03A4C8-75D1-92AB-EA9A-4372EB7DA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2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1A24-6022-FFC8-7BD5-D938D3ED8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EA8CF0C3-22D8-FCC9-EA92-2062BCDEF1BE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26F5EBF-CB30-E8C9-611A-35EE45F9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89EC25E-C920-569C-76B4-D64266E58954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F071302-5543-10C2-227F-414FAF0D74B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181D83D-D8F3-ECE6-148B-3410F8011DEF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18D63ACA-1F9B-E375-4E34-FB342FD85FA7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68002D8-6CA1-E96D-ECCE-1161841CC551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F2DC584-19A0-E1B0-7CC6-4B0A92360934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A1FB73A-8518-BAD4-7D3D-640093447D24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45C4FAD-3429-A92F-6BFB-BBC1E5F667F2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2784A459-3E34-55BD-9BA6-04986088D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217125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70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420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6508577-D5F8-A92D-6732-290084CAC0AC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قَطَعَتْ سَيّارَةٌ مَسافَةَ 420 كيلومِتْراً بِسُرْعَةِ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km/h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b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D298F3-9226-A4F5-4CE9-F14DA34D7D5A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E5738F9-63EE-FA8C-3CCE-F3F54491C45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F3923D0-B974-EE88-C49F-BE07104816CC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73DD282-F2D3-AB28-3B5B-578745820A51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838E157-2BBD-34EB-C473-44098460699C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9B19E70-21D2-CD14-D6B4-7EC8E727B84A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56D2EF4-3851-940B-C972-5C013597CEB9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302C918E-2EE2-B8B3-403E-33432910037B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D30B330-0F64-A81C-A2B5-ED95FC03B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342016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70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420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C72D2230-ACBD-458C-EEEC-B8838AC0650B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قَطَعَتْ سَيّارَةٌ مَسافَةَ 420 كيلومِتْراً بِسُرْعَةِ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km/h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b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CDEDE-EA4E-59AE-9EAB-915F9D27A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72DF0D-A40E-1771-22E5-CF6690CA37E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احسبوا الرابع المتناسب باستعمال القاعدة الثلاثية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5408D6-8B08-E566-F158-E621BE250D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7729F33-1621-1430-B12E-A99564683A9B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ED1ECBF-DBD6-2A6B-4B6B-AD665376EB4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FCBCCBE-E4A3-31D9-67F8-29AD7CE028CC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909F9D20-3325-5B6D-238D-763B93B2CAE6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2A9866-6C1C-A116-C493-391398EF5E9B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3075A24-50BA-2B2F-3415-EA3564F3DC65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BCFBD2D-FA7F-7588-A806-8119C5822194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C57EC908-52C2-A410-2B0F-BCCC397A6C0B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B5EA0D1-CCD9-F85E-4988-CFEB1218D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278176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70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420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1BC4D3F2-FC5B-B4FC-F86E-2A18E845543F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قَطَعَتْ سَيّارَةٌ مَسافَةَ 420 كيلومِتْراً بِسُرْعَةِ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km/h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b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3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7CA08-11B5-DD3C-F215-A586743B3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853AA30-0F28-4C85-08DC-479C86562A0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FA67A4-382D-2366-7BFB-648217919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0D9DFF-88FB-0557-089D-6E45DC1F3D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0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9A0B-129F-EEDF-351B-BF61F1A8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6EF4DFC-2805-8758-215C-0A496FAC975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E0DC19-25E0-F38F-0423-9071F110E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7F20593-DC47-6BCB-D927-962223866ADD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439A687-D18E-8758-6E64-AE9CDBA8825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92B44BD-038E-14B6-EAF5-9F28B42D674D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EDBED28-D766-432C-9359-0CCE22F71700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C2AC6FD-C7F5-560D-7526-C38FDE74C2F1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C00A0E2-62FC-9E89-C3A8-FA3BB809121E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D0FEF1B-39D2-DE64-A991-91622BF2A19E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A3531FD7-FCD8-FC18-1EB1-B3BBB49F6F2D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58CDC6-6C5E-59B1-C19E-39A2F787BCD4}"/>
                  </a:ext>
                </a:extLst>
              </p:cNvPr>
              <p:cNvSpPr txBox="1"/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a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𝟒𝟐𝟎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× 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𝟕𝟎</m:t>
                        </m:r>
                      </m:den>
                    </m:f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6</a:t>
                </a:r>
                <a:endPara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58CDC6-6C5E-59B1-C19E-39A2F787B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blipFill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096D4BE-1AA5-2B09-80A6-E38E077D5C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597479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70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420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4CCCE16E-DA98-177B-5E87-726BF084EB0D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قَطَعَتْ سَيّارَةٌ مَسافَةَ 420 كيلومِتْراً بِسُرْعَةِ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km/h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b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6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4E30E-97D4-CA44-3A82-3A4597EF6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1FDC5F5-5AAB-2764-131D-2631E3C1CBD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الرابعة؟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23A8C3-145D-A88F-D292-09282A7BBA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B043D8B-AC80-AA2C-88FA-E83EDD203C48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53C889A-A26F-1977-F35D-0DB6C03831A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1DF50B0-FE79-4C8C-B461-5ED51BF3331A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7A24AF9-6080-0566-D776-8D3CCE3C1B37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1CA694F-68C4-2527-1163-23D548676E3B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F025F468-3C97-1FFD-9AA9-37E971C529C6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9906F8A-263B-A560-A173-9B7109420AF6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149C6181-CAF7-7E01-0FB5-53E396F331D3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75FC9D-B3FE-206D-E5B2-9DAAFD3ACF49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قَطَعَتْ سَيّارَةٌ مَسافَةَ 350 كيلومِتْراً بِسُرْعَةِ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km/h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b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446CEA4-DFE7-A935-C8D7-01146ABFFD60}"/>
                  </a:ext>
                </a:extLst>
              </p:cNvPr>
              <p:cNvSpPr txBox="1"/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a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𝟒𝟐𝟎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× 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𝟕𝟎</m:t>
                        </m:r>
                      </m:den>
                    </m:f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6</a:t>
                </a:r>
                <a:endPara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446CEA4-DFE7-A935-C8D7-01146ABFFD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blipFill>
                <a:blip r:embed="rId4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735B710A-F847-FA23-0F7B-1CFA5C7E61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062948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70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420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054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75A0-5872-6FF2-8096-B3061B8FE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3E94A05-284B-404F-637D-9FAF2C8F58B0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المدة.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D81BA9-9917-011D-3A3A-746E50747D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D95344-D946-3DFF-7503-E39CF92E2DDA}"/>
              </a:ext>
            </a:extLst>
          </p:cNvPr>
          <p:cNvSpPr txBox="1"/>
          <p:nvPr/>
        </p:nvSpPr>
        <p:spPr>
          <a:xfrm>
            <a:off x="676166" y="5716089"/>
            <a:ext cx="76528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الْمُدَّةُ الَّتي اسْتَغْرَقَتْها السَّيّارَةُ لِقَطْعِ هَذِهِ الْمَسافَةِ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: .................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1013E50-6B20-B35E-BEAB-73945D64048F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DD39937-E686-3E5A-680F-7FF788921CF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A280EAD-6217-507F-BA4F-3AE61A79B078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1EA538D8-B4EC-E763-D684-A96BCD2CFCC4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66F3BC9-AA77-F25F-F612-AF147C6A2816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80595F2-F79E-0E1A-82BC-54EB83A32D53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383A93C-734D-14BF-72ED-DE9618FB2071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0E2FACA-AB8F-BD20-6691-8664864ADE2B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D00211-4D01-F35B-6E95-190EB9B5490A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قَطَعَتْ سَيّارَةٌ مَسافَةَ 350 كيلومِتْراً بِسُرْعَةِ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km/h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b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FF4C9AC-EA9D-3154-4B71-DE6A72488E3E}"/>
                  </a:ext>
                </a:extLst>
              </p:cNvPr>
              <p:cNvSpPr txBox="1"/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a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𝟒𝟐𝟎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× 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𝟕𝟎</m:t>
                        </m:r>
                      </m:den>
                    </m:f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6</a:t>
                </a:r>
                <a:endPara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FF4C9AC-EA9D-3154-4B71-DE6A72488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blipFill>
                <a:blip r:embed="rId4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80BBB3C-02F7-4526-6D6D-040F16CC26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062948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70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420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2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6CFA9-906E-924B-7243-2B6C181ED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3BD3A7F-A11B-33B2-2792-D83834C66C4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7301724-35AA-FAE5-7A6F-E74F9F40E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37E900-B3EA-6CF6-89A6-739D17FE35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797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5A3DE-3FE6-9B34-D290-09DF78DC0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DF9EDC5-95EC-C381-2F57-FB699F1B2F7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791E865-81A8-DD3B-8B75-CBA7AFFE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D1AFD50-EE6C-33DC-9B65-9AFC61F854D6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0">
            <a:extLst>
              <a:ext uri="{FF2B5EF4-FFF2-40B4-BE49-F238E27FC236}">
                <a16:creationId xmlns:a16="http://schemas.microsoft.com/office/drawing/2014/main" id="{0985FF0E-7339-23BB-65B8-9A0DA130D12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1FC7B9E-CECD-29CD-6AA2-E1DD85DB86BF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9807D9B0-178E-9830-B00B-E5773AF04F71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3A92C35-92F7-E97F-CE58-7710E9AA0C0E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1A5C39C1-361D-A7BE-C203-1B3F8AB4481E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73BF7F6-E088-CF87-5F5A-C0990AE0F29E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AAA3E654-A0D6-14D4-CA2A-231561F486E7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4822CBF-0550-02A2-67F0-00DE32EE38A0}"/>
              </a:ext>
            </a:extLst>
          </p:cNvPr>
          <p:cNvSpPr txBox="1"/>
          <p:nvPr/>
        </p:nvSpPr>
        <p:spPr>
          <a:xfrm>
            <a:off x="676166" y="5716089"/>
            <a:ext cx="76528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الْمُدَّةُ الَّتي اسْتَغْرَقَتْها السَّيّارَةُ لِقَطْعِ هَذِهِ الْمَسافَةِ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: .....</a:t>
            </a:r>
            <a:r>
              <a:rPr lang="fr-MA" sz="2800" b="1" dirty="0">
                <a:solidFill>
                  <a:srgbClr val="C00000"/>
                </a:solidFill>
                <a:latin typeface="Aptos" panose="02110004020202020204"/>
              </a:rPr>
              <a:t>6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.......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313F323-F2E0-A74E-F702-CC47E26E59AF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E9BC6185-80B7-55EF-E23C-B95B45CBB68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01F5B52-5CFD-B7BC-8ECA-E3FBB9697B69}"/>
              </a:ext>
            </a:extLst>
          </p:cNvPr>
          <p:cNvSpPr/>
          <p:nvPr/>
        </p:nvSpPr>
        <p:spPr>
          <a:xfrm>
            <a:off x="2381250" y="1724103"/>
            <a:ext cx="837810" cy="440397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أملأ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481011C-181C-EDD7-5840-3DD9E4807604}"/>
              </a:ext>
            </a:extLst>
          </p:cNvPr>
          <p:cNvSpPr>
            <a:spLocks noChangeAspect="1"/>
          </p:cNvSpPr>
          <p:nvPr/>
        </p:nvSpPr>
        <p:spPr>
          <a:xfrm>
            <a:off x="3244652" y="1726175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70627C2-37DD-24BF-912F-58EE8D600ABE}"/>
              </a:ext>
            </a:extLst>
          </p:cNvPr>
          <p:cNvSpPr/>
          <p:nvPr/>
        </p:nvSpPr>
        <p:spPr>
          <a:xfrm>
            <a:off x="392234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أرسم الجدول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F3F760B-FE8B-3114-47C6-161AA221F523}"/>
              </a:ext>
            </a:extLst>
          </p:cNvPr>
          <p:cNvSpPr>
            <a:spLocks noChangeAspect="1"/>
          </p:cNvSpPr>
          <p:nvPr/>
        </p:nvSpPr>
        <p:spPr>
          <a:xfrm>
            <a:off x="551037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BAEA6DB-018F-54F6-4D53-D18E6A331098}"/>
              </a:ext>
            </a:extLst>
          </p:cNvPr>
          <p:cNvSpPr/>
          <p:nvPr/>
        </p:nvSpPr>
        <p:spPr>
          <a:xfrm>
            <a:off x="815321" y="1750423"/>
            <a:ext cx="837810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138E8CD-7437-FF7A-EF28-77521D07BADA}"/>
              </a:ext>
            </a:extLst>
          </p:cNvPr>
          <p:cNvSpPr>
            <a:spLocks noChangeAspect="1"/>
          </p:cNvSpPr>
          <p:nvPr/>
        </p:nvSpPr>
        <p:spPr>
          <a:xfrm>
            <a:off x="1678723" y="175249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40F49C8-6E77-5909-3AE8-50567D1C9D1B}"/>
              </a:ext>
            </a:extLst>
          </p:cNvPr>
          <p:cNvSpPr txBox="1"/>
          <p:nvPr/>
        </p:nvSpPr>
        <p:spPr>
          <a:xfrm>
            <a:off x="968680" y="2494026"/>
            <a:ext cx="72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قَطَعَتْ سَيّارَةٌ مَسافَةَ 350 كيلومِتْراً بِسُرْعَةِ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70 km/h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b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ما الْمُدَّةُ الَّتي اسْتَغْرَقَتْها السَّيّارَةُ لِقَطْعِ هَذِهِ الْمَسافَةِ؟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C46315-A29E-2674-B6AC-6EE0F2595458}"/>
                  </a:ext>
                </a:extLst>
              </p:cNvPr>
              <p:cNvSpPr txBox="1"/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a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𝟒𝟐𝟎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× 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𝟕𝟎</m:t>
                        </m:r>
                      </m:den>
                    </m:f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6</a:t>
                </a:r>
                <a:endPara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9C46315-A29E-2674-B6AC-6EE0F2595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43" y="4503646"/>
                <a:ext cx="2271444" cy="803682"/>
              </a:xfrm>
              <a:prstGeom prst="rect">
                <a:avLst/>
              </a:prstGeom>
              <a:blipFill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1043544A-5614-98F9-D1A1-FA0900076E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062948"/>
              </p:ext>
            </p:extLst>
          </p:nvPr>
        </p:nvGraphicFramePr>
        <p:xfrm>
          <a:off x="3026187" y="4027168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70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420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87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8"/>
            <a:ext cx="4881185" cy="227412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8994" y="2110560"/>
            <a:ext cx="2466016" cy="345602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1 صفحة 140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55620" y="2713402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483" y="2350750"/>
            <a:ext cx="4846305" cy="295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AAA3EFC-7C3E-574A-CB17-DD0D03F66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04" y="2308623"/>
            <a:ext cx="5339089" cy="299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FD737D-C89F-0E7F-9B06-5D212F039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850" y="1856072"/>
            <a:ext cx="7116323" cy="4334744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4C076CD-EDBC-B550-EC7C-10DDA29EF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226387"/>
              </p:ext>
            </p:extLst>
          </p:nvPr>
        </p:nvGraphicFramePr>
        <p:xfrm>
          <a:off x="1523859" y="3660213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dirty="0">
                          <a:solidFill>
                            <a:srgbClr val="C00000"/>
                          </a:solidFill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CB2CD6D-BBFF-2CA6-5331-D379094C1B95}"/>
                  </a:ext>
                </a:extLst>
              </p:cNvPr>
              <p:cNvSpPr txBox="1"/>
              <p:nvPr/>
            </p:nvSpPr>
            <p:spPr>
              <a:xfrm>
                <a:off x="1013838" y="5240823"/>
                <a:ext cx="3249173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𝟏𝟐𝟎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× 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</m:t>
                        </m:r>
                      </m:den>
                    </m:f>
                  </m:oMath>
                </a14:m>
                <a:r>
                  <a:rPr kumimoji="0" lang="fr-MA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:r>
                  <a:rPr lang="fr-MA" sz="2400" b="1" dirty="0">
                    <a:solidFill>
                      <a:srgbClr val="C00000"/>
                    </a:solidFill>
                    <a:latin typeface="Aptos" panose="02110004020202020204"/>
                  </a:rPr>
                  <a:t>40 km/h</a:t>
                </a:r>
                <a:endPara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CB2CD6D-BBFF-2CA6-5331-D379094C1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838" y="5240823"/>
                <a:ext cx="3249173" cy="803682"/>
              </a:xfrm>
              <a:prstGeom prst="rect">
                <a:avLst/>
              </a:prstGeom>
              <a:blipFill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CA6FBEE1-B09E-A7AF-6752-1C8063C534CE}"/>
              </a:ext>
            </a:extLst>
          </p:cNvPr>
          <p:cNvSpPr txBox="1"/>
          <p:nvPr/>
        </p:nvSpPr>
        <p:spPr>
          <a:xfrm>
            <a:off x="3676650" y="5517496"/>
            <a:ext cx="37669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Aptos" panose="02110004020202020204"/>
              </a:rPr>
              <a:t>السرعة المتوسطة هي: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40 km/h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9050" y="1904540"/>
            <a:ext cx="3057245" cy="424617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141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685618" y="2144586"/>
            <a:ext cx="2584107" cy="21035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67CDEF-9C31-07F1-BB9F-F84CA76BE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430" y="1703861"/>
            <a:ext cx="7262391" cy="4663524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0DE0DE-DAC4-7C12-C357-61392F8AB0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677709"/>
              </p:ext>
            </p:extLst>
          </p:nvPr>
        </p:nvGraphicFramePr>
        <p:xfrm>
          <a:off x="1523859" y="3660213"/>
          <a:ext cx="335475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154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753683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1919919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58990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45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180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اَلْمَسافَةُ</a:t>
                      </a:r>
                    </a:p>
                    <a:p>
                      <a:pPr algn="ctr" rtl="1"/>
                      <a:r>
                        <a:rPr lang="ar-MA" sz="1800" b="1" dirty="0">
                          <a:solidFill>
                            <a:srgbClr val="C00000"/>
                          </a:solidFill>
                        </a:rPr>
                        <a:t>بِالكيلومِتْرِ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598095"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اَلْمُدَّةُ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dirty="0">
                          <a:solidFill>
                            <a:srgbClr val="C00000"/>
                          </a:solidFill>
                        </a:rPr>
                        <a:t>بِالسّاعاتِ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F61A90D-DF79-BEB2-D158-A25C35874884}"/>
                  </a:ext>
                </a:extLst>
              </p:cNvPr>
              <p:cNvSpPr txBox="1"/>
              <p:nvPr/>
            </p:nvSpPr>
            <p:spPr>
              <a:xfrm>
                <a:off x="1013838" y="5240823"/>
                <a:ext cx="3249173" cy="803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  <m:r>
                          <a:rPr kumimoji="0" lang="a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𝟖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𝟎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× </m:t>
                        </m:r>
                        <m:r>
                          <a:rPr kumimoji="0" lang="f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ar-MA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𝟒𝟓</m:t>
                        </m:r>
                      </m:den>
                    </m:f>
                  </m:oMath>
                </a14:m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f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= </a:t>
                </a:r>
                <a:r>
                  <a:rPr lang="ar-MA" sz="2400" b="1" dirty="0">
                    <a:solidFill>
                      <a:srgbClr val="C00000"/>
                    </a:solidFill>
                    <a:latin typeface="Aptos" panose="02110004020202020204"/>
                  </a:rPr>
                  <a:t>4 </a:t>
                </a:r>
                <a:r>
                  <a:rPr lang="fr-MA" sz="2400" b="1" dirty="0">
                    <a:solidFill>
                      <a:srgbClr val="C00000"/>
                    </a:solidFill>
                    <a:latin typeface="Aptos" panose="02110004020202020204"/>
                  </a:rPr>
                  <a:t>h</a:t>
                </a:r>
                <a:endPara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F61A90D-DF79-BEB2-D158-A25C35874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838" y="5240823"/>
                <a:ext cx="3249173" cy="803682"/>
              </a:xfrm>
              <a:prstGeom prst="rect">
                <a:avLst/>
              </a:prstGeom>
              <a:blipFill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F4DFAB09-D0AA-1359-2DD9-83C457EF87FA}"/>
              </a:ext>
            </a:extLst>
          </p:cNvPr>
          <p:cNvSpPr txBox="1"/>
          <p:nvPr/>
        </p:nvSpPr>
        <p:spPr>
          <a:xfrm>
            <a:off x="3676650" y="5517496"/>
            <a:ext cx="37669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C00000"/>
                </a:solidFill>
                <a:latin typeface="Aptos" panose="02110004020202020204"/>
              </a:rPr>
              <a:t>سيستغرق القارب: </a:t>
            </a: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4h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45E5B87-09A4-6231-C59C-8FFD8E8258BA}"/>
              </a:ext>
            </a:extLst>
          </p:cNvPr>
          <p:cNvGrpSpPr/>
          <p:nvPr/>
        </p:nvGrpSpPr>
        <p:grpSpPr>
          <a:xfrm>
            <a:off x="1955424" y="2090739"/>
            <a:ext cx="4956445" cy="3515570"/>
            <a:chOff x="1593474" y="2700339"/>
            <a:chExt cx="4956445" cy="351557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3D18E35-61FC-B8B4-1C98-B831000E4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44369" y="2708139"/>
              <a:ext cx="2505550" cy="350777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4A6A1DB-B75E-AD38-EF54-8FE027AE2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3474" y="2700339"/>
              <a:ext cx="2520165" cy="35043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16867</TotalTime>
  <Words>1075</Words>
  <Application>Microsoft Office PowerPoint</Application>
  <PresentationFormat>Affichage à l'écran (4:3)</PresentationFormat>
  <Paragraphs>370</Paragraphs>
  <Slides>49</Slides>
  <Notes>13</Notes>
  <HiddenSlides>0</HiddenSlides>
  <MMClips>7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49</vt:i4>
      </vt:variant>
    </vt:vector>
  </HeadingPairs>
  <TitlesOfParts>
    <vt:vector size="62" baseType="lpstr">
      <vt:lpstr>DengXian</vt:lpstr>
      <vt:lpstr>Aptos</vt:lpstr>
      <vt:lpstr>Aptos Display</vt:lpstr>
      <vt:lpstr>Arial</vt:lpstr>
      <vt:lpstr>Calibri</vt:lpstr>
      <vt:lpstr>Cambria Math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4_Conception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AMAADID RACHID</cp:lastModifiedBy>
  <cp:revision>327</cp:revision>
  <cp:lastPrinted>2025-08-13T10:11:39Z</cp:lastPrinted>
  <dcterms:created xsi:type="dcterms:W3CDTF">2025-08-01T12:31:49Z</dcterms:created>
  <dcterms:modified xsi:type="dcterms:W3CDTF">2026-05-31T21:17:07Z</dcterms:modified>
</cp:coreProperties>
</file>