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  <p:sldMasterId id="2147483904" r:id="rId5"/>
  </p:sldMasterIdLst>
  <p:notesMasterIdLst>
    <p:notesMasterId r:id="rId52"/>
  </p:notesMasterIdLst>
  <p:handoutMasterIdLst>
    <p:handoutMasterId r:id="rId53"/>
  </p:handoutMasterIdLst>
  <p:sldIdLst>
    <p:sldId id="779" r:id="rId6"/>
    <p:sldId id="955" r:id="rId7"/>
    <p:sldId id="738" r:id="rId8"/>
    <p:sldId id="780" r:id="rId9"/>
    <p:sldId id="842" r:id="rId10"/>
    <p:sldId id="834" r:id="rId11"/>
    <p:sldId id="746" r:id="rId12"/>
    <p:sldId id="1123" r:id="rId13"/>
    <p:sldId id="926" r:id="rId14"/>
    <p:sldId id="931" r:id="rId15"/>
    <p:sldId id="1035" r:id="rId16"/>
    <p:sldId id="1104" r:id="rId17"/>
    <p:sldId id="1037" r:id="rId18"/>
    <p:sldId id="837" r:id="rId19"/>
    <p:sldId id="993" r:id="rId20"/>
    <p:sldId id="994" r:id="rId21"/>
    <p:sldId id="995" r:id="rId22"/>
    <p:sldId id="996" r:id="rId23"/>
    <p:sldId id="997" r:id="rId24"/>
    <p:sldId id="998" r:id="rId25"/>
    <p:sldId id="1014" r:id="rId26"/>
    <p:sldId id="1052" r:id="rId27"/>
    <p:sldId id="1053" r:id="rId28"/>
    <p:sldId id="1076" r:id="rId29"/>
    <p:sldId id="1115" r:id="rId30"/>
    <p:sldId id="1077" r:id="rId31"/>
    <p:sldId id="1078" r:id="rId32"/>
    <p:sldId id="1119" r:id="rId33"/>
    <p:sldId id="1120" r:id="rId34"/>
    <p:sldId id="1121" r:id="rId35"/>
    <p:sldId id="1122" r:id="rId36"/>
    <p:sldId id="1110" r:id="rId37"/>
    <p:sldId id="1111" r:id="rId38"/>
    <p:sldId id="1113" r:id="rId39"/>
    <p:sldId id="1114" r:id="rId40"/>
    <p:sldId id="1010" r:id="rId41"/>
    <p:sldId id="848" r:id="rId42"/>
    <p:sldId id="922" r:id="rId43"/>
    <p:sldId id="924" r:id="rId44"/>
    <p:sldId id="849" r:id="rId45"/>
    <p:sldId id="978" r:id="rId46"/>
    <p:sldId id="644" r:id="rId47"/>
    <p:sldId id="672" r:id="rId48"/>
    <p:sldId id="809" r:id="rId49"/>
    <p:sldId id="956" r:id="rId50"/>
    <p:sldId id="789" r:id="rId5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FFC000"/>
    <a:srgbClr val="104862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5" autoAdjust="0"/>
    <p:restoredTop sz="79377" autoAdjust="0"/>
  </p:normalViewPr>
  <p:slideViewPr>
    <p:cSldViewPr snapToGrid="0">
      <p:cViewPr>
        <p:scale>
          <a:sx n="66" d="100"/>
          <a:sy n="66" d="100"/>
        </p:scale>
        <p:origin x="1314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handoutMaster" Target="handoutMasters/handoutMaster1.xml"/><Relationship Id="rId58" Type="http://schemas.microsoft.com/office/2018/10/relationships/authors" Target="author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EFB72-05E8-39EC-19A8-B9C72DC9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4E4286-1B04-57BA-B0C5-0210BBAE3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C7B8F4-85E3-6954-5C8A-57A79AB90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F78FA4-8C86-F183-440D-F52F443AE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24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7259-D4BA-A560-3B1D-B242224B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A4DF39-24DA-D635-3F51-3E0553EA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436A8A-65BD-A440-84EA-5AAA2A9F9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F5B3A9-3C79-828B-0306-FEDFDD1F5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912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883AC-E0C4-3554-0C04-04B1EE0CA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BAB1AF-3BF2-6879-6B4E-8233E7538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FA899F-E1DF-7167-50F0-B04F12904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FC3DE5-0F60-AE46-F30E-797F1D234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85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7FF5-3E9A-9D9E-A349-0FDDDADD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D58F5-CAB2-C1F1-BF26-376348899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5E36-6702-AD75-4B0B-EBCCDC4A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79BC-13B2-D212-3BFD-E7B99E3D8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6201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31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26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8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09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4.mp4"/><Relationship Id="rId7" Type="http://schemas.openxmlformats.org/officeDocument/2006/relationships/image" Target="../media/image24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.emf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4.mp4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2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6.mp4"/><Relationship Id="rId7" Type="http://schemas.openxmlformats.org/officeDocument/2006/relationships/image" Target="../media/image2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8537" y="2358191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وحدات قياس الحجم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2586650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90107" y="235335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6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607366" y="273033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حجم متوازي المستطيلات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88153" y="235819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حجم المكعب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حجم متوازي المستطيلات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89042" y="2668921"/>
            <a:ext cx="4979575" cy="3586207"/>
            <a:chOff x="1589042" y="2668921"/>
            <a:chExt cx="4979575" cy="358620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5671" y="2668921"/>
              <a:ext cx="2542946" cy="358620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9042" y="2691373"/>
              <a:ext cx="2529030" cy="3522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حجم متوازي مستطيلات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6529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0373FB3-8BD6-743A-7658-F235E1C468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107" y="2232373"/>
            <a:ext cx="7225014" cy="363686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0976C4D2-F7B8-C91E-37A4-69C98B458CCD}"/>
              </a:ext>
            </a:extLst>
          </p:cNvPr>
          <p:cNvSpPr txBox="1"/>
          <p:nvPr/>
        </p:nvSpPr>
        <p:spPr>
          <a:xfrm>
            <a:off x="4221614" y="3530183"/>
            <a:ext cx="282688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8 × 8 × 8 = 512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61D3216-E0A5-DFAF-0CAB-033C07A15E22}"/>
              </a:ext>
            </a:extLst>
          </p:cNvPr>
          <p:cNvSpPr txBox="1"/>
          <p:nvPr/>
        </p:nvSpPr>
        <p:spPr>
          <a:xfrm>
            <a:off x="4153483" y="4846891"/>
            <a:ext cx="3371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× 8 × 8 = 512 m</a:t>
            </a:r>
            <a:r>
              <a:rPr lang="fr-MA" sz="2400" b="1" baseline="30000" dirty="0">
                <a:solidFill>
                  <a:srgbClr val="FF0000"/>
                </a:solidFill>
              </a:rPr>
              <a:t> 3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1200" dirty="0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24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817679"/>
            <a:ext cx="3063624" cy="426557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40187" y="3244334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206" y="3487815"/>
            <a:ext cx="7752544" cy="93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4399" y="2923910"/>
            <a:ext cx="7782097" cy="9429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3237710" y="3056812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12,9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737769" y="345080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16,2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EC0A61-7CAE-DAC5-93B1-62C87B4397F6}"/>
              </a:ext>
            </a:extLst>
          </p:cNvPr>
          <p:cNvSpPr txBox="1"/>
          <p:nvPr/>
        </p:nvSpPr>
        <p:spPr>
          <a:xfrm>
            <a:off x="3272314" y="3429000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24,3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C35775-5B27-BEFE-B6EA-B992BFEE6042}"/>
              </a:ext>
            </a:extLst>
          </p:cNvPr>
          <p:cNvSpPr txBox="1"/>
          <p:nvPr/>
        </p:nvSpPr>
        <p:spPr>
          <a:xfrm>
            <a:off x="4771809" y="3066248"/>
            <a:ext cx="638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18,6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B55291-F87C-180D-E7BE-E68B7FF13325}"/>
              </a:ext>
            </a:extLst>
          </p:cNvPr>
          <p:cNvSpPr txBox="1"/>
          <p:nvPr/>
        </p:nvSpPr>
        <p:spPr>
          <a:xfrm>
            <a:off x="4751246" y="3433463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19,5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975B1C-BEE8-F705-4635-F910A0D8A167}"/>
              </a:ext>
            </a:extLst>
          </p:cNvPr>
          <p:cNvSpPr txBox="1"/>
          <p:nvPr/>
        </p:nvSpPr>
        <p:spPr>
          <a:xfrm>
            <a:off x="6291338" y="3066248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28,8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60E376-C728-7253-9F90-C49741171690}"/>
              </a:ext>
            </a:extLst>
          </p:cNvPr>
          <p:cNvSpPr txBox="1"/>
          <p:nvPr/>
        </p:nvSpPr>
        <p:spPr>
          <a:xfrm>
            <a:off x="6291338" y="3470650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5,7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CBCD2-66CC-FC5D-38C7-2BEB4BBC3AA9}"/>
              </a:ext>
            </a:extLst>
          </p:cNvPr>
          <p:cNvSpPr txBox="1"/>
          <p:nvPr/>
        </p:nvSpPr>
        <p:spPr>
          <a:xfrm>
            <a:off x="7816843" y="3080205"/>
            <a:ext cx="6627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23,1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6973CE-DA3B-398B-B603-90C703AB4B28}"/>
              </a:ext>
            </a:extLst>
          </p:cNvPr>
          <p:cNvSpPr txBox="1"/>
          <p:nvPr/>
        </p:nvSpPr>
        <p:spPr>
          <a:xfrm>
            <a:off x="7831430" y="3489373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8,4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C3EB13B-4283-6965-369B-AA19D03D8CCF}"/>
              </a:ext>
            </a:extLst>
          </p:cNvPr>
          <p:cNvSpPr txBox="1"/>
          <p:nvPr/>
        </p:nvSpPr>
        <p:spPr>
          <a:xfrm>
            <a:off x="1812416" y="3034791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3,9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حجم متوازي المستطيلات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أحسب حجم المكعب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5_P4_SEM5_L1_V1VF">
            <a:hlinkClick r:id="" action="ppaction://media"/>
            <a:extLst>
              <a:ext uri="{FF2B5EF4-FFF2-40B4-BE49-F238E27FC236}">
                <a16:creationId xmlns:a16="http://schemas.microsoft.com/office/drawing/2014/main" id="{34EEE693-F2CC-1805-956A-DC779D5340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0949" y="2000108"/>
            <a:ext cx="7023230" cy="3950567"/>
          </a:xfrm>
          <a:prstGeom prst="rect">
            <a:avLst/>
          </a:prstGeom>
        </p:spPr>
      </p:pic>
      <p:pic>
        <p:nvPicPr>
          <p:cNvPr id="3" name="MATHS- N5-P5-SEM1-S1">
            <a:hlinkClick r:id="" action="ppaction://media"/>
            <a:extLst>
              <a:ext uri="{FF2B5EF4-FFF2-40B4-BE49-F238E27FC236}">
                <a16:creationId xmlns:a16="http://schemas.microsoft.com/office/drawing/2014/main" id="{C41F995C-C4B0-857F-8737-2045A3A778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0949" y="1814129"/>
            <a:ext cx="7023230" cy="395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68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302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3AB2B2-01F6-1100-39BE-0CA521D2E28D}"/>
              </a:ext>
            </a:extLst>
          </p:cNvPr>
          <p:cNvSpPr txBox="1"/>
          <p:nvPr/>
        </p:nvSpPr>
        <p:spPr>
          <a:xfrm>
            <a:off x="1251769" y="2413160"/>
            <a:ext cx="622935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لِحِسابِ حَجْمِ </a:t>
            </a:r>
            <a:r>
              <a:rPr lang="ar-MA" sz="3600" b="1" dirty="0"/>
              <a:t>مُتَوازي مُسْتَطيلاتٍ</a:t>
            </a:r>
            <a:r>
              <a:rPr lang="ar-MA" sz="3600" b="1" dirty="0">
                <a:solidFill>
                  <a:prstClr val="black"/>
                </a:solidFill>
              </a:rPr>
              <a:t>:</a:t>
            </a:r>
            <a:endParaRPr lang="ar-MA" sz="3400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r" rtl="1"/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1-</a:t>
            </a:r>
            <a:r>
              <a:rPr lang="ar-M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dirty="0">
                <a:solidFill>
                  <a:srgbClr val="FF0000"/>
                </a:solidFill>
              </a:rPr>
              <a:t>أَحْسُبُ</a:t>
            </a:r>
            <a:r>
              <a:rPr lang="ar-SA" sz="3600" dirty="0">
                <a:solidFill>
                  <a:prstClr val="black"/>
                </a:solidFill>
              </a:rPr>
              <a:t> </a:t>
            </a:r>
            <a:r>
              <a:rPr lang="ar-MA" sz="3600" dirty="0"/>
              <a:t>مِساحَةَ </a:t>
            </a:r>
            <a:r>
              <a:rPr lang="ar-MA" sz="3600" dirty="0">
                <a:solidFill>
                  <a:prstClr val="black"/>
                </a:solidFill>
              </a:rPr>
              <a:t>الْقاعِدَةِ</a:t>
            </a:r>
            <a:r>
              <a:rPr lang="ar-MA" sz="3600" b="1" dirty="0">
                <a:solidFill>
                  <a:prstClr val="black"/>
                </a:solidFill>
              </a:rPr>
              <a:t>؛</a:t>
            </a:r>
            <a:endParaRPr lang="fr-MA" sz="3600" b="1" dirty="0">
              <a:solidFill>
                <a:prstClr val="black"/>
              </a:solidFill>
            </a:endParaRPr>
          </a:p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2: </a:t>
            </a:r>
            <a:r>
              <a:rPr lang="ar-MA" sz="3600" dirty="0">
                <a:solidFill>
                  <a:srgbClr val="FF0000"/>
                </a:solidFill>
              </a:rPr>
              <a:t>أَحْسُبُ </a:t>
            </a:r>
            <a:r>
              <a:rPr lang="ar-MA" sz="3600" dirty="0">
                <a:solidFill>
                  <a:prstClr val="black"/>
                </a:solidFill>
              </a:rPr>
              <a:t>ال</a:t>
            </a:r>
            <a:r>
              <a:rPr lang="ar-MA" sz="3600" dirty="0"/>
              <a:t>مِساحَةَ</a:t>
            </a:r>
            <a:r>
              <a:rPr lang="ar-MA" sz="3600" dirty="0">
                <a:solidFill>
                  <a:prstClr val="black"/>
                </a:solidFill>
              </a:rPr>
              <a:t> في الاِرْتِفاعِ</a:t>
            </a:r>
            <a:r>
              <a:rPr lang="ar-MA" sz="3600" b="1" dirty="0">
                <a:solidFill>
                  <a:prstClr val="black"/>
                </a:solidFill>
              </a:rPr>
              <a:t>؛</a:t>
            </a:r>
          </a:p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3: </a:t>
            </a:r>
            <a:r>
              <a:rPr lang="ar-MA" sz="3600" dirty="0">
                <a:solidFill>
                  <a:srgbClr val="FF0000"/>
                </a:solidFill>
              </a:rPr>
              <a:t>أَكْتُبُ </a:t>
            </a:r>
            <a:r>
              <a:rPr lang="ar-MA" sz="3600" dirty="0">
                <a:solidFill>
                  <a:prstClr val="black"/>
                </a:solidFill>
              </a:rPr>
              <a:t>الْحَجْمَ بِاسْتِعْمالِ الوَحَدَةِ الْمُكَعَّبَةِ.</a:t>
            </a:r>
            <a:endParaRPr lang="ar-MA" sz="3600" b="1" dirty="0">
              <a:solidFill>
                <a:prstClr val="black"/>
              </a:solidFill>
            </a:endParaRPr>
          </a:p>
          <a:p>
            <a:pPr lvl="0" algn="just" rtl="1">
              <a:defRPr/>
            </a:pPr>
            <a:endParaRPr lang="ar-SA" sz="3400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06882D-D2DE-899F-A895-C1A9E7742DFF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E547B4E-191E-A036-BD5D-22796BE086D0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306865-87D4-5544-AC5C-4599C2709479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5095C8D-6EC7-C920-94AE-D21BF3F25696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F09E41-67BA-BA9D-7ECB-FE85BCEC9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238" y="2680840"/>
            <a:ext cx="3600634" cy="24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احسبوا مساحة قاعدة هذا المتوازي المستطيلات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FCBEB8D-6B7D-F593-7978-30A07E3C17E2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B970C89-2ADB-6492-440B-B167CBF1030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A75FF1-5105-F702-8E81-8E665B871F31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D5C951B-AA61-4D12-E412-BB18B3143218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BD99876-2DE3-E076-AF45-5AD6DD672091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86EF8C1-9383-AEBC-361E-87C70C95C81F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1CD68E-D35E-554C-3817-9525FC5B8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039" y="2695624"/>
            <a:ext cx="4086412" cy="255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13512BD-481D-2A23-3C07-C90CAA76540D}"/>
              </a:ext>
            </a:extLst>
          </p:cNvPr>
          <p:cNvSpPr txBox="1"/>
          <p:nvPr/>
        </p:nvSpPr>
        <p:spPr>
          <a:xfrm>
            <a:off x="338334" y="5573920"/>
            <a:ext cx="8039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lang="ar-MA" sz="2400" dirty="0">
                <a:solidFill>
                  <a:srgbClr val="FF0000"/>
                </a:solidFill>
              </a:rPr>
              <a:t>مساحة قاعدته  </a:t>
            </a:r>
            <a:r>
              <a:rPr lang="fr-FR" sz="2400" dirty="0">
                <a:solidFill>
                  <a:srgbClr val="FF0000"/>
                </a:solidFill>
                <a:latin typeface="Aptos" panose="02110004020202020204"/>
                <a:cs typeface="Arial" panose="020B0604020202020204" pitchFamily="34" charset="0"/>
              </a:rPr>
              <a:t>8 × 2 = 16 m²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B8E54F6-5FD8-F85F-5A37-CA48A788331F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3186DA5-7966-F4E8-8004-4EECBB3DD0C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E2E9726-54D9-D9A9-6672-3810B9EA2869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1175A28-EBA4-9010-E49A-BE8F6F9FA613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2366397-2F13-0F36-CA8F-EECE38F55A53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6DB11D3-3424-3878-19DD-F0142D002E2F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EAE276A-CBFF-59CB-6D00-E5CD7DE7F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039" y="2695624"/>
            <a:ext cx="4086412" cy="255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D948B45-BE83-47A7-4441-6B0510462F1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C06E0BCF-52C8-D9CE-00FB-1F13F43E2B5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15465F5-5FA1-45ED-A64F-CAB1454896E8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B735FBD5-F5CC-E984-B053-5D0D12BF5968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0145F65-7854-361B-970A-7101E08B25DA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F8A11DE6-1D6A-FD83-E7F3-5FE78DCD7057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9B2A16-7FA2-AE06-5B54-88E291697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039" y="2695624"/>
            <a:ext cx="4086412" cy="25503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674D4C-37FB-CB3C-FF81-C46F62CF93EE}"/>
              </a:ext>
            </a:extLst>
          </p:cNvPr>
          <p:cNvSpPr txBox="1"/>
          <p:nvPr/>
        </p:nvSpPr>
        <p:spPr>
          <a:xfrm>
            <a:off x="338334" y="5307220"/>
            <a:ext cx="8039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lang="ar-MA" sz="2400" dirty="0">
                <a:solidFill>
                  <a:srgbClr val="FF0000"/>
                </a:solidFill>
              </a:rPr>
              <a:t>مساحة قاعدته  </a:t>
            </a:r>
            <a:r>
              <a:rPr lang="fr-FR" sz="2400" dirty="0">
                <a:solidFill>
                  <a:srgbClr val="FF0000"/>
                </a:solidFill>
                <a:latin typeface="Aptos" panose="02110004020202020204"/>
                <a:cs typeface="Arial" panose="020B0604020202020204" pitchFamily="34" charset="0"/>
              </a:rPr>
              <a:t>8 × 2 = 16 m²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 جداء المساحة والارتفاع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4F0C63-DD3E-AA39-930B-3F95227A51FF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00B98B5-E826-0BBB-A074-967660163DC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9A63894-6AAA-8E4C-C8CC-55BD0E6053C7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E73F344-7FD6-B572-2ECA-F12D1CC38D1E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4C8C8FE-13FF-AFC5-364B-FF2BA6749BC1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95DAD87-B78F-C1B6-2ED9-012E7DBD6200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4C2938-ADD5-E6D0-CB89-64EE0A1A8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039" y="2695624"/>
            <a:ext cx="4086412" cy="255038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7EBAF07-9AFE-052B-5351-2B3A69521789}"/>
              </a:ext>
            </a:extLst>
          </p:cNvPr>
          <p:cNvSpPr txBox="1"/>
          <p:nvPr/>
        </p:nvSpPr>
        <p:spPr>
          <a:xfrm>
            <a:off x="338334" y="5307220"/>
            <a:ext cx="8039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lang="ar-MA" sz="2400" dirty="0">
                <a:solidFill>
                  <a:srgbClr val="FF0000"/>
                </a:solidFill>
              </a:rPr>
              <a:t>مساحة قاعدته  </a:t>
            </a:r>
            <a:r>
              <a:rPr lang="fr-FR" sz="2400" dirty="0">
                <a:solidFill>
                  <a:srgbClr val="FF0000"/>
                </a:solidFill>
                <a:latin typeface="Aptos" panose="02110004020202020204"/>
                <a:cs typeface="Arial" panose="020B0604020202020204" pitchFamily="34" charset="0"/>
              </a:rPr>
              <a:t>8 × 2 = 16 m²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3BC3222-4CBD-A7CC-66BE-8098C3EDBFF6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EB22936-E417-0CF4-1603-AAAE1A0E22C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4998AB4-6713-70DA-CFBD-15A5E2238B73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FB9F678-7AFF-9218-D364-775B9C474D11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BB2ABCC-9094-3412-DDC1-7202A882A0EE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E2BC05F-16B4-3E29-4EB5-86170C8057F6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DD30B69-0A7F-E5B0-FF62-DE9F8C60280E}"/>
              </a:ext>
            </a:extLst>
          </p:cNvPr>
          <p:cNvSpPr txBox="1"/>
          <p:nvPr/>
        </p:nvSpPr>
        <p:spPr>
          <a:xfrm>
            <a:off x="252671" y="5864486"/>
            <a:ext cx="8039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 × 4 = 64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B4ABA34-7E6A-9CC9-814D-5B7F0CF35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039" y="2695624"/>
            <a:ext cx="4086412" cy="255038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8AC6EDF-39CC-3881-D959-8F8B640F427E}"/>
              </a:ext>
            </a:extLst>
          </p:cNvPr>
          <p:cNvSpPr txBox="1"/>
          <p:nvPr/>
        </p:nvSpPr>
        <p:spPr>
          <a:xfrm>
            <a:off x="338334" y="5307220"/>
            <a:ext cx="8039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lang="ar-MA" sz="2400" dirty="0">
                <a:solidFill>
                  <a:srgbClr val="FF0000"/>
                </a:solidFill>
              </a:rPr>
              <a:t>مساحة قاعدته  </a:t>
            </a:r>
            <a:r>
              <a:rPr lang="fr-FR" sz="2400" dirty="0">
                <a:solidFill>
                  <a:srgbClr val="FF0000"/>
                </a:solidFill>
                <a:latin typeface="Aptos" panose="02110004020202020204"/>
                <a:cs typeface="Arial" panose="020B0604020202020204" pitchFamily="34" charset="0"/>
              </a:rPr>
              <a:t>8 × 2 = 16 m²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9466E-78B6-79FD-B50A-06A4DC874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94AFEE3-DCCE-B6C9-138E-FCB7ACE4200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9BF2C4-6C98-F49C-C427-EF846C9731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7E65271-FED9-154E-F4EC-AB37B3980A1C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A842867-12F1-4CB0-E5F3-8F13606595F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DEC6469-9330-1D5B-DFF5-C760FD144DEE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914C8F30-95A0-FBC9-C4BB-0448703FA729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D923FBD-B8DC-9305-2A2E-0E1B4F460698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08012FB-55BD-56D8-CA81-3AB9765F1F0E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E86B8B-B17C-4162-8F96-98727B9829FF}"/>
              </a:ext>
            </a:extLst>
          </p:cNvPr>
          <p:cNvSpPr txBox="1"/>
          <p:nvPr/>
        </p:nvSpPr>
        <p:spPr>
          <a:xfrm>
            <a:off x="252671" y="5864486"/>
            <a:ext cx="8039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 × 4 = 64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E0AB23-AFDD-0D0F-3165-D159BF4AA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039" y="2695624"/>
            <a:ext cx="4086412" cy="255038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F1D3067-AAB7-46CB-483E-BD69490AE914}"/>
              </a:ext>
            </a:extLst>
          </p:cNvPr>
          <p:cNvSpPr txBox="1"/>
          <p:nvPr/>
        </p:nvSpPr>
        <p:spPr>
          <a:xfrm>
            <a:off x="338334" y="5307220"/>
            <a:ext cx="8039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lang="ar-MA" sz="2400" dirty="0">
                <a:solidFill>
                  <a:srgbClr val="FF0000"/>
                </a:solidFill>
              </a:rPr>
              <a:t>مساحة قاعدته  </a:t>
            </a:r>
            <a:r>
              <a:rPr lang="fr-FR" sz="2400" dirty="0">
                <a:solidFill>
                  <a:srgbClr val="FF0000"/>
                </a:solidFill>
                <a:latin typeface="Aptos" panose="02110004020202020204"/>
                <a:cs typeface="Arial" panose="020B0604020202020204" pitchFamily="34" charset="0"/>
              </a:rPr>
              <a:t>8 × 2 = 16 m²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54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DA075-3F35-51D3-2DD6-0E601CB0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92ED0E-4971-51DE-56FB-6A3FBFAA070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الوحدة المناسبة لحجم متوازي المستطيلات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95D45D-FA48-6368-C636-01A066C4B5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EE003B-3203-4E0B-87A6-739D1F4A9FFB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8B7E5CD-DD61-2A6B-4C17-D4D89623923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7D57CD3-AD70-04F5-BA26-8446F810B535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9643573-2AB1-D06E-BBA3-8A57F84096A2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A835C09-2985-413B-962D-7DF46D4BA3EC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071C13C-47EA-A3D4-DAF4-32CAE3B61BFD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C2CB9B5-8B60-F6C5-9EAA-D317A1EE023B}"/>
              </a:ext>
            </a:extLst>
          </p:cNvPr>
          <p:cNvSpPr txBox="1"/>
          <p:nvPr/>
        </p:nvSpPr>
        <p:spPr>
          <a:xfrm>
            <a:off x="252671" y="5296213"/>
            <a:ext cx="8039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lang="ar-MA" sz="2400" dirty="0">
                <a:solidFill>
                  <a:srgbClr val="FF0000"/>
                </a:solidFill>
              </a:rPr>
              <a:t>مساحة قاعدته  </a:t>
            </a:r>
            <a:r>
              <a:rPr lang="fr-FR" sz="2400" dirty="0">
                <a:solidFill>
                  <a:srgbClr val="FF0000"/>
                </a:solidFill>
                <a:latin typeface="Aptos" panose="02110004020202020204"/>
                <a:cs typeface="Arial" panose="020B0604020202020204" pitchFamily="34" charset="0"/>
              </a:rPr>
              <a:t>4 × 4 = 16 m²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AC687A-178F-3C28-3354-2AE16AEE78B8}"/>
              </a:ext>
            </a:extLst>
          </p:cNvPr>
          <p:cNvSpPr txBox="1"/>
          <p:nvPr/>
        </p:nvSpPr>
        <p:spPr>
          <a:xfrm>
            <a:off x="252671" y="5864486"/>
            <a:ext cx="8039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 × 4 = 64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2AA2423-5045-82F8-1B7E-96B8D9701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039" y="2695624"/>
            <a:ext cx="4086412" cy="255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77F56-8912-91B5-4B5D-56CD2C466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7C5D53-D0B4-0AD1-8E0C-2A1AE011280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0D238F-1830-83DD-56EB-26335066A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B0468A-CCB7-5ABF-FEDB-E1F2580829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229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8DC95-D58E-BE5B-E244-21CC2DD43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ECFE10-612E-26D9-3F81-0581148CAD5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4698B7-DD91-BE78-D50B-8EF86CD367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9B90990-C133-7285-281E-4AC557B12CAC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6E93C48-9D2C-E196-F13B-B384D8FB898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2D30F1-F88F-D8B0-6C7F-A319A513D2C6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871D5C1-02B5-7189-FA65-8E2B07A9BE73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149A5B4-6FF5-FA1C-E731-7950B77DCAAD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7C71EF-F4AA-63BA-20E9-F3B2C8E0AB9E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0E6BA77-5CCA-D9AA-7392-406D74EAF19A}"/>
              </a:ext>
            </a:extLst>
          </p:cNvPr>
          <p:cNvSpPr txBox="1"/>
          <p:nvPr/>
        </p:nvSpPr>
        <p:spPr>
          <a:xfrm>
            <a:off x="1007328" y="5782089"/>
            <a:ext cx="3919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 × 4 = 64 m</a:t>
            </a:r>
            <a:r>
              <a:rPr lang="fr-MA" sz="2800" b="1" baseline="30000" dirty="0">
                <a:solidFill>
                  <a:srgbClr val="FF0000"/>
                </a:solidFill>
              </a:rPr>
              <a:t>3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07DED1-C5B3-D3BA-C2DB-87F91A42A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039" y="2695624"/>
            <a:ext cx="4086412" cy="25503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54EFC9-2524-CA4A-F2F7-EE851A70FAED}"/>
              </a:ext>
            </a:extLst>
          </p:cNvPr>
          <p:cNvSpPr txBox="1"/>
          <p:nvPr/>
        </p:nvSpPr>
        <p:spPr>
          <a:xfrm>
            <a:off x="338334" y="5307220"/>
            <a:ext cx="8039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lang="ar-MA" sz="2400" dirty="0">
                <a:solidFill>
                  <a:srgbClr val="FF0000"/>
                </a:solidFill>
              </a:rPr>
              <a:t>مساحة قاعدته  </a:t>
            </a:r>
            <a:r>
              <a:rPr lang="fr-FR" sz="2400" dirty="0">
                <a:solidFill>
                  <a:srgbClr val="FF0000"/>
                </a:solidFill>
                <a:latin typeface="Aptos" panose="02110004020202020204"/>
                <a:cs typeface="Arial" panose="020B0604020202020204" pitchFamily="34" charset="0"/>
              </a:rPr>
              <a:t>8 × 2 = 16 m²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F7E7A2-9900-3677-B2B7-C75999E92D92}"/>
              </a:ext>
            </a:extLst>
          </p:cNvPr>
          <p:cNvSpPr txBox="1"/>
          <p:nvPr/>
        </p:nvSpPr>
        <p:spPr>
          <a:xfrm>
            <a:off x="4373211" y="5829514"/>
            <a:ext cx="39192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lang="ar-MA" sz="2400" dirty="0">
                <a:solidFill>
                  <a:srgbClr val="FF0000"/>
                </a:solidFill>
              </a:rPr>
              <a:t>حجم متوازي المستطيلات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27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احسبوا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حجم هذا المتوازي المستطيلات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102C84-0662-7A27-FE9D-BC8255AFC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6506" y="2269879"/>
            <a:ext cx="3090988" cy="231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46-CC0C-7C2F-3A5B-3A7C88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02C71E-47FF-56D0-4B60-749F825F3DE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DC8482-8F0E-7773-4D3F-80FDD0A2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EFA89-06DE-6D00-52F7-8278CEE9DB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2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FB28-54AB-D0CB-8F3B-94746F9B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78CBA70-F4D4-83B0-5053-1E3DA1B8BDA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FF8D58-876D-921C-B8A7-ADDA68593E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28FDC7-9D95-AD80-8A61-C171E5819447}"/>
              </a:ext>
            </a:extLst>
          </p:cNvPr>
          <p:cNvSpPr txBox="1"/>
          <p:nvPr/>
        </p:nvSpPr>
        <p:spPr>
          <a:xfrm>
            <a:off x="252671" y="5296213"/>
            <a:ext cx="8039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lang="ar-MA" sz="2400" dirty="0">
                <a:solidFill>
                  <a:srgbClr val="FF0000"/>
                </a:solidFill>
              </a:rPr>
              <a:t>مساحة قاعدته  </a:t>
            </a:r>
            <a:r>
              <a:rPr lang="fr-FR" sz="2400" dirty="0">
                <a:solidFill>
                  <a:srgbClr val="FF0000"/>
                </a:solidFill>
                <a:latin typeface="Aptos" panose="02110004020202020204"/>
                <a:cs typeface="Arial" panose="020B0604020202020204" pitchFamily="34" charset="0"/>
              </a:rPr>
              <a:t>5 × 8 = 40 dm²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3578B6-3D9E-883C-FD2B-EB8020980A3B}"/>
              </a:ext>
            </a:extLst>
          </p:cNvPr>
          <p:cNvSpPr txBox="1"/>
          <p:nvPr/>
        </p:nvSpPr>
        <p:spPr>
          <a:xfrm>
            <a:off x="1007328" y="5782089"/>
            <a:ext cx="3919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40 × 3 = 120 dm</a:t>
            </a:r>
            <a:r>
              <a:rPr lang="fr-MA" sz="2800" b="1" baseline="30000" dirty="0">
                <a:solidFill>
                  <a:srgbClr val="FF0000"/>
                </a:solidFill>
              </a:rPr>
              <a:t>3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1D0C414-56C2-8FE3-3189-72A1F84B48E8}"/>
              </a:ext>
            </a:extLst>
          </p:cNvPr>
          <p:cNvSpPr txBox="1"/>
          <p:nvPr/>
        </p:nvSpPr>
        <p:spPr>
          <a:xfrm>
            <a:off x="4373211" y="5829514"/>
            <a:ext cx="39192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7200" algn="ctr" rtl="1">
              <a:defRPr/>
            </a:pPr>
            <a:r>
              <a:rPr lang="ar-MA" sz="2400" dirty="0">
                <a:solidFill>
                  <a:srgbClr val="FF0000"/>
                </a:solidFill>
              </a:rPr>
              <a:t>حجم متوازي المستطيلات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0BFA5D-2B75-580A-1D34-1FC784F95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6506" y="2269879"/>
            <a:ext cx="3090988" cy="231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1302" y="2110560"/>
            <a:ext cx="2481401" cy="345602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3 صفحة 137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38103" y="2350227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60" y="2779274"/>
            <a:ext cx="4717804" cy="209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A5D5E8D-F9F0-623E-1721-BC3085B252DC}"/>
              </a:ext>
            </a:extLst>
          </p:cNvPr>
          <p:cNvSpPr txBox="1"/>
          <p:nvPr/>
        </p:nvSpPr>
        <p:spPr>
          <a:xfrm>
            <a:off x="614213" y="2546510"/>
            <a:ext cx="531848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لِحِسابِ حَجْمِ </a:t>
            </a:r>
            <a:r>
              <a:rPr lang="ar-MA" sz="3600" b="1" dirty="0"/>
              <a:t>مُتَوازي مُسْتَطيلاتٍ</a:t>
            </a:r>
            <a:r>
              <a:rPr lang="ar-MA" sz="3600" b="1" dirty="0">
                <a:solidFill>
                  <a:prstClr val="black"/>
                </a:solidFill>
              </a:rPr>
              <a:t>:</a:t>
            </a:r>
            <a:endParaRPr lang="ar-MA" sz="3400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r" rtl="1"/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1-</a:t>
            </a:r>
            <a:r>
              <a:rPr lang="ar-M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dirty="0">
                <a:solidFill>
                  <a:srgbClr val="FF0000"/>
                </a:solidFill>
              </a:rPr>
              <a:t>أَحْسُبُ</a:t>
            </a:r>
            <a:r>
              <a:rPr lang="ar-SA" sz="3600" dirty="0">
                <a:solidFill>
                  <a:prstClr val="black"/>
                </a:solidFill>
              </a:rPr>
              <a:t> </a:t>
            </a:r>
            <a:r>
              <a:rPr lang="ar-MA" sz="3600" dirty="0"/>
              <a:t>مِساحَةَ </a:t>
            </a:r>
            <a:r>
              <a:rPr lang="ar-MA" sz="3600" dirty="0">
                <a:solidFill>
                  <a:prstClr val="black"/>
                </a:solidFill>
              </a:rPr>
              <a:t>الْقاعِدَةِ</a:t>
            </a:r>
            <a:r>
              <a:rPr lang="ar-MA" sz="3600" b="1" dirty="0">
                <a:solidFill>
                  <a:prstClr val="black"/>
                </a:solidFill>
              </a:rPr>
              <a:t>؛</a:t>
            </a:r>
            <a:endParaRPr lang="fr-MA" sz="3600" b="1" dirty="0">
              <a:solidFill>
                <a:prstClr val="black"/>
              </a:solidFill>
            </a:endParaRPr>
          </a:p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2: </a:t>
            </a:r>
            <a:r>
              <a:rPr lang="ar-MA" sz="3600" dirty="0">
                <a:solidFill>
                  <a:srgbClr val="FF0000"/>
                </a:solidFill>
              </a:rPr>
              <a:t>أَحْسُبُ </a:t>
            </a:r>
            <a:r>
              <a:rPr lang="ar-MA" sz="3600" dirty="0">
                <a:solidFill>
                  <a:prstClr val="black"/>
                </a:solidFill>
              </a:rPr>
              <a:t>ال</a:t>
            </a:r>
            <a:r>
              <a:rPr lang="ar-MA" sz="3600" dirty="0"/>
              <a:t>مِساحَةَ</a:t>
            </a:r>
            <a:r>
              <a:rPr lang="ar-MA" sz="3600" dirty="0">
                <a:solidFill>
                  <a:prstClr val="black"/>
                </a:solidFill>
              </a:rPr>
              <a:t> في الاِرْتِفاعِ</a:t>
            </a:r>
            <a:r>
              <a:rPr lang="ar-MA" sz="3600" b="1" dirty="0">
                <a:solidFill>
                  <a:prstClr val="black"/>
                </a:solidFill>
              </a:rPr>
              <a:t>؛</a:t>
            </a:r>
          </a:p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3: </a:t>
            </a:r>
            <a:r>
              <a:rPr lang="ar-MA" sz="3600" dirty="0">
                <a:solidFill>
                  <a:srgbClr val="FF0000"/>
                </a:solidFill>
              </a:rPr>
              <a:t>أَكْتُبُ </a:t>
            </a:r>
            <a:r>
              <a:rPr lang="ar-MA" sz="3600" dirty="0">
                <a:solidFill>
                  <a:prstClr val="black"/>
                </a:solidFill>
              </a:rPr>
              <a:t>الْحَجْمَ بِاسْتِعْمالِ الوَحَدَةِ الْمُكَعَّبَةِ.</a:t>
            </a:r>
            <a:endParaRPr lang="ar-SA" sz="3400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FD737D-C89F-0E7F-9B06-5D212F039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264" y="2332725"/>
            <a:ext cx="7455614" cy="331070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4EF0AB5-1B4F-0299-D618-89BA03844560}"/>
              </a:ext>
            </a:extLst>
          </p:cNvPr>
          <p:cNvSpPr txBox="1"/>
          <p:nvPr/>
        </p:nvSpPr>
        <p:spPr>
          <a:xfrm>
            <a:off x="1095122" y="4276891"/>
            <a:ext cx="2082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× 4 × 7 = 420 m</a:t>
            </a:r>
            <a:r>
              <a:rPr lang="fr-MA" sz="1400" b="1" baseline="30000" dirty="0">
                <a:solidFill>
                  <a:srgbClr val="FF0000"/>
                </a:solidFill>
              </a:rPr>
              <a:t> 3</a:t>
            </a:r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9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B87CD5F-301C-97E7-F473-1417E8570892}"/>
              </a:ext>
            </a:extLst>
          </p:cNvPr>
          <p:cNvSpPr txBox="1"/>
          <p:nvPr/>
        </p:nvSpPr>
        <p:spPr>
          <a:xfrm>
            <a:off x="1095122" y="4806274"/>
            <a:ext cx="2082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× 5 × 6 = 210 m</a:t>
            </a:r>
            <a:r>
              <a:rPr lang="fr-MA" sz="1400" b="1" baseline="30000" dirty="0">
                <a:solidFill>
                  <a:srgbClr val="FF0000"/>
                </a:solidFill>
              </a:rPr>
              <a:t> 3</a:t>
            </a:r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900" dirty="0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5358" y="1893463"/>
            <a:ext cx="3064630" cy="426832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137 وأنجزوا النشاط 4.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702143" y="3570427"/>
            <a:ext cx="2584107" cy="10206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67CDEF-9C31-07F1-BB9F-F84CA76BE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114" y="2438400"/>
            <a:ext cx="7531653" cy="283920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72D169-BC3C-69B8-1DDF-F8BDEFB0AA32}"/>
              </a:ext>
            </a:extLst>
          </p:cNvPr>
          <p:cNvSpPr txBox="1"/>
          <p:nvPr/>
        </p:nvSpPr>
        <p:spPr>
          <a:xfrm>
            <a:off x="1114636" y="4583875"/>
            <a:ext cx="2082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× 7 = 252 m</a:t>
            </a:r>
            <a:r>
              <a:rPr lang="fr-MA" sz="1400" b="1" baseline="30000" dirty="0">
                <a:solidFill>
                  <a:srgbClr val="FF0000"/>
                </a:solidFill>
              </a:rPr>
              <a:t> 3</a:t>
            </a:r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9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2941AB-DC33-FF61-5E21-D13983565DE3}"/>
              </a:ext>
            </a:extLst>
          </p:cNvPr>
          <p:cNvSpPr txBox="1"/>
          <p:nvPr/>
        </p:nvSpPr>
        <p:spPr>
          <a:xfrm>
            <a:off x="3471256" y="4583874"/>
            <a:ext cx="2082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× 4 × 5 = 120 m</a:t>
            </a:r>
            <a:r>
              <a:rPr lang="fr-MA" sz="1400" b="1" baseline="30000" dirty="0">
                <a:solidFill>
                  <a:srgbClr val="FF0000"/>
                </a:solidFill>
              </a:rPr>
              <a:t> 3</a:t>
            </a:r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9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ED69DB-E7D4-2B13-3643-8A796BBA5501}"/>
              </a:ext>
            </a:extLst>
          </p:cNvPr>
          <p:cNvSpPr txBox="1"/>
          <p:nvPr/>
        </p:nvSpPr>
        <p:spPr>
          <a:xfrm>
            <a:off x="5946566" y="4583874"/>
            <a:ext cx="2082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× 2 × 4 = 80 cm</a:t>
            </a:r>
            <a:r>
              <a:rPr lang="fr-MA" sz="1400" b="1" baseline="30000" dirty="0">
                <a:solidFill>
                  <a:srgbClr val="FF0000"/>
                </a:solidFill>
              </a:rPr>
              <a:t> 3</a:t>
            </a:r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900" dirty="0"/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F556C7B-41FA-54B2-D83A-157034EC4934}"/>
              </a:ext>
            </a:extLst>
          </p:cNvPr>
          <p:cNvGrpSpPr/>
          <p:nvPr/>
        </p:nvGrpSpPr>
        <p:grpSpPr>
          <a:xfrm>
            <a:off x="2082212" y="1964071"/>
            <a:ext cx="4979575" cy="3586207"/>
            <a:chOff x="1589042" y="2668921"/>
            <a:chExt cx="4979575" cy="358620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24B94A-BDFB-A2A0-E249-799E9CAEC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5671" y="2668921"/>
              <a:ext cx="2542946" cy="358620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70946E0-CEDD-F3C9-C698-43548B677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9042" y="2691373"/>
              <a:ext cx="2529030" cy="3522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16643</TotalTime>
  <Words>739</Words>
  <Application>Microsoft Office PowerPoint</Application>
  <PresentationFormat>Affichage à l'écran (4:3)</PresentationFormat>
  <Paragraphs>240</Paragraphs>
  <Slides>46</Slides>
  <Notes>17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46</vt:i4>
      </vt:variant>
    </vt:vector>
  </HeadingPairs>
  <TitlesOfParts>
    <vt:vector size="58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4_Conception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SAMIR.BOUNAGA</cp:lastModifiedBy>
  <cp:revision>320</cp:revision>
  <cp:lastPrinted>2025-08-13T10:11:39Z</cp:lastPrinted>
  <dcterms:created xsi:type="dcterms:W3CDTF">2025-08-01T12:31:49Z</dcterms:created>
  <dcterms:modified xsi:type="dcterms:W3CDTF">2026-05-12T12:15:22Z</dcterms:modified>
</cp:coreProperties>
</file>