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0"/>
  </p:notesMasterIdLst>
  <p:handoutMasterIdLst>
    <p:handoutMasterId r:id="rId61"/>
  </p:handoutMasterIdLst>
  <p:sldIdLst>
    <p:sldId id="779" r:id="rId7"/>
    <p:sldId id="948" r:id="rId8"/>
    <p:sldId id="2134807023" r:id="rId9"/>
    <p:sldId id="780" r:id="rId10"/>
    <p:sldId id="2134807076" r:id="rId11"/>
    <p:sldId id="741" r:id="rId12"/>
    <p:sldId id="746" r:id="rId13"/>
    <p:sldId id="825" r:id="rId14"/>
    <p:sldId id="914" r:id="rId15"/>
    <p:sldId id="2134806637" r:id="rId16"/>
    <p:sldId id="2134806709" r:id="rId17"/>
    <p:sldId id="2134807080" r:id="rId18"/>
    <p:sldId id="2134807081" r:id="rId19"/>
    <p:sldId id="2134807082" r:id="rId20"/>
    <p:sldId id="2134807083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7077" r:id="rId28"/>
    <p:sldId id="2134806701" r:id="rId29"/>
    <p:sldId id="2134806719" r:id="rId30"/>
    <p:sldId id="2134806715" r:id="rId31"/>
    <p:sldId id="2134806702" r:id="rId32"/>
    <p:sldId id="2134807020" r:id="rId33"/>
    <p:sldId id="2134807021" r:id="rId34"/>
    <p:sldId id="2134807033" r:id="rId35"/>
    <p:sldId id="2134807024" r:id="rId36"/>
    <p:sldId id="2134807078" r:id="rId37"/>
    <p:sldId id="2134807079" r:id="rId38"/>
    <p:sldId id="2134807067" r:id="rId39"/>
    <p:sldId id="2134807068" r:id="rId40"/>
    <p:sldId id="2134806689" r:id="rId41"/>
    <p:sldId id="2134806665" r:id="rId42"/>
    <p:sldId id="2134806663" r:id="rId43"/>
    <p:sldId id="2134807028" r:id="rId44"/>
    <p:sldId id="2134806664" r:id="rId45"/>
    <p:sldId id="2134806696" r:id="rId46"/>
    <p:sldId id="848" r:id="rId47"/>
    <p:sldId id="921" r:id="rId48"/>
    <p:sldId id="922" r:id="rId49"/>
    <p:sldId id="924" r:id="rId50"/>
    <p:sldId id="925" r:id="rId51"/>
    <p:sldId id="849" r:id="rId52"/>
    <p:sldId id="2134806697" r:id="rId53"/>
    <p:sldId id="2134806706" r:id="rId54"/>
    <p:sldId id="2134807066" r:id="rId55"/>
    <p:sldId id="868" r:id="rId56"/>
    <p:sldId id="869" r:id="rId57"/>
    <p:sldId id="764" r:id="rId58"/>
    <p:sldId id="949" r:id="rId59"/>
  </p:sldIdLst>
  <p:sldSz cx="9144000" cy="6858000" type="screen4x3"/>
  <p:notesSz cx="6735763" cy="9866313"/>
  <p:embeddedFontLst>
    <p:embeddedFont>
      <p:font typeface="Dosis" pitchFamily="2" charset="0"/>
      <p:regular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C6AD"/>
    <a:srgbClr val="CF1F3C"/>
    <a:srgbClr val="CDC800"/>
    <a:srgbClr val="56FFEF"/>
    <a:srgbClr val="FDE5E3"/>
    <a:srgbClr val="028C8C"/>
    <a:srgbClr val="90CB77"/>
    <a:srgbClr val="AFD79B"/>
    <a:srgbClr val="1C161A"/>
    <a:srgbClr val="FC8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8497" autoAdjust="0"/>
  </p:normalViewPr>
  <p:slideViewPr>
    <p:cSldViewPr snapToGrid="0">
      <p:cViewPr varScale="1">
        <p:scale>
          <a:sx n="61" d="100"/>
          <a:sy n="61" d="100"/>
        </p:scale>
        <p:origin x="16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microsoft.com/office/2018/10/relationships/authors" Target="author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1295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01/06/2026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61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0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01/06/2026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345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9" r:id="rId2"/>
    <p:sldLayoutId id="214748392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9.emf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6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6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7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8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6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بِالْأَعْمِدَةِ: قِراءَةٌ وَتَأْويلٌ (2)</a:t>
            </a:r>
            <a:endParaRPr lang="f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5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بِالْأَعْمِدَةِ: قِراءَةٌ وَتَأْويلٌ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8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حَلُّ مَسائلِ تَحَوُّلٍ مِن خُطوَتَين</a:t>
            </a:r>
            <a:endParaRPr lang="fr-MA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7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تَحْويلُ جَدْوَلٍ إِلى مِبْيانِ بِالْأَعْمِدَةِ</a:t>
            </a:r>
            <a:endParaRPr lang="fr-MA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الثَّاني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تَحْويلُ جَدْوَلٍ إِلى مِبْيانِ بِالْأَعْمِدَةِ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5574D9-D975-F225-B006-BE6FFA3E5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798" y="2569186"/>
            <a:ext cx="5787468" cy="390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4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76206" y="3866803"/>
            <a:ext cx="62012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إِنْشاءِ مِبْيانٍ بِالْأَعْمِدَةِ انْطِلاقاً مِنْ مُعْطَياتِ جَدْوَلٍ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A2A66C-2060-B56A-CE80-021910D68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04" y="1718545"/>
            <a:ext cx="7241628" cy="4877960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460938" y="862060"/>
            <a:ext cx="6063587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137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987972" y="4614040"/>
            <a:ext cx="2901179" cy="1702677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4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دقيقتان.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C9236A3-279F-29F0-29B7-66A6AB7D000F}"/>
              </a:ext>
            </a:extLst>
          </p:cNvPr>
          <p:cNvGrpSpPr/>
          <p:nvPr/>
        </p:nvGrpSpPr>
        <p:grpSpPr>
          <a:xfrm>
            <a:off x="410897" y="1748230"/>
            <a:ext cx="8081462" cy="4837670"/>
            <a:chOff x="410897" y="1748230"/>
            <a:chExt cx="8081462" cy="48376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8308702-4852-D13F-B650-7E28B3CB2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897" y="1748230"/>
              <a:ext cx="8081462" cy="4837670"/>
            </a:xfrm>
            <a:prstGeom prst="roundRect">
              <a:avLst>
                <a:gd name="adj" fmla="val 5587"/>
              </a:avLst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FD63EB5-A23D-F7F5-FD63-2F4F7A980DA7}"/>
                </a:ext>
              </a:extLst>
            </p:cNvPr>
            <p:cNvSpPr txBox="1"/>
            <p:nvPr/>
          </p:nvSpPr>
          <p:spPr>
            <a:xfrm>
              <a:off x="4393325" y="3296951"/>
              <a:ext cx="34789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</a:rPr>
                <a:t>الاستحمام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EA7D1FE-F28D-6C25-BF7B-6321DB015A94}"/>
                </a:ext>
              </a:extLst>
            </p:cNvPr>
            <p:cNvSpPr txBox="1"/>
            <p:nvPr/>
          </p:nvSpPr>
          <p:spPr>
            <a:xfrm>
              <a:off x="4393325" y="4057760"/>
              <a:ext cx="34789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</a:rPr>
                <a:t>35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302DB7D-214F-391B-0E29-3D6DB327579C}"/>
                </a:ext>
              </a:extLst>
            </p:cNvPr>
            <p:cNvSpPr txBox="1"/>
            <p:nvPr/>
          </p:nvSpPr>
          <p:spPr>
            <a:xfrm>
              <a:off x="4393325" y="5270509"/>
              <a:ext cx="34789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</a:rPr>
                <a:t>15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606BB96-771F-50BC-CBED-622CBD9F6401}"/>
                </a:ext>
              </a:extLst>
            </p:cNvPr>
            <p:cNvSpPr txBox="1"/>
            <p:nvPr/>
          </p:nvSpPr>
          <p:spPr>
            <a:xfrm>
              <a:off x="4078014" y="6063995"/>
              <a:ext cx="4246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10 + 65 + 15 + 35 + 50 = 175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24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7D5AE136-1B44-12A9-698B-F2155DB4C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346" y="1966034"/>
            <a:ext cx="2931168" cy="414904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D186F4-B0AC-5E8A-C14F-6C3073D8B9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205" y="1966034"/>
            <a:ext cx="2924141" cy="414904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CCCF4DE-32D2-1CE9-85A1-AB06BDFFC413}"/>
              </a:ext>
            </a:extLst>
          </p:cNvPr>
          <p:cNvSpPr/>
          <p:nvPr/>
        </p:nvSpPr>
        <p:spPr>
          <a:xfrm>
            <a:off x="1702675" y="3573517"/>
            <a:ext cx="2543504" cy="324000"/>
          </a:xfrm>
          <a:prstGeom prst="roundRect">
            <a:avLst/>
          </a:prstGeom>
          <a:solidFill>
            <a:srgbClr val="FF2525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74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ضرب بالتوزيع. دوّنوا النتيجة فقط في دفاتركم.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529AA02-928E-5F18-0EFE-CA29FFF74E3D}"/>
              </a:ext>
            </a:extLst>
          </p:cNvPr>
          <p:cNvGrpSpPr/>
          <p:nvPr/>
        </p:nvGrpSpPr>
        <p:grpSpPr>
          <a:xfrm>
            <a:off x="1581931" y="2895553"/>
            <a:ext cx="5597012" cy="1600173"/>
            <a:chOff x="1581931" y="2895553"/>
            <a:chExt cx="5597012" cy="160017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1921AD5-3176-F974-6954-F37A1EEEA040}"/>
                </a:ext>
              </a:extLst>
            </p:cNvPr>
            <p:cNvGrpSpPr/>
            <p:nvPr/>
          </p:nvGrpSpPr>
          <p:grpSpPr>
            <a:xfrm>
              <a:off x="1581931" y="3429000"/>
              <a:ext cx="5597012" cy="613155"/>
              <a:chOff x="1581931" y="2616985"/>
              <a:chExt cx="5597012" cy="613155"/>
            </a:xfrm>
          </p:grpSpPr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4FE8EC36-9FFE-6BC1-DC34-E3A98359CB37}"/>
                  </a:ext>
                </a:extLst>
              </p:cNvPr>
              <p:cNvSpPr/>
              <p:nvPr/>
            </p:nvSpPr>
            <p:spPr>
              <a:xfrm>
                <a:off x="1848630" y="2616985"/>
                <a:ext cx="4396721" cy="564279"/>
              </a:xfrm>
              <a:prstGeom prst="roundRect">
                <a:avLst/>
              </a:prstGeom>
              <a:solidFill>
                <a:srgbClr val="FFEFB9"/>
              </a:solidFill>
              <a:ln>
                <a:solidFill>
                  <a:srgbClr val="17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F3EEC354-2DDD-0730-627C-2C069E64FD5A}"/>
                  </a:ext>
                </a:extLst>
              </p:cNvPr>
              <p:cNvSpPr txBox="1"/>
              <p:nvPr/>
            </p:nvSpPr>
            <p:spPr>
              <a:xfrm>
                <a:off x="2326930" y="2637496"/>
                <a:ext cx="36623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× </a:t>
                </a:r>
                <a:r>
                  <a:rPr lang="fr-FR" sz="2800" b="1" dirty="0">
                    <a:solidFill>
                      <a:srgbClr val="00B050"/>
                    </a:solidFill>
                    <a:latin typeface="Aptos" panose="02110004020202020204"/>
                  </a:rPr>
                  <a:t>2</a:t>
                </a:r>
                <a:r>
                  <a:rPr lang="fr-FR" sz="2800" b="1" dirty="0">
                    <a:solidFill>
                      <a:srgbClr val="0070C0"/>
                    </a:solidFill>
                    <a:latin typeface="Aptos" panose="02110004020202020204"/>
                  </a:rPr>
                  <a:t>1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100 +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 =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105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ED6C027-0D08-0EF6-9603-D1094FD01DA0}"/>
                  </a:ext>
                </a:extLst>
              </p:cNvPr>
              <p:cNvSpPr/>
              <p:nvPr/>
            </p:nvSpPr>
            <p:spPr>
              <a:xfrm>
                <a:off x="1581931" y="2647817"/>
                <a:ext cx="518787" cy="50823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17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2FDAD17-E160-8610-99FB-7B9539A7868F}"/>
                  </a:ext>
                </a:extLst>
              </p:cNvPr>
              <p:cNvSpPr txBox="1"/>
              <p:nvPr/>
            </p:nvSpPr>
            <p:spPr>
              <a:xfrm>
                <a:off x="1641888" y="2661727"/>
                <a:ext cx="3754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023F1B6-9208-F418-F161-218457461693}"/>
                  </a:ext>
                </a:extLst>
              </p:cNvPr>
              <p:cNvSpPr txBox="1"/>
              <p:nvPr/>
            </p:nvSpPr>
            <p:spPr>
              <a:xfrm>
                <a:off x="4896465" y="2768475"/>
                <a:ext cx="228247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مِ</a:t>
                </a: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ثالٌ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: 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Flèche : courbe vers le bas 3">
              <a:extLst>
                <a:ext uri="{FF2B5EF4-FFF2-40B4-BE49-F238E27FC236}">
                  <a16:creationId xmlns:a16="http://schemas.microsoft.com/office/drawing/2014/main" id="{0DFB54E4-7F73-9EF1-BEE9-CF9E3E336A96}"/>
                </a:ext>
              </a:extLst>
            </p:cNvPr>
            <p:cNvSpPr/>
            <p:nvPr/>
          </p:nvSpPr>
          <p:spPr>
            <a:xfrm>
              <a:off x="2496312" y="2895553"/>
              <a:ext cx="612648" cy="564279"/>
            </a:xfrm>
            <a:prstGeom prst="curvedDownArrow">
              <a:avLst>
                <a:gd name="adj1" fmla="val 0"/>
                <a:gd name="adj2" fmla="val 23836"/>
                <a:gd name="adj3" fmla="val 26621"/>
              </a:avLst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" name="Flèche : courbe vers le bas 6">
              <a:extLst>
                <a:ext uri="{FF2B5EF4-FFF2-40B4-BE49-F238E27FC236}">
                  <a16:creationId xmlns:a16="http://schemas.microsoft.com/office/drawing/2014/main" id="{85AA14E4-2C26-AA17-9F87-4FCC79758E1B}"/>
                </a:ext>
              </a:extLst>
            </p:cNvPr>
            <p:cNvSpPr/>
            <p:nvPr/>
          </p:nvSpPr>
          <p:spPr>
            <a:xfrm flipV="1">
              <a:off x="2496312" y="3931447"/>
              <a:ext cx="822960" cy="564279"/>
            </a:xfrm>
            <a:prstGeom prst="curvedDownArrow">
              <a:avLst>
                <a:gd name="adj1" fmla="val 0"/>
                <a:gd name="adj2" fmla="val 23836"/>
                <a:gd name="adj3" fmla="val 26621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9" name="Connecteur : en angle 8">
              <a:extLst>
                <a:ext uri="{FF2B5EF4-FFF2-40B4-BE49-F238E27FC236}">
                  <a16:creationId xmlns:a16="http://schemas.microsoft.com/office/drawing/2014/main" id="{3D23DB85-089A-8E9E-A362-ECBF83463B72}"/>
                </a:ext>
              </a:extLst>
            </p:cNvPr>
            <p:cNvCxnSpPr>
              <a:cxnSpLocks/>
              <a:stCxn id="4" idx="0"/>
              <a:endCxn id="3" idx="0"/>
            </p:cNvCxnSpPr>
            <p:nvPr/>
          </p:nvCxnSpPr>
          <p:spPr>
            <a:xfrm rot="16200000" flipH="1">
              <a:off x="3093011" y="2585511"/>
              <a:ext cx="540000" cy="1188000"/>
            </a:xfrm>
            <a:prstGeom prst="bentConnector3">
              <a:avLst>
                <a:gd name="adj1" fmla="val -41267"/>
              </a:avLst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9" name="Connecteur : en angle 18">
              <a:extLst>
                <a:ext uri="{FF2B5EF4-FFF2-40B4-BE49-F238E27FC236}">
                  <a16:creationId xmlns:a16="http://schemas.microsoft.com/office/drawing/2014/main" id="{010AEDB1-68C1-3676-28B8-3D072BD8478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573777" y="3343726"/>
              <a:ext cx="504000" cy="1800000"/>
            </a:xfrm>
            <a:prstGeom prst="bentConnector3">
              <a:avLst>
                <a:gd name="adj1" fmla="val -43710"/>
              </a:avLst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C0931B7B-32AE-CED7-50A0-21EBA91D23AC}"/>
              </a:ext>
            </a:extLst>
          </p:cNvPr>
          <p:cNvSpPr txBox="1"/>
          <p:nvPr/>
        </p:nvSpPr>
        <p:spPr>
          <a:xfrm>
            <a:off x="2679192" y="2258568"/>
            <a:ext cx="1344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50"/>
                </a:solidFill>
              </a:rPr>
              <a:t>5 × 20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175C6EB-B35F-8231-6521-A4D66605CCB7}"/>
              </a:ext>
            </a:extLst>
          </p:cNvPr>
          <p:cNvSpPr txBox="1"/>
          <p:nvPr/>
        </p:nvSpPr>
        <p:spPr>
          <a:xfrm>
            <a:off x="3155852" y="4677777"/>
            <a:ext cx="1344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5 × 1 </a:t>
            </a:r>
          </a:p>
        </p:txBody>
      </p:sp>
    </p:spTree>
    <p:extLst>
      <p:ext uri="{BB962C8B-B14F-4D97-AF65-F5344CB8AC3E}">
        <p14:creationId xmlns:p14="http://schemas.microsoft.com/office/powerpoint/2010/main" val="218298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BAC028FD-00E9-75AC-D70A-6F57D8F2C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8D8C9F-5576-FD94-4CC6-24586CAC3D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268" y="3022402"/>
            <a:ext cx="8334703" cy="90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21DC76B9-5327-6234-FAE8-6ABAE51B4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68" y="3022402"/>
            <a:ext cx="8334703" cy="90064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F33DA84-44C1-366E-9E26-5FA0B55F6F66}"/>
              </a:ext>
            </a:extLst>
          </p:cNvPr>
          <p:cNvGrpSpPr/>
          <p:nvPr/>
        </p:nvGrpSpPr>
        <p:grpSpPr>
          <a:xfrm>
            <a:off x="1637277" y="3110942"/>
            <a:ext cx="6777451" cy="732735"/>
            <a:chOff x="1637277" y="3110942"/>
            <a:chExt cx="6777451" cy="73273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083A740-4DC4-2C40-9187-875C8F3FD216}"/>
                </a:ext>
              </a:extLst>
            </p:cNvPr>
            <p:cNvSpPr>
              <a:spLocks/>
            </p:cNvSpPr>
            <p:nvPr/>
          </p:nvSpPr>
          <p:spPr>
            <a:xfrm>
              <a:off x="1646431" y="311094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789232-0492-1857-241B-1CB320ACD145}"/>
                </a:ext>
              </a:extLst>
            </p:cNvPr>
            <p:cNvSpPr>
              <a:spLocks/>
            </p:cNvSpPr>
            <p:nvPr/>
          </p:nvSpPr>
          <p:spPr>
            <a:xfrm>
              <a:off x="3692572" y="3110944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98C1D1-283E-1934-C303-465E0BD647D2}"/>
                </a:ext>
              </a:extLst>
            </p:cNvPr>
            <p:cNvSpPr>
              <a:spLocks/>
            </p:cNvSpPr>
            <p:nvPr/>
          </p:nvSpPr>
          <p:spPr>
            <a:xfrm>
              <a:off x="5768209" y="312077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AAB6F0E-9B30-216D-0C9B-62649510DD70}"/>
                </a:ext>
              </a:extLst>
            </p:cNvPr>
            <p:cNvSpPr>
              <a:spLocks/>
            </p:cNvSpPr>
            <p:nvPr/>
          </p:nvSpPr>
          <p:spPr>
            <a:xfrm>
              <a:off x="7842490" y="3110942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B1203D-73C8-3E01-9F69-2E446B486E18}"/>
                </a:ext>
              </a:extLst>
            </p:cNvPr>
            <p:cNvSpPr>
              <a:spLocks/>
            </p:cNvSpPr>
            <p:nvPr/>
          </p:nvSpPr>
          <p:spPr>
            <a:xfrm>
              <a:off x="1637277" y="3493416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D2277B7-84AC-B5DA-315F-FCF6F66B7847}"/>
                </a:ext>
              </a:extLst>
            </p:cNvPr>
            <p:cNvSpPr>
              <a:spLocks/>
            </p:cNvSpPr>
            <p:nvPr/>
          </p:nvSpPr>
          <p:spPr>
            <a:xfrm>
              <a:off x="3697813" y="349341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8553EB-A4B5-424D-A1F6-5D2177B365ED}"/>
                </a:ext>
              </a:extLst>
            </p:cNvPr>
            <p:cNvSpPr>
              <a:spLocks/>
            </p:cNvSpPr>
            <p:nvPr/>
          </p:nvSpPr>
          <p:spPr>
            <a:xfrm>
              <a:off x="5768181" y="3503246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B9D8A42-EDCC-9A47-8E24-C553DA9F8F2A}"/>
                </a:ext>
              </a:extLst>
            </p:cNvPr>
            <p:cNvSpPr>
              <a:spLocks/>
            </p:cNvSpPr>
            <p:nvPr/>
          </p:nvSpPr>
          <p:spPr>
            <a:xfrm>
              <a:off x="7858213" y="3493413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69810" y="3048563"/>
            <a:ext cx="753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155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59977" y="3458505"/>
            <a:ext cx="763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112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580509" y="3048563"/>
            <a:ext cx="79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198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27182" y="3048563"/>
            <a:ext cx="79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245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10004" y="3468337"/>
            <a:ext cx="763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27181" y="3468337"/>
            <a:ext cx="802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689606" y="3048563"/>
            <a:ext cx="79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215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699437" y="3468337"/>
            <a:ext cx="802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52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تَحْويلُ جَدْوَلٍ إِلى مِبْيانِ بِالْأَعْمِدَةِ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إِنْشاء مِبْيانٍ بِالأَعْمِدَةِ انْطِلاقًا مِنْ جَدْوَلٍ، 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1BB458-0E27-CE4C-AAD5-BD36CFF7478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37000" y="1882622"/>
            <a:ext cx="8236410" cy="4627265"/>
            <a:chOff x="337000" y="1882622"/>
            <a:chExt cx="8236410" cy="462726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094CF26-35FD-17AC-13DF-2105D1BAC32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000" y="1882622"/>
              <a:ext cx="8236410" cy="462726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9B2982-CC9B-5665-A674-D17D03C8017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19137" y="2550695"/>
              <a:ext cx="3465095" cy="21656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000" dirty="0">
                  <a:solidFill>
                    <a:srgbClr val="028C8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تَحْويلُ جَدْوَلٍ إِلى مِبْيانِ بِالْأَعْمِدَةِ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MATH_N3_P5_SEM2_S3_V1">
            <a:hlinkClick r:id="" action="ppaction://media"/>
            <a:extLst>
              <a:ext uri="{FF2B5EF4-FFF2-40B4-BE49-F238E27FC236}">
                <a16:creationId xmlns:a16="http://schemas.microsoft.com/office/drawing/2014/main" id="{CC95CA6E-30D2-6F85-A920-8B983D542C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7059" y="1792224"/>
            <a:ext cx="8543883" cy="480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1C0E82-C01C-A2A9-7DC6-40E7FBB2B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37" y="1839360"/>
            <a:ext cx="8179284" cy="458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سنحول معطيات الجدول التالي إلى مبيان بالأعمدة،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23108DB-A934-13F7-DF99-485354C06CFE}"/>
              </a:ext>
            </a:extLst>
          </p:cNvPr>
          <p:cNvSpPr txBox="1"/>
          <p:nvPr/>
        </p:nvSpPr>
        <p:spPr>
          <a:xfrm>
            <a:off x="463297" y="2117157"/>
            <a:ext cx="7909038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قَامَ تَلَامِيذُ نَادِي الْبَيئَةِ بِتَدْوِينِ كُتْلَةِ الْمَوَادِّ الْبلَاسْتِيكِيَّةِ الْمَجْمُوعَةِ وَالْمُعَدَّةِ لِإِعَادَةِ التَّدْوِيرِ خِلَالَ أَربَعَةِ أَشْهُرٍ مُتَتَالِيَةٍ، فِي الْجَدْوَلِ الْآتِي:</a:t>
            </a:r>
            <a:endParaRPr lang="fr-FR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0B2C719-8085-D02F-EF0E-596F88CABB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693585"/>
              </p:ext>
            </p:extLst>
          </p:nvPr>
        </p:nvGraphicFramePr>
        <p:xfrm>
          <a:off x="2231136" y="3731886"/>
          <a:ext cx="4681728" cy="2286000"/>
        </p:xfrm>
        <a:graphic>
          <a:graphicData uri="http://schemas.openxmlformats.org/drawingml/2006/table">
            <a:tbl>
              <a:tblPr rtl="1"/>
              <a:tblGrid>
                <a:gridCol w="2340864">
                  <a:extLst>
                    <a:ext uri="{9D8B030D-6E8A-4147-A177-3AD203B41FA5}">
                      <a16:colId xmlns:a16="http://schemas.microsoft.com/office/drawing/2014/main" val="1732975289"/>
                    </a:ext>
                  </a:extLst>
                </a:gridCol>
                <a:gridCol w="2340864">
                  <a:extLst>
                    <a:ext uri="{9D8B030D-6E8A-4147-A177-3AD203B41FA5}">
                      <a16:colId xmlns:a16="http://schemas.microsoft.com/office/drawing/2014/main" val="3714601618"/>
                    </a:ext>
                  </a:extLst>
                </a:gridCol>
              </a:tblGrid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الشَّهرُ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كُتْلَةُ الْمَوادِّ الْبلَاسْتِيكِيَّةِ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595392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يناير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/>
                        <a:t>30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36362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فبراير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/>
                        <a:t>35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9147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/>
                        <a:t>مارس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FR" sz="2400" dirty="0"/>
                        <a:t>50</a:t>
                      </a:r>
                      <a:r>
                        <a:rPr lang="fr-MA" sz="2400" dirty="0"/>
                        <a:t>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396022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أبريل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/>
                        <a:t>45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7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A0C463-A86A-E984-098C-4F4CE6D410C4}"/>
              </a:ext>
            </a:extLst>
          </p:cNvPr>
          <p:cNvSpPr txBox="1"/>
          <p:nvPr/>
        </p:nvSpPr>
        <p:spPr>
          <a:xfrm>
            <a:off x="463297" y="2117157"/>
            <a:ext cx="7909038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قَامَ تَلَامِيذُ نَادِي الْبَيئَةِ بِتَدْوِينِ كُتْلَةِ الْمَوَادِّ الْبلَاسْتِيكِيَّةِ الْمَجْمُوعَةِ وَالْمُعَدَّةِ لِإِعَادَةِ التَّدْوِيرِ خِلَالَ أَربَعَةِ أَشْهُرٍ مُتَتَالِيَةٍ، فِي الْجَدْوَلِ الْآتِي:</a:t>
            </a:r>
            <a:endParaRPr lang="fr-FR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467EA0B-2E6F-9770-5C36-FF623D2882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349236"/>
              </p:ext>
            </p:extLst>
          </p:nvPr>
        </p:nvGraphicFramePr>
        <p:xfrm>
          <a:off x="2231136" y="3731886"/>
          <a:ext cx="4681728" cy="2286000"/>
        </p:xfrm>
        <a:graphic>
          <a:graphicData uri="http://schemas.openxmlformats.org/drawingml/2006/table">
            <a:tbl>
              <a:tblPr rtl="1"/>
              <a:tblGrid>
                <a:gridCol w="2340864">
                  <a:extLst>
                    <a:ext uri="{9D8B030D-6E8A-4147-A177-3AD203B41FA5}">
                      <a16:colId xmlns:a16="http://schemas.microsoft.com/office/drawing/2014/main" val="1732975289"/>
                    </a:ext>
                  </a:extLst>
                </a:gridCol>
                <a:gridCol w="2340864">
                  <a:extLst>
                    <a:ext uri="{9D8B030D-6E8A-4147-A177-3AD203B41FA5}">
                      <a16:colId xmlns:a16="http://schemas.microsoft.com/office/drawing/2014/main" val="3714601618"/>
                    </a:ext>
                  </a:extLst>
                </a:gridCol>
              </a:tblGrid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الشَّهرُ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كُتْلَةُ الْمَوادِّ الْبلَاسْتِيكِيَّةِ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595392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يناير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/>
                        <a:t>30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36362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فبراير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/>
                        <a:t>35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9147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/>
                        <a:t>مارس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FR" sz="2400" dirty="0"/>
                        <a:t>50</a:t>
                      </a:r>
                      <a:r>
                        <a:rPr lang="fr-MA" sz="2400" dirty="0"/>
                        <a:t>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396022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أبريل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/>
                        <a:t>45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7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لتحويل معطيات جدول إلى مبيان بالأعمدة؟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970447" y="1854853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عُنْوانًا مُناسِبًا لِلْمِبْيَانِ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137705" y="1854853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أَنْواعَ الْبَياناتِ أَسفَلَ مِحْوَرِ  الْأَنواعِ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94F29B23-CA6B-2257-3CAD-ACC4301AFDB6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E4E87D-0612-4FD6-51D4-B8CD682A5B6A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أُلوِّنُ الأَعمِدَةَ ابْتِداءً مِنَ الأَسْفَلِ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9B16CE9-35D6-3EC9-C058-4B0A6E66A8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1CD74F5-52D9-73EA-A08D-5A62DF909FF5}"/>
              </a:ext>
            </a:extLst>
          </p:cNvPr>
          <p:cNvSpPr txBox="1"/>
          <p:nvPr/>
        </p:nvSpPr>
        <p:spPr>
          <a:xfrm>
            <a:off x="349731" y="2634421"/>
            <a:ext cx="7909038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قَامَ تَلَامِيذُ نَادِي الْبَيئَةِ بِتَدْوِينِ كُتْلَةِ الْمَوَادِّ الْبلَاسْتِيكِيَّةِ الْمَجْمُوعَةِ وَالْمُعَدَّةِ لِإِعَادَةِ التَّدْوِيرِ خِلَالَ أَربَعَةِ أَشْهُرٍ مُتَتَالِيَةٍ، فِي الْجَدْوَلِ الْآتِي:</a:t>
            </a:r>
            <a:endParaRPr lang="fr-FR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1C87F69-E2AA-5B11-8D04-DB30B349C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348342"/>
              </p:ext>
            </p:extLst>
          </p:nvPr>
        </p:nvGraphicFramePr>
        <p:xfrm>
          <a:off x="2326332" y="4095806"/>
          <a:ext cx="4196388" cy="1981200"/>
        </p:xfrm>
        <a:graphic>
          <a:graphicData uri="http://schemas.openxmlformats.org/drawingml/2006/table">
            <a:tbl>
              <a:tblPr rtl="1"/>
              <a:tblGrid>
                <a:gridCol w="2098194">
                  <a:extLst>
                    <a:ext uri="{9D8B030D-6E8A-4147-A177-3AD203B41FA5}">
                      <a16:colId xmlns:a16="http://schemas.microsoft.com/office/drawing/2014/main" val="1732975289"/>
                    </a:ext>
                  </a:extLst>
                </a:gridCol>
                <a:gridCol w="2098194">
                  <a:extLst>
                    <a:ext uri="{9D8B030D-6E8A-4147-A177-3AD203B41FA5}">
                      <a16:colId xmlns:a16="http://schemas.microsoft.com/office/drawing/2014/main" val="3714601618"/>
                    </a:ext>
                  </a:extLst>
                </a:gridCol>
              </a:tblGrid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الشَّهرُ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كُتْلَةُ الْمَوادِّ الْبلَاسْتِيكِيَّةِ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595392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يناير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000" dirty="0"/>
                        <a:t>30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363623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فبراير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000" dirty="0"/>
                        <a:t>35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91473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مارس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FR" sz="2000" dirty="0"/>
                        <a:t>50</a:t>
                      </a:r>
                      <a:r>
                        <a:rPr lang="fr-MA" sz="2000" dirty="0"/>
                        <a:t>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396022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أبريل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000" dirty="0"/>
                        <a:t>45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7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اكتبوا عنوانا مناسبا للمبيان انطلاقا من نص الوضعية.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895C523C-6A22-282F-8C51-80AC75EC0F84}"/>
              </a:ext>
            </a:extLst>
          </p:cNvPr>
          <p:cNvGrpSpPr/>
          <p:nvPr/>
        </p:nvGrpSpPr>
        <p:grpSpPr>
          <a:xfrm>
            <a:off x="5970447" y="1854853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A4C345-7DDD-BB75-CB6F-27CAF4FDC6F3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عُنْوانًا مُناسِبًا لِلْمِبْيَانِ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B828A242-DEC7-21D9-2892-B1C9BA1BB1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DA3BF113-6925-CD79-A481-633855C84F1F}"/>
              </a:ext>
            </a:extLst>
          </p:cNvPr>
          <p:cNvGrpSpPr/>
          <p:nvPr/>
        </p:nvGrpSpPr>
        <p:grpSpPr>
          <a:xfrm>
            <a:off x="3137705" y="1854853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1EF9A1A-99A1-9574-42F0-C3477248DBF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أَنْواعَ الْبَياناتِ أَسفَلَ مِحْوَرِ الْأَنواعِ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B4EB875C-07A2-1D23-4D07-BB83B93B41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3D0C2F6B-A38B-1C73-B9FC-ABFAA8198E0B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9AE1529-75FD-2DDC-715D-255556A184A8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أُلوِّنُ الأَعمِدَةَ ابْتِداءً مِنَ الأَسْفَلِ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75866C7E-1314-C4C2-0DCA-8938849B15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192C3FAF-335D-6231-6446-7A429AC0166B}"/>
              </a:ext>
            </a:extLst>
          </p:cNvPr>
          <p:cNvSpPr txBox="1"/>
          <p:nvPr/>
        </p:nvSpPr>
        <p:spPr>
          <a:xfrm>
            <a:off x="349731" y="2634421"/>
            <a:ext cx="7909038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قَامَ تَلَامِيذُ نَادِي الْبَيئَةِ بِتَدْوِينِ 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كُتْلَةِ الْمَوَادِّ الْبلَاسْتِيكِيَّةِ الْمَجْمُوعَةِ وَالْمُعَدَّةِ لِإِعَادَةِ التَّدْوِيرِ خِلَالَ أَربَعَةِ أَشْهُرٍ مُتَتَالِيَةٍ</a:t>
            </a:r>
            <a:r>
              <a:rPr lang="a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فِي الْجَدْوَلِ الْآتِي:</a:t>
            </a:r>
            <a:endParaRPr lang="fr-FR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94B00D4-0616-35D8-E730-CE2B969757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241994"/>
              </p:ext>
            </p:extLst>
          </p:nvPr>
        </p:nvGraphicFramePr>
        <p:xfrm>
          <a:off x="2326332" y="4095806"/>
          <a:ext cx="4196388" cy="1981200"/>
        </p:xfrm>
        <a:graphic>
          <a:graphicData uri="http://schemas.openxmlformats.org/drawingml/2006/table">
            <a:tbl>
              <a:tblPr rtl="1"/>
              <a:tblGrid>
                <a:gridCol w="2098194">
                  <a:extLst>
                    <a:ext uri="{9D8B030D-6E8A-4147-A177-3AD203B41FA5}">
                      <a16:colId xmlns:a16="http://schemas.microsoft.com/office/drawing/2014/main" val="1732975289"/>
                    </a:ext>
                  </a:extLst>
                </a:gridCol>
                <a:gridCol w="2098194">
                  <a:extLst>
                    <a:ext uri="{9D8B030D-6E8A-4147-A177-3AD203B41FA5}">
                      <a16:colId xmlns:a16="http://schemas.microsoft.com/office/drawing/2014/main" val="3714601618"/>
                    </a:ext>
                  </a:extLst>
                </a:gridCol>
              </a:tblGrid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الشَّهرُ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كُتْلَةُ الْمَوادِّ الْبلَاسْتِيكِيَّةِ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595392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يناير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000" dirty="0"/>
                        <a:t>30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363623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فبراير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000" dirty="0"/>
                        <a:t>35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91473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مارس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FR" sz="2000" dirty="0"/>
                        <a:t>50</a:t>
                      </a:r>
                      <a:r>
                        <a:rPr lang="fr-MA" sz="2000" dirty="0"/>
                        <a:t>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396022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أبريل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000" dirty="0"/>
                        <a:t>45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7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يجب أن يتضمن العنوان، على الأقل: كتلة المواد البلاستيكية خلال 4 أشهر.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16D42D5-54F0-746A-96E5-BA51683765A0}"/>
              </a:ext>
            </a:extLst>
          </p:cNvPr>
          <p:cNvSpPr txBox="1"/>
          <p:nvPr/>
        </p:nvSpPr>
        <p:spPr>
          <a:xfrm>
            <a:off x="349731" y="2634421"/>
            <a:ext cx="7909038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قَامَ تَلَامِيذُ نَادِي الْبَيئَةِ بِتَدْوِينِ 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كُتْلَةِ الْمَوَادِّ الْبلَاسْتِيكِيَّةِ </a:t>
            </a:r>
            <a:r>
              <a:rPr lang="a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الْمَجْمُوعَةِ وَالْمُعَدَّةِ لِإِعَادَةِ التَّدْوِيرِ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خِلَالَ أَربَعَةِ أَشْهُرٍ </a:t>
            </a:r>
            <a:r>
              <a:rPr lang="ar-MA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مُتَتَالِيَةٍ، فِي الْجَدْوَلِ الْآتِي:</a:t>
            </a:r>
            <a:endParaRPr lang="fr-FR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817F624-78F5-EF6E-670D-EB8CD5B6C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881813"/>
              </p:ext>
            </p:extLst>
          </p:nvPr>
        </p:nvGraphicFramePr>
        <p:xfrm>
          <a:off x="2326332" y="4095806"/>
          <a:ext cx="4196388" cy="1981200"/>
        </p:xfrm>
        <a:graphic>
          <a:graphicData uri="http://schemas.openxmlformats.org/drawingml/2006/table">
            <a:tbl>
              <a:tblPr rtl="1"/>
              <a:tblGrid>
                <a:gridCol w="2098194">
                  <a:extLst>
                    <a:ext uri="{9D8B030D-6E8A-4147-A177-3AD203B41FA5}">
                      <a16:colId xmlns:a16="http://schemas.microsoft.com/office/drawing/2014/main" val="1732975289"/>
                    </a:ext>
                  </a:extLst>
                </a:gridCol>
                <a:gridCol w="2098194">
                  <a:extLst>
                    <a:ext uri="{9D8B030D-6E8A-4147-A177-3AD203B41FA5}">
                      <a16:colId xmlns:a16="http://schemas.microsoft.com/office/drawing/2014/main" val="3714601618"/>
                    </a:ext>
                  </a:extLst>
                </a:gridCol>
              </a:tblGrid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الشَّهرُ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كُتْلَةُ الْمَوادِّ الْبلَاسْتِيكِيَّةِ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595392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يناير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000" dirty="0"/>
                        <a:t>30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363623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فبراير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000" dirty="0"/>
                        <a:t>35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91473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مارس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FR" sz="2000" dirty="0"/>
                        <a:t>50</a:t>
                      </a:r>
                      <a:r>
                        <a:rPr lang="fr-MA" sz="2000" dirty="0"/>
                        <a:t>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396022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dirty="0"/>
                        <a:t>أبريل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000" dirty="0"/>
                        <a:t>45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7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لتحويل معطيات الجدول إلى مبيان بالأعمدة؟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BAFB2CDC-1A3F-7E25-43EA-F9C42F897270}"/>
              </a:ext>
            </a:extLst>
          </p:cNvPr>
          <p:cNvGrpSpPr/>
          <p:nvPr/>
        </p:nvGrpSpPr>
        <p:grpSpPr>
          <a:xfrm>
            <a:off x="3137704" y="1854853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1C45E5-16F5-71CC-AC8F-7DE9D5AC5506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أَنْواعَ الْبَياناتِ أَسفَلَ مِحْوَرِ الْأَنواعِ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C38844F-BA23-21CB-73E0-DEB0841DAE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0271E2CE-CBC6-CD5F-141F-336C8D38340E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3419EB3-412C-ADB7-DC3F-C64E38E0920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عُنْوانًا مُناسِبًا لِلْمِبْيَانِ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0C90F79-E37C-275B-0298-D100D6873D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0CD9CADC-4BDB-347F-845E-D3E86FE36141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3CBEB11-E3CB-B5E5-B622-B942403B4FF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أُلوِّنُ الأَعمِدَةَ ابْتِداءً مِنَ الأَسْفَلِ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DFB6A8A-43A3-7FE6-1D0D-DC98FF5A5C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E1FE496-07F1-9C83-43EF-14701E4F4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482912"/>
              </p:ext>
            </p:extLst>
          </p:nvPr>
        </p:nvGraphicFramePr>
        <p:xfrm>
          <a:off x="2231136" y="3429000"/>
          <a:ext cx="4681728" cy="2286000"/>
        </p:xfrm>
        <a:graphic>
          <a:graphicData uri="http://schemas.openxmlformats.org/drawingml/2006/table">
            <a:tbl>
              <a:tblPr rtl="1"/>
              <a:tblGrid>
                <a:gridCol w="2340864">
                  <a:extLst>
                    <a:ext uri="{9D8B030D-6E8A-4147-A177-3AD203B41FA5}">
                      <a16:colId xmlns:a16="http://schemas.microsoft.com/office/drawing/2014/main" val="1732975289"/>
                    </a:ext>
                  </a:extLst>
                </a:gridCol>
                <a:gridCol w="2340864">
                  <a:extLst>
                    <a:ext uri="{9D8B030D-6E8A-4147-A177-3AD203B41FA5}">
                      <a16:colId xmlns:a16="http://schemas.microsoft.com/office/drawing/2014/main" val="3714601618"/>
                    </a:ext>
                  </a:extLst>
                </a:gridCol>
              </a:tblGrid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الشَّهرُ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كُتْلَةُ الْمَوادِّ الْبلَاسْتِيكِيَّةِ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595392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يناير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/>
                        <a:t>30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36362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فبراير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/>
                        <a:t>35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9147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مارس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FR" sz="2400" dirty="0"/>
                        <a:t>50</a:t>
                      </a:r>
                      <a:r>
                        <a:rPr lang="fr-MA" sz="2400" dirty="0"/>
                        <a:t>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396022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أبريل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/>
                        <a:t>45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7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27279" y="849493"/>
            <a:ext cx="7204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ارسموا محورا للأنواع أي الشهور، ثم ارسموا لكل نوع عمودا من خانات متساوية: لاحظوا أن قيمة كل خانة هي 5.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7" name="Group 12">
            <a:extLst>
              <a:ext uri="{FF2B5EF4-FFF2-40B4-BE49-F238E27FC236}">
                <a16:creationId xmlns:a16="http://schemas.microsoft.com/office/drawing/2014/main" id="{0E95DFF5-F3B7-A2EB-FEFC-11A467E8AA33}"/>
              </a:ext>
            </a:extLst>
          </p:cNvPr>
          <p:cNvGrpSpPr/>
          <p:nvPr/>
        </p:nvGrpSpPr>
        <p:grpSpPr>
          <a:xfrm>
            <a:off x="3137704" y="1854853"/>
            <a:ext cx="2614454" cy="551406"/>
            <a:chOff x="5827780" y="1914188"/>
            <a:chExt cx="2526167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CBDAF87-93A3-B62B-7F50-F20795921CD5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أَنْواعَ الْبَياناتِ أَسفَلَ مِحْوَرِ الْأَنواعِ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4400E96-62B6-227E-3B45-3C5327FB28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CC1922DA-5860-392C-3E01-4AD1EEF0A1C3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4517E3C-8DB5-5723-AFDC-F34AEF50D8EC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عُنْوانًا مُناسِبًا لِلْمِبْيَانِ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2EE0E63-6FFB-870C-522C-521D7628EB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744F056C-7B1C-6463-CC95-7097301BB3B6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B8B08C1-CC9D-766E-A457-82E0703993C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أُلوِّنُ الأَعمِدَةَ ابْتِداءً مِنَ الأَسْفَلِ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0EE8A504-4A2E-B13E-A6AC-5F42FC1CE8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638B91A-F67B-3EAB-6427-D8955C8DD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778945"/>
              </p:ext>
            </p:extLst>
          </p:nvPr>
        </p:nvGraphicFramePr>
        <p:xfrm>
          <a:off x="2231136" y="3429000"/>
          <a:ext cx="4681728" cy="2286000"/>
        </p:xfrm>
        <a:graphic>
          <a:graphicData uri="http://schemas.openxmlformats.org/drawingml/2006/table">
            <a:tbl>
              <a:tblPr rtl="1"/>
              <a:tblGrid>
                <a:gridCol w="2340864">
                  <a:extLst>
                    <a:ext uri="{9D8B030D-6E8A-4147-A177-3AD203B41FA5}">
                      <a16:colId xmlns:a16="http://schemas.microsoft.com/office/drawing/2014/main" val="1732975289"/>
                    </a:ext>
                  </a:extLst>
                </a:gridCol>
                <a:gridCol w="2340864">
                  <a:extLst>
                    <a:ext uri="{9D8B030D-6E8A-4147-A177-3AD203B41FA5}">
                      <a16:colId xmlns:a16="http://schemas.microsoft.com/office/drawing/2014/main" val="3714601618"/>
                    </a:ext>
                  </a:extLst>
                </a:gridCol>
              </a:tblGrid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الشَّهرُ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كُتْلَةُ الْمَوادِّ الْبلَاسْتِيكِيَّةِ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595392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يناير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/>
                        <a:t>30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36362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فبراير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/>
                        <a:t>35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9147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مارس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FR" sz="2400" dirty="0"/>
                        <a:t>50</a:t>
                      </a:r>
                      <a:r>
                        <a:rPr lang="fr-MA" sz="2400" dirty="0"/>
                        <a:t>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396022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أبريل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/>
                        <a:t>45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7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08AE-A483-F5D8-52C3-4C76C59F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549EA5F-3CEB-D9F1-5477-76F16F529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4D0375-8365-F321-F88F-4E95B539F25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يجب أن تحصلوا على مبيان أولي كالتالي:</a:t>
            </a:r>
            <a:endParaRPr lang="ar-MA" sz="1600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911B1C3-3DDC-480D-0659-065EF8B010FB}"/>
              </a:ext>
            </a:extLst>
          </p:cNvPr>
          <p:cNvGrpSpPr/>
          <p:nvPr/>
        </p:nvGrpSpPr>
        <p:grpSpPr>
          <a:xfrm>
            <a:off x="1288634" y="1625707"/>
            <a:ext cx="5739136" cy="4966748"/>
            <a:chOff x="1288634" y="1625707"/>
            <a:chExt cx="5739136" cy="496674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0B81CE1-1F39-CF4D-4CFA-ABC8F9FF0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DE5E3"/>
                </a:clrFrom>
                <a:clrTo>
                  <a:srgbClr val="FDE5E3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4609" t="21382" r="52847" b="24491"/>
            <a:stretch>
              <a:fillRect/>
            </a:stretch>
          </p:blipFill>
          <p:spPr>
            <a:xfrm>
              <a:off x="1816607" y="1625707"/>
              <a:ext cx="5211163" cy="4653173"/>
            </a:xfrm>
            <a:prstGeom prst="roundRect">
              <a:avLst>
                <a:gd name="adj" fmla="val 4479"/>
              </a:avLst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E143623-4D35-5C5B-4DB2-A2AE818C70F3}"/>
                </a:ext>
              </a:extLst>
            </p:cNvPr>
            <p:cNvSpPr txBox="1"/>
            <p:nvPr/>
          </p:nvSpPr>
          <p:spPr>
            <a:xfrm>
              <a:off x="1816607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يناير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B60C775-5D5E-0035-9351-1915A12A043A}"/>
                </a:ext>
              </a:extLst>
            </p:cNvPr>
            <p:cNvSpPr txBox="1"/>
            <p:nvPr/>
          </p:nvSpPr>
          <p:spPr>
            <a:xfrm>
              <a:off x="3123183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فبراير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2123A90-1442-2188-F7F8-1EC03653AAB0}"/>
                </a:ext>
              </a:extLst>
            </p:cNvPr>
            <p:cNvSpPr txBox="1"/>
            <p:nvPr/>
          </p:nvSpPr>
          <p:spPr>
            <a:xfrm>
              <a:off x="4429759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مارس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7E6FCD2-A26F-7165-2B54-646566A3C711}"/>
                </a:ext>
              </a:extLst>
            </p:cNvPr>
            <p:cNvSpPr txBox="1"/>
            <p:nvPr/>
          </p:nvSpPr>
          <p:spPr>
            <a:xfrm>
              <a:off x="5736335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أبريل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B188FB5-F3C8-37F3-AB7C-33990818137E}"/>
                </a:ext>
              </a:extLst>
            </p:cNvPr>
            <p:cNvSpPr txBox="1"/>
            <p:nvPr/>
          </p:nvSpPr>
          <p:spPr>
            <a:xfrm>
              <a:off x="1288634" y="5441942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1F84FCD-74BA-29F2-134C-033689CB3864}"/>
                </a:ext>
              </a:extLst>
            </p:cNvPr>
            <p:cNvSpPr txBox="1"/>
            <p:nvPr/>
          </p:nvSpPr>
          <p:spPr>
            <a:xfrm>
              <a:off x="1288634" y="4570716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1941374-0B46-6D54-0153-DCEBFBE33B6D}"/>
                </a:ext>
              </a:extLst>
            </p:cNvPr>
            <p:cNvSpPr txBox="1"/>
            <p:nvPr/>
          </p:nvSpPr>
          <p:spPr>
            <a:xfrm>
              <a:off x="1288634" y="2828272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E0A94142-85DA-154A-81DA-59672C5D4FEF}"/>
                </a:ext>
              </a:extLst>
            </p:cNvPr>
            <p:cNvSpPr txBox="1"/>
            <p:nvPr/>
          </p:nvSpPr>
          <p:spPr>
            <a:xfrm>
              <a:off x="1288634" y="1957050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9C44F1D-32C9-FC32-ED81-543021BDD973}"/>
                </a:ext>
              </a:extLst>
            </p:cNvPr>
            <p:cNvSpPr txBox="1"/>
            <p:nvPr/>
          </p:nvSpPr>
          <p:spPr>
            <a:xfrm>
              <a:off x="1288634" y="3699494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011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3B939-768E-F6E2-AD41-6DF61210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AB515B62-09C4-7E66-9497-6F46EB5C2B88}"/>
              </a:ext>
            </a:extLst>
          </p:cNvPr>
          <p:cNvGrpSpPr/>
          <p:nvPr/>
        </p:nvGrpSpPr>
        <p:grpSpPr>
          <a:xfrm>
            <a:off x="1288634" y="1613515"/>
            <a:ext cx="5739136" cy="4966748"/>
            <a:chOff x="1288634" y="1625707"/>
            <a:chExt cx="5739136" cy="496674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31B80F2-09A5-0D16-51F6-E8021A7CE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DE5E3"/>
                </a:clrFrom>
                <a:clrTo>
                  <a:srgbClr val="FDE5E3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4609" t="21382" r="52847" b="24491"/>
            <a:stretch>
              <a:fillRect/>
            </a:stretch>
          </p:blipFill>
          <p:spPr>
            <a:xfrm>
              <a:off x="1816607" y="1625707"/>
              <a:ext cx="5211163" cy="4653173"/>
            </a:xfrm>
            <a:prstGeom prst="roundRect">
              <a:avLst>
                <a:gd name="adj" fmla="val 4479"/>
              </a:avLst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8F492F3-647B-9D8E-7553-E7BDDCF16F2A}"/>
                </a:ext>
              </a:extLst>
            </p:cNvPr>
            <p:cNvSpPr txBox="1"/>
            <p:nvPr/>
          </p:nvSpPr>
          <p:spPr>
            <a:xfrm>
              <a:off x="1816607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يناير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39F0B08-E4C3-86BC-F2A4-D04CA66676CA}"/>
                </a:ext>
              </a:extLst>
            </p:cNvPr>
            <p:cNvSpPr txBox="1"/>
            <p:nvPr/>
          </p:nvSpPr>
          <p:spPr>
            <a:xfrm>
              <a:off x="3123183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فبراير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365EA2A-62C9-0823-756C-D11B4EEAB967}"/>
                </a:ext>
              </a:extLst>
            </p:cNvPr>
            <p:cNvSpPr txBox="1"/>
            <p:nvPr/>
          </p:nvSpPr>
          <p:spPr>
            <a:xfrm>
              <a:off x="4429759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مارس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834AB2B-054F-145B-243D-80291DAA5DC9}"/>
                </a:ext>
              </a:extLst>
            </p:cNvPr>
            <p:cNvSpPr txBox="1"/>
            <p:nvPr/>
          </p:nvSpPr>
          <p:spPr>
            <a:xfrm>
              <a:off x="5736335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أبريل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5708C2D-9BB6-30D8-7452-E427B0053F32}"/>
                </a:ext>
              </a:extLst>
            </p:cNvPr>
            <p:cNvSpPr txBox="1"/>
            <p:nvPr/>
          </p:nvSpPr>
          <p:spPr>
            <a:xfrm>
              <a:off x="1288634" y="5441942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41BF214-CA6B-E93A-4DE1-B28F4544B9EF}"/>
                </a:ext>
              </a:extLst>
            </p:cNvPr>
            <p:cNvSpPr txBox="1"/>
            <p:nvPr/>
          </p:nvSpPr>
          <p:spPr>
            <a:xfrm>
              <a:off x="1288634" y="4570716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D86E033-0BF2-8D35-931E-B975FB955171}"/>
                </a:ext>
              </a:extLst>
            </p:cNvPr>
            <p:cNvSpPr txBox="1"/>
            <p:nvPr/>
          </p:nvSpPr>
          <p:spPr>
            <a:xfrm>
              <a:off x="1288634" y="2828272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2F86141-AF26-DC0A-E0DD-71EA71312280}"/>
                </a:ext>
              </a:extLst>
            </p:cNvPr>
            <p:cNvSpPr txBox="1"/>
            <p:nvPr/>
          </p:nvSpPr>
          <p:spPr>
            <a:xfrm>
              <a:off x="1288634" y="1957050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C23FF76-ECCB-BCAC-CDC6-C7F8EAE4546F}"/>
                </a:ext>
              </a:extLst>
            </p:cNvPr>
            <p:cNvSpPr txBox="1"/>
            <p:nvPr/>
          </p:nvSpPr>
          <p:spPr>
            <a:xfrm>
              <a:off x="1288634" y="3699494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0CFE8597-E5B4-A623-14DF-08DAD2C628B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BB25E6-9943-FB34-76C9-ED917F3D25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6EEA3EAD-949B-1FFB-005C-C892D9BECC22}"/>
              </a:ext>
            </a:extLst>
          </p:cNvPr>
          <p:cNvGrpSpPr/>
          <p:nvPr/>
        </p:nvGrpSpPr>
        <p:grpSpPr>
          <a:xfrm>
            <a:off x="304962" y="1854853"/>
            <a:ext cx="2771767" cy="551406"/>
            <a:chOff x="5827780" y="1914188"/>
            <a:chExt cx="2678168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33D031-816C-81F7-D21F-FBC0721D3E5A}"/>
                </a:ext>
              </a:extLst>
            </p:cNvPr>
            <p:cNvSpPr/>
            <p:nvPr/>
          </p:nvSpPr>
          <p:spPr>
            <a:xfrm>
              <a:off x="5827780" y="1914188"/>
              <a:ext cx="224189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أُلوِّنُ الأَعمِدَةَ ابْتِداءً مِنَ الأَسْفَلِ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DDF1CD92-F6E6-468F-F015-BADA06E633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3330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EB3C1CC7-90BD-A87E-ACDD-60C0ED33B529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C0D708E-7F9B-CEF5-727C-594C7E26BAF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عُنْوانًا مُناسِبًا لِلْمِبْيَانِ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43C38E41-64EC-1264-933D-49221DAEA3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69C3F86B-00FC-F0D7-1576-35BE61BD09EF}"/>
              </a:ext>
            </a:extLst>
          </p:cNvPr>
          <p:cNvGrpSpPr/>
          <p:nvPr/>
        </p:nvGrpSpPr>
        <p:grpSpPr>
          <a:xfrm>
            <a:off x="3228116" y="1854853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9AF6D30-23A6-34A9-B31A-47FEAE70A3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أَنْواعَ الْبَياناتِ أَسفَلَ مِحْوَرِ الْأَنواعِ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2942D1E-8508-13AC-0FD8-A05A7E9EB9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792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EF931-5C59-E649-9C6B-028891EA2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27798A07-2D62-DEAB-10BB-7630D6877D62}"/>
              </a:ext>
            </a:extLst>
          </p:cNvPr>
          <p:cNvGrpSpPr/>
          <p:nvPr/>
        </p:nvGrpSpPr>
        <p:grpSpPr>
          <a:xfrm>
            <a:off x="288890" y="1625707"/>
            <a:ext cx="5739136" cy="4966748"/>
            <a:chOff x="1288634" y="1625707"/>
            <a:chExt cx="5739136" cy="4966748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9CA484-AFA0-7D2E-DDE6-DD24D73C0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DE5E3"/>
                </a:clrFrom>
                <a:clrTo>
                  <a:srgbClr val="FDE5E3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4609" t="21382" r="52847" b="24491"/>
            <a:stretch>
              <a:fillRect/>
            </a:stretch>
          </p:blipFill>
          <p:spPr>
            <a:xfrm>
              <a:off x="1816607" y="1625707"/>
              <a:ext cx="5211163" cy="4653173"/>
            </a:xfrm>
            <a:prstGeom prst="roundRect">
              <a:avLst>
                <a:gd name="adj" fmla="val 4479"/>
              </a:avLst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87D5CA3-B9F6-B517-5C2B-9CF4ADD506AE}"/>
                </a:ext>
              </a:extLst>
            </p:cNvPr>
            <p:cNvSpPr txBox="1"/>
            <p:nvPr/>
          </p:nvSpPr>
          <p:spPr>
            <a:xfrm>
              <a:off x="1816607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يناير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7E648EB-9E17-E644-BE1F-AE612BE190CA}"/>
                </a:ext>
              </a:extLst>
            </p:cNvPr>
            <p:cNvSpPr txBox="1"/>
            <p:nvPr/>
          </p:nvSpPr>
          <p:spPr>
            <a:xfrm>
              <a:off x="3123183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فبراير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0FDF947-C1C5-17EC-A056-14C9EA5CCE83}"/>
                </a:ext>
              </a:extLst>
            </p:cNvPr>
            <p:cNvSpPr txBox="1"/>
            <p:nvPr/>
          </p:nvSpPr>
          <p:spPr>
            <a:xfrm>
              <a:off x="4429759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مارس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229EF6F-E6B5-033A-9127-C2FE59F0C766}"/>
                </a:ext>
              </a:extLst>
            </p:cNvPr>
            <p:cNvSpPr txBox="1"/>
            <p:nvPr/>
          </p:nvSpPr>
          <p:spPr>
            <a:xfrm>
              <a:off x="5736335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أبريل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39E0D02-0E0A-F9F0-3344-4E60898454F6}"/>
                </a:ext>
              </a:extLst>
            </p:cNvPr>
            <p:cNvSpPr txBox="1"/>
            <p:nvPr/>
          </p:nvSpPr>
          <p:spPr>
            <a:xfrm>
              <a:off x="1288634" y="5441942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8D6CB4F-703A-58AF-84BE-DEA633E2D1DF}"/>
                </a:ext>
              </a:extLst>
            </p:cNvPr>
            <p:cNvSpPr txBox="1"/>
            <p:nvPr/>
          </p:nvSpPr>
          <p:spPr>
            <a:xfrm>
              <a:off x="1288634" y="4570716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C94B494-D131-2F94-AA17-87A2D6670AAE}"/>
                </a:ext>
              </a:extLst>
            </p:cNvPr>
            <p:cNvSpPr txBox="1"/>
            <p:nvPr/>
          </p:nvSpPr>
          <p:spPr>
            <a:xfrm>
              <a:off x="1288634" y="2828272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27CCDAB-0414-42EE-8FE4-9E2FA3350219}"/>
                </a:ext>
              </a:extLst>
            </p:cNvPr>
            <p:cNvSpPr txBox="1"/>
            <p:nvPr/>
          </p:nvSpPr>
          <p:spPr>
            <a:xfrm>
              <a:off x="1288634" y="1957050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A99CEC2-9C48-9FC6-948C-A7454DF7F130}"/>
                </a:ext>
              </a:extLst>
            </p:cNvPr>
            <p:cNvSpPr txBox="1"/>
            <p:nvPr/>
          </p:nvSpPr>
          <p:spPr>
            <a:xfrm>
              <a:off x="1288634" y="3699494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00524B2F-890A-5D20-2473-EBC4851B232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لونوا أعمدة المبيان انطلاقا من القيم في الجدول: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E0E2CE2-4DE1-AB1E-7B04-794D87CE37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6239182A-073B-744E-7284-C920676FE94D}"/>
              </a:ext>
            </a:extLst>
          </p:cNvPr>
          <p:cNvGrpSpPr/>
          <p:nvPr/>
        </p:nvGrpSpPr>
        <p:grpSpPr>
          <a:xfrm>
            <a:off x="304962" y="1854853"/>
            <a:ext cx="2771767" cy="551406"/>
            <a:chOff x="5827780" y="1914188"/>
            <a:chExt cx="2678168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9FA8F95-04CC-E7AD-90DE-DF315C77D878}"/>
                </a:ext>
              </a:extLst>
            </p:cNvPr>
            <p:cNvSpPr/>
            <p:nvPr/>
          </p:nvSpPr>
          <p:spPr>
            <a:xfrm>
              <a:off x="5827780" y="1914188"/>
              <a:ext cx="224189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أُلوِّنُ الأَعمِدَةَ ابْتِداءً مِنَ الأَسْفَلِ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4B07B750-4CAE-97F3-D895-6A0D318FF0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3330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9DA1A564-5AB9-B1A5-EAB1-ED90540E5276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EF4D9D9-7934-3D36-9FA2-1715A93ED3CF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عُنْوانًا مُناسِبًا لِلْمِبْيَانِ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20906048-087D-6562-61BD-916C82A1AC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CB173553-D2BB-9C52-36D2-1936B4FD65A5}"/>
              </a:ext>
            </a:extLst>
          </p:cNvPr>
          <p:cNvGrpSpPr/>
          <p:nvPr/>
        </p:nvGrpSpPr>
        <p:grpSpPr>
          <a:xfrm>
            <a:off x="3228116" y="1854853"/>
            <a:ext cx="2602699" cy="551406"/>
            <a:chOff x="5691260" y="1914188"/>
            <a:chExt cx="2602699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363C589-C9A1-2012-5E9F-AF1D2C7E634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أَنْواعَ الْبَياناتِ أَسفَلَ مِحْوَرِ الْأَنواعِ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4173CD2F-A7CF-146D-CFE0-7EC3E35393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C13C9FD4-E970-196C-3771-24E7316AAB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090995"/>
              </p:ext>
            </p:extLst>
          </p:nvPr>
        </p:nvGraphicFramePr>
        <p:xfrm>
          <a:off x="6128743" y="3427716"/>
          <a:ext cx="2456158" cy="2286000"/>
        </p:xfrm>
        <a:graphic>
          <a:graphicData uri="http://schemas.openxmlformats.org/drawingml/2006/table">
            <a:tbl>
              <a:tblPr rtl="1"/>
              <a:tblGrid>
                <a:gridCol w="1228079">
                  <a:extLst>
                    <a:ext uri="{9D8B030D-6E8A-4147-A177-3AD203B41FA5}">
                      <a16:colId xmlns:a16="http://schemas.microsoft.com/office/drawing/2014/main" val="1732975289"/>
                    </a:ext>
                  </a:extLst>
                </a:gridCol>
                <a:gridCol w="1228079">
                  <a:extLst>
                    <a:ext uri="{9D8B030D-6E8A-4147-A177-3AD203B41FA5}">
                      <a16:colId xmlns:a16="http://schemas.microsoft.com/office/drawing/2014/main" val="3714601618"/>
                    </a:ext>
                  </a:extLst>
                </a:gridCol>
              </a:tblGrid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الشَّهرُ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كُتْلَةُ الْمَوادِّ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595392"/>
                  </a:ext>
                </a:extLst>
              </a:tr>
              <a:tr h="363783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يناير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36362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فبراير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9147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مارس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  <a:r>
                        <a:rPr lang="f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396022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أبريل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7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422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7FAED-764F-951F-E74E-9842DDE34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EA3C8B-67BC-A750-E6DC-194CCBEDD91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CAC177-2CC6-BFE8-82DE-0993B5F42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60050A-14B0-9C4E-2554-08C7959C9D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551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46682-5EC2-C7C4-626B-6BC1B502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EA4D2BC-C41B-4F30-F879-751ED0FE6A2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يجب أن تحصلوا على نفس المبيان التالي:</a:t>
            </a:r>
            <a:endParaRPr lang="ar-MA" sz="1600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022AE1A-E938-A827-E4C7-BFC4BAF6E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8BDCDB4-8902-B4B0-A525-634AAD6D804C}"/>
              </a:ext>
            </a:extLst>
          </p:cNvPr>
          <p:cNvGrpSpPr/>
          <p:nvPr/>
        </p:nvGrpSpPr>
        <p:grpSpPr>
          <a:xfrm>
            <a:off x="288890" y="1625707"/>
            <a:ext cx="5739136" cy="4966748"/>
            <a:chOff x="1288634" y="1625707"/>
            <a:chExt cx="5739136" cy="496674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8F57FE6-4CE7-C169-ACBE-4E6C31108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DE5E3"/>
                </a:clrFrom>
                <a:clrTo>
                  <a:srgbClr val="FDE5E3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4609" t="21382" r="52847" b="24491"/>
            <a:stretch>
              <a:fillRect/>
            </a:stretch>
          </p:blipFill>
          <p:spPr>
            <a:xfrm>
              <a:off x="1816607" y="1625707"/>
              <a:ext cx="5211163" cy="4653173"/>
            </a:xfrm>
            <a:prstGeom prst="roundRect">
              <a:avLst>
                <a:gd name="adj" fmla="val 4479"/>
              </a:avLst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42C0F65-8B96-ED5E-6DE8-981F65014320}"/>
                </a:ext>
              </a:extLst>
            </p:cNvPr>
            <p:cNvSpPr txBox="1"/>
            <p:nvPr/>
          </p:nvSpPr>
          <p:spPr>
            <a:xfrm>
              <a:off x="1816607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يناير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3DCF993-AC28-5E3F-BB6F-B46411617AE6}"/>
                </a:ext>
              </a:extLst>
            </p:cNvPr>
            <p:cNvSpPr txBox="1"/>
            <p:nvPr/>
          </p:nvSpPr>
          <p:spPr>
            <a:xfrm>
              <a:off x="3123183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فبراير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FAE1EF7-43E3-29A6-CB91-F1013131EACE}"/>
                </a:ext>
              </a:extLst>
            </p:cNvPr>
            <p:cNvSpPr txBox="1"/>
            <p:nvPr/>
          </p:nvSpPr>
          <p:spPr>
            <a:xfrm>
              <a:off x="4429759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مارس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CF76F8A-68ED-4F94-9E53-CB561B18E282}"/>
                </a:ext>
              </a:extLst>
            </p:cNvPr>
            <p:cNvSpPr txBox="1"/>
            <p:nvPr/>
          </p:nvSpPr>
          <p:spPr>
            <a:xfrm>
              <a:off x="5736335" y="6130790"/>
              <a:ext cx="109728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أبريل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5005424-A12E-F1A7-04AA-7AAC0777B510}"/>
                </a:ext>
              </a:extLst>
            </p:cNvPr>
            <p:cNvSpPr txBox="1"/>
            <p:nvPr/>
          </p:nvSpPr>
          <p:spPr>
            <a:xfrm>
              <a:off x="1288634" y="5441942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2390DD4-4FC2-7E2B-34B5-2D30989BC577}"/>
                </a:ext>
              </a:extLst>
            </p:cNvPr>
            <p:cNvSpPr txBox="1"/>
            <p:nvPr/>
          </p:nvSpPr>
          <p:spPr>
            <a:xfrm>
              <a:off x="1288634" y="4570716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F0563C7-3821-1353-AB85-A888CE6A7D3D}"/>
                </a:ext>
              </a:extLst>
            </p:cNvPr>
            <p:cNvSpPr txBox="1"/>
            <p:nvPr/>
          </p:nvSpPr>
          <p:spPr>
            <a:xfrm>
              <a:off x="1288634" y="2828272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D2830CE-523E-C5BE-702F-F208DBA415F8}"/>
                </a:ext>
              </a:extLst>
            </p:cNvPr>
            <p:cNvSpPr txBox="1"/>
            <p:nvPr/>
          </p:nvSpPr>
          <p:spPr>
            <a:xfrm>
              <a:off x="1288634" y="1957050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637173C-8EB1-790F-F185-2D39A87B8D7E}"/>
                </a:ext>
              </a:extLst>
            </p:cNvPr>
            <p:cNvSpPr txBox="1"/>
            <p:nvPr/>
          </p:nvSpPr>
          <p:spPr>
            <a:xfrm>
              <a:off x="1288634" y="3699494"/>
              <a:ext cx="5608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C9634B1-695B-80DE-28C2-69FF897CE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737197"/>
              </p:ext>
            </p:extLst>
          </p:nvPr>
        </p:nvGraphicFramePr>
        <p:xfrm>
          <a:off x="6128743" y="3427716"/>
          <a:ext cx="2456158" cy="2286000"/>
        </p:xfrm>
        <a:graphic>
          <a:graphicData uri="http://schemas.openxmlformats.org/drawingml/2006/table">
            <a:tbl>
              <a:tblPr rtl="1"/>
              <a:tblGrid>
                <a:gridCol w="1228079">
                  <a:extLst>
                    <a:ext uri="{9D8B030D-6E8A-4147-A177-3AD203B41FA5}">
                      <a16:colId xmlns:a16="http://schemas.microsoft.com/office/drawing/2014/main" val="1732975289"/>
                    </a:ext>
                  </a:extLst>
                </a:gridCol>
                <a:gridCol w="1228079">
                  <a:extLst>
                    <a:ext uri="{9D8B030D-6E8A-4147-A177-3AD203B41FA5}">
                      <a16:colId xmlns:a16="http://schemas.microsoft.com/office/drawing/2014/main" val="3714601618"/>
                    </a:ext>
                  </a:extLst>
                </a:gridCol>
              </a:tblGrid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الشَّهرُ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/>
                        <a:t>كُتْلَةُ الْمَوادِّ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595392"/>
                  </a:ext>
                </a:extLst>
              </a:tr>
              <a:tr h="363783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يناير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36362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فبراير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91473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مارس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  <a:r>
                        <a:rPr lang="f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396022"/>
                  </a:ext>
                </a:extLst>
              </a:tr>
              <a:tr h="40804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أبريل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fr-MA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 kg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78799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5FA73C72-F190-F592-4AB1-37C25E3394F9}"/>
              </a:ext>
            </a:extLst>
          </p:cNvPr>
          <p:cNvSpPr/>
          <p:nvPr/>
        </p:nvSpPr>
        <p:spPr>
          <a:xfrm>
            <a:off x="894773" y="3486912"/>
            <a:ext cx="1046704" cy="2592000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A285FD-099F-CC68-EE6D-33074A152E4B}"/>
              </a:ext>
            </a:extLst>
          </p:cNvPr>
          <p:cNvSpPr/>
          <p:nvPr/>
        </p:nvSpPr>
        <p:spPr>
          <a:xfrm>
            <a:off x="2174016" y="3060192"/>
            <a:ext cx="1046704" cy="3043104"/>
          </a:xfrm>
          <a:prstGeom prst="rect">
            <a:avLst/>
          </a:prstGeom>
          <a:solidFill>
            <a:srgbClr val="00B0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DEEA0E-78AB-6048-FEA9-00DA010D5237}"/>
              </a:ext>
            </a:extLst>
          </p:cNvPr>
          <p:cNvSpPr/>
          <p:nvPr/>
        </p:nvSpPr>
        <p:spPr>
          <a:xfrm>
            <a:off x="3454399" y="1768384"/>
            <a:ext cx="1046704" cy="4310527"/>
          </a:xfrm>
          <a:prstGeom prst="rect">
            <a:avLst/>
          </a:prstGeom>
          <a:solidFill>
            <a:schemeClr val="accent3">
              <a:lumMod val="60000"/>
              <a:lumOff val="40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3AFD7D-3697-07EC-91C1-781AC70064D2}"/>
              </a:ext>
            </a:extLst>
          </p:cNvPr>
          <p:cNvSpPr/>
          <p:nvPr/>
        </p:nvSpPr>
        <p:spPr>
          <a:xfrm>
            <a:off x="4749687" y="2194560"/>
            <a:ext cx="1046704" cy="3896544"/>
          </a:xfrm>
          <a:prstGeom prst="rect">
            <a:avLst/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63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حولوا بيانات الجدول التالي إلى مبيان بالأعمدة، ثم أجيبوا عن السؤالين: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98E3D72-E1AE-003E-4D31-EB704AE44A41}"/>
              </a:ext>
            </a:extLst>
          </p:cNvPr>
          <p:cNvGrpSpPr/>
          <p:nvPr/>
        </p:nvGrpSpPr>
        <p:grpSpPr>
          <a:xfrm>
            <a:off x="703729" y="1515979"/>
            <a:ext cx="7221073" cy="5068116"/>
            <a:chOff x="819809" y="1668731"/>
            <a:chExt cx="7104993" cy="491536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441896D-EA7A-279B-9AC7-0E74C7E02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809" y="1668731"/>
              <a:ext cx="7104993" cy="4915364"/>
            </a:xfrm>
            <a:prstGeom prst="roundRect">
              <a:avLst>
                <a:gd name="adj" fmla="val 4479"/>
              </a:avLst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B2E111-D4D7-C02A-DCC0-4A44D7C35650}"/>
                </a:ext>
              </a:extLst>
            </p:cNvPr>
            <p:cNvSpPr/>
            <p:nvPr/>
          </p:nvSpPr>
          <p:spPr>
            <a:xfrm>
              <a:off x="1208690" y="5307725"/>
              <a:ext cx="2827283" cy="210207"/>
            </a:xfrm>
            <a:prstGeom prst="rect">
              <a:avLst/>
            </a:prstGeom>
            <a:solidFill>
              <a:srgbClr val="FDE5E3"/>
            </a:solidFill>
            <a:ln>
              <a:solidFill>
                <a:srgbClr val="FDE5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5289B68-110E-4EF4-5F61-C27759988F94}"/>
              </a:ext>
            </a:extLst>
          </p:cNvPr>
          <p:cNvGrpSpPr>
            <a:grpSpLocks noChangeAspect="1"/>
          </p:cNvGrpSpPr>
          <p:nvPr/>
        </p:nvGrpSpPr>
        <p:grpSpPr>
          <a:xfrm>
            <a:off x="304801" y="1102453"/>
            <a:ext cx="550444" cy="616619"/>
            <a:chOff x="976754" y="4005561"/>
            <a:chExt cx="558587" cy="6257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E3A366D-5D7E-9073-E549-7FEA00216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21639BF-A533-8855-7086-15CA2E07C7F4}"/>
                </a:ext>
              </a:extLst>
            </p:cNvPr>
            <p:cNvSpPr txBox="1"/>
            <p:nvPr/>
          </p:nvSpPr>
          <p:spPr>
            <a:xfrm>
              <a:off x="1033224" y="4173281"/>
              <a:ext cx="445646" cy="343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600" b="1" dirty="0">
                  <a:solidFill>
                    <a:srgbClr val="33878B"/>
                  </a:solidFill>
                </a:rPr>
                <a:t>5</a:t>
              </a:r>
              <a:endParaRPr lang="fr-FR" sz="16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84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358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ليحدد العنصر الأول ... العنصر الثاني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العنصر  الثالث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6505FD-82B2-806B-FA4B-82234BA8B7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2B8AEA7-F9DE-E9B8-1EF8-E36706F1E5CB}"/>
              </a:ext>
            </a:extLst>
          </p:cNvPr>
          <p:cNvGrpSpPr/>
          <p:nvPr/>
        </p:nvGrpSpPr>
        <p:grpSpPr>
          <a:xfrm>
            <a:off x="819809" y="1668731"/>
            <a:ext cx="7104993" cy="4915364"/>
            <a:chOff x="819809" y="1668731"/>
            <a:chExt cx="7104993" cy="491536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F916763-B382-823B-63F1-8800910FD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809" y="1668731"/>
              <a:ext cx="7104993" cy="4915364"/>
            </a:xfrm>
            <a:prstGeom prst="roundRect">
              <a:avLst>
                <a:gd name="adj" fmla="val 4479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29303A4-FD19-ED1B-5632-830E9966F62F}"/>
                </a:ext>
              </a:extLst>
            </p:cNvPr>
            <p:cNvSpPr/>
            <p:nvPr/>
          </p:nvSpPr>
          <p:spPr>
            <a:xfrm>
              <a:off x="1208690" y="5307725"/>
              <a:ext cx="2827283" cy="210207"/>
            </a:xfrm>
            <a:prstGeom prst="rect">
              <a:avLst/>
            </a:prstGeom>
            <a:solidFill>
              <a:srgbClr val="FDE5E3"/>
            </a:solidFill>
            <a:ln>
              <a:solidFill>
                <a:srgbClr val="FDE5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4427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177425-2DA0-8F53-0E0D-4F7349E5656D}"/>
              </a:ext>
            </a:extLst>
          </p:cNvPr>
          <p:cNvGrpSpPr/>
          <p:nvPr/>
        </p:nvGrpSpPr>
        <p:grpSpPr>
          <a:xfrm>
            <a:off x="819809" y="1668731"/>
            <a:ext cx="7104993" cy="4915364"/>
            <a:chOff x="819809" y="1668731"/>
            <a:chExt cx="7104993" cy="491536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19F82BA-E3A5-6E84-6FB9-AEE29778C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809" y="1668731"/>
              <a:ext cx="7104993" cy="4915364"/>
            </a:xfrm>
            <a:prstGeom prst="roundRect">
              <a:avLst>
                <a:gd name="adj" fmla="val 4479"/>
              </a:avLst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5D5CA4-9595-BC7C-08CA-21089FAE79ED}"/>
                </a:ext>
              </a:extLst>
            </p:cNvPr>
            <p:cNvSpPr/>
            <p:nvPr/>
          </p:nvSpPr>
          <p:spPr>
            <a:xfrm>
              <a:off x="1072057" y="2322786"/>
              <a:ext cx="2556000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rgbClr val="C00000"/>
                  </a:solidFill>
                </a:rPr>
                <a:t>عدد الكتب المقروءة حسب نوعها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4B6B766-5664-E0CF-59DC-339D9ED5737A}"/>
                </a:ext>
              </a:extLst>
            </p:cNvPr>
            <p:cNvSpPr/>
            <p:nvPr/>
          </p:nvSpPr>
          <p:spPr>
            <a:xfrm>
              <a:off x="4866294" y="5381298"/>
              <a:ext cx="2556000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</a:rPr>
                <a:t>روايات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7847C8-C22C-6770-F456-421A271FF0EB}"/>
                </a:ext>
              </a:extLst>
            </p:cNvPr>
            <p:cNvSpPr/>
            <p:nvPr/>
          </p:nvSpPr>
          <p:spPr>
            <a:xfrm>
              <a:off x="1040519" y="6137435"/>
              <a:ext cx="6869485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</a:rPr>
                <a:t>عدد التلاميذ الذين شاركوا في التحدي هو 29 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BAA3F43-2A94-26EC-845F-99A6A5A8DE0B}"/>
                </a:ext>
              </a:extLst>
            </p:cNvPr>
            <p:cNvSpPr/>
            <p:nvPr/>
          </p:nvSpPr>
          <p:spPr>
            <a:xfrm>
              <a:off x="1183341" y="3291840"/>
              <a:ext cx="612000" cy="1979407"/>
            </a:xfrm>
            <a:prstGeom prst="rect">
              <a:avLst/>
            </a:prstGeom>
            <a:solidFill>
              <a:schemeClr val="accent6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042C9AF-00E8-B69C-5775-F2452643B69E}"/>
                </a:ext>
              </a:extLst>
            </p:cNvPr>
            <p:cNvSpPr/>
            <p:nvPr/>
          </p:nvSpPr>
          <p:spPr>
            <a:xfrm>
              <a:off x="1938169" y="3525305"/>
              <a:ext cx="612000" cy="1767457"/>
            </a:xfrm>
            <a:prstGeom prst="rect">
              <a:avLst/>
            </a:prstGeom>
            <a:solidFill>
              <a:srgbClr val="FFC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7B33FD6-C4D0-21A1-3009-7A0A69B77777}"/>
                </a:ext>
              </a:extLst>
            </p:cNvPr>
            <p:cNvSpPr/>
            <p:nvPr/>
          </p:nvSpPr>
          <p:spPr>
            <a:xfrm>
              <a:off x="2682239" y="4044875"/>
              <a:ext cx="612000" cy="1247888"/>
            </a:xfrm>
            <a:prstGeom prst="rect">
              <a:avLst/>
            </a:prstGeom>
            <a:solidFill>
              <a:srgbClr val="00B0F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18FD35F-665D-B7BA-2EE0-9D478ED0CD53}"/>
                </a:ext>
              </a:extLst>
            </p:cNvPr>
            <p:cNvSpPr/>
            <p:nvPr/>
          </p:nvSpPr>
          <p:spPr>
            <a:xfrm>
              <a:off x="3424875" y="3045215"/>
              <a:ext cx="612000" cy="2217600"/>
            </a:xfrm>
            <a:prstGeom prst="rect">
              <a:avLst/>
            </a:prstGeom>
            <a:solidFill>
              <a:srgbClr val="FF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4744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28B22D-95E1-B4B4-25E7-DAFF2180F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39" y="1773655"/>
            <a:ext cx="7116323" cy="480628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813737" y="4548087"/>
            <a:ext cx="2869325" cy="1761274"/>
          </a:xfrm>
          <a:prstGeom prst="roundRect">
            <a:avLst>
              <a:gd name="adj" fmla="val 763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ستنجزون هذا النشاط على الكراسات؛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F86F3F-43D7-CC3E-7DA0-18A3A7B2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91" y="1753497"/>
            <a:ext cx="7922159" cy="481009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CDE7CB-7349-7F81-57BB-805D9BE5C09A}"/>
              </a:ext>
            </a:extLst>
          </p:cNvPr>
          <p:cNvSpPr/>
          <p:nvPr/>
        </p:nvSpPr>
        <p:spPr>
          <a:xfrm>
            <a:off x="3722147" y="1815798"/>
            <a:ext cx="4647303" cy="47332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31E3BC0-CBBE-4AA9-60FB-7C323D6EC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92" y="1753497"/>
            <a:ext cx="7061270" cy="42873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49381" y="3793605"/>
            <a:ext cx="2675619" cy="2675619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701F00B-4114-6B24-FE31-6B2BEBA17877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3BEBCB5-8E33-0887-DB96-08E56B67F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8D82062-AD15-82D1-4404-F0EAEB9397DA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725B90-23E8-C5A4-39FB-31E2F43D1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37" y="1839360"/>
            <a:ext cx="8179284" cy="458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3A11C674-70D4-DE7F-CE47-359067A7AD67}"/>
              </a:ext>
            </a:extLst>
          </p:cNvPr>
          <p:cNvGrpSpPr/>
          <p:nvPr/>
        </p:nvGrpSpPr>
        <p:grpSpPr>
          <a:xfrm>
            <a:off x="510491" y="1753497"/>
            <a:ext cx="7922159" cy="4810098"/>
            <a:chOff x="510491" y="1753497"/>
            <a:chExt cx="7922159" cy="4810098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1328564-1363-7494-7B7C-4DC7157CA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0491" y="1753497"/>
              <a:ext cx="7922159" cy="481009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D1DDA00-E2EA-8479-E237-A3CBC306CFF5}"/>
                </a:ext>
              </a:extLst>
            </p:cNvPr>
            <p:cNvSpPr/>
            <p:nvPr/>
          </p:nvSpPr>
          <p:spPr>
            <a:xfrm>
              <a:off x="4754883" y="5381298"/>
              <a:ext cx="2968628" cy="3578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r-FR" sz="2400" b="1" dirty="0">
                  <a:solidFill>
                    <a:srgbClr val="C00000"/>
                  </a:solidFill>
                </a:rPr>
                <a:t>20 + 12 + 16 + 8 = 56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52E111-AD5A-23EB-F514-EA26ACE85BB2}"/>
                </a:ext>
              </a:extLst>
            </p:cNvPr>
            <p:cNvSpPr/>
            <p:nvPr/>
          </p:nvSpPr>
          <p:spPr>
            <a:xfrm>
              <a:off x="1019003" y="6115919"/>
              <a:ext cx="6869485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r-FR" sz="2400" b="1" dirty="0">
                  <a:solidFill>
                    <a:srgbClr val="C00000"/>
                  </a:solidFill>
                </a:rPr>
                <a:t>16 – 8 = 8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E29B13F-7A75-42BB-0199-78ACD4B03DA5}"/>
                </a:ext>
              </a:extLst>
            </p:cNvPr>
            <p:cNvSpPr/>
            <p:nvPr/>
          </p:nvSpPr>
          <p:spPr>
            <a:xfrm>
              <a:off x="1008245" y="3012139"/>
              <a:ext cx="684000" cy="2718000"/>
            </a:xfrm>
            <a:prstGeom prst="rect">
              <a:avLst/>
            </a:prstGeom>
            <a:solidFill>
              <a:srgbClr val="FF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C206494-5298-03E9-FEF4-1AC9AAC2D0A8}"/>
                </a:ext>
              </a:extLst>
            </p:cNvPr>
            <p:cNvSpPr/>
            <p:nvPr/>
          </p:nvSpPr>
          <p:spPr>
            <a:xfrm>
              <a:off x="1833907" y="4087907"/>
              <a:ext cx="684000" cy="1651238"/>
            </a:xfrm>
            <a:prstGeom prst="rect">
              <a:avLst/>
            </a:prstGeom>
            <a:solidFill>
              <a:srgbClr val="CDC80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D242845-1642-5F47-9056-0DF7914C6D4B}"/>
                </a:ext>
              </a:extLst>
            </p:cNvPr>
            <p:cNvSpPr/>
            <p:nvPr/>
          </p:nvSpPr>
          <p:spPr>
            <a:xfrm>
              <a:off x="2659569" y="3550024"/>
              <a:ext cx="684000" cy="2189121"/>
            </a:xfrm>
            <a:prstGeom prst="rect">
              <a:avLst/>
            </a:prstGeom>
            <a:solidFill>
              <a:srgbClr val="00B05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755CCBF-D989-2432-F1FD-4E4E696CE9BC}"/>
                </a:ext>
              </a:extLst>
            </p:cNvPr>
            <p:cNvSpPr/>
            <p:nvPr/>
          </p:nvSpPr>
          <p:spPr>
            <a:xfrm>
              <a:off x="3474473" y="4636546"/>
              <a:ext cx="684000" cy="1091841"/>
            </a:xfrm>
            <a:prstGeom prst="rect">
              <a:avLst/>
            </a:prstGeom>
            <a:solidFill>
              <a:srgbClr val="00B0F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423EA46-A737-AE81-2A91-F506F36ACD60}"/>
                </a:ext>
              </a:extLst>
            </p:cNvPr>
            <p:cNvSpPr/>
            <p:nvPr/>
          </p:nvSpPr>
          <p:spPr>
            <a:xfrm>
              <a:off x="817580" y="2355923"/>
              <a:ext cx="2743200" cy="591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1FAB021-08A7-C5B1-9C79-80B55914CFA3}"/>
                </a:ext>
              </a:extLst>
            </p:cNvPr>
            <p:cNvSpPr/>
            <p:nvPr/>
          </p:nvSpPr>
          <p:spPr>
            <a:xfrm>
              <a:off x="580912" y="2495773"/>
              <a:ext cx="3356385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أنواع الحيوانات في منتزه</a:t>
              </a:r>
            </a:p>
            <a:p>
              <a:pPr algn="ctr" rtl="1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"الصديق  الصغير"</a:t>
              </a:r>
              <a:endPara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FB7B0C7-B05B-06D7-692D-92A34A6FF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39" y="1773655"/>
            <a:ext cx="7116323" cy="4806282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3، لديكم 5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097279" y="2506717"/>
            <a:ext cx="2875136" cy="1624219"/>
          </a:xfrm>
          <a:prstGeom prst="roundRect">
            <a:avLst>
              <a:gd name="adj" fmla="val 914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2B2E83A-6E81-13ED-6B2B-10AF21508F00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406F3D8-FF9D-0F50-35C2-447730943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4355AE9-8564-3F13-418C-EA03128CC2CC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FAD88-D677-B477-8B37-568ED720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2741E8-AB07-E7CC-6142-52D0B2F420F6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D3B0CA-D345-FDCE-00C0-38E0901595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35F3D53-A9ED-F0BD-D796-9CBB2ACDDCC4}"/>
              </a:ext>
            </a:extLst>
          </p:cNvPr>
          <p:cNvGrpSpPr/>
          <p:nvPr/>
        </p:nvGrpSpPr>
        <p:grpSpPr>
          <a:xfrm>
            <a:off x="333487" y="1866233"/>
            <a:ext cx="8196566" cy="4802957"/>
            <a:chOff x="333487" y="1866233"/>
            <a:chExt cx="8196566" cy="480295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6689177-CA23-9B1A-BC02-490BA6D36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487" y="1866233"/>
              <a:ext cx="8196566" cy="4693706"/>
            </a:xfrm>
            <a:prstGeom prst="roundRect">
              <a:avLst>
                <a:gd name="adj" fmla="val 5666"/>
              </a:avLst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88FECA2-57D4-B6AA-D1BB-EA24B3385DAA}"/>
                </a:ext>
              </a:extLst>
            </p:cNvPr>
            <p:cNvSpPr/>
            <p:nvPr/>
          </p:nvSpPr>
          <p:spPr>
            <a:xfrm>
              <a:off x="4711851" y="5327508"/>
              <a:ext cx="2968628" cy="3578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</a:rPr>
                <a:t>أقلام التلوين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5A3A96-5A25-6E13-9271-3A4928CD89F4}"/>
                </a:ext>
              </a:extLst>
            </p:cNvPr>
            <p:cNvSpPr/>
            <p:nvPr/>
          </p:nvSpPr>
          <p:spPr>
            <a:xfrm>
              <a:off x="4227755" y="6115919"/>
              <a:ext cx="3660733" cy="3578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r-FR" sz="2400" b="1" dirty="0">
                  <a:solidFill>
                    <a:srgbClr val="C00000"/>
                  </a:solidFill>
                </a:rPr>
                <a:t>45 – 25 = 20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8155FFD-4F97-2F2D-2866-9CA9C03894B1}"/>
                </a:ext>
              </a:extLst>
            </p:cNvPr>
            <p:cNvSpPr/>
            <p:nvPr/>
          </p:nvSpPr>
          <p:spPr>
            <a:xfrm>
              <a:off x="759126" y="4701090"/>
              <a:ext cx="720000" cy="1418400"/>
            </a:xfrm>
            <a:prstGeom prst="rect">
              <a:avLst/>
            </a:prstGeom>
            <a:solidFill>
              <a:srgbClr val="7030A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6947628-E8A0-0A53-AE89-85097D8125F5}"/>
                </a:ext>
              </a:extLst>
            </p:cNvPr>
            <p:cNvSpPr/>
            <p:nvPr/>
          </p:nvSpPr>
          <p:spPr>
            <a:xfrm>
              <a:off x="1630002" y="3830915"/>
              <a:ext cx="720000" cy="2289600"/>
            </a:xfrm>
            <a:prstGeom prst="rect">
              <a:avLst/>
            </a:prstGeom>
            <a:solidFill>
              <a:srgbClr val="CDC80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D3080AC-59C8-A09F-0A10-2282826D3AD3}"/>
                </a:ext>
              </a:extLst>
            </p:cNvPr>
            <p:cNvSpPr/>
            <p:nvPr/>
          </p:nvSpPr>
          <p:spPr>
            <a:xfrm>
              <a:off x="2485879" y="4413553"/>
              <a:ext cx="720000" cy="1710000"/>
            </a:xfrm>
            <a:prstGeom prst="rect">
              <a:avLst/>
            </a:prstGeom>
            <a:solidFill>
              <a:srgbClr val="CF1F3C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A9A01-0F26-0667-625A-4BA78F4097C3}"/>
                </a:ext>
              </a:extLst>
            </p:cNvPr>
            <p:cNvSpPr/>
            <p:nvPr/>
          </p:nvSpPr>
          <p:spPr>
            <a:xfrm>
              <a:off x="3347790" y="3539266"/>
              <a:ext cx="720000" cy="2577633"/>
            </a:xfrm>
            <a:prstGeom prst="rect">
              <a:avLst/>
            </a:prstGeom>
            <a:solidFill>
              <a:srgbClr val="00B0F0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B439959-99F8-FDD1-C77E-DFD7671C7CE6}"/>
                </a:ext>
              </a:extLst>
            </p:cNvPr>
            <p:cNvSpPr/>
            <p:nvPr/>
          </p:nvSpPr>
          <p:spPr>
            <a:xfrm>
              <a:off x="882126" y="2735082"/>
              <a:ext cx="2528041" cy="3565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B193BC6-E3ED-767E-0134-8BAE39CA75A0}"/>
                </a:ext>
              </a:extLst>
            </p:cNvPr>
            <p:cNvSpPr/>
            <p:nvPr/>
          </p:nvSpPr>
          <p:spPr>
            <a:xfrm>
              <a:off x="532850" y="2713134"/>
              <a:ext cx="3356385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الأدوات المدرسية المتبرع بها</a:t>
              </a:r>
            </a:p>
            <a:p>
              <a:pPr algn="ctr" rtl="1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لفائدة الأطفال المحتاجين</a:t>
              </a:r>
              <a:endPara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7D1FFFA-2EEB-021A-783F-860018E7D1B3}"/>
                </a:ext>
              </a:extLst>
            </p:cNvPr>
            <p:cNvSpPr/>
            <p:nvPr/>
          </p:nvSpPr>
          <p:spPr>
            <a:xfrm>
              <a:off x="618915" y="6092234"/>
              <a:ext cx="940952" cy="3578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أقلام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F6FF027-DA07-B0B7-840D-C182AB90FFCB}"/>
                </a:ext>
              </a:extLst>
            </p:cNvPr>
            <p:cNvSpPr/>
            <p:nvPr/>
          </p:nvSpPr>
          <p:spPr>
            <a:xfrm>
              <a:off x="1464643" y="6146018"/>
              <a:ext cx="934320" cy="3578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مساطر </a:t>
              </a:r>
              <a:endPara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568BDE6-DDDB-EC70-5185-61F2DEBFB68B}"/>
                </a:ext>
              </a:extLst>
            </p:cNvPr>
            <p:cNvSpPr/>
            <p:nvPr/>
          </p:nvSpPr>
          <p:spPr>
            <a:xfrm>
              <a:off x="2366677" y="6124501"/>
              <a:ext cx="925171" cy="3578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مماحي </a:t>
              </a:r>
              <a:endPara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48E86DA-7C60-EF59-40FF-E85EF39707F1}"/>
                </a:ext>
              </a:extLst>
            </p:cNvPr>
            <p:cNvSpPr/>
            <p:nvPr/>
          </p:nvSpPr>
          <p:spPr>
            <a:xfrm>
              <a:off x="3334869" y="6113742"/>
              <a:ext cx="761469" cy="3578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أقلام</a:t>
              </a:r>
              <a:endPara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EA71289-C6C3-8614-B272-97E4CE0E6FFE}"/>
                </a:ext>
              </a:extLst>
            </p:cNvPr>
            <p:cNvSpPr txBox="1"/>
            <p:nvPr/>
          </p:nvSpPr>
          <p:spPr>
            <a:xfrm>
              <a:off x="769884" y="6299858"/>
              <a:ext cx="6409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تلوين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73364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222A6C-5BDD-23A8-6A1E-133DA7B5A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39" y="1773655"/>
            <a:ext cx="7116323" cy="480628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138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و139.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15624</TotalTime>
  <Words>1160</Words>
  <Application>Microsoft Office PowerPoint</Application>
  <PresentationFormat>Affichage à l'écran (4:3)</PresentationFormat>
  <Paragraphs>352</Paragraphs>
  <Slides>53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53</vt:i4>
      </vt:variant>
    </vt:vector>
  </HeadingPairs>
  <TitlesOfParts>
    <vt:vector size="67" baseType="lpstr">
      <vt:lpstr>Arial</vt:lpstr>
      <vt:lpstr>Wingdings</vt:lpstr>
      <vt:lpstr>Effra CC Arbc</vt:lpstr>
      <vt:lpstr>Aptos Display</vt:lpstr>
      <vt:lpstr>Dosis</vt:lpstr>
      <vt:lpstr>Chalkboard</vt:lpstr>
      <vt:lpstr>Calibri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126</cp:revision>
  <cp:lastPrinted>2025-08-13T10:11:39Z</cp:lastPrinted>
  <dcterms:created xsi:type="dcterms:W3CDTF">2025-08-01T12:31:49Z</dcterms:created>
  <dcterms:modified xsi:type="dcterms:W3CDTF">2026-06-01T14:41:26Z</dcterms:modified>
</cp:coreProperties>
</file>