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8"/>
  </p:notesMasterIdLst>
  <p:handoutMasterIdLst>
    <p:handoutMasterId r:id="rId59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681" r:id="rId22"/>
    <p:sldId id="2134806711" r:id="rId23"/>
    <p:sldId id="2134806700" r:id="rId24"/>
    <p:sldId id="2134806722" r:id="rId25"/>
    <p:sldId id="2134806701" r:id="rId26"/>
    <p:sldId id="2134806719" r:id="rId27"/>
    <p:sldId id="2134806702" r:id="rId28"/>
    <p:sldId id="2134807020" r:id="rId29"/>
    <p:sldId id="2134807021" r:id="rId30"/>
    <p:sldId id="2134807033" r:id="rId31"/>
    <p:sldId id="2134807024" r:id="rId32"/>
    <p:sldId id="2134807065" r:id="rId33"/>
    <p:sldId id="2134807066" r:id="rId34"/>
    <p:sldId id="2134807067" r:id="rId35"/>
    <p:sldId id="2134807068" r:id="rId36"/>
    <p:sldId id="2134807070" r:id="rId37"/>
    <p:sldId id="2134807071" r:id="rId38"/>
    <p:sldId id="2134807072" r:id="rId39"/>
    <p:sldId id="2134807073" r:id="rId40"/>
    <p:sldId id="2134807074" r:id="rId41"/>
    <p:sldId id="2134806663" r:id="rId42"/>
    <p:sldId id="2134807075" r:id="rId43"/>
    <p:sldId id="2134806664" r:id="rId44"/>
    <p:sldId id="2134806696" r:id="rId45"/>
    <p:sldId id="848" r:id="rId46"/>
    <p:sldId id="921" r:id="rId47"/>
    <p:sldId id="922" r:id="rId48"/>
    <p:sldId id="924" r:id="rId49"/>
    <p:sldId id="849" r:id="rId50"/>
    <p:sldId id="2134806697" r:id="rId51"/>
    <p:sldId id="2134806706" r:id="rId52"/>
    <p:sldId id="858" r:id="rId53"/>
    <p:sldId id="868" r:id="rId54"/>
    <p:sldId id="869" r:id="rId55"/>
    <p:sldId id="764" r:id="rId56"/>
    <p:sldId id="949" r:id="rId57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5650D"/>
    <a:srgbClr val="DBD600"/>
    <a:srgbClr val="CF1F3C"/>
    <a:srgbClr val="FF0000"/>
    <a:srgbClr val="0058A9"/>
    <a:srgbClr val="FF2525"/>
    <a:srgbClr val="FC8D00"/>
    <a:srgbClr val="3A8F98"/>
    <a:srgbClr val="F2F2F2"/>
    <a:srgbClr val="F9B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52C5FB-677E-41F5-A8C2-D225EEE6546C}" v="21" dt="2026-05-31T10:53:26.5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88497" autoAdjust="0"/>
  </p:normalViewPr>
  <p:slideViewPr>
    <p:cSldViewPr snapToGrid="0">
      <p:cViewPr varScale="1">
        <p:scale>
          <a:sx n="65" d="100"/>
          <a:sy n="65" d="100"/>
        </p:scale>
        <p:origin x="9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67" Type="http://schemas.microsoft.com/office/2018/10/relationships/authors" Target="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1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نَتَائِجُ استِبْيانِ سَلاسِل الرُّسُومِ الْمُتَحَرِّكَةِ الْمُفَضَّلَةِ لَدَى تَلامِذَةِ الْمُسْتَوَى الثّالِثِ بِمَدْرَسَةٍ ابتِدَائِيَّةٍ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64-45D4-BEF1-90236C21EF6D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064-45D4-BEF1-90236C21EF6D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64-45D4-BEF1-90236C21EF6D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064-45D4-BEF1-90236C21EF6D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64-45D4-BEF1-90236C21EF6D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4-45D4-BEF1-90236C21E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62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نَتَائِجُ استِبْيانِ سَلاسِل الرُّسُومِ الْمُتَحَرِّكَةِ الْمُفَضَّلَةِ لَدَى تَلامِذَةِ الْمُسْتَوَى الثّالِثِ بِمَدْرَسَةٍ ابتِدَائِيَّةٍ</a:t>
            </a:r>
            <a:endParaRPr lang="en-US" sz="1862" b="0" i="0" u="none" strike="noStrike" kern="1200" spc="0" baseline="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CA-460A-B8F6-5406F73ECF2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CA-460A-B8F6-5406F73ECF27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CA-460A-B8F6-5406F73ECF27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CA-460A-B8F6-5406F73ECF2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6CA-460A-B8F6-5406F73ECF27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6CA-460A-B8F6-5406F73EC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56D-499E-9FC2-7804DE943AB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6D-499E-9FC2-7804DE943AB1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56D-499E-9FC2-7804DE943AB1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56D-499E-9FC2-7804DE943AB1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56D-499E-9FC2-7804DE943AB1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6D-499E-9FC2-7804DE943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CA-4D7A-A9B9-D310968524E0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CA-4D7A-A9B9-D310968524E0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CCA-4D7A-A9B9-D310968524E0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CCA-4D7A-A9B9-D310968524E0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CCA-4D7A-A9B9-D310968524E0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CCA-4D7A-A9B9-D310968524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9F-4222-A4CB-0A7279C8C5B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9F-4222-A4CB-0A7279C8C5B7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59F-4222-A4CB-0A7279C8C5B7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59F-4222-A4CB-0A7279C8C5B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59F-4222-A4CB-0A7279C8C5B7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59F-4222-A4CB-0A7279C8C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A7-44DD-A556-8949767EA52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A7-44DD-A556-8949767EA527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A7-44DD-A556-8949767EA527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A7-44DD-A556-8949767EA52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BA7-44DD-A556-8949767EA527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BA7-44DD-A556-8949767EA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A3F-458C-8D93-272B96D60B9E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A3F-458C-8D93-272B96D60B9E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A3F-458C-8D93-272B96D60B9E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A3F-458C-8D93-272B96D60B9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A3F-458C-8D93-272B96D60B9E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A3F-458C-8D93-272B96D60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BA-4734-89F3-B53ED70B136E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BA-4734-89F3-B53ED70B136E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BA-4734-89F3-B53ED70B136E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BA-4734-89F3-B53ED70B136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BA-4734-89F3-B53ED70B136E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BA-4734-89F3-B53ED70B1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63-4D76-93B1-C2C927A71B8A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63-4D76-93B1-C2C927A71B8A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63-4D76-93B1-C2C927A71B8A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63-4D76-93B1-C2C927A71B8A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063-4D76-93B1-C2C927A71B8A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063-4D76-93B1-C2C927A71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A9-477B-8397-937FB54D77AB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A9-477B-8397-937FB54D77AB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A9-477B-8397-937FB54D77AB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BA9-477B-8397-937FB54D77AB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BA9-477B-8397-937FB54D77AB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BA9-477B-8397-937FB54D77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5E0-4A47-90E6-F483995E9EFD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5E0-4A47-90E6-F483995E9EFD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5E0-4A47-90E6-F483995E9EFD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5E0-4A47-90E6-F483995E9EFD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5E0-4A47-90E6-F483995E9EFD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5E0-4A47-90E6-F483995E9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22-440C-8668-5697F24A14BF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522-440C-8668-5697F24A14BF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522-440C-8668-5697F24A14BF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522-440C-8668-5697F24A14BF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522-440C-8668-5697F24A14BF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522-440C-8668-5697F24A1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Points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03-40B4-A171-7362A89D650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03-40B4-A171-7362A89D6506}"/>
              </c:ext>
            </c:extLst>
          </c:dPt>
          <c:dPt>
            <c:idx val="2"/>
            <c:invertIfNegative val="0"/>
            <c:bubble3D val="0"/>
            <c:spPr>
              <a:solidFill>
                <a:srgbClr val="DBD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03-40B4-A171-7362A89D6506}"/>
              </c:ext>
            </c:extLst>
          </c:dPt>
          <c:dPt>
            <c:idx val="3"/>
            <c:invertIfNegative val="0"/>
            <c:bubble3D val="0"/>
            <c:spPr>
              <a:solidFill>
                <a:srgbClr val="C5650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03-40B4-A171-7362A89D6506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03-40B4-A171-7362A89D6506}"/>
              </c:ext>
            </c:extLst>
          </c:dPt>
          <c:cat>
            <c:strRef>
              <c:f>Feuil1!$A$2:$A$6</c:f>
              <c:strCache>
                <c:ptCount val="5"/>
                <c:pt idx="0">
                  <c:v>النمر المقنع</c:v>
                </c:pt>
                <c:pt idx="1">
                  <c:v>المخترع الصغير</c:v>
                </c:pt>
                <c:pt idx="2">
                  <c:v>القناص</c:v>
                </c:pt>
                <c:pt idx="3">
                  <c:v>مدرسة الكونغ فو</c:v>
                </c:pt>
                <c:pt idx="4">
                  <c:v>المحقق كونان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03-40B4-A171-7362A89D6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0669071"/>
        <c:axId val="1030669551"/>
      </c:barChart>
      <c:catAx>
        <c:axId val="10306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551"/>
        <c:crosses val="autoZero"/>
        <c:auto val="1"/>
        <c:lblAlgn val="ctr"/>
        <c:lblOffset val="100"/>
        <c:noMultiLvlLbl val="0"/>
      </c:catAx>
      <c:valAx>
        <c:axId val="103066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3066907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56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3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31/05/2026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31/05/2026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18" r:id="rId4"/>
    <p:sldLayoutId id="21474839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5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بِالْأَعْمِدَةِ: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حَلُّ مَسائلِ تَحَوُّلٍ مِن خُطوَتَين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بِالْأَعْمِدَةِ</a:t>
            </a:r>
            <a:endParaRPr lang="f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اَلْمِبْيانُ بِالْأَعْمِدَةِ: قِراءَةٌ وَتَأْويلٌ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5F4AE4-C8F7-5EFE-7CEE-FAF984A3A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594" y="2466373"/>
            <a:ext cx="5969876" cy="402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331600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03627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0723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49031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4828624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9443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7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231914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035721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4681629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مَسائِلَ بِاسْتِثْمارِ الرُّسومِ الْبَيَانِيَةِ بِالأَعمِدَةِ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90C03B-C65D-B422-AD4D-75CAA4A43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38" y="1712453"/>
            <a:ext cx="7201401" cy="485877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134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883727" y="2687184"/>
            <a:ext cx="2842417" cy="1770516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54813F0-F8E3-C43B-4F23-C6C410490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3" y="1805351"/>
            <a:ext cx="7715835" cy="4747747"/>
          </a:xfrm>
          <a:prstGeom prst="roundRect">
            <a:avLst>
              <a:gd name="adj" fmla="val 4192"/>
            </a:avLst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1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41A166E-9F22-27BC-ED32-4C1360A56C11}"/>
              </a:ext>
            </a:extLst>
          </p:cNvPr>
          <p:cNvSpPr txBox="1"/>
          <p:nvPr/>
        </p:nvSpPr>
        <p:spPr>
          <a:xfrm>
            <a:off x="4998027" y="3262744"/>
            <a:ext cx="2464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النسور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F31806-DDE1-573F-3B1B-BC63A9DE3272}"/>
              </a:ext>
            </a:extLst>
          </p:cNvPr>
          <p:cNvSpPr txBox="1"/>
          <p:nvPr/>
        </p:nvSpPr>
        <p:spPr>
          <a:xfrm>
            <a:off x="4998026" y="4122146"/>
            <a:ext cx="2464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 نقطة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D4769E6-6BB6-B477-EA87-23043A7F1426}"/>
              </a:ext>
            </a:extLst>
          </p:cNvPr>
          <p:cNvSpPr txBox="1"/>
          <p:nvPr/>
        </p:nvSpPr>
        <p:spPr>
          <a:xfrm>
            <a:off x="4998025" y="5469925"/>
            <a:ext cx="2464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 – 12 = 2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7D5AE136-1B44-12A9-698B-F2155DB4C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346" y="1966034"/>
            <a:ext cx="2931168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D186F4-B0AC-5E8A-C14F-6C3073D8B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205" y="1966034"/>
            <a:ext cx="2924141" cy="414904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CCF4DE-32D2-1CE9-85A1-AB06BDFFC413}"/>
              </a:ext>
            </a:extLst>
          </p:cNvPr>
          <p:cNvSpPr/>
          <p:nvPr/>
        </p:nvSpPr>
        <p:spPr>
          <a:xfrm>
            <a:off x="1702675" y="3573517"/>
            <a:ext cx="2543504" cy="324000"/>
          </a:xfrm>
          <a:prstGeom prst="roundRect">
            <a:avLst/>
          </a:prstGeom>
          <a:solidFill>
            <a:srgbClr val="FF2525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بالتوزيع. دوّنوا النتيجة فقط في دفاتركم.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529AA02-928E-5F18-0EFE-CA29FFF74E3D}"/>
              </a:ext>
            </a:extLst>
          </p:cNvPr>
          <p:cNvGrpSpPr/>
          <p:nvPr/>
        </p:nvGrpSpPr>
        <p:grpSpPr>
          <a:xfrm>
            <a:off x="1581931" y="2895553"/>
            <a:ext cx="5597012" cy="1600173"/>
            <a:chOff x="1581931" y="2895553"/>
            <a:chExt cx="5597012" cy="160017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1921AD5-3176-F974-6954-F37A1EEEA040}"/>
                </a:ext>
              </a:extLst>
            </p:cNvPr>
            <p:cNvGrpSpPr/>
            <p:nvPr/>
          </p:nvGrpSpPr>
          <p:grpSpPr>
            <a:xfrm>
              <a:off x="1581931" y="3429000"/>
              <a:ext cx="5597012" cy="613155"/>
              <a:chOff x="1581931" y="2616985"/>
              <a:chExt cx="5597012" cy="613155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4FE8EC36-9FFE-6BC1-DC34-E3A98359CB37}"/>
                  </a:ext>
                </a:extLst>
              </p:cNvPr>
              <p:cNvSpPr/>
              <p:nvPr/>
            </p:nvSpPr>
            <p:spPr>
              <a:xfrm>
                <a:off x="1848630" y="2616985"/>
                <a:ext cx="4396721" cy="564279"/>
              </a:xfrm>
              <a:prstGeom prst="roundRect">
                <a:avLst/>
              </a:prstGeom>
              <a:solidFill>
                <a:srgbClr val="FFEFB9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3EEC354-2DDD-0730-627C-2C069E64FD5A}"/>
                  </a:ext>
                </a:extLst>
              </p:cNvPr>
              <p:cNvSpPr txBox="1"/>
              <p:nvPr/>
            </p:nvSpPr>
            <p:spPr>
              <a:xfrm>
                <a:off x="2326930" y="2637496"/>
                <a:ext cx="36623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× </a:t>
                </a:r>
                <a:r>
                  <a:rPr lang="fr-FR" sz="2800" b="1" dirty="0">
                    <a:solidFill>
                      <a:srgbClr val="00B050"/>
                    </a:solidFill>
                    <a:latin typeface="Aptos" panose="02110004020202020204"/>
                  </a:rPr>
                  <a:t>2</a:t>
                </a:r>
                <a:r>
                  <a:rPr lang="fr-FR" sz="2800" b="1" dirty="0">
                    <a:solidFill>
                      <a:srgbClr val="0070C0"/>
                    </a:solidFill>
                    <a:latin typeface="Aptos" panose="02110004020202020204"/>
                  </a:rPr>
                  <a:t>1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100 +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 = </a:t>
                </a: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105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ED6C027-0D08-0EF6-9603-D1094FD01DA0}"/>
                  </a:ext>
                </a:extLst>
              </p:cNvPr>
              <p:cNvSpPr/>
              <p:nvPr/>
            </p:nvSpPr>
            <p:spPr>
              <a:xfrm>
                <a:off x="1581931" y="2647817"/>
                <a:ext cx="518787" cy="50823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2FDAD17-E160-8610-99FB-7B9539A7868F}"/>
                  </a:ext>
                </a:extLst>
              </p:cNvPr>
              <p:cNvSpPr txBox="1"/>
              <p:nvPr/>
            </p:nvSpPr>
            <p:spPr>
              <a:xfrm>
                <a:off x="1641888" y="2661727"/>
                <a:ext cx="3754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023F1B6-9208-F418-F161-218457461693}"/>
                  </a:ext>
                </a:extLst>
              </p:cNvPr>
              <p:cNvSpPr txBox="1"/>
              <p:nvPr/>
            </p:nvSpPr>
            <p:spPr>
              <a:xfrm>
                <a:off x="4896465" y="2768475"/>
                <a:ext cx="22824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مِ</a:t>
                </a: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ثالٌ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: 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Flèche : courbe vers le bas 3">
              <a:extLst>
                <a:ext uri="{FF2B5EF4-FFF2-40B4-BE49-F238E27FC236}">
                  <a16:creationId xmlns:a16="http://schemas.microsoft.com/office/drawing/2014/main" id="{0DFB54E4-7F73-9EF1-BEE9-CF9E3E336A96}"/>
                </a:ext>
              </a:extLst>
            </p:cNvPr>
            <p:cNvSpPr/>
            <p:nvPr/>
          </p:nvSpPr>
          <p:spPr>
            <a:xfrm>
              <a:off x="2496312" y="2895553"/>
              <a:ext cx="612648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" name="Flèche : courbe vers le bas 6">
              <a:extLst>
                <a:ext uri="{FF2B5EF4-FFF2-40B4-BE49-F238E27FC236}">
                  <a16:creationId xmlns:a16="http://schemas.microsoft.com/office/drawing/2014/main" id="{85AA14E4-2C26-AA17-9F87-4FCC79758E1B}"/>
                </a:ext>
              </a:extLst>
            </p:cNvPr>
            <p:cNvSpPr/>
            <p:nvPr/>
          </p:nvSpPr>
          <p:spPr>
            <a:xfrm flipV="1">
              <a:off x="2496312" y="3931447"/>
              <a:ext cx="822960" cy="564279"/>
            </a:xfrm>
            <a:prstGeom prst="curvedDownArrow">
              <a:avLst>
                <a:gd name="adj1" fmla="val 0"/>
                <a:gd name="adj2" fmla="val 23836"/>
                <a:gd name="adj3" fmla="val 26621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9" name="Connecteur : en angle 8">
              <a:extLst>
                <a:ext uri="{FF2B5EF4-FFF2-40B4-BE49-F238E27FC236}">
                  <a16:creationId xmlns:a16="http://schemas.microsoft.com/office/drawing/2014/main" id="{3D23DB85-089A-8E9E-A362-ECBF83463B72}"/>
                </a:ext>
              </a:extLst>
            </p:cNvPr>
            <p:cNvCxnSpPr>
              <a:cxnSpLocks/>
              <a:stCxn id="4" idx="0"/>
              <a:endCxn id="3" idx="0"/>
            </p:cNvCxnSpPr>
            <p:nvPr/>
          </p:nvCxnSpPr>
          <p:spPr>
            <a:xfrm rot="16200000" flipH="1">
              <a:off x="3093011" y="2585511"/>
              <a:ext cx="540000" cy="1188000"/>
            </a:xfrm>
            <a:prstGeom prst="bentConnector3">
              <a:avLst>
                <a:gd name="adj1" fmla="val -41267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Connecteur : en angle 18">
              <a:extLst>
                <a:ext uri="{FF2B5EF4-FFF2-40B4-BE49-F238E27FC236}">
                  <a16:creationId xmlns:a16="http://schemas.microsoft.com/office/drawing/2014/main" id="{010AEDB1-68C1-3676-28B8-3D072BD8478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573777" y="3343726"/>
              <a:ext cx="504000" cy="1800000"/>
            </a:xfrm>
            <a:prstGeom prst="bentConnector3">
              <a:avLst>
                <a:gd name="adj1" fmla="val -43710"/>
              </a:avLst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0931B7B-32AE-CED7-50A0-21EBA91D23AC}"/>
              </a:ext>
            </a:extLst>
          </p:cNvPr>
          <p:cNvSpPr txBox="1"/>
          <p:nvPr/>
        </p:nvSpPr>
        <p:spPr>
          <a:xfrm>
            <a:off x="2679192" y="2258568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5 × 20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75C6EB-B35F-8231-6521-A4D66605CCB7}"/>
              </a:ext>
            </a:extLst>
          </p:cNvPr>
          <p:cNvSpPr txBox="1"/>
          <p:nvPr/>
        </p:nvSpPr>
        <p:spPr>
          <a:xfrm>
            <a:off x="3155852" y="4677777"/>
            <a:ext cx="1344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5 × 1 </a:t>
            </a:r>
          </a:p>
        </p:txBody>
      </p: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C6ECCF-888D-0E57-41E9-DE8A7018B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69" y="3021689"/>
            <a:ext cx="8345214" cy="90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9513D83-4E7D-46CD-6FC8-2B203FC77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9" y="3021689"/>
            <a:ext cx="8345214" cy="90084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33DA84-44C1-366E-9E26-5FA0B55F6F66}"/>
              </a:ext>
            </a:extLst>
          </p:cNvPr>
          <p:cNvGrpSpPr/>
          <p:nvPr/>
        </p:nvGrpSpPr>
        <p:grpSpPr>
          <a:xfrm>
            <a:off x="1637277" y="3110942"/>
            <a:ext cx="6777451" cy="732735"/>
            <a:chOff x="1637277" y="3110942"/>
            <a:chExt cx="6777451" cy="7327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83A740-4DC4-2C40-9187-875C8F3FD216}"/>
                </a:ext>
              </a:extLst>
            </p:cNvPr>
            <p:cNvSpPr>
              <a:spLocks/>
            </p:cNvSpPr>
            <p:nvPr/>
          </p:nvSpPr>
          <p:spPr>
            <a:xfrm>
              <a:off x="1646431" y="311094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89232-0492-1857-241B-1CB320ACD145}"/>
                </a:ext>
              </a:extLst>
            </p:cNvPr>
            <p:cNvSpPr>
              <a:spLocks/>
            </p:cNvSpPr>
            <p:nvPr/>
          </p:nvSpPr>
          <p:spPr>
            <a:xfrm>
              <a:off x="3692572" y="3110944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98C1D1-283E-1934-C303-465E0BD647D2}"/>
                </a:ext>
              </a:extLst>
            </p:cNvPr>
            <p:cNvSpPr>
              <a:spLocks/>
            </p:cNvSpPr>
            <p:nvPr/>
          </p:nvSpPr>
          <p:spPr>
            <a:xfrm>
              <a:off x="5768209" y="312077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AB6F0E-9B30-216D-0C9B-62649510DD70}"/>
                </a:ext>
              </a:extLst>
            </p:cNvPr>
            <p:cNvSpPr>
              <a:spLocks/>
            </p:cNvSpPr>
            <p:nvPr/>
          </p:nvSpPr>
          <p:spPr>
            <a:xfrm>
              <a:off x="7842490" y="3110942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B1203D-73C8-3E01-9F69-2E446B486E18}"/>
                </a:ext>
              </a:extLst>
            </p:cNvPr>
            <p:cNvSpPr>
              <a:spLocks/>
            </p:cNvSpPr>
            <p:nvPr/>
          </p:nvSpPr>
          <p:spPr>
            <a:xfrm>
              <a:off x="1637277" y="349341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D2277B7-84AC-B5DA-315F-FCF6F66B7847}"/>
                </a:ext>
              </a:extLst>
            </p:cNvPr>
            <p:cNvSpPr>
              <a:spLocks/>
            </p:cNvSpPr>
            <p:nvPr/>
          </p:nvSpPr>
          <p:spPr>
            <a:xfrm>
              <a:off x="3697813" y="349341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8553EB-A4B5-424D-A1F6-5D2177B365ED}"/>
                </a:ext>
              </a:extLst>
            </p:cNvPr>
            <p:cNvSpPr>
              <a:spLocks/>
            </p:cNvSpPr>
            <p:nvPr/>
          </p:nvSpPr>
          <p:spPr>
            <a:xfrm>
              <a:off x="5768181" y="350324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9D8A42-EDCC-9A47-8E24-C553DA9F8F2A}"/>
                </a:ext>
              </a:extLst>
            </p:cNvPr>
            <p:cNvSpPr>
              <a:spLocks/>
            </p:cNvSpPr>
            <p:nvPr/>
          </p:nvSpPr>
          <p:spPr>
            <a:xfrm>
              <a:off x="7858213" y="3493413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48563"/>
            <a:ext cx="753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59977" y="3458505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80509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7182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10004" y="3468337"/>
            <a:ext cx="76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27181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89606" y="3048563"/>
            <a:ext cx="79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99437" y="3468337"/>
            <a:ext cx="80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خطوات قراءة وتفسير مبيان بالأعمدة،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D9948B-5866-9D95-37F1-C0CF2C2D4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18" y="1809135"/>
            <a:ext cx="7902698" cy="4589951"/>
          </a:xfrm>
          <a:prstGeom prst="roundRect">
            <a:avLst>
              <a:gd name="adj" fmla="val 9598"/>
            </a:avLst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بقِراءَةِ وَتَأْويلِ مِبْيانٍ بِالْأَعْمِدَةِ،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10411A3E-1B40-E0FE-E82C-605E7DC6C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783656"/>
              </p:ext>
            </p:extLst>
          </p:nvPr>
        </p:nvGraphicFramePr>
        <p:xfrm>
          <a:off x="1769808" y="1673780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170A8B00-A6F6-3A90-847D-FAFB2A9F6C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7919688"/>
              </p:ext>
            </p:extLst>
          </p:nvPr>
        </p:nvGraphicFramePr>
        <p:xfrm>
          <a:off x="1769808" y="1673780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68BAD1D2-E1BC-09C2-D967-DFFCB287E0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311584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لقراءة مبيان بالأعمدة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94F29B23-CA6B-2257-3CAD-ACC4301AFDB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E4E87D-0612-4FD6-51D4-B8CD682A5B6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B16CE9-35D6-3EC9-C058-4B0A6E66A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7F357238-956E-A1C2-A5A4-40BD1815D0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83219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لقراءة بيانات محور الأنواع؟ وآخر لقراءة بيانات محور القيم؟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F51851AB-FB30-611B-5562-9EC71F0EE233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5420F3-2798-69B7-53FA-07F6413E4F9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BEC6F28-B9DF-1FD2-5CCF-A63A0BF89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537431C-941C-483D-2A87-03EA01F258DE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A27DA57-0718-233B-F7E7-A72E0BB0F30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8174571-3FAA-E49C-4572-FDEFC6327F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C7A01800-C6B0-51D3-9EA9-0848B9CCDB6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672F4AE-DCE4-ED8E-781D-18ADDE24093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D9A0A537-DF8D-2D41-07B4-2DFAB8E064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ED7F-F4A2-8CAF-7B56-196506E669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انتبهوا: بيانات محور الأنواع هي أسماء الأعمدة: النمر المقنع، المخترع الصغير، القناص ...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21F2D-35BE-2C1A-803C-38042E66248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F0D72DCA-2AA7-C1B6-67FD-4BC441DD66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83219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B88CA2DB-33F3-B9AD-488D-4F386C6F47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83219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 لقراءة مبيان بالأعمدة؟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AFB2CDC-1A3F-7E25-43EA-F9C42F897270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1C45E5-16F5-71CC-AC8F-7DE9D5AC550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C38844F-BA23-21CB-73E0-DEB0841DAE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0271E2CE-CBC6-CD5F-141F-336C8D38340E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3419EB3-412C-ADB7-DC3F-C64E38E0920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0C90F79-E37C-275B-0298-D100D6873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0CD9CADC-4BDB-347F-845E-D3E86FE3614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CBEB11-E3CB-B5E5-B622-B942403B4FF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DFB6A8A-43A3-7FE6-1D0D-DC98FF5A5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429105B-9F7E-D7B4-2432-7BBEA694DB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83219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التلاميذ الذين يفضلون سلسلة مدرسة الكونغ فو.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86FE6C1-314C-2C61-760E-12DCF182FAC4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5BCD13-363C-73CC-EFA4-ED1FE769B07E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D85D87B3-736D-BFC0-E92E-B08F763648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FB9698C4-126B-2A92-43A4-C1FC0A4019BA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4094AD7-1693-017E-10D4-A0EE467C1D1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6E31246B-3DB9-35F0-6731-C4DE3CE480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EDC3D1A2-AFF7-0F00-51CD-07E80C3FFB0F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A26AA9E-2233-1322-D259-3AA8A22EE0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8C75B9A-F890-99E2-F296-995126A5CA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27278" y="845058"/>
            <a:ext cx="723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عدد التلاميذ الذين يفضلون سلسلة مدرسة الكونغ فو هو 7.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5295BFCC-0B57-A5FA-1371-1FBDD92BB9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83219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184D5488-0E93-609E-92A0-EFBB3AE9BA1E}"/>
              </a:ext>
            </a:extLst>
          </p:cNvPr>
          <p:cNvSpPr txBox="1"/>
          <p:nvPr/>
        </p:nvSpPr>
        <p:spPr>
          <a:xfrm>
            <a:off x="4897821" y="3626070"/>
            <a:ext cx="714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B939-768E-F6E2-AD41-6DF61210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A91931F-81DC-3A9B-70C5-CBEE6FEF39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83219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ZoneTexte 2">
            <a:extLst>
              <a:ext uri="{FF2B5EF4-FFF2-40B4-BE49-F238E27FC236}">
                <a16:creationId xmlns:a16="http://schemas.microsoft.com/office/drawing/2014/main" id="{0CFE8597-E5B4-A623-14DF-08DAD2C628B0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 لتأويل بيانات مبيان بالأعمدة؟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B25E6-9943-FB34-76C9-ED917F3D25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6EEA3EAD-949B-1FFB-005C-C892D9BECC22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33D031-816C-81F7-D21F-FBC0721D3E5A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DF1CD92-F6E6-468F-F015-BADA06E633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EB3C1CC7-90BD-A87E-ACDD-60C0ED33B529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0D708E-7F9B-CEF5-727C-594C7E26BAF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3C38E41-64EC-1264-933D-49221DAEA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69C3F86B-00FC-F0D7-1576-35BE61BD09EF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9AF6D30-23A6-34A9-B31A-47FEAE70A3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2942D1E-8508-13AC-0FD8-A05A7E9EB9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4D764B7-B19D-2B8A-B011-327B1683ECF6}"/>
              </a:ext>
            </a:extLst>
          </p:cNvPr>
          <p:cNvSpPr txBox="1"/>
          <p:nvPr/>
        </p:nvSpPr>
        <p:spPr>
          <a:xfrm>
            <a:off x="4897821" y="3626070"/>
            <a:ext cx="714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279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EF931-5C59-E649-9C6B-028891EA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C0919446-6AC8-F807-0D60-2929DE498C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83219"/>
              </p:ext>
            </p:extLst>
          </p:nvPr>
        </p:nvGraphicFramePr>
        <p:xfrm>
          <a:off x="176980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ZoneTexte 2">
            <a:extLst>
              <a:ext uri="{FF2B5EF4-FFF2-40B4-BE49-F238E27FC236}">
                <a16:creationId xmlns:a16="http://schemas.microsoft.com/office/drawing/2014/main" id="{00524B2F-890A-5D20-2473-EBC4851B232D}"/>
              </a:ext>
            </a:extLst>
          </p:cNvPr>
          <p:cNvSpPr txBox="1"/>
          <p:nvPr/>
        </p:nvSpPr>
        <p:spPr>
          <a:xfrm>
            <a:off x="166255" y="849493"/>
            <a:ext cx="7365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بكم يفوق عدد مفضلي سلسلة المحقق كونان سلسلة المخترع الصغير؟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0E2CE2-4DE1-AB1E-7B04-794D87CE3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8D174CE0-E9E7-2156-5F21-2C0DADAE5D52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58D9F2A-FB2F-EF08-5C18-91B4D64853B4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أُحَلَّلُ الْبَياناتِ وَأُقارِئُها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5B6F46A-DB70-7690-DCAF-9B7AEEF74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38EFE01A-3F3D-D0CF-81C7-72B36FB060BD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C276D2E-49B3-473D-6378-28D1D5E45DD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مَحاوِرَ الْمِبْيانِ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806ECCC-E738-66DF-5187-D246312C53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1572B6CA-F03C-9F86-65F5-78EA7779BF56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3B5DE37-A0A8-F859-19E7-2C0292E926A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قيمَةَ كُلِّ عَمودٍ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BCABEBD-30F0-750D-7A08-EA685249B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422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7FAED-764F-951F-E74E-9842DDE3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EA3C8B-67BC-A750-E6DC-194CCBEDD91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CAC177-2CC6-BFE8-82DE-0993B5F4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60050A-14B0-9C4E-2554-08C7959C9D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5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46682-5EC2-C7C4-626B-6BC1B502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EA4D2BC-C41B-4F30-F879-751ED0FE6A2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يفوق عدد مفضلي سلسلة المحقق كونان سلسلة المخترع الصغير بـ 7.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022AE1A-E938-A827-E4C7-BFC4BAF6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4D3A035-597A-B5BE-7445-3835636AEF6C}"/>
              </a:ext>
            </a:extLst>
          </p:cNvPr>
          <p:cNvSpPr txBox="1"/>
          <p:nvPr/>
        </p:nvSpPr>
        <p:spPr>
          <a:xfrm>
            <a:off x="5753348" y="3239911"/>
            <a:ext cx="2818235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12 – 5 = 7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DAB14C28-0B36-D848-A140-2833EBEBA6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6029155"/>
              </p:ext>
            </p:extLst>
          </p:nvPr>
        </p:nvGraphicFramePr>
        <p:xfrm>
          <a:off x="43976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996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BA315-B111-C4F1-D0A6-B1358D658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4643DE0-CF36-6D89-B4D8-B2078CAD2CD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سلسلة الرسوم المتحركة التي احتلت المرتبة الثالثة في الاستبيان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E19B494-70F2-7E07-B7BD-245174763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CEF1CD68-3BB3-1704-1416-C6D3CDF43E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4068652"/>
              </p:ext>
            </p:extLst>
          </p:nvPr>
        </p:nvGraphicFramePr>
        <p:xfrm>
          <a:off x="43976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8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D202C-104A-9DB8-CCC0-98756E83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2A706AB-B37F-51E2-A16E-CF7DC82D6D3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242F10-8BB6-1E11-8972-88748C10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258741-C485-C95B-2181-6644070F70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8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598C3-9C7B-FE54-B2C1-47C5DD49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0A55268-83E7-2263-14C2-935318127CF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سلسلة الرسوم المتحركة التي احتلت المرتبة الثالثة في الاستبيان هي القناص.</a:t>
            </a:r>
            <a:endParaRPr lang="fr-FR" dirty="0"/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4109277-17CB-B90B-DABA-FA2EA6D3F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248E26A-BD50-D707-FAF2-5993549BAE23}"/>
              </a:ext>
            </a:extLst>
          </p:cNvPr>
          <p:cNvSpPr txBox="1"/>
          <p:nvPr/>
        </p:nvSpPr>
        <p:spPr>
          <a:xfrm>
            <a:off x="5753348" y="3239911"/>
            <a:ext cx="2818235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اَلْقَنَّاصُ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1B0E221C-D247-0DB8-5253-932199860B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4068652"/>
              </p:ext>
            </p:extLst>
          </p:nvPr>
        </p:nvGraphicFramePr>
        <p:xfrm>
          <a:off x="439768" y="1954337"/>
          <a:ext cx="4965290" cy="460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97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5843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ادرسوا المبيان، جانبه، ثم حددوا، على ألواحكم، أجوبة الأسئلة التالية: لديكم 3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761D59-9429-1B73-F259-84EAB98E3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82" y="1766454"/>
            <a:ext cx="7128164" cy="475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9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ليحدد العنصر الأول ... الثاني... الثالث 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5977D-2D4E-71E4-5161-0C8877A55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82" y="1766454"/>
            <a:ext cx="7128164" cy="475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9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769F3A9-3785-2ADD-0106-CB5809025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82" y="1766454"/>
            <a:ext cx="7128164" cy="4752109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9AF6ECD-EBAB-C9C2-1238-550952126D89}"/>
              </a:ext>
            </a:extLst>
          </p:cNvPr>
          <p:cNvSpPr txBox="1"/>
          <p:nvPr/>
        </p:nvSpPr>
        <p:spPr>
          <a:xfrm>
            <a:off x="4686303" y="3356778"/>
            <a:ext cx="232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القصص المصورة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C98271-2BED-66A1-E69B-74DAB6F07CCE}"/>
              </a:ext>
            </a:extLst>
          </p:cNvPr>
          <p:cNvSpPr txBox="1"/>
          <p:nvPr/>
        </p:nvSpPr>
        <p:spPr>
          <a:xfrm>
            <a:off x="3995221" y="4305048"/>
            <a:ext cx="345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3200" b="1" dirty="0">
                <a:solidFill>
                  <a:srgbClr val="C00000"/>
                </a:solidFill>
              </a:rPr>
              <a:t>9 – 3 = 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8522BC-B0AF-5BB9-444A-ACBE3D5FBAB0}"/>
              </a:ext>
            </a:extLst>
          </p:cNvPr>
          <p:cNvSpPr txBox="1"/>
          <p:nvPr/>
        </p:nvSpPr>
        <p:spPr>
          <a:xfrm>
            <a:off x="4171651" y="4987660"/>
            <a:ext cx="2764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8 – 6 = 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47A3DA-BD40-98E0-2ED6-DE65FB9B7655}"/>
              </a:ext>
            </a:extLst>
          </p:cNvPr>
          <p:cNvSpPr txBox="1"/>
          <p:nvPr/>
        </p:nvSpPr>
        <p:spPr>
          <a:xfrm>
            <a:off x="3629847" y="5983014"/>
            <a:ext cx="4527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6 + 8 + 9 + 7 + 3 = 33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ED6755-9BA3-EFDC-1B5F-453BB02ED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78" y="1724892"/>
            <a:ext cx="7209484" cy="485630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136.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71280" y="4504520"/>
            <a:ext cx="2880609" cy="1823544"/>
          </a:xfrm>
          <a:prstGeom prst="roundRect">
            <a:avLst>
              <a:gd name="adj" fmla="val 768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3317B7-17D0-4177-D8A5-D68AD341B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33" y="1787235"/>
            <a:ext cx="7539311" cy="477860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6619009" y="1787235"/>
            <a:ext cx="1581944" cy="4838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058849D-C2F7-83D6-1EB2-56B80887A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37" y="1776636"/>
            <a:ext cx="6362612" cy="403278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78151" y="3741071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ثنائيات: قارنوا أجوبتكم وحددوا الصحيح والخطأ منها.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7E1E4B-BA63-331E-5A83-AD7634620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33" y="1787235"/>
            <a:ext cx="7539311" cy="47786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7CF021-769F-666B-3D65-C14D2B45D3DB}"/>
              </a:ext>
            </a:extLst>
          </p:cNvPr>
          <p:cNvSpPr txBox="1"/>
          <p:nvPr/>
        </p:nvSpPr>
        <p:spPr>
          <a:xfrm>
            <a:off x="5008417" y="3449781"/>
            <a:ext cx="2254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</a:rPr>
              <a:t>الثلاثاء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759CB8-FCB5-F99C-F003-0EF07B57E901}"/>
              </a:ext>
            </a:extLst>
          </p:cNvPr>
          <p:cNvSpPr txBox="1"/>
          <p:nvPr/>
        </p:nvSpPr>
        <p:spPr>
          <a:xfrm>
            <a:off x="5008417" y="4086456"/>
            <a:ext cx="2254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</a:rPr>
              <a:t>الإثنين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00568B-0CAA-F768-E7A9-1109F6FE02C1}"/>
              </a:ext>
            </a:extLst>
          </p:cNvPr>
          <p:cNvSpPr txBox="1"/>
          <p:nvPr/>
        </p:nvSpPr>
        <p:spPr>
          <a:xfrm>
            <a:off x="4998026" y="4733522"/>
            <a:ext cx="2254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20</a:t>
            </a:r>
            <a:r>
              <a:rPr lang="ar-MA" sz="2800" b="1" dirty="0">
                <a:solidFill>
                  <a:srgbClr val="C00000"/>
                </a:solidFill>
              </a:rPr>
              <a:t> صفحة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E844633-6FCF-6326-C3B2-04F27ECC5169}"/>
              </a:ext>
            </a:extLst>
          </p:cNvPr>
          <p:cNvSpPr txBox="1"/>
          <p:nvPr/>
        </p:nvSpPr>
        <p:spPr>
          <a:xfrm>
            <a:off x="4987635" y="5380588"/>
            <a:ext cx="2254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400" b="1" dirty="0">
                <a:solidFill>
                  <a:srgbClr val="C00000"/>
                </a:solidFill>
              </a:rPr>
              <a:t>35 – 5 = 30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18A7CB-FCB6-B5B6-D9B2-EA8D6574284C}"/>
              </a:ext>
            </a:extLst>
          </p:cNvPr>
          <p:cNvSpPr txBox="1"/>
          <p:nvPr/>
        </p:nvSpPr>
        <p:spPr>
          <a:xfrm>
            <a:off x="4073236" y="6069218"/>
            <a:ext cx="4138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15 + 25 + 5 + 35 + 20 = 100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1AD53F-112F-0E35-CDCF-74D8554F2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78" y="1724892"/>
            <a:ext cx="7209484" cy="4856308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137، أنجزوا النشاط، 3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009358" y="2209562"/>
            <a:ext cx="2890343" cy="2320875"/>
          </a:xfrm>
          <a:prstGeom prst="roundRect">
            <a:avLst>
              <a:gd name="adj" fmla="val 585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1E19D8-B97F-065F-EFBB-1A9314CDC1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3" b="-1"/>
          <a:stretch>
            <a:fillRect/>
          </a:stretch>
        </p:blipFill>
        <p:spPr>
          <a:xfrm>
            <a:off x="1006635" y="1496291"/>
            <a:ext cx="6515100" cy="51019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F56A65-7DD1-DB1C-70DE-7C9ED53A461F}"/>
              </a:ext>
            </a:extLst>
          </p:cNvPr>
          <p:cNvSpPr txBox="1"/>
          <p:nvPr/>
        </p:nvSpPr>
        <p:spPr>
          <a:xfrm>
            <a:off x="4384964" y="2784762"/>
            <a:ext cx="2493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</a:rPr>
              <a:t>مراكش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7FC2A29-9BEE-90D8-B324-768EAC549C84}"/>
              </a:ext>
            </a:extLst>
          </p:cNvPr>
          <p:cNvSpPr txBox="1"/>
          <p:nvPr/>
        </p:nvSpPr>
        <p:spPr>
          <a:xfrm>
            <a:off x="4384964" y="3460591"/>
            <a:ext cx="2493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F1E468-714F-FBCD-84C5-3EB88D2980A9}"/>
              </a:ext>
            </a:extLst>
          </p:cNvPr>
          <p:cNvSpPr txBox="1"/>
          <p:nvPr/>
        </p:nvSpPr>
        <p:spPr>
          <a:xfrm>
            <a:off x="4353791" y="4396195"/>
            <a:ext cx="276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40 – 15 = 25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2E0263-E576-5E7C-EB3D-CE74699D79FE}"/>
              </a:ext>
            </a:extLst>
          </p:cNvPr>
          <p:cNvSpPr txBox="1"/>
          <p:nvPr/>
        </p:nvSpPr>
        <p:spPr>
          <a:xfrm>
            <a:off x="4353791" y="5100099"/>
            <a:ext cx="276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17D66D-BE1D-916A-7016-0524FB82BFEC}"/>
              </a:ext>
            </a:extLst>
          </p:cNvPr>
          <p:cNvSpPr txBox="1"/>
          <p:nvPr/>
        </p:nvSpPr>
        <p:spPr>
          <a:xfrm>
            <a:off x="1101436" y="5804003"/>
            <a:ext cx="6281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</a:rPr>
              <a:t>مراكش - الرباط – أكادير – طنجة - فاس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5D4216-37DE-3349-9760-ED6E26B577B2}"/>
              </a:ext>
            </a:extLst>
          </p:cNvPr>
          <p:cNvSpPr txBox="1"/>
          <p:nvPr/>
        </p:nvSpPr>
        <p:spPr>
          <a:xfrm>
            <a:off x="1272261" y="6115730"/>
            <a:ext cx="276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b="1" dirty="0">
                <a:solidFill>
                  <a:srgbClr val="C00000"/>
                </a:solidFill>
              </a:rPr>
              <a:t>15 + 20 = 35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136 و137.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38E845-05CF-4B2D-315F-5FAF49AA2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8" y="1724892"/>
            <a:ext cx="7209484" cy="48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15869</TotalTime>
  <Words>859</Words>
  <Application>Microsoft Office PowerPoint</Application>
  <PresentationFormat>Affichage à l'écran (4:3)</PresentationFormat>
  <Paragraphs>211</Paragraphs>
  <Slides>51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65" baseType="lpstr">
      <vt:lpstr>Arial</vt:lpstr>
      <vt:lpstr>Dosis</vt:lpstr>
      <vt:lpstr>Wingdings</vt:lpstr>
      <vt:lpstr>Aptos Display</vt:lpstr>
      <vt:lpstr>Calibri</vt:lpstr>
      <vt:lpstr>Aptos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2026-05-31T11:50:38Z</dcterms:modified>
</cp:coreProperties>
</file>