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7"/>
  </p:notesMasterIdLst>
  <p:handoutMasterIdLst>
    <p:handoutMasterId r:id="rId68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766" r:id="rId12"/>
    <p:sldId id="830" r:id="rId13"/>
    <p:sldId id="768" r:id="rId14"/>
    <p:sldId id="792" r:id="rId15"/>
    <p:sldId id="1132" r:id="rId16"/>
    <p:sldId id="1133" r:id="rId17"/>
    <p:sldId id="1134" r:id="rId18"/>
    <p:sldId id="1137" r:id="rId19"/>
    <p:sldId id="1135" r:id="rId20"/>
    <p:sldId id="1136" r:id="rId21"/>
    <p:sldId id="1016" r:id="rId22"/>
    <p:sldId id="812" r:id="rId23"/>
    <p:sldId id="751" r:id="rId24"/>
    <p:sldId id="916" r:id="rId25"/>
    <p:sldId id="1018" r:id="rId26"/>
    <p:sldId id="1138" r:id="rId27"/>
    <p:sldId id="1087" r:id="rId28"/>
    <p:sldId id="1089" r:id="rId29"/>
    <p:sldId id="940" r:id="rId30"/>
    <p:sldId id="1111" r:id="rId31"/>
    <p:sldId id="1110" r:id="rId32"/>
    <p:sldId id="1091" r:id="rId33"/>
    <p:sldId id="1113" r:id="rId34"/>
    <p:sldId id="1143" r:id="rId35"/>
    <p:sldId id="1139" r:id="rId36"/>
    <p:sldId id="1140" r:id="rId37"/>
    <p:sldId id="1144" r:id="rId38"/>
    <p:sldId id="1141" r:id="rId39"/>
    <p:sldId id="1120" r:id="rId40"/>
    <p:sldId id="1145" r:id="rId41"/>
    <p:sldId id="1142" r:id="rId42"/>
    <p:sldId id="1096" r:id="rId43"/>
    <p:sldId id="1146" r:id="rId44"/>
    <p:sldId id="1097" r:id="rId45"/>
    <p:sldId id="1147" r:id="rId46"/>
    <p:sldId id="1149" r:id="rId47"/>
    <p:sldId id="1148" r:id="rId48"/>
    <p:sldId id="1150" r:id="rId49"/>
    <p:sldId id="1151" r:id="rId50"/>
    <p:sldId id="1152" r:id="rId51"/>
    <p:sldId id="1153" r:id="rId52"/>
    <p:sldId id="1154" r:id="rId53"/>
    <p:sldId id="1155" r:id="rId54"/>
    <p:sldId id="1019" r:id="rId55"/>
    <p:sldId id="926" r:id="rId56"/>
    <p:sldId id="927" r:id="rId57"/>
    <p:sldId id="925" r:id="rId58"/>
    <p:sldId id="920" r:id="rId59"/>
    <p:sldId id="911" r:id="rId60"/>
    <p:sldId id="644" r:id="rId61"/>
    <p:sldId id="875" r:id="rId62"/>
    <p:sldId id="1021" r:id="rId63"/>
    <p:sldId id="809" r:id="rId64"/>
    <p:sldId id="764" r:id="rId65"/>
    <p:sldId id="944" r:id="rId6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9"/>
      <p:bold r:id="rId70"/>
    </p:embeddedFont>
    <p:embeddedFont>
      <p:font typeface="Dosis" pitchFamily="2" charset="0"/>
      <p:regular r:id="rId71"/>
      <p:bold r:id="rId7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156082"/>
    <a:srgbClr val="3E898D"/>
    <a:srgbClr val="FFFEFC"/>
    <a:srgbClr val="FC8D00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85409" autoAdjust="0"/>
  </p:normalViewPr>
  <p:slideViewPr>
    <p:cSldViewPr snapToGrid="0">
      <p:cViewPr varScale="1">
        <p:scale>
          <a:sx n="70" d="100"/>
          <a:sy n="70" d="100"/>
        </p:scale>
        <p:origin x="1618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font" Target="fonts/font1.fntdata"/><Relationship Id="rId77" Type="http://schemas.microsoft.com/office/2018/10/relationships/authors" Target="author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2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tableStyles" Target="tableStyles.xml"/><Relationship Id="rId7" Type="http://schemas.openxmlformats.org/officeDocument/2006/relationships/slide" Target="slides/slide4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0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12113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ECD37-6C37-BA25-69E7-C597733AE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16DF798-22EE-91C7-93E4-7D4AC41013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3A6DC91-FE34-FDD0-E8F5-93DA12E948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B7C500-E24A-BAC7-C7AF-C5BF5EF327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9062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EA1B7-F95F-29AD-7257-D8D37A1EA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DFB3C5-B351-C6AE-E786-67AA5F4A46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8D67330-4A00-553B-1A39-CDB36317F9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99C3CF5-DF11-D507-857D-569FD7A19C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3152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45530-058F-D8F4-8974-479FEA878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9C68C34-0735-D1C0-0C55-6B2CA36F6D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BBD1CF5-532C-3966-FA7A-F8C7ED23AC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C97975-1B60-9BB8-D132-9F1573B04C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70776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C3148-DB5E-2AF6-EEA3-AC0451946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874FB06-40EF-58C8-BF85-D912BE7D6C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C2C184A-FB66-02D4-20AC-4C5135A9CE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A4FA0BC-E5AF-26F4-2297-419FCAEBCB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91144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F14CE-D972-4F3A-5D02-DB3504EA0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DA4635B-BDBA-2B13-A49E-3F755754A3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F19C8CC-5D88-9B83-0CD7-920AEB1656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9A2A33B-B9A8-BAEE-E547-3E680A146C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72059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C3656-13A4-5E2F-B988-C69CB1847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2C339F-FC0B-43D1-1157-D508F71A9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AAB8B5-AF2F-82E9-DAD9-4F09283F65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B185A7-5902-9DBE-925A-A329888FE0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69735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00329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57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  <p:sldLayoutId id="214748390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emf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emf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emf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4.png"/><Relationship Id="rId4" Type="http://schemas.openxmlformats.org/officeDocument/2006/relationships/image" Target="../media/image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png"/><Relationship Id="rId5" Type="http://schemas.openxmlformats.org/officeDocument/2006/relationships/image" Target="../media/image22.png"/><Relationship Id="rId4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6.emf"/><Relationship Id="rId4" Type="http://schemas.openxmlformats.org/officeDocument/2006/relationships/image" Target="../media/image2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6.emf"/><Relationship Id="rId5" Type="http://schemas.openxmlformats.org/officeDocument/2006/relationships/image" Target="../media/image22.png"/><Relationship Id="rId4" Type="http://schemas.openxmlformats.org/officeDocument/2006/relationships/image" Target="../media/image4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6.emf"/><Relationship Id="rId4" Type="http://schemas.openxmlformats.org/officeDocument/2006/relationships/image" Target="../media/image22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2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(البحث عن قيمة الجزء)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53974" y="243475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589445" y="2453400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622103" y="2972591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تنظيم ومعالجة البيانات (2)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645949" y="2922994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تنظيم ومعالجة البيانات (1)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571306" y="434626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تنظيم ومعالجة البيانات (3)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تنظيم ومعالجة البيانات (2)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7FAEF7-40EB-07EE-331C-90B7550B3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3769" y="2340132"/>
            <a:ext cx="2925536" cy="405517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49E65CF-6589-AF79-9A51-368B1A1708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234" y="2363790"/>
            <a:ext cx="2925536" cy="405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48138" y="3525237"/>
            <a:ext cx="6004051" cy="102253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484028" y="3812276"/>
            <a:ext cx="55148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وتأويل معطيات في مبيان بالصور.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634344" y="2695938"/>
            <a:ext cx="4408719" cy="17889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143782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166256" y="3277848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</a:t>
            </a: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ACB9711-B885-598F-9F2A-9B14C6DEA559}"/>
              </a:ext>
            </a:extLst>
          </p:cNvPr>
          <p:cNvSpPr txBox="1"/>
          <p:nvPr/>
        </p:nvSpPr>
        <p:spPr>
          <a:xfrm>
            <a:off x="2155369" y="3843907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DE5E5B-AB6A-480F-A223-11FC2E7789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928947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هذه العمليات. دوّنوا النتيجة فقط في دفاتركم كما في المثال.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50874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dirty="0"/>
                <a:t>8 x 2 = …</a:t>
              </a:r>
              <a:endParaRPr lang="fr-FR" sz="2400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5606143" y="2768475"/>
              <a:ext cx="15728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16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اُكْتُبُوا فِي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4" name="Espace réservé pour une image  10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FA1A5883-2D2E-E8E4-3646-34F9544AE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4554" y="580523"/>
            <a:ext cx="1045702" cy="104570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627C7E-17D9-C96D-D869-E1EE93B87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D076561-FBCB-31A0-48ED-A24DBB2F0629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6 = </a:t>
            </a:r>
            <a:r>
              <a:rPr lang="fr-MA" sz="2000" dirty="0"/>
              <a:t>…..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69C403-5398-2EC0-47A4-CF0D4620BAC2}"/>
              </a:ext>
            </a:extLst>
          </p:cNvPr>
          <p:cNvSpPr txBox="1"/>
          <p:nvPr/>
        </p:nvSpPr>
        <p:spPr>
          <a:xfrm>
            <a:off x="4950608" y="390982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7 - 1 = </a:t>
            </a:r>
            <a:r>
              <a:rPr lang="fr-MA" sz="2000" dirty="0"/>
              <a:t>…..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AEA125D-A642-23BF-66CB-E1E6277A06E9}"/>
              </a:ext>
            </a:extLst>
          </p:cNvPr>
          <p:cNvSpPr txBox="1"/>
          <p:nvPr/>
        </p:nvSpPr>
        <p:spPr>
          <a:xfrm>
            <a:off x="2962506" y="2639124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2 = </a:t>
            </a:r>
            <a:r>
              <a:rPr lang="fr-MA" sz="2000" dirty="0"/>
              <a:t>…..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BEC1FF1-48AB-A7A3-BD73-D3AFBD85970D}"/>
              </a:ext>
            </a:extLst>
          </p:cNvPr>
          <p:cNvSpPr txBox="1"/>
          <p:nvPr/>
        </p:nvSpPr>
        <p:spPr>
          <a:xfrm>
            <a:off x="6942957" y="3906112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12 - 9 = </a:t>
            </a:r>
            <a:r>
              <a:rPr lang="fr-MA" sz="2000" dirty="0"/>
              <a:t>…..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87F648-085D-6813-46E4-AD1D62002EF3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x 5 = </a:t>
            </a:r>
            <a:r>
              <a:rPr lang="fr-MA" sz="2000" dirty="0"/>
              <a:t>…..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6928CFE-45C9-30BA-6F67-E4935C696C19}"/>
              </a:ext>
            </a:extLst>
          </p:cNvPr>
          <p:cNvSpPr txBox="1"/>
          <p:nvPr/>
        </p:nvSpPr>
        <p:spPr>
          <a:xfrm>
            <a:off x="992718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+ 9 = </a:t>
            </a:r>
            <a:r>
              <a:rPr lang="fr-MA" sz="2000" dirty="0"/>
              <a:t>…..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214A81C-0AA1-BB6F-4B1D-DFF6501B4F4C}"/>
              </a:ext>
            </a:extLst>
          </p:cNvPr>
          <p:cNvSpPr txBox="1"/>
          <p:nvPr/>
        </p:nvSpPr>
        <p:spPr>
          <a:xfrm>
            <a:off x="6962070" y="2657711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4 x 9 = </a:t>
            </a:r>
            <a:r>
              <a:rPr lang="fr-MA" sz="2000" dirty="0"/>
              <a:t>…..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12B633F-CF98-C923-285A-F40B3C82DD5D}"/>
              </a:ext>
            </a:extLst>
          </p:cNvPr>
          <p:cNvSpPr txBox="1"/>
          <p:nvPr/>
        </p:nvSpPr>
        <p:spPr>
          <a:xfrm>
            <a:off x="2985067" y="3902929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+ 7 = </a:t>
            </a:r>
            <a:r>
              <a:rPr lang="fr-MA" sz="2000" dirty="0"/>
              <a:t>…..</a:t>
            </a:r>
          </a:p>
        </p:txBody>
      </p: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3C07B95C-D780-C210-1FFB-937E87547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7B88014-1F05-12A4-AE63-EEE9753225CD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6 = </a:t>
            </a:r>
            <a:r>
              <a:rPr lang="fr-MA" sz="2000" dirty="0"/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8DB16C2-519D-CA7F-39D7-82B82FC43286}"/>
              </a:ext>
            </a:extLst>
          </p:cNvPr>
          <p:cNvSpPr txBox="1"/>
          <p:nvPr/>
        </p:nvSpPr>
        <p:spPr>
          <a:xfrm>
            <a:off x="4950608" y="390982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7 - 1 = </a:t>
            </a:r>
            <a:r>
              <a:rPr lang="fr-MA" sz="2000" dirty="0"/>
              <a:t>…..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579AB1D-F45B-1ABD-7667-95A92D1D1D2C}"/>
              </a:ext>
            </a:extLst>
          </p:cNvPr>
          <p:cNvSpPr txBox="1"/>
          <p:nvPr/>
        </p:nvSpPr>
        <p:spPr>
          <a:xfrm>
            <a:off x="2962506" y="2639124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7 x 2 = </a:t>
            </a:r>
            <a:r>
              <a:rPr lang="fr-MA" sz="2000" dirty="0"/>
              <a:t>…..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D2B5735-7EB4-24B8-02C6-B42C75A56BFD}"/>
              </a:ext>
            </a:extLst>
          </p:cNvPr>
          <p:cNvSpPr txBox="1"/>
          <p:nvPr/>
        </p:nvSpPr>
        <p:spPr>
          <a:xfrm>
            <a:off x="6942957" y="3906112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12 - 9 = </a:t>
            </a:r>
            <a:r>
              <a:rPr lang="fr-MA" sz="2000" dirty="0"/>
              <a:t>…..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70ABB14-45EB-2AB9-4130-86B3CFEA8AA0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x 5 = </a:t>
            </a:r>
            <a:r>
              <a:rPr lang="fr-MA" sz="2000" dirty="0"/>
              <a:t>…..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C20A1CE-B91D-EE85-F320-3F268B85A496}"/>
              </a:ext>
            </a:extLst>
          </p:cNvPr>
          <p:cNvSpPr txBox="1"/>
          <p:nvPr/>
        </p:nvSpPr>
        <p:spPr>
          <a:xfrm>
            <a:off x="992718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+ 9 = </a:t>
            </a:r>
            <a:r>
              <a:rPr lang="fr-MA" sz="2000" dirty="0"/>
              <a:t>…..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3FEC690-9CF1-B732-CCF4-2D4988820D88}"/>
              </a:ext>
            </a:extLst>
          </p:cNvPr>
          <p:cNvSpPr txBox="1"/>
          <p:nvPr/>
        </p:nvSpPr>
        <p:spPr>
          <a:xfrm>
            <a:off x="6962070" y="2657711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4 x 9 = </a:t>
            </a:r>
            <a:r>
              <a:rPr lang="fr-MA" sz="2000" dirty="0"/>
              <a:t>…..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13E45DE-5773-FC8E-8954-6F288963AA79}"/>
              </a:ext>
            </a:extLst>
          </p:cNvPr>
          <p:cNvSpPr txBox="1"/>
          <p:nvPr/>
        </p:nvSpPr>
        <p:spPr>
          <a:xfrm>
            <a:off x="2985067" y="3902929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+ 7 = </a:t>
            </a:r>
            <a:r>
              <a:rPr lang="fr-MA" sz="2000" dirty="0"/>
              <a:t>…..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8DE0D108-556D-96AA-6284-36A230D2A40F}"/>
              </a:ext>
            </a:extLst>
          </p:cNvPr>
          <p:cNvGrpSpPr/>
          <p:nvPr/>
        </p:nvGrpSpPr>
        <p:grpSpPr>
          <a:xfrm>
            <a:off x="456370" y="937244"/>
            <a:ext cx="558588" cy="625740"/>
            <a:chOff x="965530" y="5471175"/>
            <a:chExt cx="558588" cy="62574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E266572-60E2-7E74-BFC5-67EBB0AC9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0F91A6A-A8EC-B4C2-F73E-A5C910CE6E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0B3DE35F-D5B8-618E-97DD-6BE9C91E0514}"/>
              </a:ext>
            </a:extLst>
          </p:cNvPr>
          <p:cNvSpPr txBox="1"/>
          <p:nvPr/>
        </p:nvSpPr>
        <p:spPr>
          <a:xfrm>
            <a:off x="1673663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54616F-7883-6DF9-BF41-887666810FC8}"/>
              </a:ext>
            </a:extLst>
          </p:cNvPr>
          <p:cNvSpPr txBox="1"/>
          <p:nvPr/>
        </p:nvSpPr>
        <p:spPr>
          <a:xfrm>
            <a:off x="1726764" y="386666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EB32F9-6F3C-750F-6B1F-2864E0F53635}"/>
              </a:ext>
            </a:extLst>
          </p:cNvPr>
          <p:cNvSpPr txBox="1"/>
          <p:nvPr/>
        </p:nvSpPr>
        <p:spPr>
          <a:xfrm>
            <a:off x="3691108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1C7B30-7E02-0320-879F-6CF9D38F36DD}"/>
              </a:ext>
            </a:extLst>
          </p:cNvPr>
          <p:cNvSpPr txBox="1"/>
          <p:nvPr/>
        </p:nvSpPr>
        <p:spPr>
          <a:xfrm>
            <a:off x="3734387" y="3854160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C9B984-6ED1-8545-7908-F36E2E95F456}"/>
              </a:ext>
            </a:extLst>
          </p:cNvPr>
          <p:cNvSpPr txBox="1"/>
          <p:nvPr/>
        </p:nvSpPr>
        <p:spPr>
          <a:xfrm>
            <a:off x="5682581" y="2617011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7A35B8-2C97-A827-F68F-A436229EB270}"/>
              </a:ext>
            </a:extLst>
          </p:cNvPr>
          <p:cNvSpPr txBox="1"/>
          <p:nvPr/>
        </p:nvSpPr>
        <p:spPr>
          <a:xfrm>
            <a:off x="5727658" y="3852212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AC9FE3A-6B51-C357-905F-96FBB2F36A77}"/>
              </a:ext>
            </a:extLst>
          </p:cNvPr>
          <p:cNvSpPr txBox="1"/>
          <p:nvPr/>
        </p:nvSpPr>
        <p:spPr>
          <a:xfrm>
            <a:off x="7757582" y="2606125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F077CD-2D6C-8720-754B-ABBF58F7B553}"/>
              </a:ext>
            </a:extLst>
          </p:cNvPr>
          <p:cNvSpPr txBox="1"/>
          <p:nvPr/>
        </p:nvSpPr>
        <p:spPr>
          <a:xfrm>
            <a:off x="7798459" y="3854690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FFAD7-7862-2470-969A-C64B22597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0776EF0-3C63-A807-583C-D22A8CE67FE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278E75F2-1A53-AF64-ACC1-25F4104ACFC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77BA648-B839-7B41-A73B-973158910C5F}"/>
              </a:ext>
            </a:extLst>
          </p:cNvPr>
          <p:cNvSpPr/>
          <p:nvPr/>
        </p:nvSpPr>
        <p:spPr>
          <a:xfrm>
            <a:off x="2634344" y="2695938"/>
            <a:ext cx="4408719" cy="17889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94F9DED-66D5-A1A0-90FD-5C737B138334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5952F02-30EB-C2FE-CF4F-33B14DD1BDE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DA25545-8CDE-B2D7-7DAD-423AFEE19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19304" y="3698951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AF4BD27-BC33-BDE3-F6D1-552D03553F24}"/>
              </a:ext>
            </a:extLst>
          </p:cNvPr>
          <p:cNvSpPr txBox="1"/>
          <p:nvPr/>
        </p:nvSpPr>
        <p:spPr>
          <a:xfrm>
            <a:off x="2166256" y="3277848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B3F8130-CFBF-5A86-A54C-7F04C54D7C77}"/>
              </a:ext>
            </a:extLst>
          </p:cNvPr>
          <p:cNvSpPr txBox="1"/>
          <p:nvPr/>
        </p:nvSpPr>
        <p:spPr>
          <a:xfrm>
            <a:off x="2155369" y="3843907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تمهيدية</a:t>
            </a:r>
          </a:p>
        </p:txBody>
      </p:sp>
    </p:spTree>
    <p:extLst>
      <p:ext uri="{BB962C8B-B14F-4D97-AF65-F5344CB8AC3E}">
        <p14:creationId xmlns:p14="http://schemas.microsoft.com/office/powerpoint/2010/main" val="116606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A59BE-3F97-0E44-80B3-1C6F4CD24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90C4323F-A523-439C-5349-2B75680457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E83B908-3688-A34E-B44A-E8531E4EFEC8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الصفحة 134.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C658E8-DA68-5781-B8E2-666DCC9739A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153F8F-95BB-2EE0-C733-7F876B4F0F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0301" y="1587767"/>
            <a:ext cx="3539899" cy="490676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A97900E-4280-6355-8615-6986537D9521}"/>
              </a:ext>
            </a:extLst>
          </p:cNvPr>
          <p:cNvSpPr/>
          <p:nvPr/>
        </p:nvSpPr>
        <p:spPr>
          <a:xfrm>
            <a:off x="3113315" y="4267199"/>
            <a:ext cx="3091543" cy="186145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001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85E9D-0CED-89F5-4133-39E9E4206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17B5123B-2AAA-AD1E-7F85-D665A859BC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1EBDB3-6D35-F7B4-0DA1-35AB88437CF7}"/>
              </a:ext>
            </a:extLst>
          </p:cNvPr>
          <p:cNvSpPr txBox="1"/>
          <p:nvPr/>
        </p:nvSpPr>
        <p:spPr>
          <a:xfrm>
            <a:off x="685800" y="774966"/>
            <a:ext cx="6838725" cy="748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انتبهوا. هذا مبيان يمثل فصول ميلاد التلاميذ. كل قرص أخضر يمثل تلميذا واحدا.</a:t>
            </a:r>
          </a:p>
          <a:p>
            <a:pPr algn="just" rtl="1">
              <a:spcAft>
                <a:spcPts val="800"/>
              </a:spcAft>
            </a:pP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يشير الأستاذ(ة) إلى مفتاح المبيان.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8EB992-09F1-7233-7784-35793A9C7E6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DA029B-CF54-434D-4C5B-6FE255AD94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8767" y="1920740"/>
            <a:ext cx="6442923" cy="4257493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7CC3C-8F52-BDD6-D654-DE8575996FCC}"/>
              </a:ext>
            </a:extLst>
          </p:cNvPr>
          <p:cNvSpPr/>
          <p:nvPr/>
        </p:nvSpPr>
        <p:spPr>
          <a:xfrm>
            <a:off x="1480457" y="2666999"/>
            <a:ext cx="2209800" cy="3394257"/>
          </a:xfrm>
          <a:prstGeom prst="roundRect">
            <a:avLst>
              <a:gd name="adj" fmla="val 533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444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C9CA6-0CD0-3B71-A0C5-33E041371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D2C7E49F-2F11-4A05-5B69-4717ACFFB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3F8C716-A290-CBE4-7DF2-706948712E7C}"/>
              </a:ext>
            </a:extLst>
          </p:cNvPr>
          <p:cNvSpPr txBox="1"/>
          <p:nvPr/>
        </p:nvSpPr>
        <p:spPr>
          <a:xfrm>
            <a:off x="685800" y="905599"/>
            <a:ext cx="6838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الأسئلة وتجيبون عنها انطلاقا من المبيان.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ADB3A43-4FE9-AB8B-96B1-303B0CE8FBF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A8E0E8-38A6-2C6D-6887-C3E60CC571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8767" y="1920740"/>
            <a:ext cx="6442923" cy="4257493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67A57B6-6F50-0AE7-571D-D5B4DA55B4A0}"/>
              </a:ext>
            </a:extLst>
          </p:cNvPr>
          <p:cNvSpPr/>
          <p:nvPr/>
        </p:nvSpPr>
        <p:spPr>
          <a:xfrm>
            <a:off x="3820884" y="2318657"/>
            <a:ext cx="3950806" cy="3742599"/>
          </a:xfrm>
          <a:prstGeom prst="roundRect">
            <a:avLst>
              <a:gd name="adj" fmla="val 533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600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FCCDD-7A15-01A1-5281-B2BE5C9D0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06A0A951-EA45-FBE7-CD0B-BD1B6C2445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679B813-D415-3AC0-8135-04726441AA89}"/>
              </a:ext>
            </a:extLst>
          </p:cNvPr>
          <p:cNvSpPr txBox="1"/>
          <p:nvPr/>
        </p:nvSpPr>
        <p:spPr>
          <a:xfrm>
            <a:off x="685800" y="905599"/>
            <a:ext cx="6838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لديكم 3 دقائق.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C6F080-4F00-DB35-01BA-4295D6789F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50DFE4-1ABE-212A-2806-4CA43795D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8767" y="1920740"/>
            <a:ext cx="6442923" cy="425749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00769A6-7B64-45A5-67E5-1F3DBD55F9A2}"/>
              </a:ext>
            </a:extLst>
          </p:cNvPr>
          <p:cNvGrpSpPr/>
          <p:nvPr/>
        </p:nvGrpSpPr>
        <p:grpSpPr>
          <a:xfrm>
            <a:off x="456370" y="937244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74077AD-0568-DAA8-6E38-4E4A6D370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59A4784-A721-CFDE-86C7-CA6ACD1EC755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937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B8977-5409-33B4-6D2A-605BBFFAF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EDF9DA0-754F-2CDE-9D10-0DF58C6693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2F93911-FEDB-FFE0-4648-50F6EDA43F63}"/>
              </a:ext>
            </a:extLst>
          </p:cNvPr>
          <p:cNvSpPr txBox="1"/>
          <p:nvPr/>
        </p:nvSpPr>
        <p:spPr>
          <a:xfrm>
            <a:off x="685800" y="742314"/>
            <a:ext cx="6838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8656E69-01F4-50BB-FBDA-DD1107977A6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624E10-776A-DD9E-170C-97B4FD1CE5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8767" y="1920740"/>
            <a:ext cx="6442923" cy="425749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929C660-ADD0-C59D-642E-F25BEFE4F76E}"/>
              </a:ext>
            </a:extLst>
          </p:cNvPr>
          <p:cNvGrpSpPr/>
          <p:nvPr/>
        </p:nvGrpSpPr>
        <p:grpSpPr>
          <a:xfrm>
            <a:off x="456370" y="937244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8D39CEF-3A4D-412A-B58B-DC9031D33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DF32560-7C23-01A8-3943-28563941871F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4449E7B8-A93D-A725-A39F-35FDBA2A9CA2}"/>
              </a:ext>
            </a:extLst>
          </p:cNvPr>
          <p:cNvSpPr txBox="1"/>
          <p:nvPr/>
        </p:nvSpPr>
        <p:spPr>
          <a:xfrm>
            <a:off x="6444345" y="3657600"/>
            <a:ext cx="1327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تَلاميذَ.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76BC216-860E-41F8-4BD9-F419784F8D95}"/>
              </a:ext>
            </a:extLst>
          </p:cNvPr>
          <p:cNvSpPr txBox="1"/>
          <p:nvPr/>
        </p:nvSpPr>
        <p:spPr>
          <a:xfrm>
            <a:off x="6193975" y="4561115"/>
            <a:ext cx="1327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فَصْلُ الرَّبيعِ.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F0C7345-FB5A-0310-E7C0-0F7EF94411D7}"/>
              </a:ext>
            </a:extLst>
          </p:cNvPr>
          <p:cNvSpPr txBox="1"/>
          <p:nvPr/>
        </p:nvSpPr>
        <p:spPr>
          <a:xfrm>
            <a:off x="6008913" y="5464632"/>
            <a:ext cx="170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فَصْلُ الْخَريفِ.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08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94753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2175119" y="3379429"/>
              <a:ext cx="374476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قراءة وتأويل معطيات في مبيان بالصور.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نقرأ ونجيب عن أسئلة انطلاقا من مبيان بالصور.</a:t>
            </a: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MATHS-N2-P5-SEM2-S2 v1">
            <a:hlinkClick r:id="" action="ppaction://media"/>
            <a:extLst>
              <a:ext uri="{FF2B5EF4-FFF2-40B4-BE49-F238E27FC236}">
                <a16:creationId xmlns:a16="http://schemas.microsoft.com/office/drawing/2014/main" id="{732F21EF-4AB9-CD16-8C93-C0678958DC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8586" y="1946297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1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564E0D-B40A-B7E2-1D69-10F383EB0A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815" y="2035428"/>
            <a:ext cx="6415511" cy="359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E70EC-8210-A436-3FB3-DCDC4A1BC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DB09B0A-A640-9B42-F1C6-63855C131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066AF55-7678-A997-DF45-CF01A8D441F5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FA8573E-E439-BF05-6649-CA135AF4D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7846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362327" y="879779"/>
            <a:ext cx="7110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سنقرأ هذا المبيان ونجيب عن الأسئلة المرافقة له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خطوة خطوة.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D4C9B87-072D-205A-C9FD-0B925CEC84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008" y="1719944"/>
            <a:ext cx="3915992" cy="457199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4B56344-971C-B497-F10D-05C19B7F4839}"/>
              </a:ext>
            </a:extLst>
          </p:cNvPr>
          <p:cNvSpPr txBox="1"/>
          <p:nvPr/>
        </p:nvSpPr>
        <p:spPr>
          <a:xfrm>
            <a:off x="1001486" y="1817914"/>
            <a:ext cx="31350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اَلْأُكْلاتُ الْمَغْرِبِيَّةُ الْمُفَضَّلَةُ</a:t>
            </a:r>
            <a:endParaRPr lang="f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98BCA1C-6F92-7AFF-5437-CA9A5DCCAB9A}"/>
              </a:ext>
            </a:extLst>
          </p:cNvPr>
          <p:cNvSpPr txBox="1"/>
          <p:nvPr/>
        </p:nvSpPr>
        <p:spPr>
          <a:xfrm>
            <a:off x="1001486" y="5769426"/>
            <a:ext cx="1817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تُمَثِّلُ 4 أَشخاصٍ</a:t>
            </a:r>
            <a:endParaRPr lang="f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3CA52DB-741B-1140-7C83-EC6DFF0E9196}"/>
              </a:ext>
            </a:extLst>
          </p:cNvPr>
          <p:cNvSpPr txBox="1"/>
          <p:nvPr/>
        </p:nvSpPr>
        <p:spPr>
          <a:xfrm>
            <a:off x="558272" y="5181600"/>
            <a:ext cx="954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اَلْكُسْكُسُ</a:t>
            </a:r>
            <a:endParaRPr lang="fr-M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C36FA40-E39C-1643-1548-6797D26DBDFC}"/>
              </a:ext>
            </a:extLst>
          </p:cNvPr>
          <p:cNvSpPr txBox="1"/>
          <p:nvPr/>
        </p:nvSpPr>
        <p:spPr>
          <a:xfrm>
            <a:off x="1320272" y="5170715"/>
            <a:ext cx="954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اَلْحَريرَةُ</a:t>
            </a:r>
            <a:endParaRPr lang="fr-M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745C6F7-7952-1844-0B47-75E3B126EAED}"/>
              </a:ext>
            </a:extLst>
          </p:cNvPr>
          <p:cNvSpPr txBox="1"/>
          <p:nvPr/>
        </p:nvSpPr>
        <p:spPr>
          <a:xfrm>
            <a:off x="2071386" y="5170714"/>
            <a:ext cx="954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اَلطّاجينُ</a:t>
            </a:r>
            <a:endParaRPr lang="fr-M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9AF16A-051F-BED3-1096-E1A95D037D0C}"/>
              </a:ext>
            </a:extLst>
          </p:cNvPr>
          <p:cNvSpPr txBox="1"/>
          <p:nvPr/>
        </p:nvSpPr>
        <p:spPr>
          <a:xfrm>
            <a:off x="2833386" y="5159829"/>
            <a:ext cx="954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اَلرَّغيفُ</a:t>
            </a:r>
            <a:endParaRPr lang="fr-M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EC809D1-407A-E4A7-2783-3D359365E8E1}"/>
              </a:ext>
            </a:extLst>
          </p:cNvPr>
          <p:cNvSpPr txBox="1"/>
          <p:nvPr/>
        </p:nvSpPr>
        <p:spPr>
          <a:xfrm>
            <a:off x="3584499" y="5159828"/>
            <a:ext cx="954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اَلرَّفيسَةُ</a:t>
            </a:r>
            <a:endParaRPr lang="fr-M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FAE49D-8EB7-86E6-A7AA-393763B6F92B}"/>
              </a:ext>
            </a:extLst>
          </p:cNvPr>
          <p:cNvSpPr txBox="1"/>
          <p:nvPr/>
        </p:nvSpPr>
        <p:spPr>
          <a:xfrm>
            <a:off x="4419601" y="2612570"/>
            <a:ext cx="41583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عَدَدُ الْأَشْخاصِ الَّذينَ يُفَضِّلونَ الْكُسْكُسَ: ................. 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E2A6EC1-FA9F-EDA2-5A73-03B29F8B8243}"/>
              </a:ext>
            </a:extLst>
          </p:cNvPr>
          <p:cNvSpPr txBox="1"/>
          <p:nvPr/>
        </p:nvSpPr>
        <p:spPr>
          <a:xfrm>
            <a:off x="4484917" y="3570514"/>
            <a:ext cx="41583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عَدَدُ الْأَشْخاصِ الَّذينَ يُفَضِّلونَ الرَّغيفَ: .................  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3372214-90FC-2F0B-26CD-ADB734CC1C7E}"/>
              </a:ext>
            </a:extLst>
          </p:cNvPr>
          <p:cNvSpPr txBox="1"/>
          <p:nvPr/>
        </p:nvSpPr>
        <p:spPr>
          <a:xfrm>
            <a:off x="4680859" y="4648200"/>
            <a:ext cx="41583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اَلْأُكْلَةُ الَّتي يُفَضِّلُها 12 شَخْصاً هِي:  .................</a:t>
            </a:r>
            <a:endParaRPr lang="fr-MA" sz="2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ED86C6D-7E65-A66C-5AEF-BBAFD2BA13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0473" y="4430015"/>
            <a:ext cx="687098" cy="67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5954485" y="1842653"/>
            <a:ext cx="2416628" cy="682829"/>
            <a:chOff x="6570356" y="1842060"/>
            <a:chExt cx="1927938" cy="682829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عُنْوانَ الْمِبْيانِ وَالْعَناصِرَ الْمُمَثَّلَةَ فيهِ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349901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3309255" y="1843203"/>
            <a:ext cx="2536402" cy="682829"/>
            <a:chOff x="4220692" y="1815466"/>
            <a:chExt cx="2536402" cy="68282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4220692" y="1815466"/>
              <a:ext cx="207125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الْمِفْتاحَ وَأَفْهَمُهُ... 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657031" y="1843903"/>
            <a:ext cx="2459248" cy="682829"/>
            <a:chOff x="291959" y="1793694"/>
            <a:chExt cx="2459248" cy="682829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291959" y="1793694"/>
              <a:ext cx="1979585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أُجيبُ عَنِ الْأَسْئِلَةِ مُسْتَعيناً بِالْمِبْيانِ ...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FF899A2-1603-96FE-3859-80DB12C6B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B83C598D-F3F4-63CC-A937-83869B15AE7F}"/>
              </a:ext>
            </a:extLst>
          </p:cNvPr>
          <p:cNvGrpSpPr/>
          <p:nvPr/>
        </p:nvGrpSpPr>
        <p:grpSpPr>
          <a:xfrm>
            <a:off x="558272" y="2525482"/>
            <a:ext cx="8041435" cy="3962403"/>
            <a:chOff x="558272" y="2525482"/>
            <a:chExt cx="8041435" cy="3962403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A3B7A1FE-A090-502E-4C31-7CE8D771D096}"/>
                </a:ext>
              </a:extLst>
            </p:cNvPr>
            <p:cNvSpPr txBox="1"/>
            <p:nvPr/>
          </p:nvSpPr>
          <p:spPr>
            <a:xfrm>
              <a:off x="4169223" y="2656113"/>
              <a:ext cx="41583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* عَدَدُ الْأَشْخاصِ الَّذينَ يُفَضِّلونَ الْكُسْكُسَ: .................  </a:t>
              </a:r>
              <a:endParaRPr lang="f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BAA8EDF-F4BB-C9C1-A2F9-46BED04884D3}"/>
                </a:ext>
              </a:extLst>
            </p:cNvPr>
            <p:cNvSpPr txBox="1"/>
            <p:nvPr/>
          </p:nvSpPr>
          <p:spPr>
            <a:xfrm>
              <a:off x="4180109" y="3614057"/>
              <a:ext cx="41583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* عَدَدُ الْأَشْخاصِ الَّذينَ يُفَضِّلونَ الرَّغيفَ: .................  </a:t>
              </a:r>
              <a:endParaRPr lang="f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53C3C0C-595E-E11B-23E1-A299401F57B8}"/>
                </a:ext>
              </a:extLst>
            </p:cNvPr>
            <p:cNvSpPr txBox="1"/>
            <p:nvPr/>
          </p:nvSpPr>
          <p:spPr>
            <a:xfrm>
              <a:off x="4441367" y="4691743"/>
              <a:ext cx="41583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* اَلْأُكْلَةُ الَّتي يُفَضِّلُها 12 شَخْصاً هِي: .................  </a:t>
              </a:r>
              <a:endParaRPr lang="f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10EA4ABE-BB11-0350-3A5C-8801F4A168C6}"/>
                </a:ext>
              </a:extLst>
            </p:cNvPr>
            <p:cNvGrpSpPr/>
            <p:nvPr/>
          </p:nvGrpSpPr>
          <p:grpSpPr>
            <a:xfrm>
              <a:off x="558272" y="2525482"/>
              <a:ext cx="3746164" cy="3962403"/>
              <a:chOff x="558272" y="1763487"/>
              <a:chExt cx="4013728" cy="4571999"/>
            </a:xfrm>
          </p:grpSpPr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01E1E98F-20AC-EDDE-CA39-3FC01F7E78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6008" y="1763487"/>
                <a:ext cx="3915992" cy="4571999"/>
              </a:xfrm>
              <a:prstGeom prst="rect">
                <a:avLst/>
              </a:prstGeom>
            </p:spPr>
          </p:pic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0C11B3E-EE07-F46E-BCD9-CA9C023139AD}"/>
                  </a:ext>
                </a:extLst>
              </p:cNvPr>
              <p:cNvSpPr txBox="1"/>
              <p:nvPr/>
            </p:nvSpPr>
            <p:spPr>
              <a:xfrm>
                <a:off x="1001486" y="1861457"/>
                <a:ext cx="3135085" cy="426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اَلْأُكْلاتُ الْمَغْرِبِيَّةُ الْمُفَضَّلَةُ</a:t>
                </a:r>
                <a:endParaRPr lang="f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1E7243D-32D5-E4F4-C9EA-F5D6E86434D7}"/>
                  </a:ext>
                </a:extLst>
              </p:cNvPr>
              <p:cNvSpPr txBox="1"/>
              <p:nvPr/>
            </p:nvSpPr>
            <p:spPr>
              <a:xfrm>
                <a:off x="1001486" y="5812968"/>
                <a:ext cx="1817915" cy="426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تُمَثِّلُ 4 أَشخاصٍ</a:t>
                </a:r>
                <a:endParaRPr lang="f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56221D3-5638-7E77-D46C-599F1232B427}"/>
                  </a:ext>
                </a:extLst>
              </p:cNvPr>
              <p:cNvSpPr txBox="1"/>
              <p:nvPr/>
            </p:nvSpPr>
            <p:spPr>
              <a:xfrm>
                <a:off x="558272" y="5225143"/>
                <a:ext cx="954845" cy="3906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اَلْكُسْكُسُ</a:t>
                </a:r>
                <a:endParaRPr lang="fr-MA" sz="1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2DAC1588-C617-A458-42AC-EC803A0D8189}"/>
                  </a:ext>
                </a:extLst>
              </p:cNvPr>
              <p:cNvSpPr txBox="1"/>
              <p:nvPr/>
            </p:nvSpPr>
            <p:spPr>
              <a:xfrm>
                <a:off x="1320272" y="5214258"/>
                <a:ext cx="954845" cy="3906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اَلْحَريرَةُ</a:t>
                </a:r>
                <a:endParaRPr lang="fr-MA" sz="1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198E542-04AE-4625-7831-9CE08F443F9A}"/>
                  </a:ext>
                </a:extLst>
              </p:cNvPr>
              <p:cNvSpPr txBox="1"/>
              <p:nvPr/>
            </p:nvSpPr>
            <p:spPr>
              <a:xfrm>
                <a:off x="2071385" y="5214257"/>
                <a:ext cx="954845" cy="3906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اَلطّاجينُ</a:t>
                </a:r>
                <a:endParaRPr lang="fr-MA" sz="1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6EC10A-5216-F6BA-D881-203C196B7C4C}"/>
                  </a:ext>
                </a:extLst>
              </p:cNvPr>
              <p:cNvSpPr txBox="1"/>
              <p:nvPr/>
            </p:nvSpPr>
            <p:spPr>
              <a:xfrm>
                <a:off x="2833386" y="5203372"/>
                <a:ext cx="954845" cy="3906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اَلرَّغيفُ</a:t>
                </a:r>
                <a:endParaRPr lang="fr-MA" sz="1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C7A70C09-7AB1-16C3-5D75-4499CD4518A5}"/>
                  </a:ext>
                </a:extLst>
              </p:cNvPr>
              <p:cNvSpPr txBox="1"/>
              <p:nvPr/>
            </p:nvSpPr>
            <p:spPr>
              <a:xfrm>
                <a:off x="3584499" y="5203371"/>
                <a:ext cx="954845" cy="3906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اَلرَّفيسَةُ</a:t>
                </a:r>
                <a:endParaRPr lang="fr-MA" sz="1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A77C5C36-8A98-324F-8FBF-82E3C4C2FD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30473" y="4473558"/>
                <a:ext cx="687098" cy="67994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963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ليقرأ عنوان المبيان ويحدد العناصر الممثلة فيه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4E2F2B64-D8DC-40B1-3559-67A53BC7D504}"/>
              </a:ext>
            </a:extLst>
          </p:cNvPr>
          <p:cNvGrpSpPr/>
          <p:nvPr/>
        </p:nvGrpSpPr>
        <p:grpSpPr>
          <a:xfrm>
            <a:off x="558272" y="1842653"/>
            <a:ext cx="8041435" cy="4645232"/>
            <a:chOff x="558272" y="1842653"/>
            <a:chExt cx="8041435" cy="4645232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3DD5F883-E788-9D0A-B52F-00950B74E95D}"/>
                </a:ext>
              </a:extLst>
            </p:cNvPr>
            <p:cNvGrpSpPr/>
            <p:nvPr/>
          </p:nvGrpSpPr>
          <p:grpSpPr>
            <a:xfrm>
              <a:off x="558272" y="2525482"/>
              <a:ext cx="8041435" cy="3962403"/>
              <a:chOff x="558272" y="2525482"/>
              <a:chExt cx="8041435" cy="3962403"/>
            </a:xfrm>
          </p:grpSpPr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809A09EA-9F73-A89A-A23D-985E45255D2E}"/>
                  </a:ext>
                </a:extLst>
              </p:cNvPr>
              <p:cNvSpPr txBox="1"/>
              <p:nvPr/>
            </p:nvSpPr>
            <p:spPr>
              <a:xfrm>
                <a:off x="4169223" y="2656113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* عَدَدُ الْأَشْخاصِ الَّذينَ يُفَضِّلونَ الْكُسْكُسَ: .................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84E4D1C-D02F-376C-8EE6-1C7B8F96AA70}"/>
                  </a:ext>
                </a:extLst>
              </p:cNvPr>
              <p:cNvSpPr txBox="1"/>
              <p:nvPr/>
            </p:nvSpPr>
            <p:spPr>
              <a:xfrm>
                <a:off x="4180109" y="3614057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* عَدَدُ الْأَشْخاصِ الَّذينَ يُفَضِّلونَ الرَّغيفَ: .................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078A1BC-70C9-7B2A-4AF7-343FAC81B3C6}"/>
                  </a:ext>
                </a:extLst>
              </p:cNvPr>
              <p:cNvSpPr txBox="1"/>
              <p:nvPr/>
            </p:nvSpPr>
            <p:spPr>
              <a:xfrm>
                <a:off x="4441367" y="4691743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* اَلْأُكْلَةُ الَّتي يُفَضِّلُها 12 شَخْصاً هِي: .................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DA88F515-10A4-8895-9C6E-EA5E257F736F}"/>
                  </a:ext>
                </a:extLst>
              </p:cNvPr>
              <p:cNvGrpSpPr/>
              <p:nvPr/>
            </p:nvGrpSpPr>
            <p:grpSpPr>
              <a:xfrm>
                <a:off x="558272" y="2525482"/>
                <a:ext cx="3746164" cy="3962403"/>
                <a:chOff x="558272" y="1763487"/>
                <a:chExt cx="4013728" cy="4571999"/>
              </a:xfrm>
            </p:grpSpPr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4D20AB34-456B-28A2-1963-A3B5E17853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656008" y="1763487"/>
                  <a:ext cx="3915992" cy="4571999"/>
                </a:xfrm>
                <a:prstGeom prst="rect">
                  <a:avLst/>
                </a:prstGeom>
              </p:spPr>
            </p:pic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E8397AC8-DEAB-450F-1F8D-CA4A180E2EC9}"/>
                    </a:ext>
                  </a:extLst>
                </p:cNvPr>
                <p:cNvSpPr txBox="1"/>
                <p:nvPr/>
              </p:nvSpPr>
              <p:spPr>
                <a:xfrm>
                  <a:off x="1001486" y="1861457"/>
                  <a:ext cx="3135085" cy="426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اَلْأُكْلاتُ الْمَغْرِبِيَّةُ الْمُفَضَّلَةُ</a:t>
                  </a:r>
                  <a:endParaRPr lang="fr-MA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FD97C539-99D7-4D7F-01F0-07129966B168}"/>
                    </a:ext>
                  </a:extLst>
                </p:cNvPr>
                <p:cNvSpPr txBox="1"/>
                <p:nvPr/>
              </p:nvSpPr>
              <p:spPr>
                <a:xfrm>
                  <a:off x="1001486" y="5812968"/>
                  <a:ext cx="1817915" cy="426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تُمَثِّلُ 4 أَشخاصٍ</a:t>
                  </a:r>
                  <a:endParaRPr lang="fr-MA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EC2A4725-FC60-987F-C643-E1B12A81D9C1}"/>
                    </a:ext>
                  </a:extLst>
                </p:cNvPr>
                <p:cNvSpPr txBox="1"/>
                <p:nvPr/>
              </p:nvSpPr>
              <p:spPr>
                <a:xfrm>
                  <a:off x="558272" y="5225143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اَلْكُسْكُسُ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65E92507-6625-E59F-E9BB-A6FBEBA4E5DF}"/>
                    </a:ext>
                  </a:extLst>
                </p:cNvPr>
                <p:cNvSpPr txBox="1"/>
                <p:nvPr/>
              </p:nvSpPr>
              <p:spPr>
                <a:xfrm>
                  <a:off x="1320272" y="5214258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اَلْحَريرَةُ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812EFBD3-3FEB-33A7-8F89-74FD430BD81A}"/>
                    </a:ext>
                  </a:extLst>
                </p:cNvPr>
                <p:cNvSpPr txBox="1"/>
                <p:nvPr/>
              </p:nvSpPr>
              <p:spPr>
                <a:xfrm>
                  <a:off x="2071385" y="5214257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اَلطّاجينُ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03D8BB29-2DCB-920B-FF30-F954A9993EA3}"/>
                    </a:ext>
                  </a:extLst>
                </p:cNvPr>
                <p:cNvSpPr txBox="1"/>
                <p:nvPr/>
              </p:nvSpPr>
              <p:spPr>
                <a:xfrm>
                  <a:off x="2833386" y="5203372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اَلرَّغيفُ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C31992E1-5EC1-3C31-43C8-CC275F964F8D}"/>
                    </a:ext>
                  </a:extLst>
                </p:cNvPr>
                <p:cNvSpPr txBox="1"/>
                <p:nvPr/>
              </p:nvSpPr>
              <p:spPr>
                <a:xfrm>
                  <a:off x="3584499" y="5203371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اَلرَّفيسَةُ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8" name="Image 27">
                  <a:extLst>
                    <a:ext uri="{FF2B5EF4-FFF2-40B4-BE49-F238E27FC236}">
                      <a16:creationId xmlns:a16="http://schemas.microsoft.com/office/drawing/2014/main" id="{7C5C7ED3-6409-FB0A-696E-FF6D9A8D145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830473" y="4473558"/>
                  <a:ext cx="687098" cy="67994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93815127-7AC1-1201-930F-E8DFAFADBABE}"/>
                </a:ext>
              </a:extLst>
            </p:cNvPr>
            <p:cNvGrpSpPr/>
            <p:nvPr/>
          </p:nvGrpSpPr>
          <p:grpSpPr>
            <a:xfrm>
              <a:off x="5954485" y="1842653"/>
              <a:ext cx="2416628" cy="682829"/>
              <a:chOff x="6570356" y="1842060"/>
              <a:chExt cx="1927938" cy="682829"/>
            </a:xfrm>
          </p:grpSpPr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CA2DF761-8A3E-BEA3-0E5E-25003F3373DA}"/>
                  </a:ext>
                </a:extLst>
              </p:cNvPr>
              <p:cNvSpPr/>
              <p:nvPr/>
            </p:nvSpPr>
            <p:spPr>
              <a:xfrm>
                <a:off x="6570356" y="1842060"/>
                <a:ext cx="1543372" cy="68282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أَقْرَأُ عُنْوانَ الْمِبْيانِ وَالْعَناصِرَ الْمُمَثَّلَةَ فيهِ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AF0A14A1-88DE-595C-699F-E462592250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48393" y="1963878"/>
                <a:ext cx="349901" cy="44039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A6C4EFF1-F812-2E24-45B1-0F16017ADD27}"/>
                </a:ext>
              </a:extLst>
            </p:cNvPr>
            <p:cNvGrpSpPr/>
            <p:nvPr/>
          </p:nvGrpSpPr>
          <p:grpSpPr>
            <a:xfrm>
              <a:off x="3309255" y="1843203"/>
              <a:ext cx="2536402" cy="682829"/>
              <a:chOff x="4220692" y="1815466"/>
              <a:chExt cx="2536402" cy="682829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CEF775AE-70EE-10D7-2FB2-1EC437D485E2}"/>
                  </a:ext>
                </a:extLst>
              </p:cNvPr>
              <p:cNvSpPr/>
              <p:nvPr/>
            </p:nvSpPr>
            <p:spPr>
              <a:xfrm>
                <a:off x="4220692" y="1815466"/>
                <a:ext cx="2071253" cy="6828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أَقْرَأُ الْمِفْتاحَ وَأَفْهَمُهُ... 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FF0A37CB-E3A3-0AD0-DA65-6C88F5E7B3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16697" y="1933962"/>
                <a:ext cx="440397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2</a:t>
                </a:r>
                <a:endPara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A6A6A25-30A7-9968-E150-91B9DEAF5D2A}"/>
                </a:ext>
              </a:extLst>
            </p:cNvPr>
            <p:cNvGrpSpPr/>
            <p:nvPr/>
          </p:nvGrpSpPr>
          <p:grpSpPr>
            <a:xfrm>
              <a:off x="657031" y="1843903"/>
              <a:ext cx="2459248" cy="682829"/>
              <a:chOff x="291959" y="1793694"/>
              <a:chExt cx="2459248" cy="682829"/>
            </a:xfrm>
          </p:grpSpPr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A4A7AEA8-9DC0-A911-5D54-E6A46BC66B02}"/>
                  </a:ext>
                </a:extLst>
              </p:cNvPr>
              <p:cNvSpPr/>
              <p:nvPr/>
            </p:nvSpPr>
            <p:spPr>
              <a:xfrm>
                <a:off x="291959" y="1793694"/>
                <a:ext cx="1979585" cy="6828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ar-MA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أُجيبُ عَنِ الْأَسْئِلَةِ مُسْتَعيناً بِالْمِبْيانِ ...</a:t>
                </a:r>
                <a:endParaRPr lang="fr-FR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Oval 80">
                <a:extLst>
                  <a:ext uri="{FF2B5EF4-FFF2-40B4-BE49-F238E27FC236}">
                    <a16:creationId xmlns:a16="http://schemas.microsoft.com/office/drawing/2014/main" id="{3AD2DB21-4BD8-4462-2DFD-D9F2CF5614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310810" y="1883727"/>
                <a:ext cx="440397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3</a:t>
                </a:r>
                <a:endPara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39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609CDDF-63A3-7A3C-67F6-9B5D2F180E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09ED8-9FC9-AE13-5C74-9FFCC8400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842628-7F4E-FBFA-1E81-3FB5869753E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1C67BD1-D60C-DB0A-37F2-CEBEF651A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DEA439A-3239-D51C-3B01-C20847C57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8071335-840D-8DA4-458D-7FB4D5BAB4EE}"/>
              </a:ext>
            </a:extLst>
          </p:cNvPr>
          <p:cNvGrpSpPr/>
          <p:nvPr/>
        </p:nvGrpSpPr>
        <p:grpSpPr>
          <a:xfrm>
            <a:off x="558272" y="1842653"/>
            <a:ext cx="8041435" cy="4645232"/>
            <a:chOff x="558272" y="1842653"/>
            <a:chExt cx="8041435" cy="464523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99E98CA-0E3E-FC8D-AE48-19B4C3811D2A}"/>
                </a:ext>
              </a:extLst>
            </p:cNvPr>
            <p:cNvGrpSpPr/>
            <p:nvPr/>
          </p:nvGrpSpPr>
          <p:grpSpPr>
            <a:xfrm>
              <a:off x="558272" y="2525482"/>
              <a:ext cx="8041435" cy="3962403"/>
              <a:chOff x="558272" y="2525482"/>
              <a:chExt cx="8041435" cy="3962403"/>
            </a:xfrm>
          </p:grpSpPr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C333687-A528-3DDD-8F2F-6B59A4DB7E56}"/>
                  </a:ext>
                </a:extLst>
              </p:cNvPr>
              <p:cNvSpPr txBox="1"/>
              <p:nvPr/>
            </p:nvSpPr>
            <p:spPr>
              <a:xfrm>
                <a:off x="4169223" y="2656113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* عَدَدُ الْأَشْخاصِ الَّذينَ يُفَضِّلونَ الْكُسْكُسَ: .................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D09E5EE-F698-184E-DA29-79038171DB28}"/>
                  </a:ext>
                </a:extLst>
              </p:cNvPr>
              <p:cNvSpPr txBox="1"/>
              <p:nvPr/>
            </p:nvSpPr>
            <p:spPr>
              <a:xfrm>
                <a:off x="4180109" y="3614057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* عَدَدُ الْأَشْخاصِ الَّذينَ يُفَضِّلونَ الرَّغيفَ: .................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0311F38-295B-8F74-EC64-379704FBF631}"/>
                  </a:ext>
                </a:extLst>
              </p:cNvPr>
              <p:cNvSpPr txBox="1"/>
              <p:nvPr/>
            </p:nvSpPr>
            <p:spPr>
              <a:xfrm>
                <a:off x="4441367" y="4691743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* اَلْأُكْلَةُ الَّتي يُفَضِّلُها 12 شَخْصاً هِي: .................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0DA61C11-A25E-7C17-9279-264D463769A3}"/>
                  </a:ext>
                </a:extLst>
              </p:cNvPr>
              <p:cNvGrpSpPr/>
              <p:nvPr/>
            </p:nvGrpSpPr>
            <p:grpSpPr>
              <a:xfrm>
                <a:off x="558272" y="2525482"/>
                <a:ext cx="3746164" cy="3962403"/>
                <a:chOff x="558272" y="1763487"/>
                <a:chExt cx="4013728" cy="4571999"/>
              </a:xfrm>
            </p:grpSpPr>
            <p:pic>
              <p:nvPicPr>
                <p:cNvPr id="34" name="Image 33">
                  <a:extLst>
                    <a:ext uri="{FF2B5EF4-FFF2-40B4-BE49-F238E27FC236}">
                      <a16:creationId xmlns:a16="http://schemas.microsoft.com/office/drawing/2014/main" id="{F641A391-00E6-CAE1-F445-B31755AE9C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56008" y="1763487"/>
                  <a:ext cx="3915992" cy="4571999"/>
                </a:xfrm>
                <a:prstGeom prst="rect">
                  <a:avLst/>
                </a:prstGeom>
              </p:spPr>
            </p:pic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F346F523-FEDD-8AE2-10DD-BF733C1E9D2B}"/>
                    </a:ext>
                  </a:extLst>
                </p:cNvPr>
                <p:cNvSpPr txBox="1"/>
                <p:nvPr/>
              </p:nvSpPr>
              <p:spPr>
                <a:xfrm>
                  <a:off x="1001486" y="1861457"/>
                  <a:ext cx="3135085" cy="426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اَلْأُكْلاتُ الْمَغْرِبِيَّةُ الْمُفَضَّلَةُ</a:t>
                  </a:r>
                  <a:endParaRPr lang="fr-MA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B01CC9EA-E8AA-37A0-94FF-DCD86DCB1C83}"/>
                    </a:ext>
                  </a:extLst>
                </p:cNvPr>
                <p:cNvSpPr txBox="1"/>
                <p:nvPr/>
              </p:nvSpPr>
              <p:spPr>
                <a:xfrm>
                  <a:off x="1001486" y="5812968"/>
                  <a:ext cx="1817915" cy="426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تُمَثِّلُ 4 أَشخاصٍ</a:t>
                  </a:r>
                  <a:endParaRPr lang="fr-MA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4CD4C625-9876-02F6-35D0-9A92A66D8553}"/>
                    </a:ext>
                  </a:extLst>
                </p:cNvPr>
                <p:cNvSpPr txBox="1"/>
                <p:nvPr/>
              </p:nvSpPr>
              <p:spPr>
                <a:xfrm>
                  <a:off x="558272" y="5225143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اَلْكُسْكُسُ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9449B7F6-EE59-7418-1222-2ACA6A588FED}"/>
                    </a:ext>
                  </a:extLst>
                </p:cNvPr>
                <p:cNvSpPr txBox="1"/>
                <p:nvPr/>
              </p:nvSpPr>
              <p:spPr>
                <a:xfrm>
                  <a:off x="1320272" y="5214258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اَلْحَريرَةُ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2FCA0C4A-9F72-940A-4DA9-8706E00C917B}"/>
                    </a:ext>
                  </a:extLst>
                </p:cNvPr>
                <p:cNvSpPr txBox="1"/>
                <p:nvPr/>
              </p:nvSpPr>
              <p:spPr>
                <a:xfrm>
                  <a:off x="2071385" y="5214257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اَلطّاجينُ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116E19D2-E726-5AFA-008A-A2275EF66084}"/>
                    </a:ext>
                  </a:extLst>
                </p:cNvPr>
                <p:cNvSpPr txBox="1"/>
                <p:nvPr/>
              </p:nvSpPr>
              <p:spPr>
                <a:xfrm>
                  <a:off x="2833386" y="5203372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اَلرَّغيفُ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06E18ADF-77D6-E433-5135-26921C59D1B4}"/>
                    </a:ext>
                  </a:extLst>
                </p:cNvPr>
                <p:cNvSpPr txBox="1"/>
                <p:nvPr/>
              </p:nvSpPr>
              <p:spPr>
                <a:xfrm>
                  <a:off x="3584499" y="5203371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اَلرَّفيسَةُ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42" name="Image 41">
                  <a:extLst>
                    <a:ext uri="{FF2B5EF4-FFF2-40B4-BE49-F238E27FC236}">
                      <a16:creationId xmlns:a16="http://schemas.microsoft.com/office/drawing/2014/main" id="{C13B5459-C001-AF1B-154E-17B6425447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830473" y="4473558"/>
                  <a:ext cx="687098" cy="67994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DE103203-9108-4AF4-3032-C2942E514E01}"/>
                </a:ext>
              </a:extLst>
            </p:cNvPr>
            <p:cNvGrpSpPr/>
            <p:nvPr/>
          </p:nvGrpSpPr>
          <p:grpSpPr>
            <a:xfrm>
              <a:off x="5954485" y="1842653"/>
              <a:ext cx="2416628" cy="682829"/>
              <a:chOff x="6570356" y="1842060"/>
              <a:chExt cx="1927938" cy="682829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A51ACC9-AC90-A9A1-5852-1C7AB3D49954}"/>
                  </a:ext>
                </a:extLst>
              </p:cNvPr>
              <p:cNvSpPr/>
              <p:nvPr/>
            </p:nvSpPr>
            <p:spPr>
              <a:xfrm>
                <a:off x="6570356" y="1842060"/>
                <a:ext cx="1543372" cy="6828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أَقْرَأُ عُنْوانَ الْمِبْيانِ وَالْعَناصِرَ الْمُمَثَّلَةَ فيهِ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59B3ACE2-A99F-6D64-C87C-675161E95A7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48393" y="1963878"/>
                <a:ext cx="349901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C715FDC-6E31-BFC3-DAF0-D0E63E06AD57}"/>
                </a:ext>
              </a:extLst>
            </p:cNvPr>
            <p:cNvGrpSpPr/>
            <p:nvPr/>
          </p:nvGrpSpPr>
          <p:grpSpPr>
            <a:xfrm>
              <a:off x="3309255" y="1843203"/>
              <a:ext cx="2536402" cy="682829"/>
              <a:chOff x="4220692" y="1815466"/>
              <a:chExt cx="2536402" cy="682829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5D79616-608F-83E6-1E49-6DDF53DC3454}"/>
                  </a:ext>
                </a:extLst>
              </p:cNvPr>
              <p:cNvSpPr/>
              <p:nvPr/>
            </p:nvSpPr>
            <p:spPr>
              <a:xfrm>
                <a:off x="4220692" y="1815466"/>
                <a:ext cx="2071253" cy="68282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أَقْرَأُ الْمِفْتاحَ وَأَفْهَمُهُ... 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C8A429A8-987D-7A59-3F50-55D3FCF877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16697" y="1933962"/>
                <a:ext cx="440397" cy="440397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2</a:t>
                </a:r>
                <a:endPara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0CE0E7A-843F-2811-877A-ECB7EEEC5BA8}"/>
                </a:ext>
              </a:extLst>
            </p:cNvPr>
            <p:cNvGrpSpPr/>
            <p:nvPr/>
          </p:nvGrpSpPr>
          <p:grpSpPr>
            <a:xfrm>
              <a:off x="657031" y="1843903"/>
              <a:ext cx="2459248" cy="682829"/>
              <a:chOff x="291959" y="1793694"/>
              <a:chExt cx="2459248" cy="682829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592760F2-A07E-7421-9849-BFBCBC51DE9C}"/>
                  </a:ext>
                </a:extLst>
              </p:cNvPr>
              <p:cNvSpPr/>
              <p:nvPr/>
            </p:nvSpPr>
            <p:spPr>
              <a:xfrm>
                <a:off x="291959" y="1793694"/>
                <a:ext cx="1979585" cy="6828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ar-MA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أُجيبُ عَنِ الْأَسْئِلَةِ مُسْتَعيناً بِالْمِبْيانِ ...</a:t>
                </a:r>
                <a:endParaRPr lang="fr-FR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AEF44B62-4EFE-76CD-1965-CE8348117D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310810" y="1883727"/>
                <a:ext cx="440397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3</a:t>
                </a:r>
                <a:endPara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2168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E2836-4AD8-F711-FB11-AD2D00CF4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9DD484E-F593-1CBA-BAB0-36AFA14E1B18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يقرأ مفتاح المبيان ويحدد ما تمثله نجمة واحدة؟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0E53E43-75CE-8429-95AF-F8C9B6C95BD9}"/>
              </a:ext>
            </a:extLst>
          </p:cNvPr>
          <p:cNvGrpSpPr/>
          <p:nvPr/>
        </p:nvGrpSpPr>
        <p:grpSpPr>
          <a:xfrm>
            <a:off x="558272" y="1842653"/>
            <a:ext cx="8041435" cy="4645232"/>
            <a:chOff x="558272" y="1842653"/>
            <a:chExt cx="8041435" cy="464523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A827CD2-AECD-A6EE-CBBD-260D92CEA57E}"/>
                </a:ext>
              </a:extLst>
            </p:cNvPr>
            <p:cNvGrpSpPr/>
            <p:nvPr/>
          </p:nvGrpSpPr>
          <p:grpSpPr>
            <a:xfrm>
              <a:off x="558272" y="2525482"/>
              <a:ext cx="8041435" cy="3962403"/>
              <a:chOff x="558272" y="2525482"/>
              <a:chExt cx="8041435" cy="3962403"/>
            </a:xfrm>
          </p:grpSpPr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71097F1-B0CF-6E20-24EB-79831BF7E5ED}"/>
                  </a:ext>
                </a:extLst>
              </p:cNvPr>
              <p:cNvSpPr txBox="1"/>
              <p:nvPr/>
            </p:nvSpPr>
            <p:spPr>
              <a:xfrm>
                <a:off x="4169223" y="2656113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* عَدَدُ الْأَشْخاصِ الَّذينَ يُفَضِّلونَ الْكُسْكُسَ: .................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E3A5C34-E0C4-36D5-FBFD-13BFF98477AB}"/>
                  </a:ext>
                </a:extLst>
              </p:cNvPr>
              <p:cNvSpPr txBox="1"/>
              <p:nvPr/>
            </p:nvSpPr>
            <p:spPr>
              <a:xfrm>
                <a:off x="4180109" y="3614057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* عَدَدُ الْأَشْخاصِ الَّذينَ يُفَضِّلونَ الرَّغيفَ: .................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AA537E3-C863-EF6B-D5CE-C0D4C0ABF536}"/>
                  </a:ext>
                </a:extLst>
              </p:cNvPr>
              <p:cNvSpPr txBox="1"/>
              <p:nvPr/>
            </p:nvSpPr>
            <p:spPr>
              <a:xfrm>
                <a:off x="4441367" y="4691743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* اَلْأُكْلَةُ الَّتي يُفَضِّلُها 12 شَخْصاً هِي: .................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8" name="Groupe 27">
                <a:extLst>
                  <a:ext uri="{FF2B5EF4-FFF2-40B4-BE49-F238E27FC236}">
                    <a16:creationId xmlns:a16="http://schemas.microsoft.com/office/drawing/2014/main" id="{CD06AB89-3DA5-0AC1-0FC4-7DAF9AD436AC}"/>
                  </a:ext>
                </a:extLst>
              </p:cNvPr>
              <p:cNvGrpSpPr/>
              <p:nvPr/>
            </p:nvGrpSpPr>
            <p:grpSpPr>
              <a:xfrm>
                <a:off x="558272" y="2525482"/>
                <a:ext cx="3746164" cy="3962403"/>
                <a:chOff x="558272" y="1763487"/>
                <a:chExt cx="4013728" cy="4571999"/>
              </a:xfrm>
            </p:grpSpPr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B13C989E-0049-2087-3BAC-9E2F616281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656008" y="1763487"/>
                  <a:ext cx="3915992" cy="4571999"/>
                </a:xfrm>
                <a:prstGeom prst="rect">
                  <a:avLst/>
                </a:prstGeom>
              </p:spPr>
            </p:pic>
            <p:sp>
              <p:nvSpPr>
                <p:cNvPr id="34" name="ZoneTexte 33">
                  <a:extLst>
                    <a:ext uri="{FF2B5EF4-FFF2-40B4-BE49-F238E27FC236}">
                      <a16:creationId xmlns:a16="http://schemas.microsoft.com/office/drawing/2014/main" id="{4F2042DD-20B7-5D58-7F26-087B98294458}"/>
                    </a:ext>
                  </a:extLst>
                </p:cNvPr>
                <p:cNvSpPr txBox="1"/>
                <p:nvPr/>
              </p:nvSpPr>
              <p:spPr>
                <a:xfrm>
                  <a:off x="1001486" y="1861457"/>
                  <a:ext cx="3135085" cy="426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اَلْأُكْلاتُ الْمَغْرِبِيَّةُ الْمُفَضَّلَةُ</a:t>
                  </a:r>
                  <a:endParaRPr lang="fr-MA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75A3FEAB-60EC-ACEC-1154-B3B39344C635}"/>
                    </a:ext>
                  </a:extLst>
                </p:cNvPr>
                <p:cNvSpPr txBox="1"/>
                <p:nvPr/>
              </p:nvSpPr>
              <p:spPr>
                <a:xfrm>
                  <a:off x="1001486" y="5812968"/>
                  <a:ext cx="1817915" cy="426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تُمَثِّلُ 4 أَشخاصٍ</a:t>
                  </a:r>
                  <a:endParaRPr lang="fr-MA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00FB2BAB-703E-F28E-339D-6A305D7B942A}"/>
                    </a:ext>
                  </a:extLst>
                </p:cNvPr>
                <p:cNvSpPr txBox="1"/>
                <p:nvPr/>
              </p:nvSpPr>
              <p:spPr>
                <a:xfrm>
                  <a:off x="558272" y="5225143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اَلْكُسْكُسُ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7339CE50-269D-4F97-3BE6-0A9279538F81}"/>
                    </a:ext>
                  </a:extLst>
                </p:cNvPr>
                <p:cNvSpPr txBox="1"/>
                <p:nvPr/>
              </p:nvSpPr>
              <p:spPr>
                <a:xfrm>
                  <a:off x="1320272" y="5214258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اَلْحَريرَةُ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A77BA695-3197-6A1C-8682-F46FAACDBDCA}"/>
                    </a:ext>
                  </a:extLst>
                </p:cNvPr>
                <p:cNvSpPr txBox="1"/>
                <p:nvPr/>
              </p:nvSpPr>
              <p:spPr>
                <a:xfrm>
                  <a:off x="2071385" y="5214257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اَلطّاجينُ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33853AE1-8BD4-3557-C541-4EFCA2A84657}"/>
                    </a:ext>
                  </a:extLst>
                </p:cNvPr>
                <p:cNvSpPr txBox="1"/>
                <p:nvPr/>
              </p:nvSpPr>
              <p:spPr>
                <a:xfrm>
                  <a:off x="2833386" y="5203372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اَلرَّغيفُ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096B3D3C-639F-0A88-6969-2446DA5810E4}"/>
                    </a:ext>
                  </a:extLst>
                </p:cNvPr>
                <p:cNvSpPr txBox="1"/>
                <p:nvPr/>
              </p:nvSpPr>
              <p:spPr>
                <a:xfrm>
                  <a:off x="3584499" y="5203371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اَلرَّفيسَةُ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41" name="Image 40">
                  <a:extLst>
                    <a:ext uri="{FF2B5EF4-FFF2-40B4-BE49-F238E27FC236}">
                      <a16:creationId xmlns:a16="http://schemas.microsoft.com/office/drawing/2014/main" id="{E98CBEA3-A09F-DFFB-5028-AD6189A201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830473" y="4473558"/>
                  <a:ext cx="687098" cy="67994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7AAD72BA-CC3A-1463-A83C-97D7AE741A16}"/>
                </a:ext>
              </a:extLst>
            </p:cNvPr>
            <p:cNvGrpSpPr/>
            <p:nvPr/>
          </p:nvGrpSpPr>
          <p:grpSpPr>
            <a:xfrm>
              <a:off x="5954485" y="1842653"/>
              <a:ext cx="2416628" cy="682829"/>
              <a:chOff x="6570356" y="1842060"/>
              <a:chExt cx="1927938" cy="68282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5D37F7E-6CE8-9B01-7F0D-5D4EC72D3A92}"/>
                  </a:ext>
                </a:extLst>
              </p:cNvPr>
              <p:cNvSpPr/>
              <p:nvPr/>
            </p:nvSpPr>
            <p:spPr>
              <a:xfrm>
                <a:off x="6570356" y="1842060"/>
                <a:ext cx="1543372" cy="6828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أَقْرَأُ عُنْوانَ الْمِبْيانِ وَالْعَناصِرَ الْمُمَثَّلَةَ فيهِ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E42E1A0B-24EA-64EC-C7CF-02FE9D25BF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48393" y="1963878"/>
                <a:ext cx="349901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BB20945-700F-6756-76A1-559909D420F4}"/>
                </a:ext>
              </a:extLst>
            </p:cNvPr>
            <p:cNvGrpSpPr/>
            <p:nvPr/>
          </p:nvGrpSpPr>
          <p:grpSpPr>
            <a:xfrm>
              <a:off x="3309255" y="1843203"/>
              <a:ext cx="2536402" cy="682829"/>
              <a:chOff x="4220692" y="1815466"/>
              <a:chExt cx="2536402" cy="68282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BABA1B4D-057E-CF64-C2AA-D24F9AA64F34}"/>
                  </a:ext>
                </a:extLst>
              </p:cNvPr>
              <p:cNvSpPr/>
              <p:nvPr/>
            </p:nvSpPr>
            <p:spPr>
              <a:xfrm>
                <a:off x="4220692" y="1815466"/>
                <a:ext cx="2071253" cy="68282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أَقْرَأُ الْمِفْتاحَ وَأَفْهَمُهُ... 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8BF64450-EC07-674B-D967-4BCCCBA749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16697" y="1933962"/>
                <a:ext cx="440397" cy="440397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2</a:t>
                </a:r>
                <a:endPara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A37F781-CBB4-DE05-6CF4-44BA26E3FA27}"/>
                </a:ext>
              </a:extLst>
            </p:cNvPr>
            <p:cNvGrpSpPr/>
            <p:nvPr/>
          </p:nvGrpSpPr>
          <p:grpSpPr>
            <a:xfrm>
              <a:off x="657031" y="1843903"/>
              <a:ext cx="2459248" cy="682829"/>
              <a:chOff x="291959" y="1793694"/>
              <a:chExt cx="2459248" cy="68282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BD18CCE-A4A2-4218-5735-F33890F12C4F}"/>
                  </a:ext>
                </a:extLst>
              </p:cNvPr>
              <p:cNvSpPr/>
              <p:nvPr/>
            </p:nvSpPr>
            <p:spPr>
              <a:xfrm>
                <a:off x="291959" y="1793694"/>
                <a:ext cx="1979585" cy="6828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ar-MA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أُجيبُ عَنِ الْأَسْئِلَةِ مُسْتَعيناً بِالْمِبْيانِ ...</a:t>
                </a:r>
                <a:endParaRPr lang="fr-FR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C1A256EA-CE31-9577-BC60-16026FFF0E7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310810" y="1883727"/>
                <a:ext cx="440397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3</a:t>
                </a:r>
                <a:endPara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4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020FE0C-506E-0509-2C82-2773C9F616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6531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43E4249-02AF-FECA-02C1-152012B864C3}"/>
              </a:ext>
            </a:extLst>
          </p:cNvPr>
          <p:cNvGrpSpPr/>
          <p:nvPr/>
        </p:nvGrpSpPr>
        <p:grpSpPr>
          <a:xfrm>
            <a:off x="558272" y="1842653"/>
            <a:ext cx="8041435" cy="4645232"/>
            <a:chOff x="558272" y="1842653"/>
            <a:chExt cx="8041435" cy="4645232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1C10686F-37CE-CC1F-DAF9-53B79E6FD592}"/>
                </a:ext>
              </a:extLst>
            </p:cNvPr>
            <p:cNvGrpSpPr/>
            <p:nvPr/>
          </p:nvGrpSpPr>
          <p:grpSpPr>
            <a:xfrm>
              <a:off x="558272" y="2525482"/>
              <a:ext cx="8041435" cy="3962403"/>
              <a:chOff x="558272" y="2525482"/>
              <a:chExt cx="8041435" cy="3962403"/>
            </a:xfrm>
          </p:grpSpPr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AAD946D-C31F-49B7-8E73-FCB982590570}"/>
                  </a:ext>
                </a:extLst>
              </p:cNvPr>
              <p:cNvSpPr txBox="1"/>
              <p:nvPr/>
            </p:nvSpPr>
            <p:spPr>
              <a:xfrm>
                <a:off x="4169223" y="2656113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* عَدَدُ الْأَشْخاصِ الَّذينَ يُفَضِّلونَ الْكُسْكُسَ: .................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AB415AD-1DAD-F80C-948B-8EA9FC9118B5}"/>
                  </a:ext>
                </a:extLst>
              </p:cNvPr>
              <p:cNvSpPr txBox="1"/>
              <p:nvPr/>
            </p:nvSpPr>
            <p:spPr>
              <a:xfrm>
                <a:off x="4180109" y="3614057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* عَدَدُ الْأَشْخاصِ الَّذينَ يُفَضِّلونَ الرَّغيفَ: .................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63CA8720-AD5F-4F61-D8EF-FB8C65415B2D}"/>
                  </a:ext>
                </a:extLst>
              </p:cNvPr>
              <p:cNvSpPr txBox="1"/>
              <p:nvPr/>
            </p:nvSpPr>
            <p:spPr>
              <a:xfrm>
                <a:off x="4441367" y="4691743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* اَلْأُكْلَةُ الَّتي يُفَضِّلُها 12 شَخْصاً هِي: .................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E3CEC29B-2BB8-B182-EC1E-7A9243CEAFBF}"/>
                  </a:ext>
                </a:extLst>
              </p:cNvPr>
              <p:cNvGrpSpPr/>
              <p:nvPr/>
            </p:nvGrpSpPr>
            <p:grpSpPr>
              <a:xfrm>
                <a:off x="558272" y="2525482"/>
                <a:ext cx="3746164" cy="3962403"/>
                <a:chOff x="558272" y="1763487"/>
                <a:chExt cx="4013728" cy="4571999"/>
              </a:xfrm>
            </p:grpSpPr>
            <p:pic>
              <p:nvPicPr>
                <p:cNvPr id="22" name="Image 21">
                  <a:extLst>
                    <a:ext uri="{FF2B5EF4-FFF2-40B4-BE49-F238E27FC236}">
                      <a16:creationId xmlns:a16="http://schemas.microsoft.com/office/drawing/2014/main" id="{3F1B7ABF-140B-B9E4-CB3C-500B33AC54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56008" y="1763487"/>
                  <a:ext cx="3915992" cy="4571999"/>
                </a:xfrm>
                <a:prstGeom prst="rect">
                  <a:avLst/>
                </a:prstGeom>
              </p:spPr>
            </p:pic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53B690F5-F7D3-0448-234C-40F6C42F75FB}"/>
                    </a:ext>
                  </a:extLst>
                </p:cNvPr>
                <p:cNvSpPr txBox="1"/>
                <p:nvPr/>
              </p:nvSpPr>
              <p:spPr>
                <a:xfrm>
                  <a:off x="1001486" y="1861457"/>
                  <a:ext cx="3135085" cy="426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اَلْأُكْلاتُ الْمَغْرِبِيَّةُ الْمُفَضَّلَةُ</a:t>
                  </a:r>
                  <a:endParaRPr lang="fr-MA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95F58522-AFD0-C19A-DF92-4B4FD70EAEFE}"/>
                    </a:ext>
                  </a:extLst>
                </p:cNvPr>
                <p:cNvSpPr txBox="1"/>
                <p:nvPr/>
              </p:nvSpPr>
              <p:spPr>
                <a:xfrm>
                  <a:off x="1001486" y="5812968"/>
                  <a:ext cx="1817915" cy="426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تُمَثِّلُ 4 أَشخاصٍ</a:t>
                  </a:r>
                  <a:endParaRPr lang="fr-MA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19632257-EE91-4290-A53A-5924C06D53DC}"/>
                    </a:ext>
                  </a:extLst>
                </p:cNvPr>
                <p:cNvSpPr txBox="1"/>
                <p:nvPr/>
              </p:nvSpPr>
              <p:spPr>
                <a:xfrm>
                  <a:off x="558272" y="5225143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اَلْكُسْكُسُ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565ADBF8-4500-52B6-2D9A-3646F5CA6FCC}"/>
                    </a:ext>
                  </a:extLst>
                </p:cNvPr>
                <p:cNvSpPr txBox="1"/>
                <p:nvPr/>
              </p:nvSpPr>
              <p:spPr>
                <a:xfrm>
                  <a:off x="1320272" y="5214258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اَلْحَريرَةُ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5" name="ZoneTexte 54">
                  <a:extLst>
                    <a:ext uri="{FF2B5EF4-FFF2-40B4-BE49-F238E27FC236}">
                      <a16:creationId xmlns:a16="http://schemas.microsoft.com/office/drawing/2014/main" id="{E5039F44-CEF3-8204-6EAA-C9FEC2E5FA5E}"/>
                    </a:ext>
                  </a:extLst>
                </p:cNvPr>
                <p:cNvSpPr txBox="1"/>
                <p:nvPr/>
              </p:nvSpPr>
              <p:spPr>
                <a:xfrm>
                  <a:off x="2071385" y="5214257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اَلطّاجينُ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9CD37A21-FEA2-B71A-EB15-73117F6C1420}"/>
                    </a:ext>
                  </a:extLst>
                </p:cNvPr>
                <p:cNvSpPr txBox="1"/>
                <p:nvPr/>
              </p:nvSpPr>
              <p:spPr>
                <a:xfrm>
                  <a:off x="2833386" y="5203372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اَلرَّغيفُ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7" name="ZoneTexte 56">
                  <a:extLst>
                    <a:ext uri="{FF2B5EF4-FFF2-40B4-BE49-F238E27FC236}">
                      <a16:creationId xmlns:a16="http://schemas.microsoft.com/office/drawing/2014/main" id="{A4FE1E69-A47D-8BEC-D5EF-A511AE675C0D}"/>
                    </a:ext>
                  </a:extLst>
                </p:cNvPr>
                <p:cNvSpPr txBox="1"/>
                <p:nvPr/>
              </p:nvSpPr>
              <p:spPr>
                <a:xfrm>
                  <a:off x="3584499" y="5203371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اَلرَّفيسَةُ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58" name="Image 57">
                  <a:extLst>
                    <a:ext uri="{FF2B5EF4-FFF2-40B4-BE49-F238E27FC236}">
                      <a16:creationId xmlns:a16="http://schemas.microsoft.com/office/drawing/2014/main" id="{3CB9CDCF-6BA7-2494-DDA1-752209A25E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830473" y="4473558"/>
                  <a:ext cx="687098" cy="67994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FC7E87A-5588-D682-4162-76EC9E67F841}"/>
                </a:ext>
              </a:extLst>
            </p:cNvPr>
            <p:cNvGrpSpPr/>
            <p:nvPr/>
          </p:nvGrpSpPr>
          <p:grpSpPr>
            <a:xfrm>
              <a:off x="5954485" y="1842653"/>
              <a:ext cx="2416628" cy="682829"/>
              <a:chOff x="6570356" y="1842060"/>
              <a:chExt cx="1927938" cy="682829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4C211EF-53D6-93BC-C1A7-BE5DF7845372}"/>
                  </a:ext>
                </a:extLst>
              </p:cNvPr>
              <p:cNvSpPr/>
              <p:nvPr/>
            </p:nvSpPr>
            <p:spPr>
              <a:xfrm>
                <a:off x="6570356" y="1842060"/>
                <a:ext cx="1543372" cy="6828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أَقْرَأُ عُنْوانَ الْمِبْيانِ وَالْعَناصِرَ الْمُمَثَّلَةَ فيهِ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3BCCFF69-56D3-A668-3416-2FB2C03C1F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48393" y="1963878"/>
                <a:ext cx="349901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7ABF76A-A2A6-06E8-5F1C-E2BBB6624A49}"/>
                </a:ext>
              </a:extLst>
            </p:cNvPr>
            <p:cNvGrpSpPr/>
            <p:nvPr/>
          </p:nvGrpSpPr>
          <p:grpSpPr>
            <a:xfrm>
              <a:off x="3309255" y="1843203"/>
              <a:ext cx="2536402" cy="682829"/>
              <a:chOff x="4220692" y="1815466"/>
              <a:chExt cx="2536402" cy="68282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0FD0C06-5E6D-CA5B-397D-350351D079A5}"/>
                  </a:ext>
                </a:extLst>
              </p:cNvPr>
              <p:cNvSpPr/>
              <p:nvPr/>
            </p:nvSpPr>
            <p:spPr>
              <a:xfrm>
                <a:off x="4220692" y="1815466"/>
                <a:ext cx="2071253" cy="6828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أَقْرَأُ الْمِفْتاحَ وَأَفْهَمُهُ... 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6AC64105-4B7F-51A1-69DB-A52CC8A44C5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16697" y="1933962"/>
                <a:ext cx="440397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2</a:t>
                </a:r>
                <a:endPara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B9EA094-0D4A-32FC-A421-2CA706E4AFEF}"/>
                </a:ext>
              </a:extLst>
            </p:cNvPr>
            <p:cNvGrpSpPr/>
            <p:nvPr/>
          </p:nvGrpSpPr>
          <p:grpSpPr>
            <a:xfrm>
              <a:off x="657031" y="1843903"/>
              <a:ext cx="2459248" cy="682829"/>
              <a:chOff x="291959" y="1793694"/>
              <a:chExt cx="2459248" cy="682829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81B81A87-43F1-3C8C-36B9-A0965F54B36D}"/>
                  </a:ext>
                </a:extLst>
              </p:cNvPr>
              <p:cNvSpPr/>
              <p:nvPr/>
            </p:nvSpPr>
            <p:spPr>
              <a:xfrm>
                <a:off x="291959" y="1793694"/>
                <a:ext cx="1979585" cy="68282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ar-MA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أُجيبُ عَنِ الْأَسْئِلَةِ مُسْتَعيناً بِالْمِبْيانِ ...</a:t>
                </a:r>
                <a:endParaRPr lang="fr-FR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89C2F9B7-43D8-869A-550F-49A840A4996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310810" y="1883727"/>
                <a:ext cx="440397" cy="440397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3</a:t>
                </a:r>
                <a:endPara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34953-B0DF-D0FB-2824-19431DC2F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EB9C3DF-9CF7-4211-C527-095896C36A4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الأشخاص الذين يفضلون أكلة الكسكس.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9CD732-9E45-494C-8D37-8947DCA5E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D2106055-23D2-4A06-6DD6-D62C4CA290CE}"/>
              </a:ext>
            </a:extLst>
          </p:cNvPr>
          <p:cNvSpPr/>
          <p:nvPr/>
        </p:nvSpPr>
        <p:spPr>
          <a:xfrm>
            <a:off x="4324537" y="2629988"/>
            <a:ext cx="4046576" cy="86401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1AE932-A9BE-9F37-D498-5A9112588BE0}"/>
              </a:ext>
            </a:extLst>
          </p:cNvPr>
          <p:cNvGrpSpPr/>
          <p:nvPr/>
        </p:nvGrpSpPr>
        <p:grpSpPr>
          <a:xfrm>
            <a:off x="558272" y="1842653"/>
            <a:ext cx="8041435" cy="4645232"/>
            <a:chOff x="558272" y="1842653"/>
            <a:chExt cx="8041435" cy="464523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70D1DE9-4967-54E7-1E75-342AE059B995}"/>
                </a:ext>
              </a:extLst>
            </p:cNvPr>
            <p:cNvGrpSpPr/>
            <p:nvPr/>
          </p:nvGrpSpPr>
          <p:grpSpPr>
            <a:xfrm>
              <a:off x="558272" y="2525482"/>
              <a:ext cx="8041435" cy="3962403"/>
              <a:chOff x="558272" y="2525482"/>
              <a:chExt cx="8041435" cy="3962403"/>
            </a:xfrm>
          </p:grpSpPr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7DE4B6B9-766E-315F-2CD0-D51DD1F54BD7}"/>
                  </a:ext>
                </a:extLst>
              </p:cNvPr>
              <p:cNvSpPr txBox="1"/>
              <p:nvPr/>
            </p:nvSpPr>
            <p:spPr>
              <a:xfrm>
                <a:off x="4169223" y="2656113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ctr" rtl="1">
                  <a:buFont typeface="Arial" panose="020B0604020202020204" pitchFamily="34" charset="0"/>
                  <a:buChar char="•"/>
                </a:pPr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عَدَدُ الْأَشْخاصِ الَّذينَ يُفَضِّلونَ الْكُسْكُسَ: .................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99AC981B-3931-64CE-6980-252F049919E2}"/>
                  </a:ext>
                </a:extLst>
              </p:cNvPr>
              <p:cNvSpPr txBox="1"/>
              <p:nvPr/>
            </p:nvSpPr>
            <p:spPr>
              <a:xfrm>
                <a:off x="4180109" y="3614057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ctr" rtl="1">
                  <a:buFont typeface="Arial" panose="020B0604020202020204" pitchFamily="34" charset="0"/>
                  <a:buChar char="•"/>
                </a:pPr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عَدَدُ الْأَشْخاصِ الَّذينَ يُفَضِّلونَ الرَّغيفَ: .................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6F5FFDD0-A692-310F-F020-9F504F998545}"/>
                  </a:ext>
                </a:extLst>
              </p:cNvPr>
              <p:cNvSpPr txBox="1"/>
              <p:nvPr/>
            </p:nvSpPr>
            <p:spPr>
              <a:xfrm>
                <a:off x="4441367" y="4691743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ctr" rtl="1">
                  <a:buFont typeface="Arial" panose="020B0604020202020204" pitchFamily="34" charset="0"/>
                  <a:buChar char="•"/>
                </a:pPr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اَلْأُكْلَةُ الَّتي يُفَضِّلُها 12 شَخْصاً هِي:    .................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9" name="Groupe 48">
                <a:extLst>
                  <a:ext uri="{FF2B5EF4-FFF2-40B4-BE49-F238E27FC236}">
                    <a16:creationId xmlns:a16="http://schemas.microsoft.com/office/drawing/2014/main" id="{D4825808-C1A9-FA81-150A-1680E3EF9B5B}"/>
                  </a:ext>
                </a:extLst>
              </p:cNvPr>
              <p:cNvGrpSpPr/>
              <p:nvPr/>
            </p:nvGrpSpPr>
            <p:grpSpPr>
              <a:xfrm>
                <a:off x="558272" y="2525482"/>
                <a:ext cx="3746164" cy="3962403"/>
                <a:chOff x="558272" y="1763487"/>
                <a:chExt cx="4013728" cy="4571999"/>
              </a:xfrm>
            </p:grpSpPr>
            <p:pic>
              <p:nvPicPr>
                <p:cNvPr id="50" name="Image 49">
                  <a:extLst>
                    <a:ext uri="{FF2B5EF4-FFF2-40B4-BE49-F238E27FC236}">
                      <a16:creationId xmlns:a16="http://schemas.microsoft.com/office/drawing/2014/main" id="{CA9EFE79-5E00-2823-8CBC-4A7414A0D8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56008" y="1763487"/>
                  <a:ext cx="3915992" cy="4571999"/>
                </a:xfrm>
                <a:prstGeom prst="rect">
                  <a:avLst/>
                </a:prstGeom>
              </p:spPr>
            </p:pic>
            <p:sp>
              <p:nvSpPr>
                <p:cNvPr id="51" name="ZoneTexte 50">
                  <a:extLst>
                    <a:ext uri="{FF2B5EF4-FFF2-40B4-BE49-F238E27FC236}">
                      <a16:creationId xmlns:a16="http://schemas.microsoft.com/office/drawing/2014/main" id="{4A86F951-50A9-2E7D-7B1B-49BDA9D926B0}"/>
                    </a:ext>
                  </a:extLst>
                </p:cNvPr>
                <p:cNvSpPr txBox="1"/>
                <p:nvPr/>
              </p:nvSpPr>
              <p:spPr>
                <a:xfrm>
                  <a:off x="1001486" y="1861457"/>
                  <a:ext cx="3135085" cy="426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اَلْأُكْلاتُ الْمَغْرِبِيَّةُ الْمُفَضَّلَةُ</a:t>
                  </a:r>
                  <a:endParaRPr lang="fr-MA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2" name="ZoneTexte 51">
                  <a:extLst>
                    <a:ext uri="{FF2B5EF4-FFF2-40B4-BE49-F238E27FC236}">
                      <a16:creationId xmlns:a16="http://schemas.microsoft.com/office/drawing/2014/main" id="{68D7C5B5-9A57-1ACF-CD70-F6641BC7B96A}"/>
                    </a:ext>
                  </a:extLst>
                </p:cNvPr>
                <p:cNvSpPr txBox="1"/>
                <p:nvPr/>
              </p:nvSpPr>
              <p:spPr>
                <a:xfrm>
                  <a:off x="1001486" y="5812968"/>
                  <a:ext cx="1817915" cy="426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تُمَثِّلُ 4 أَشخاصٍ</a:t>
                  </a:r>
                  <a:endParaRPr lang="fr-MA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3" name="ZoneTexte 52">
                  <a:extLst>
                    <a:ext uri="{FF2B5EF4-FFF2-40B4-BE49-F238E27FC236}">
                      <a16:creationId xmlns:a16="http://schemas.microsoft.com/office/drawing/2014/main" id="{42862016-7D17-060F-BEF4-F3B175E2A203}"/>
                    </a:ext>
                  </a:extLst>
                </p:cNvPr>
                <p:cNvSpPr txBox="1"/>
                <p:nvPr/>
              </p:nvSpPr>
              <p:spPr>
                <a:xfrm>
                  <a:off x="558272" y="5225143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اَلْكُسْكُسُ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3BC71701-241B-C3BA-4765-BDB58A59437E}"/>
                    </a:ext>
                  </a:extLst>
                </p:cNvPr>
                <p:cNvSpPr txBox="1"/>
                <p:nvPr/>
              </p:nvSpPr>
              <p:spPr>
                <a:xfrm>
                  <a:off x="1320272" y="5214258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اَلْحَريرَةُ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5" name="ZoneTexte 54">
                  <a:extLst>
                    <a:ext uri="{FF2B5EF4-FFF2-40B4-BE49-F238E27FC236}">
                      <a16:creationId xmlns:a16="http://schemas.microsoft.com/office/drawing/2014/main" id="{266BBAA1-674C-3147-AA62-F0F835B46877}"/>
                    </a:ext>
                  </a:extLst>
                </p:cNvPr>
                <p:cNvSpPr txBox="1"/>
                <p:nvPr/>
              </p:nvSpPr>
              <p:spPr>
                <a:xfrm>
                  <a:off x="2071385" y="5214257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اَلطّاجينُ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CE25A437-AD3C-364C-0E5E-CC5CD4715190}"/>
                    </a:ext>
                  </a:extLst>
                </p:cNvPr>
                <p:cNvSpPr txBox="1"/>
                <p:nvPr/>
              </p:nvSpPr>
              <p:spPr>
                <a:xfrm>
                  <a:off x="2833386" y="5203372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اَلرَّغيفُ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7" name="ZoneTexte 56">
                  <a:extLst>
                    <a:ext uri="{FF2B5EF4-FFF2-40B4-BE49-F238E27FC236}">
                      <a16:creationId xmlns:a16="http://schemas.microsoft.com/office/drawing/2014/main" id="{3210CE1E-0D61-D22D-9355-7B4FCECFB3E5}"/>
                    </a:ext>
                  </a:extLst>
                </p:cNvPr>
                <p:cNvSpPr txBox="1"/>
                <p:nvPr/>
              </p:nvSpPr>
              <p:spPr>
                <a:xfrm>
                  <a:off x="3584499" y="5203371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اَلرَّفيسَةُ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58" name="Image 57">
                  <a:extLst>
                    <a:ext uri="{FF2B5EF4-FFF2-40B4-BE49-F238E27FC236}">
                      <a16:creationId xmlns:a16="http://schemas.microsoft.com/office/drawing/2014/main" id="{948C4C2F-D363-EC41-C0FD-F59FB1B14B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830473" y="4473558"/>
                  <a:ext cx="687098" cy="67994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BB46675-AD93-B976-DDBC-BB4ABFDC0380}"/>
                </a:ext>
              </a:extLst>
            </p:cNvPr>
            <p:cNvGrpSpPr/>
            <p:nvPr/>
          </p:nvGrpSpPr>
          <p:grpSpPr>
            <a:xfrm>
              <a:off x="5954485" y="1842653"/>
              <a:ext cx="2416628" cy="682829"/>
              <a:chOff x="6570356" y="1842060"/>
              <a:chExt cx="1927938" cy="68282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269ADC25-23C9-881C-3384-BC325F45A311}"/>
                  </a:ext>
                </a:extLst>
              </p:cNvPr>
              <p:cNvSpPr/>
              <p:nvPr/>
            </p:nvSpPr>
            <p:spPr>
              <a:xfrm>
                <a:off x="6570356" y="1842060"/>
                <a:ext cx="1543372" cy="6828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أَقْرَأُ عُنْوانَ الْمِبْيانِ وَالْعَناصِرَ الْمُمَثَّلَةَ فيهِ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2" name="Oval 80">
                <a:extLst>
                  <a:ext uri="{FF2B5EF4-FFF2-40B4-BE49-F238E27FC236}">
                    <a16:creationId xmlns:a16="http://schemas.microsoft.com/office/drawing/2014/main" id="{8ABA935F-673F-A106-4BF0-9A9A6D9332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48393" y="1963878"/>
                <a:ext cx="349901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5B1ED21-C74D-2DAB-D274-6BFD7BC02554}"/>
                </a:ext>
              </a:extLst>
            </p:cNvPr>
            <p:cNvGrpSpPr/>
            <p:nvPr/>
          </p:nvGrpSpPr>
          <p:grpSpPr>
            <a:xfrm>
              <a:off x="3309255" y="1843203"/>
              <a:ext cx="2536402" cy="682829"/>
              <a:chOff x="4220692" y="1815466"/>
              <a:chExt cx="2536402" cy="68282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300DA24E-EED6-4C3E-2A53-801D678F2CE2}"/>
                  </a:ext>
                </a:extLst>
              </p:cNvPr>
              <p:cNvSpPr/>
              <p:nvPr/>
            </p:nvSpPr>
            <p:spPr>
              <a:xfrm>
                <a:off x="4220692" y="1815466"/>
                <a:ext cx="2071253" cy="6828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أَقْرَأُ الْمِفْتاحَ وَأَفْهَمُهُ... 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CB22E1C5-E36D-AD60-685F-1DEDA27CF02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16697" y="1933962"/>
                <a:ext cx="440397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2</a:t>
                </a:r>
                <a:endPara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2D9BAA5-5506-5C12-60BA-181F08FE16FB}"/>
                </a:ext>
              </a:extLst>
            </p:cNvPr>
            <p:cNvGrpSpPr/>
            <p:nvPr/>
          </p:nvGrpSpPr>
          <p:grpSpPr>
            <a:xfrm>
              <a:off x="657031" y="1843903"/>
              <a:ext cx="2459248" cy="682829"/>
              <a:chOff x="291959" y="1793694"/>
              <a:chExt cx="2459248" cy="682829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1E68BCA-1782-49C3-BB48-9ABD68B8B53B}"/>
                  </a:ext>
                </a:extLst>
              </p:cNvPr>
              <p:cNvSpPr/>
              <p:nvPr/>
            </p:nvSpPr>
            <p:spPr>
              <a:xfrm>
                <a:off x="291959" y="1793694"/>
                <a:ext cx="1979585" cy="68282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ar-MA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أُجيبُ عَنِ الْأَسْئِلَةِ مُسْتَعيناً بِالْمِبْيانِ ...</a:t>
                </a:r>
                <a:endParaRPr lang="fr-FR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C29C9BE4-8735-E4EA-2D88-483DBCFB2B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310810" y="1883727"/>
                <a:ext cx="440397" cy="440397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3</a:t>
                </a:r>
                <a:endPara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041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AAC89-674D-EC21-6682-80148FA2E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821D9E4-7125-B9AE-E8CF-E51559144C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81A440A-218E-DEFB-1A91-490D16010299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636C71-11E8-5836-6205-8DD03AF194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0517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480B5-AB64-5A8A-C7A5-A94F57B80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EF37E76-639F-0167-7D88-7464FD662E24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B35452-EB96-58BE-91E9-3845F644A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9D31E668-ADE1-C79A-5EF4-C38938B52B0F}"/>
              </a:ext>
            </a:extLst>
          </p:cNvPr>
          <p:cNvSpPr/>
          <p:nvPr/>
        </p:nvSpPr>
        <p:spPr>
          <a:xfrm>
            <a:off x="4324537" y="2629988"/>
            <a:ext cx="4003026" cy="86401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C0E1B78-6EBB-B5F8-CC91-E17BC0BE8C02}"/>
              </a:ext>
            </a:extLst>
          </p:cNvPr>
          <p:cNvGrpSpPr/>
          <p:nvPr/>
        </p:nvGrpSpPr>
        <p:grpSpPr>
          <a:xfrm>
            <a:off x="558272" y="1842653"/>
            <a:ext cx="8041435" cy="4645232"/>
            <a:chOff x="558272" y="1842653"/>
            <a:chExt cx="8041435" cy="464523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4EF5FF3-71EB-D281-9D27-BC61B719ACE8}"/>
                </a:ext>
              </a:extLst>
            </p:cNvPr>
            <p:cNvGrpSpPr/>
            <p:nvPr/>
          </p:nvGrpSpPr>
          <p:grpSpPr>
            <a:xfrm>
              <a:off x="558272" y="2525482"/>
              <a:ext cx="8041435" cy="3962403"/>
              <a:chOff x="558272" y="2525482"/>
              <a:chExt cx="8041435" cy="3962403"/>
            </a:xfrm>
          </p:grpSpPr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25062ACE-0784-4C90-67DC-B5EE8283D333}"/>
                  </a:ext>
                </a:extLst>
              </p:cNvPr>
              <p:cNvSpPr txBox="1"/>
              <p:nvPr/>
            </p:nvSpPr>
            <p:spPr>
              <a:xfrm>
                <a:off x="4169223" y="2656113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ctr" rtl="1">
                  <a:buFont typeface="Arial" panose="020B0604020202020204" pitchFamily="34" charset="0"/>
                  <a:buChar char="•"/>
                </a:pPr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عَدَدُ الْأَشْخاصِ الَّذينَ يُفَضِّلونَ الْكُسْكُسَ: </a:t>
                </a:r>
              </a:p>
              <a:p>
                <a:pPr algn="ctr" rtl="1"/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20 شَخْصاً</a:t>
                </a:r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8A2C6181-75CC-44B1-00AC-9466B7F851A3}"/>
                  </a:ext>
                </a:extLst>
              </p:cNvPr>
              <p:cNvSpPr txBox="1"/>
              <p:nvPr/>
            </p:nvSpPr>
            <p:spPr>
              <a:xfrm>
                <a:off x="4180109" y="3614057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ctr" rtl="1">
                  <a:buFont typeface="Arial" panose="020B0604020202020204" pitchFamily="34" charset="0"/>
                  <a:buChar char="•"/>
                </a:pPr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عَدَدُ الْأَشْخاصِ الَّذينَ يُفَضِّلونَ الرَّغيفَ: .................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035F6B39-DD15-6053-7DCF-94D4A546FD6C}"/>
                  </a:ext>
                </a:extLst>
              </p:cNvPr>
              <p:cNvSpPr txBox="1"/>
              <p:nvPr/>
            </p:nvSpPr>
            <p:spPr>
              <a:xfrm>
                <a:off x="4441367" y="4691743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ctr" rtl="1">
                  <a:buFont typeface="Arial" panose="020B0604020202020204" pitchFamily="34" charset="0"/>
                  <a:buChar char="•"/>
                </a:pPr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اَلْأُكْلَةُ الَّتي يُفَضِّلُها 12 شَخْصاً هِي: .................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9" name="Groupe 48">
                <a:extLst>
                  <a:ext uri="{FF2B5EF4-FFF2-40B4-BE49-F238E27FC236}">
                    <a16:creationId xmlns:a16="http://schemas.microsoft.com/office/drawing/2014/main" id="{BC0A2F3D-D229-FCC2-1771-E0E37A1EB32F}"/>
                  </a:ext>
                </a:extLst>
              </p:cNvPr>
              <p:cNvGrpSpPr/>
              <p:nvPr/>
            </p:nvGrpSpPr>
            <p:grpSpPr>
              <a:xfrm>
                <a:off x="558272" y="2525482"/>
                <a:ext cx="3746164" cy="3962403"/>
                <a:chOff x="558272" y="1763487"/>
                <a:chExt cx="4013728" cy="4571999"/>
              </a:xfrm>
            </p:grpSpPr>
            <p:pic>
              <p:nvPicPr>
                <p:cNvPr id="50" name="Image 49">
                  <a:extLst>
                    <a:ext uri="{FF2B5EF4-FFF2-40B4-BE49-F238E27FC236}">
                      <a16:creationId xmlns:a16="http://schemas.microsoft.com/office/drawing/2014/main" id="{C2BA2EEA-27E4-6AB8-0AF1-3B05FFF510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56008" y="1763487"/>
                  <a:ext cx="3915992" cy="4571999"/>
                </a:xfrm>
                <a:prstGeom prst="rect">
                  <a:avLst/>
                </a:prstGeom>
              </p:spPr>
            </p:pic>
            <p:sp>
              <p:nvSpPr>
                <p:cNvPr id="51" name="ZoneTexte 50">
                  <a:extLst>
                    <a:ext uri="{FF2B5EF4-FFF2-40B4-BE49-F238E27FC236}">
                      <a16:creationId xmlns:a16="http://schemas.microsoft.com/office/drawing/2014/main" id="{E7711B4E-E73F-6312-D915-663FE03D32C0}"/>
                    </a:ext>
                  </a:extLst>
                </p:cNvPr>
                <p:cNvSpPr txBox="1"/>
                <p:nvPr/>
              </p:nvSpPr>
              <p:spPr>
                <a:xfrm>
                  <a:off x="1001486" y="1861457"/>
                  <a:ext cx="3135085" cy="426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اَلْأُكْلاتُ الْمَغْرِبِيَّةُ الْمُفَضَّلَةُ</a:t>
                  </a:r>
                  <a:endParaRPr lang="fr-MA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2" name="ZoneTexte 51">
                  <a:extLst>
                    <a:ext uri="{FF2B5EF4-FFF2-40B4-BE49-F238E27FC236}">
                      <a16:creationId xmlns:a16="http://schemas.microsoft.com/office/drawing/2014/main" id="{37CD9AE0-7DEA-08C6-98DD-F5BEB54CB776}"/>
                    </a:ext>
                  </a:extLst>
                </p:cNvPr>
                <p:cNvSpPr txBox="1"/>
                <p:nvPr/>
              </p:nvSpPr>
              <p:spPr>
                <a:xfrm>
                  <a:off x="1001486" y="5812968"/>
                  <a:ext cx="1817915" cy="426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تُمَثِّلُ 4 أَشخاصٍ</a:t>
                  </a:r>
                  <a:endParaRPr lang="fr-MA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3" name="ZoneTexte 52">
                  <a:extLst>
                    <a:ext uri="{FF2B5EF4-FFF2-40B4-BE49-F238E27FC236}">
                      <a16:creationId xmlns:a16="http://schemas.microsoft.com/office/drawing/2014/main" id="{66123BB4-01DF-E0CC-610D-A9E719D0F0CC}"/>
                    </a:ext>
                  </a:extLst>
                </p:cNvPr>
                <p:cNvSpPr txBox="1"/>
                <p:nvPr/>
              </p:nvSpPr>
              <p:spPr>
                <a:xfrm>
                  <a:off x="558272" y="5225143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اَلْكُسْكُسُ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90AA3DE4-8050-7297-ABE8-1DBAB3440D95}"/>
                    </a:ext>
                  </a:extLst>
                </p:cNvPr>
                <p:cNvSpPr txBox="1"/>
                <p:nvPr/>
              </p:nvSpPr>
              <p:spPr>
                <a:xfrm>
                  <a:off x="1320272" y="5214258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اَلْحَريرَةُ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5" name="ZoneTexte 54">
                  <a:extLst>
                    <a:ext uri="{FF2B5EF4-FFF2-40B4-BE49-F238E27FC236}">
                      <a16:creationId xmlns:a16="http://schemas.microsoft.com/office/drawing/2014/main" id="{FA68063D-9CED-E202-1C43-A113825E9983}"/>
                    </a:ext>
                  </a:extLst>
                </p:cNvPr>
                <p:cNvSpPr txBox="1"/>
                <p:nvPr/>
              </p:nvSpPr>
              <p:spPr>
                <a:xfrm>
                  <a:off x="2071385" y="5214257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اَلطّاجينُ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A44710FF-2E8E-1AEF-D996-9AB82E339EFE}"/>
                    </a:ext>
                  </a:extLst>
                </p:cNvPr>
                <p:cNvSpPr txBox="1"/>
                <p:nvPr/>
              </p:nvSpPr>
              <p:spPr>
                <a:xfrm>
                  <a:off x="2833386" y="5203372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اَلرَّغيفُ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7" name="ZoneTexte 56">
                  <a:extLst>
                    <a:ext uri="{FF2B5EF4-FFF2-40B4-BE49-F238E27FC236}">
                      <a16:creationId xmlns:a16="http://schemas.microsoft.com/office/drawing/2014/main" id="{546794DF-6EE2-23F9-8FC2-1BE380797236}"/>
                    </a:ext>
                  </a:extLst>
                </p:cNvPr>
                <p:cNvSpPr txBox="1"/>
                <p:nvPr/>
              </p:nvSpPr>
              <p:spPr>
                <a:xfrm>
                  <a:off x="3584499" y="5203371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اَلرَّفيسَةُ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58" name="Image 57">
                  <a:extLst>
                    <a:ext uri="{FF2B5EF4-FFF2-40B4-BE49-F238E27FC236}">
                      <a16:creationId xmlns:a16="http://schemas.microsoft.com/office/drawing/2014/main" id="{604F4CF5-668D-7FC2-8B75-C0AC61139B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830473" y="4473558"/>
                  <a:ext cx="687098" cy="67994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B12A808-4E30-B7AD-D4DB-68452557281E}"/>
                </a:ext>
              </a:extLst>
            </p:cNvPr>
            <p:cNvGrpSpPr/>
            <p:nvPr/>
          </p:nvGrpSpPr>
          <p:grpSpPr>
            <a:xfrm>
              <a:off x="5954485" y="1842653"/>
              <a:ext cx="2416628" cy="682829"/>
              <a:chOff x="6570356" y="1842060"/>
              <a:chExt cx="1927938" cy="68282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B6E7E789-8DFA-8BB4-898A-BCA28B2031C2}"/>
                  </a:ext>
                </a:extLst>
              </p:cNvPr>
              <p:cNvSpPr/>
              <p:nvPr/>
            </p:nvSpPr>
            <p:spPr>
              <a:xfrm>
                <a:off x="6570356" y="1842060"/>
                <a:ext cx="1543372" cy="6828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أَقْرَأُ عُنْوانَ الْمِبْيانِ وَالْعَناصِرَ الْمُمَثَّلَةَ فيهِ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2" name="Oval 80">
                <a:extLst>
                  <a:ext uri="{FF2B5EF4-FFF2-40B4-BE49-F238E27FC236}">
                    <a16:creationId xmlns:a16="http://schemas.microsoft.com/office/drawing/2014/main" id="{212D5419-D683-C918-353C-E4671D7A194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48393" y="1963878"/>
                <a:ext cx="349901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14847D7-1E83-8C63-4E06-87FA31C60CE9}"/>
                </a:ext>
              </a:extLst>
            </p:cNvPr>
            <p:cNvGrpSpPr/>
            <p:nvPr/>
          </p:nvGrpSpPr>
          <p:grpSpPr>
            <a:xfrm>
              <a:off x="3309255" y="1843203"/>
              <a:ext cx="2536402" cy="682829"/>
              <a:chOff x="4220692" y="1815466"/>
              <a:chExt cx="2536402" cy="68282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82E49D57-BC49-EEDF-1D08-CFA396D230C1}"/>
                  </a:ext>
                </a:extLst>
              </p:cNvPr>
              <p:cNvSpPr/>
              <p:nvPr/>
            </p:nvSpPr>
            <p:spPr>
              <a:xfrm>
                <a:off x="4220692" y="1815466"/>
                <a:ext cx="2071253" cy="6828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أَقْرَأُ الْمِفْتاحَ وَأَفْهَمُهُ... 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A3379E2A-4AC9-1EF2-AED5-6D27742CA0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16697" y="1933962"/>
                <a:ext cx="440397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2</a:t>
                </a:r>
                <a:endPara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3380E1F-E943-1214-6B9C-043E7547CA1F}"/>
                </a:ext>
              </a:extLst>
            </p:cNvPr>
            <p:cNvGrpSpPr/>
            <p:nvPr/>
          </p:nvGrpSpPr>
          <p:grpSpPr>
            <a:xfrm>
              <a:off x="657031" y="1843903"/>
              <a:ext cx="2459248" cy="682829"/>
              <a:chOff x="291959" y="1793694"/>
              <a:chExt cx="2459248" cy="682829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FF7F538B-224D-8E74-72BE-E5CE74990FF7}"/>
                  </a:ext>
                </a:extLst>
              </p:cNvPr>
              <p:cNvSpPr/>
              <p:nvPr/>
            </p:nvSpPr>
            <p:spPr>
              <a:xfrm>
                <a:off x="291959" y="1793694"/>
                <a:ext cx="1979585" cy="68282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ar-MA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أُجيبُ عَنِ الْأَسْئِلَةِ مُسْتَعيناً بِالْمِبْيانِ ...</a:t>
                </a:r>
                <a:endParaRPr lang="fr-FR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B5CFD4D3-E029-2C6A-4C4E-843502E511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310810" y="1883727"/>
                <a:ext cx="440397" cy="440397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3</a:t>
                </a:r>
                <a:endPara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167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4D4EE-FEBE-EC70-82D8-A4F14B13C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040AD8B-6C65-1DA4-2CA3-E5AD9DCF91F9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الأشخاص الذين يفضلون الرغيف؟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9228B3-410D-FE8D-D314-481DF9371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22AD2A90-C953-975E-225E-0AD764698191}"/>
              </a:ext>
            </a:extLst>
          </p:cNvPr>
          <p:cNvSpPr/>
          <p:nvPr/>
        </p:nvSpPr>
        <p:spPr>
          <a:xfrm>
            <a:off x="4324537" y="3564708"/>
            <a:ext cx="4003026" cy="86401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D96A90E-CB10-1CBE-2F84-0BE110F40D39}"/>
              </a:ext>
            </a:extLst>
          </p:cNvPr>
          <p:cNvGrpSpPr/>
          <p:nvPr/>
        </p:nvGrpSpPr>
        <p:grpSpPr>
          <a:xfrm>
            <a:off x="558272" y="1842653"/>
            <a:ext cx="8041435" cy="4645232"/>
            <a:chOff x="558272" y="1842653"/>
            <a:chExt cx="8041435" cy="464523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6FCB75B-3919-F2D1-C56A-8CFE756ED9C0}"/>
                </a:ext>
              </a:extLst>
            </p:cNvPr>
            <p:cNvGrpSpPr/>
            <p:nvPr/>
          </p:nvGrpSpPr>
          <p:grpSpPr>
            <a:xfrm>
              <a:off x="558272" y="2525482"/>
              <a:ext cx="8041435" cy="3962403"/>
              <a:chOff x="558272" y="2525482"/>
              <a:chExt cx="8041435" cy="3962403"/>
            </a:xfrm>
          </p:grpSpPr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48277F25-547E-EC24-6664-0C83983DD128}"/>
                  </a:ext>
                </a:extLst>
              </p:cNvPr>
              <p:cNvSpPr txBox="1"/>
              <p:nvPr/>
            </p:nvSpPr>
            <p:spPr>
              <a:xfrm>
                <a:off x="4169223" y="2656113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ctr" rtl="1">
                  <a:buFont typeface="Arial" panose="020B0604020202020204" pitchFamily="34" charset="0"/>
                  <a:buChar char="•"/>
                </a:pPr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عَدَدُ الْأَشْخاصِ الَّذينَ يُفَضِّلونَ الْكُسْكُسَ: </a:t>
                </a:r>
              </a:p>
              <a:p>
                <a:pPr algn="ctr" rtl="1"/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20 شَخْصاً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73C48241-D9E8-418D-4DD9-1933DF26CA5D}"/>
                  </a:ext>
                </a:extLst>
              </p:cNvPr>
              <p:cNvSpPr txBox="1"/>
              <p:nvPr/>
            </p:nvSpPr>
            <p:spPr>
              <a:xfrm>
                <a:off x="4180109" y="3614057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ctr" rtl="1">
                  <a:buFont typeface="Arial" panose="020B0604020202020204" pitchFamily="34" charset="0"/>
                  <a:buChar char="•"/>
                </a:pPr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عَدَدُ الْأَشْخاصِ الَّذينَ يُفَضِّلونَ الرَّغيفَ: .................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DCF9FCF2-CCA3-D16E-4EA0-2EA6B792739D}"/>
                  </a:ext>
                </a:extLst>
              </p:cNvPr>
              <p:cNvSpPr txBox="1"/>
              <p:nvPr/>
            </p:nvSpPr>
            <p:spPr>
              <a:xfrm>
                <a:off x="4441367" y="4691743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ctr" rtl="1">
                  <a:buFont typeface="Arial" panose="020B0604020202020204" pitchFamily="34" charset="0"/>
                  <a:buChar char="•"/>
                </a:pPr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اَلْأُكْلَةُ الَّتي يُفَضِّلُها 12 شَخْصاً هِي: .................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9" name="Groupe 48">
                <a:extLst>
                  <a:ext uri="{FF2B5EF4-FFF2-40B4-BE49-F238E27FC236}">
                    <a16:creationId xmlns:a16="http://schemas.microsoft.com/office/drawing/2014/main" id="{24E84646-D10B-6733-09D8-0A9568BFC39E}"/>
                  </a:ext>
                </a:extLst>
              </p:cNvPr>
              <p:cNvGrpSpPr/>
              <p:nvPr/>
            </p:nvGrpSpPr>
            <p:grpSpPr>
              <a:xfrm>
                <a:off x="558272" y="2525482"/>
                <a:ext cx="3746164" cy="3962403"/>
                <a:chOff x="558272" y="1763487"/>
                <a:chExt cx="4013728" cy="4571999"/>
              </a:xfrm>
            </p:grpSpPr>
            <p:pic>
              <p:nvPicPr>
                <p:cNvPr id="50" name="Image 49">
                  <a:extLst>
                    <a:ext uri="{FF2B5EF4-FFF2-40B4-BE49-F238E27FC236}">
                      <a16:creationId xmlns:a16="http://schemas.microsoft.com/office/drawing/2014/main" id="{142A1C5D-5256-BD72-745A-70AF6C7565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56008" y="1763487"/>
                  <a:ext cx="3915992" cy="4571999"/>
                </a:xfrm>
                <a:prstGeom prst="rect">
                  <a:avLst/>
                </a:prstGeom>
              </p:spPr>
            </p:pic>
            <p:sp>
              <p:nvSpPr>
                <p:cNvPr id="51" name="ZoneTexte 50">
                  <a:extLst>
                    <a:ext uri="{FF2B5EF4-FFF2-40B4-BE49-F238E27FC236}">
                      <a16:creationId xmlns:a16="http://schemas.microsoft.com/office/drawing/2014/main" id="{CA68DD2E-6AD8-D102-712A-7E09C8CB6C00}"/>
                    </a:ext>
                  </a:extLst>
                </p:cNvPr>
                <p:cNvSpPr txBox="1"/>
                <p:nvPr/>
              </p:nvSpPr>
              <p:spPr>
                <a:xfrm>
                  <a:off x="1001486" y="1861457"/>
                  <a:ext cx="3135085" cy="426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اَلْأُكْلاتُ الْمَغْرِبِيَّةُ الْمُفَضَّلَةُ</a:t>
                  </a:r>
                  <a:endParaRPr lang="fr-MA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2" name="ZoneTexte 51">
                  <a:extLst>
                    <a:ext uri="{FF2B5EF4-FFF2-40B4-BE49-F238E27FC236}">
                      <a16:creationId xmlns:a16="http://schemas.microsoft.com/office/drawing/2014/main" id="{97E4873B-8721-5020-0BA3-577C836A0A75}"/>
                    </a:ext>
                  </a:extLst>
                </p:cNvPr>
                <p:cNvSpPr txBox="1"/>
                <p:nvPr/>
              </p:nvSpPr>
              <p:spPr>
                <a:xfrm>
                  <a:off x="1001486" y="5812968"/>
                  <a:ext cx="1817915" cy="426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تُمَثِّلُ 4 أَشخاصٍ</a:t>
                  </a:r>
                  <a:endParaRPr lang="fr-MA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3" name="ZoneTexte 52">
                  <a:extLst>
                    <a:ext uri="{FF2B5EF4-FFF2-40B4-BE49-F238E27FC236}">
                      <a16:creationId xmlns:a16="http://schemas.microsoft.com/office/drawing/2014/main" id="{0AFDE4B5-CA19-2333-4D1B-A74CB508EFD2}"/>
                    </a:ext>
                  </a:extLst>
                </p:cNvPr>
                <p:cNvSpPr txBox="1"/>
                <p:nvPr/>
              </p:nvSpPr>
              <p:spPr>
                <a:xfrm>
                  <a:off x="558272" y="5225143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اَلْكُسْكُسُ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D46F7A87-434A-236A-DD5F-7BF5097C0BA7}"/>
                    </a:ext>
                  </a:extLst>
                </p:cNvPr>
                <p:cNvSpPr txBox="1"/>
                <p:nvPr/>
              </p:nvSpPr>
              <p:spPr>
                <a:xfrm>
                  <a:off x="1320272" y="5214258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اَلْحَريرَةُ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5" name="ZoneTexte 54">
                  <a:extLst>
                    <a:ext uri="{FF2B5EF4-FFF2-40B4-BE49-F238E27FC236}">
                      <a16:creationId xmlns:a16="http://schemas.microsoft.com/office/drawing/2014/main" id="{683BB090-1CFF-3AC5-2C22-94EFBF3D72EA}"/>
                    </a:ext>
                  </a:extLst>
                </p:cNvPr>
                <p:cNvSpPr txBox="1"/>
                <p:nvPr/>
              </p:nvSpPr>
              <p:spPr>
                <a:xfrm>
                  <a:off x="2071385" y="5214257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اَلطّاجينُ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55F9F553-4DBA-CB38-C0EA-6182EA3B0556}"/>
                    </a:ext>
                  </a:extLst>
                </p:cNvPr>
                <p:cNvSpPr txBox="1"/>
                <p:nvPr/>
              </p:nvSpPr>
              <p:spPr>
                <a:xfrm>
                  <a:off x="2833386" y="5203372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اَلرَّغيفُ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7" name="ZoneTexte 56">
                  <a:extLst>
                    <a:ext uri="{FF2B5EF4-FFF2-40B4-BE49-F238E27FC236}">
                      <a16:creationId xmlns:a16="http://schemas.microsoft.com/office/drawing/2014/main" id="{37CFBACE-FBD5-96D0-3D73-C95C67EED946}"/>
                    </a:ext>
                  </a:extLst>
                </p:cNvPr>
                <p:cNvSpPr txBox="1"/>
                <p:nvPr/>
              </p:nvSpPr>
              <p:spPr>
                <a:xfrm>
                  <a:off x="3584499" y="5203371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اَلرَّفيسَةُ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58" name="Image 57">
                  <a:extLst>
                    <a:ext uri="{FF2B5EF4-FFF2-40B4-BE49-F238E27FC236}">
                      <a16:creationId xmlns:a16="http://schemas.microsoft.com/office/drawing/2014/main" id="{21ABC0E2-CF41-3FDC-F60F-251BDA381A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830473" y="4473558"/>
                  <a:ext cx="687098" cy="67994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FD14A80-6538-D571-5968-5EA8A870B4FC}"/>
                </a:ext>
              </a:extLst>
            </p:cNvPr>
            <p:cNvGrpSpPr/>
            <p:nvPr/>
          </p:nvGrpSpPr>
          <p:grpSpPr>
            <a:xfrm>
              <a:off x="5954485" y="1842653"/>
              <a:ext cx="2416628" cy="682829"/>
              <a:chOff x="6570356" y="1842060"/>
              <a:chExt cx="1927938" cy="68282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A227CA0F-B843-E3AB-2010-564761160D44}"/>
                  </a:ext>
                </a:extLst>
              </p:cNvPr>
              <p:cNvSpPr/>
              <p:nvPr/>
            </p:nvSpPr>
            <p:spPr>
              <a:xfrm>
                <a:off x="6570356" y="1842060"/>
                <a:ext cx="1543372" cy="6828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أَقْرَأُ عُنْوانَ الْمِبْيانِ وَالْعَناصِرَ الْمُمَثَّلَةَ فيهِ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2" name="Oval 80">
                <a:extLst>
                  <a:ext uri="{FF2B5EF4-FFF2-40B4-BE49-F238E27FC236}">
                    <a16:creationId xmlns:a16="http://schemas.microsoft.com/office/drawing/2014/main" id="{D8E277F1-CD49-0CEE-B4E6-20F2A5D922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48393" y="1963878"/>
                <a:ext cx="349901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86936F8-8AB7-3C97-C5E9-D79039ECEE2A}"/>
                </a:ext>
              </a:extLst>
            </p:cNvPr>
            <p:cNvGrpSpPr/>
            <p:nvPr/>
          </p:nvGrpSpPr>
          <p:grpSpPr>
            <a:xfrm>
              <a:off x="3309255" y="1843203"/>
              <a:ext cx="2536402" cy="682829"/>
              <a:chOff x="4220692" y="1815466"/>
              <a:chExt cx="2536402" cy="68282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EE54B131-AB5A-571F-C439-B6601A1C6FAC}"/>
                  </a:ext>
                </a:extLst>
              </p:cNvPr>
              <p:cNvSpPr/>
              <p:nvPr/>
            </p:nvSpPr>
            <p:spPr>
              <a:xfrm>
                <a:off x="4220692" y="1815466"/>
                <a:ext cx="2071253" cy="6828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أَقْرَأُ الْمِفْتاحَ وَأَفْهَمُهُ... 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55C21E75-8EFD-2B10-E0F4-2CCA9485A7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16697" y="1933962"/>
                <a:ext cx="440397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2</a:t>
                </a:r>
                <a:endPara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47F1166-5268-4A32-3C23-1145868516F9}"/>
                </a:ext>
              </a:extLst>
            </p:cNvPr>
            <p:cNvGrpSpPr/>
            <p:nvPr/>
          </p:nvGrpSpPr>
          <p:grpSpPr>
            <a:xfrm>
              <a:off x="657031" y="1843903"/>
              <a:ext cx="2459248" cy="682829"/>
              <a:chOff x="291959" y="1793694"/>
              <a:chExt cx="2459248" cy="682829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89944A0-6A5A-F2D0-86D7-02DA237B5E42}"/>
                  </a:ext>
                </a:extLst>
              </p:cNvPr>
              <p:cNvSpPr/>
              <p:nvPr/>
            </p:nvSpPr>
            <p:spPr>
              <a:xfrm>
                <a:off x="291959" y="1793694"/>
                <a:ext cx="1979585" cy="68282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ar-MA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أُجيبُ عَنِ الْأَسْئِلَةِ مُسْتَعيناً بِالْمِبْيانِ ...</a:t>
                </a:r>
                <a:endParaRPr lang="fr-FR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F7D4F7C3-9278-5B44-9458-18D000D1295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310810" y="1883727"/>
                <a:ext cx="440397" cy="440397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3</a:t>
                </a:r>
                <a:endPara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554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9699A-CF1A-7608-EDBC-3FBBF61A9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336FBB-78F1-0F13-8F75-ABC3C213C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286E92-D37B-6E95-D82F-3C9BC6586BC2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361EFC-0351-EFEC-81CF-60B613D1D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7319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C9B2F-EA2C-63B4-759A-C2885D5C8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FAC6FBC-84D4-5489-ED53-1141927A0BFD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235708E-131E-9EDC-CB73-09765E819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9610247-4E83-69D6-6193-E1908BF73713}"/>
              </a:ext>
            </a:extLst>
          </p:cNvPr>
          <p:cNvSpPr/>
          <p:nvPr/>
        </p:nvSpPr>
        <p:spPr>
          <a:xfrm>
            <a:off x="4324537" y="3554548"/>
            <a:ext cx="4003026" cy="86401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13E1AAD-A32C-A8A2-FC7E-36129530D5D9}"/>
              </a:ext>
            </a:extLst>
          </p:cNvPr>
          <p:cNvGrpSpPr/>
          <p:nvPr/>
        </p:nvGrpSpPr>
        <p:grpSpPr>
          <a:xfrm>
            <a:off x="558272" y="1842653"/>
            <a:ext cx="8041435" cy="4645232"/>
            <a:chOff x="558272" y="1842653"/>
            <a:chExt cx="8041435" cy="464523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6120425-8F88-7C3D-5056-20F77C190B65}"/>
                </a:ext>
              </a:extLst>
            </p:cNvPr>
            <p:cNvGrpSpPr/>
            <p:nvPr/>
          </p:nvGrpSpPr>
          <p:grpSpPr>
            <a:xfrm>
              <a:off x="558272" y="2525482"/>
              <a:ext cx="8041435" cy="3962403"/>
              <a:chOff x="558272" y="2525482"/>
              <a:chExt cx="8041435" cy="3962403"/>
            </a:xfrm>
          </p:grpSpPr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55CDFCCA-816B-5EE8-7128-5ADF873C14B3}"/>
                  </a:ext>
                </a:extLst>
              </p:cNvPr>
              <p:cNvSpPr txBox="1"/>
              <p:nvPr/>
            </p:nvSpPr>
            <p:spPr>
              <a:xfrm>
                <a:off x="4169223" y="2656113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ctr" rtl="1">
                  <a:buFont typeface="Arial" panose="020B0604020202020204" pitchFamily="34" charset="0"/>
                  <a:buChar char="•"/>
                </a:pPr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عَدَدُ الْأَشْخاصِ الَّذينَ يُفَضِّلونَ الْكُسْكُسَ: </a:t>
                </a:r>
              </a:p>
              <a:p>
                <a:pPr algn="ctr" rtl="1"/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20 شَخْصاً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4CB9FABD-0B0C-D733-234E-3B50D058CF90}"/>
                  </a:ext>
                </a:extLst>
              </p:cNvPr>
              <p:cNvSpPr txBox="1"/>
              <p:nvPr/>
            </p:nvSpPr>
            <p:spPr>
              <a:xfrm>
                <a:off x="4180109" y="3614057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ctr" rtl="1">
                  <a:buFont typeface="Arial" panose="020B0604020202020204" pitchFamily="34" charset="0"/>
                  <a:buChar char="•"/>
                </a:pPr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عَدَدُ الْأَشْخاصِ الَّذينَ يُفَضِّلونَ الرَّغيفَ:</a:t>
                </a:r>
              </a:p>
              <a:p>
                <a:pPr algn="ctr" rtl="1"/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16 شَخْصاً</a:t>
                </a:r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9E827976-5B94-D7DC-D39D-9CB55292786C}"/>
                  </a:ext>
                </a:extLst>
              </p:cNvPr>
              <p:cNvSpPr txBox="1"/>
              <p:nvPr/>
            </p:nvSpPr>
            <p:spPr>
              <a:xfrm>
                <a:off x="4441367" y="4691743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ctr" rtl="1">
                  <a:buFont typeface="Arial" panose="020B0604020202020204" pitchFamily="34" charset="0"/>
                  <a:buChar char="•"/>
                </a:pPr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اَلْأُكْلَةُ الَّتي يُفَضِّلُها 12 شَخْصاً هِي: .................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9" name="Groupe 48">
                <a:extLst>
                  <a:ext uri="{FF2B5EF4-FFF2-40B4-BE49-F238E27FC236}">
                    <a16:creationId xmlns:a16="http://schemas.microsoft.com/office/drawing/2014/main" id="{C2263D53-9C26-8B43-BF3E-3E084FE00987}"/>
                  </a:ext>
                </a:extLst>
              </p:cNvPr>
              <p:cNvGrpSpPr/>
              <p:nvPr/>
            </p:nvGrpSpPr>
            <p:grpSpPr>
              <a:xfrm>
                <a:off x="558272" y="2525482"/>
                <a:ext cx="3746164" cy="3962403"/>
                <a:chOff x="558272" y="1763487"/>
                <a:chExt cx="4013728" cy="4571999"/>
              </a:xfrm>
            </p:grpSpPr>
            <p:pic>
              <p:nvPicPr>
                <p:cNvPr id="50" name="Image 49">
                  <a:extLst>
                    <a:ext uri="{FF2B5EF4-FFF2-40B4-BE49-F238E27FC236}">
                      <a16:creationId xmlns:a16="http://schemas.microsoft.com/office/drawing/2014/main" id="{CC58C048-0305-F064-7B9D-4AB80C47CF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56008" y="1763487"/>
                  <a:ext cx="3915992" cy="4571999"/>
                </a:xfrm>
                <a:prstGeom prst="rect">
                  <a:avLst/>
                </a:prstGeom>
              </p:spPr>
            </p:pic>
            <p:sp>
              <p:nvSpPr>
                <p:cNvPr id="51" name="ZoneTexte 50">
                  <a:extLst>
                    <a:ext uri="{FF2B5EF4-FFF2-40B4-BE49-F238E27FC236}">
                      <a16:creationId xmlns:a16="http://schemas.microsoft.com/office/drawing/2014/main" id="{2AADA412-A314-E60F-4F0E-997C1AFEABBA}"/>
                    </a:ext>
                  </a:extLst>
                </p:cNvPr>
                <p:cNvSpPr txBox="1"/>
                <p:nvPr/>
              </p:nvSpPr>
              <p:spPr>
                <a:xfrm>
                  <a:off x="1001486" y="1861457"/>
                  <a:ext cx="3135085" cy="426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اَلْأُكْلاتُ الْمَغْرِبِيَّةُ الْمُفَضَّلَةُ</a:t>
                  </a:r>
                  <a:endParaRPr lang="fr-MA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2" name="ZoneTexte 51">
                  <a:extLst>
                    <a:ext uri="{FF2B5EF4-FFF2-40B4-BE49-F238E27FC236}">
                      <a16:creationId xmlns:a16="http://schemas.microsoft.com/office/drawing/2014/main" id="{C837044C-2F5C-CF9C-A1B7-66D777306740}"/>
                    </a:ext>
                  </a:extLst>
                </p:cNvPr>
                <p:cNvSpPr txBox="1"/>
                <p:nvPr/>
              </p:nvSpPr>
              <p:spPr>
                <a:xfrm>
                  <a:off x="1001486" y="5812968"/>
                  <a:ext cx="1817915" cy="426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تُمَثِّلُ 4 أَشخاصٍ</a:t>
                  </a:r>
                  <a:endParaRPr lang="fr-MA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3" name="ZoneTexte 52">
                  <a:extLst>
                    <a:ext uri="{FF2B5EF4-FFF2-40B4-BE49-F238E27FC236}">
                      <a16:creationId xmlns:a16="http://schemas.microsoft.com/office/drawing/2014/main" id="{FC7FB563-C777-1A6D-9330-B897CE62ACCB}"/>
                    </a:ext>
                  </a:extLst>
                </p:cNvPr>
                <p:cNvSpPr txBox="1"/>
                <p:nvPr/>
              </p:nvSpPr>
              <p:spPr>
                <a:xfrm>
                  <a:off x="558272" y="5225143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اَلْكُسْكُسُ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B4E4BC71-9FFE-F909-0131-D9D72D8A512A}"/>
                    </a:ext>
                  </a:extLst>
                </p:cNvPr>
                <p:cNvSpPr txBox="1"/>
                <p:nvPr/>
              </p:nvSpPr>
              <p:spPr>
                <a:xfrm>
                  <a:off x="1320272" y="5214258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اَلْحَريرَةُ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5" name="ZoneTexte 54">
                  <a:extLst>
                    <a:ext uri="{FF2B5EF4-FFF2-40B4-BE49-F238E27FC236}">
                      <a16:creationId xmlns:a16="http://schemas.microsoft.com/office/drawing/2014/main" id="{8D07B458-B07C-A91C-D9D1-A72D51AD90A1}"/>
                    </a:ext>
                  </a:extLst>
                </p:cNvPr>
                <p:cNvSpPr txBox="1"/>
                <p:nvPr/>
              </p:nvSpPr>
              <p:spPr>
                <a:xfrm>
                  <a:off x="2071385" y="5214257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اَلطّاجينُ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55C8CF7F-43CF-61B6-35E4-3A532DD64215}"/>
                    </a:ext>
                  </a:extLst>
                </p:cNvPr>
                <p:cNvSpPr txBox="1"/>
                <p:nvPr/>
              </p:nvSpPr>
              <p:spPr>
                <a:xfrm>
                  <a:off x="2833386" y="5203372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اَلرَّغيفُ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7" name="ZoneTexte 56">
                  <a:extLst>
                    <a:ext uri="{FF2B5EF4-FFF2-40B4-BE49-F238E27FC236}">
                      <a16:creationId xmlns:a16="http://schemas.microsoft.com/office/drawing/2014/main" id="{A77802D9-AB40-6B22-A277-26685C40AFFD}"/>
                    </a:ext>
                  </a:extLst>
                </p:cNvPr>
                <p:cNvSpPr txBox="1"/>
                <p:nvPr/>
              </p:nvSpPr>
              <p:spPr>
                <a:xfrm>
                  <a:off x="3584499" y="5203371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اَلرَّفيسَةُ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58" name="Image 57">
                  <a:extLst>
                    <a:ext uri="{FF2B5EF4-FFF2-40B4-BE49-F238E27FC236}">
                      <a16:creationId xmlns:a16="http://schemas.microsoft.com/office/drawing/2014/main" id="{E88B976E-D36D-E88D-400E-B0BADFA241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830473" y="4473558"/>
                  <a:ext cx="687098" cy="67994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677D0B14-A6FE-FCFB-77A6-C7EE8DE66BD0}"/>
                </a:ext>
              </a:extLst>
            </p:cNvPr>
            <p:cNvGrpSpPr/>
            <p:nvPr/>
          </p:nvGrpSpPr>
          <p:grpSpPr>
            <a:xfrm>
              <a:off x="5954485" y="1842653"/>
              <a:ext cx="2416628" cy="682829"/>
              <a:chOff x="6570356" y="1842060"/>
              <a:chExt cx="1927938" cy="68282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FE010F62-9FF2-B43E-E218-9770A423D2D2}"/>
                  </a:ext>
                </a:extLst>
              </p:cNvPr>
              <p:cNvSpPr/>
              <p:nvPr/>
            </p:nvSpPr>
            <p:spPr>
              <a:xfrm>
                <a:off x="6570356" y="1842060"/>
                <a:ext cx="1543372" cy="6828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أَقْرَأُ عُنْوانَ الْمِبْيانِ وَالْعَناصِرَ الْمُمَثَّلَةَ فيهِ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2" name="Oval 80">
                <a:extLst>
                  <a:ext uri="{FF2B5EF4-FFF2-40B4-BE49-F238E27FC236}">
                    <a16:creationId xmlns:a16="http://schemas.microsoft.com/office/drawing/2014/main" id="{718FECCB-E6E3-51B2-0ED7-91420D4193E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48393" y="1963878"/>
                <a:ext cx="349901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6B8F5A7-8500-56F2-12C2-19AB9486385A}"/>
                </a:ext>
              </a:extLst>
            </p:cNvPr>
            <p:cNvGrpSpPr/>
            <p:nvPr/>
          </p:nvGrpSpPr>
          <p:grpSpPr>
            <a:xfrm>
              <a:off x="3309255" y="1843203"/>
              <a:ext cx="2536402" cy="682829"/>
              <a:chOff x="4220692" y="1815466"/>
              <a:chExt cx="2536402" cy="682829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1CFF332-9DD0-0C1E-5C25-3A10A6ECE13E}"/>
                  </a:ext>
                </a:extLst>
              </p:cNvPr>
              <p:cNvSpPr/>
              <p:nvPr/>
            </p:nvSpPr>
            <p:spPr>
              <a:xfrm>
                <a:off x="4220692" y="1815466"/>
                <a:ext cx="2071253" cy="6828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أَقْرَأُ الْمِفْتاحَ وَأَفْهَمُهُ... 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75CBE58B-83D7-C1D2-DBEB-1A60202567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16697" y="1933962"/>
                <a:ext cx="440397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2</a:t>
                </a:r>
                <a:endPara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C91A46AF-37C1-0ECA-7744-BA902D95DACB}"/>
                </a:ext>
              </a:extLst>
            </p:cNvPr>
            <p:cNvGrpSpPr/>
            <p:nvPr/>
          </p:nvGrpSpPr>
          <p:grpSpPr>
            <a:xfrm>
              <a:off x="657031" y="1843903"/>
              <a:ext cx="2459248" cy="682829"/>
              <a:chOff x="291959" y="1793694"/>
              <a:chExt cx="2459248" cy="682829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8BA91DFC-F6FB-2777-46B8-392AD24FAEAE}"/>
                  </a:ext>
                </a:extLst>
              </p:cNvPr>
              <p:cNvSpPr/>
              <p:nvPr/>
            </p:nvSpPr>
            <p:spPr>
              <a:xfrm>
                <a:off x="291959" y="1793694"/>
                <a:ext cx="1979585" cy="68282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ar-MA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أُجيبُ عَنِ الْأَسْئِلَةِ مُسْتَعيناً بِالْمِبْيانِ ...</a:t>
                </a:r>
                <a:endParaRPr lang="fr-FR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0F26CC58-55DA-5ADA-A586-561A366107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310810" y="1883727"/>
                <a:ext cx="440397" cy="440397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3</a:t>
                </a:r>
                <a:endPara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49214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426CD-456C-5302-AC28-36C8EC13F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F979AC6-29F2-6963-7158-30E878792F8F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اسم الأكلة التي يفضلها 12 شخصا.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81C3101-19A2-2B73-6B76-EA99B34C5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949169-328E-B149-2021-A465ECA52682}"/>
              </a:ext>
            </a:extLst>
          </p:cNvPr>
          <p:cNvSpPr/>
          <p:nvPr/>
        </p:nvSpPr>
        <p:spPr>
          <a:xfrm>
            <a:off x="4324537" y="4601028"/>
            <a:ext cx="4003026" cy="86401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800FB3C-5625-F37F-A3EB-8E0FA3453914}"/>
              </a:ext>
            </a:extLst>
          </p:cNvPr>
          <p:cNvGrpSpPr/>
          <p:nvPr/>
        </p:nvGrpSpPr>
        <p:grpSpPr>
          <a:xfrm>
            <a:off x="558272" y="1842653"/>
            <a:ext cx="8041435" cy="4645232"/>
            <a:chOff x="558272" y="1842653"/>
            <a:chExt cx="8041435" cy="4645232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C3A7E6C7-F5D7-18A9-90EB-2D4B30CE45CB}"/>
                </a:ext>
              </a:extLst>
            </p:cNvPr>
            <p:cNvGrpSpPr/>
            <p:nvPr/>
          </p:nvGrpSpPr>
          <p:grpSpPr>
            <a:xfrm>
              <a:off x="558272" y="2525482"/>
              <a:ext cx="8041435" cy="3962403"/>
              <a:chOff x="558272" y="2525482"/>
              <a:chExt cx="8041435" cy="3962403"/>
            </a:xfrm>
          </p:grpSpPr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F88F5084-E881-1107-6385-73784C48E80A}"/>
                  </a:ext>
                </a:extLst>
              </p:cNvPr>
              <p:cNvSpPr txBox="1"/>
              <p:nvPr/>
            </p:nvSpPr>
            <p:spPr>
              <a:xfrm>
                <a:off x="4169223" y="2656113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ctr" rtl="1">
                  <a:buFont typeface="Arial" panose="020B0604020202020204" pitchFamily="34" charset="0"/>
                  <a:buChar char="•"/>
                </a:pPr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عَدَدُ الْأَشْخاصِ الَّذينَ يُفَضِّلونَ الْكُسْكُسَ: </a:t>
                </a:r>
              </a:p>
              <a:p>
                <a:pPr algn="ctr" rtl="1"/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20 شَخْصاً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1F3DA72A-A044-FFA6-E0F6-CEBB6D040C5E}"/>
                  </a:ext>
                </a:extLst>
              </p:cNvPr>
              <p:cNvSpPr txBox="1"/>
              <p:nvPr/>
            </p:nvSpPr>
            <p:spPr>
              <a:xfrm>
                <a:off x="4180109" y="3614057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ctr" rtl="1">
                  <a:buFont typeface="Arial" panose="020B0604020202020204" pitchFamily="34" charset="0"/>
                  <a:buChar char="•"/>
                </a:pPr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عَدَدُ الْأَشْخاصِ الَّذينَ يُفَضِّلونَ الرَّغيفَ:</a:t>
                </a:r>
              </a:p>
              <a:p>
                <a:pPr algn="ctr" rtl="1"/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16 شَخْصاً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65D1585C-79B1-E48B-2ECB-0487A724BB24}"/>
                  </a:ext>
                </a:extLst>
              </p:cNvPr>
              <p:cNvSpPr txBox="1"/>
              <p:nvPr/>
            </p:nvSpPr>
            <p:spPr>
              <a:xfrm>
                <a:off x="4441367" y="4691743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ctr" rtl="1">
                  <a:buFont typeface="Arial" panose="020B0604020202020204" pitchFamily="34" charset="0"/>
                  <a:buChar char="•"/>
                </a:pPr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اَلْأُكْلَةُ الَّتي يُفَضِّلُها 12 شَخْصاً هِي: .................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2331351F-ED6C-DCEA-5017-51463FF07D5B}"/>
                  </a:ext>
                </a:extLst>
              </p:cNvPr>
              <p:cNvGrpSpPr/>
              <p:nvPr/>
            </p:nvGrpSpPr>
            <p:grpSpPr>
              <a:xfrm>
                <a:off x="558272" y="2525482"/>
                <a:ext cx="3746164" cy="3962403"/>
                <a:chOff x="558272" y="1763487"/>
                <a:chExt cx="4013728" cy="4571999"/>
              </a:xfrm>
            </p:grpSpPr>
            <p:pic>
              <p:nvPicPr>
                <p:cNvPr id="51" name="Image 50">
                  <a:extLst>
                    <a:ext uri="{FF2B5EF4-FFF2-40B4-BE49-F238E27FC236}">
                      <a16:creationId xmlns:a16="http://schemas.microsoft.com/office/drawing/2014/main" id="{43D40582-BDC0-DF69-3198-4742B03DD6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56008" y="1763487"/>
                  <a:ext cx="3915992" cy="4571999"/>
                </a:xfrm>
                <a:prstGeom prst="rect">
                  <a:avLst/>
                </a:prstGeom>
              </p:spPr>
            </p:pic>
            <p:sp>
              <p:nvSpPr>
                <p:cNvPr id="52" name="ZoneTexte 51">
                  <a:extLst>
                    <a:ext uri="{FF2B5EF4-FFF2-40B4-BE49-F238E27FC236}">
                      <a16:creationId xmlns:a16="http://schemas.microsoft.com/office/drawing/2014/main" id="{88C69305-D2E0-EAD1-C9C1-1723C01E9F0B}"/>
                    </a:ext>
                  </a:extLst>
                </p:cNvPr>
                <p:cNvSpPr txBox="1"/>
                <p:nvPr/>
              </p:nvSpPr>
              <p:spPr>
                <a:xfrm>
                  <a:off x="1001486" y="1861457"/>
                  <a:ext cx="3135085" cy="426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اَلْأُكْلاتُ الْمَغْرِبِيَّةُ الْمُفَضَّلَةُ</a:t>
                  </a:r>
                  <a:endParaRPr lang="fr-MA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3" name="ZoneTexte 52">
                  <a:extLst>
                    <a:ext uri="{FF2B5EF4-FFF2-40B4-BE49-F238E27FC236}">
                      <a16:creationId xmlns:a16="http://schemas.microsoft.com/office/drawing/2014/main" id="{3476D2CE-A3BC-DEEF-1A6E-66F89E018E7A}"/>
                    </a:ext>
                  </a:extLst>
                </p:cNvPr>
                <p:cNvSpPr txBox="1"/>
                <p:nvPr/>
              </p:nvSpPr>
              <p:spPr>
                <a:xfrm>
                  <a:off x="1001486" y="5812968"/>
                  <a:ext cx="1817915" cy="426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تُمَثِّلُ 4 أَشخاصٍ</a:t>
                  </a:r>
                  <a:endParaRPr lang="fr-MA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F5FE9281-D263-566B-BCDC-D85B710BA6D3}"/>
                    </a:ext>
                  </a:extLst>
                </p:cNvPr>
                <p:cNvSpPr txBox="1"/>
                <p:nvPr/>
              </p:nvSpPr>
              <p:spPr>
                <a:xfrm>
                  <a:off x="558272" y="5225143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اَلْكُسْكُسُ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5" name="ZoneTexte 54">
                  <a:extLst>
                    <a:ext uri="{FF2B5EF4-FFF2-40B4-BE49-F238E27FC236}">
                      <a16:creationId xmlns:a16="http://schemas.microsoft.com/office/drawing/2014/main" id="{A523692D-35C0-8BC8-42AA-81D386191821}"/>
                    </a:ext>
                  </a:extLst>
                </p:cNvPr>
                <p:cNvSpPr txBox="1"/>
                <p:nvPr/>
              </p:nvSpPr>
              <p:spPr>
                <a:xfrm>
                  <a:off x="1320272" y="5214258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اَلْحَريرَةُ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9ADDCCC9-1CE6-58D1-A13E-E12B65359DDF}"/>
                    </a:ext>
                  </a:extLst>
                </p:cNvPr>
                <p:cNvSpPr txBox="1"/>
                <p:nvPr/>
              </p:nvSpPr>
              <p:spPr>
                <a:xfrm>
                  <a:off x="2071385" y="5214257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اَلطّاجينُ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7" name="ZoneTexte 56">
                  <a:extLst>
                    <a:ext uri="{FF2B5EF4-FFF2-40B4-BE49-F238E27FC236}">
                      <a16:creationId xmlns:a16="http://schemas.microsoft.com/office/drawing/2014/main" id="{25472315-BAEF-450A-D956-34509CAEA507}"/>
                    </a:ext>
                  </a:extLst>
                </p:cNvPr>
                <p:cNvSpPr txBox="1"/>
                <p:nvPr/>
              </p:nvSpPr>
              <p:spPr>
                <a:xfrm>
                  <a:off x="2833386" y="5203372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اَلرَّغيفُ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8" name="ZoneTexte 57">
                  <a:extLst>
                    <a:ext uri="{FF2B5EF4-FFF2-40B4-BE49-F238E27FC236}">
                      <a16:creationId xmlns:a16="http://schemas.microsoft.com/office/drawing/2014/main" id="{C163B596-5605-6FB3-96B8-287A5865F591}"/>
                    </a:ext>
                  </a:extLst>
                </p:cNvPr>
                <p:cNvSpPr txBox="1"/>
                <p:nvPr/>
              </p:nvSpPr>
              <p:spPr>
                <a:xfrm>
                  <a:off x="3584499" y="5203371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اَلرَّفيسَةُ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59" name="Image 58">
                  <a:extLst>
                    <a:ext uri="{FF2B5EF4-FFF2-40B4-BE49-F238E27FC236}">
                      <a16:creationId xmlns:a16="http://schemas.microsoft.com/office/drawing/2014/main" id="{73703C58-B47F-1908-EF4C-CB830D49F6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830473" y="4473558"/>
                  <a:ext cx="687098" cy="67994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1519040-2FB3-E32B-895F-39A312193970}"/>
                </a:ext>
              </a:extLst>
            </p:cNvPr>
            <p:cNvGrpSpPr/>
            <p:nvPr/>
          </p:nvGrpSpPr>
          <p:grpSpPr>
            <a:xfrm>
              <a:off x="5954485" y="1842653"/>
              <a:ext cx="2416628" cy="682829"/>
              <a:chOff x="6570356" y="1842060"/>
              <a:chExt cx="1927938" cy="682829"/>
            </a:xfrm>
          </p:grpSpPr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2A6BDF1A-E8FE-A6B5-C325-9B09D526DAEB}"/>
                  </a:ext>
                </a:extLst>
              </p:cNvPr>
              <p:cNvSpPr/>
              <p:nvPr/>
            </p:nvSpPr>
            <p:spPr>
              <a:xfrm>
                <a:off x="6570356" y="1842060"/>
                <a:ext cx="1543372" cy="6828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أَقْرَأُ عُنْوانَ الْمِبْيانِ وَالْعَناصِرَ الْمُمَثَّلَةَ فيهِ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6" name="Oval 80">
                <a:extLst>
                  <a:ext uri="{FF2B5EF4-FFF2-40B4-BE49-F238E27FC236}">
                    <a16:creationId xmlns:a16="http://schemas.microsoft.com/office/drawing/2014/main" id="{E97BBCC2-A18E-B79B-C534-9625FBAC5D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48393" y="1963878"/>
                <a:ext cx="349901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434C9636-93E3-1D2B-6855-5130B2ED697A}"/>
                </a:ext>
              </a:extLst>
            </p:cNvPr>
            <p:cNvGrpSpPr/>
            <p:nvPr/>
          </p:nvGrpSpPr>
          <p:grpSpPr>
            <a:xfrm>
              <a:off x="3309255" y="1843203"/>
              <a:ext cx="2536402" cy="682829"/>
              <a:chOff x="4220692" y="1815466"/>
              <a:chExt cx="2536402" cy="682829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A5A4BBC6-D6E6-4E56-F913-6708218CC521}"/>
                  </a:ext>
                </a:extLst>
              </p:cNvPr>
              <p:cNvSpPr/>
              <p:nvPr/>
            </p:nvSpPr>
            <p:spPr>
              <a:xfrm>
                <a:off x="4220692" y="1815466"/>
                <a:ext cx="2071253" cy="6828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أَقْرَأُ الْمِفْتاحَ وَأَفْهَمُهُ... 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99C65F3D-27E3-386C-4BFF-CE51ADBF828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16697" y="1933962"/>
                <a:ext cx="440397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2</a:t>
                </a:r>
                <a:endPara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52FF8184-946A-416F-0D1D-C25C22A56CB7}"/>
                </a:ext>
              </a:extLst>
            </p:cNvPr>
            <p:cNvGrpSpPr/>
            <p:nvPr/>
          </p:nvGrpSpPr>
          <p:grpSpPr>
            <a:xfrm>
              <a:off x="657031" y="1843903"/>
              <a:ext cx="2459248" cy="682829"/>
              <a:chOff x="291959" y="1793694"/>
              <a:chExt cx="2459248" cy="682829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334C126-B5B1-70E4-134D-F0629DB35035}"/>
                  </a:ext>
                </a:extLst>
              </p:cNvPr>
              <p:cNvSpPr/>
              <p:nvPr/>
            </p:nvSpPr>
            <p:spPr>
              <a:xfrm>
                <a:off x="291959" y="1793694"/>
                <a:ext cx="1979585" cy="68282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ar-MA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أُجيبُ عَنِ الْأَسْئِلَةِ مُسْتَعيناً بِالْمِبْيانِ ...</a:t>
                </a:r>
                <a:endParaRPr lang="fr-FR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0772B7F9-A8D7-91AA-7FCC-5A30A5830D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310810" y="1883727"/>
                <a:ext cx="440397" cy="440397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3</a:t>
                </a:r>
                <a:endPara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6242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625B6-88FB-1C7E-D36F-DFD105C4F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467B8A-1ABD-09AD-7C24-892727293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5A1D3B6-C4D2-E6CD-7117-D3C70DDFFCBB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0C1ABC-4E5F-9318-8C14-1FB455F9B7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8568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38927-6432-1CA1-1989-0FBB0934E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2B7C23F-F6A5-F2DA-B504-3936073EAC91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0E0945-CC19-6341-4057-15FF5240C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946CAEF-36CA-5608-DA2D-AD4418E9AA72}"/>
              </a:ext>
            </a:extLst>
          </p:cNvPr>
          <p:cNvSpPr/>
          <p:nvPr/>
        </p:nvSpPr>
        <p:spPr>
          <a:xfrm>
            <a:off x="4324537" y="4601028"/>
            <a:ext cx="4003026" cy="86401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CAE753A-4111-E491-BF8E-12A9A3221D2E}"/>
              </a:ext>
            </a:extLst>
          </p:cNvPr>
          <p:cNvGrpSpPr/>
          <p:nvPr/>
        </p:nvGrpSpPr>
        <p:grpSpPr>
          <a:xfrm>
            <a:off x="558272" y="1842653"/>
            <a:ext cx="8041435" cy="4645232"/>
            <a:chOff x="558272" y="1842653"/>
            <a:chExt cx="8041435" cy="4645232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D562C8E9-BAC6-C3B1-32E3-A46376008A96}"/>
                </a:ext>
              </a:extLst>
            </p:cNvPr>
            <p:cNvGrpSpPr/>
            <p:nvPr/>
          </p:nvGrpSpPr>
          <p:grpSpPr>
            <a:xfrm>
              <a:off x="558272" y="2525482"/>
              <a:ext cx="8041435" cy="3962403"/>
              <a:chOff x="558272" y="2525482"/>
              <a:chExt cx="8041435" cy="3962403"/>
            </a:xfrm>
          </p:grpSpPr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8574F07E-E4D4-E59A-9F81-BD7B9341587F}"/>
                  </a:ext>
                </a:extLst>
              </p:cNvPr>
              <p:cNvSpPr txBox="1"/>
              <p:nvPr/>
            </p:nvSpPr>
            <p:spPr>
              <a:xfrm>
                <a:off x="4169223" y="2656113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ctr" rtl="1">
                  <a:buFont typeface="Arial" panose="020B0604020202020204" pitchFamily="34" charset="0"/>
                  <a:buChar char="•"/>
                </a:pPr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عَدَدُ الْأَشْخاصِ الَّذينَ يُفَضِّلونَ الْكُسْكُسَ: </a:t>
                </a:r>
              </a:p>
              <a:p>
                <a:pPr algn="ctr" rtl="1"/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20 شَخْصاً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64258242-FCBF-1149-14FD-B1AAAAC7D7A2}"/>
                  </a:ext>
                </a:extLst>
              </p:cNvPr>
              <p:cNvSpPr txBox="1"/>
              <p:nvPr/>
            </p:nvSpPr>
            <p:spPr>
              <a:xfrm>
                <a:off x="4180109" y="3614057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ctr" rtl="1">
                  <a:buFont typeface="Arial" panose="020B0604020202020204" pitchFamily="34" charset="0"/>
                  <a:buChar char="•"/>
                </a:pPr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عَدَدُ الْأَشْخاصِ الَّذينَ يُفَضِّلونَ الرَّغيفَ:</a:t>
                </a:r>
              </a:p>
              <a:p>
                <a:pPr algn="ctr" rtl="1"/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16 شَخْصاً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B80AEDF4-7DB0-5300-EBF8-88C3C844514B}"/>
                  </a:ext>
                </a:extLst>
              </p:cNvPr>
              <p:cNvSpPr txBox="1"/>
              <p:nvPr/>
            </p:nvSpPr>
            <p:spPr>
              <a:xfrm>
                <a:off x="4441367" y="4691743"/>
                <a:ext cx="415834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ctr" rtl="1">
                  <a:buFont typeface="Arial" panose="020B0604020202020204" pitchFamily="34" charset="0"/>
                  <a:buChar char="•"/>
                </a:pPr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اَلْأُكْلَةُ الَّتي يُفَضِّلُها 12 شَخْصاً هِي: </a:t>
                </a:r>
              </a:p>
              <a:p>
                <a:pPr algn="ctr" rtl="1"/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اَلْحَريرَةُ</a:t>
                </a:r>
                <a:r>
                  <a:rPr lang="ar-MA" sz="2000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endParaRPr lang="f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6005FA39-EBFC-CE11-FDC6-B3C9BA36A003}"/>
                  </a:ext>
                </a:extLst>
              </p:cNvPr>
              <p:cNvGrpSpPr/>
              <p:nvPr/>
            </p:nvGrpSpPr>
            <p:grpSpPr>
              <a:xfrm>
                <a:off x="558272" y="2525482"/>
                <a:ext cx="3746164" cy="3962403"/>
                <a:chOff x="558272" y="1763487"/>
                <a:chExt cx="4013728" cy="4571999"/>
              </a:xfrm>
            </p:grpSpPr>
            <p:pic>
              <p:nvPicPr>
                <p:cNvPr id="51" name="Image 50">
                  <a:extLst>
                    <a:ext uri="{FF2B5EF4-FFF2-40B4-BE49-F238E27FC236}">
                      <a16:creationId xmlns:a16="http://schemas.microsoft.com/office/drawing/2014/main" id="{0524EE1F-4B12-2282-B73B-6D507C41B5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56008" y="1763487"/>
                  <a:ext cx="3915992" cy="4571999"/>
                </a:xfrm>
                <a:prstGeom prst="rect">
                  <a:avLst/>
                </a:prstGeom>
              </p:spPr>
            </p:pic>
            <p:sp>
              <p:nvSpPr>
                <p:cNvPr id="52" name="ZoneTexte 51">
                  <a:extLst>
                    <a:ext uri="{FF2B5EF4-FFF2-40B4-BE49-F238E27FC236}">
                      <a16:creationId xmlns:a16="http://schemas.microsoft.com/office/drawing/2014/main" id="{CA2394F4-D893-FA7A-B102-7A88D2611720}"/>
                    </a:ext>
                  </a:extLst>
                </p:cNvPr>
                <p:cNvSpPr txBox="1"/>
                <p:nvPr/>
              </p:nvSpPr>
              <p:spPr>
                <a:xfrm>
                  <a:off x="1001486" y="1861457"/>
                  <a:ext cx="3135085" cy="426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اَلْأُكْلاتُ الْمَغْرِبِيَّةُ الْمُفَضَّلَةُ</a:t>
                  </a:r>
                  <a:endParaRPr lang="fr-MA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3" name="ZoneTexte 52">
                  <a:extLst>
                    <a:ext uri="{FF2B5EF4-FFF2-40B4-BE49-F238E27FC236}">
                      <a16:creationId xmlns:a16="http://schemas.microsoft.com/office/drawing/2014/main" id="{E432C708-F0C4-7B4B-30F7-ED8B9A01D4E1}"/>
                    </a:ext>
                  </a:extLst>
                </p:cNvPr>
                <p:cNvSpPr txBox="1"/>
                <p:nvPr/>
              </p:nvSpPr>
              <p:spPr>
                <a:xfrm>
                  <a:off x="1001486" y="5812968"/>
                  <a:ext cx="1817915" cy="426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تُمَثِّلُ 4 أَشخاصٍ</a:t>
                  </a:r>
                  <a:endParaRPr lang="fr-MA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1FDA6FD8-E11F-A1F1-2564-7B8473D5D6CE}"/>
                    </a:ext>
                  </a:extLst>
                </p:cNvPr>
                <p:cNvSpPr txBox="1"/>
                <p:nvPr/>
              </p:nvSpPr>
              <p:spPr>
                <a:xfrm>
                  <a:off x="558272" y="5225143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اَلْكُسْكُسُ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5" name="ZoneTexte 54">
                  <a:extLst>
                    <a:ext uri="{FF2B5EF4-FFF2-40B4-BE49-F238E27FC236}">
                      <a16:creationId xmlns:a16="http://schemas.microsoft.com/office/drawing/2014/main" id="{6F523E2A-579A-2385-0D4D-49FB9F1A88F1}"/>
                    </a:ext>
                  </a:extLst>
                </p:cNvPr>
                <p:cNvSpPr txBox="1"/>
                <p:nvPr/>
              </p:nvSpPr>
              <p:spPr>
                <a:xfrm>
                  <a:off x="1320272" y="5214258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اَلْحَريرَةُ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15AED9B9-8F11-C5EB-EDFD-84ABADCDEDC9}"/>
                    </a:ext>
                  </a:extLst>
                </p:cNvPr>
                <p:cNvSpPr txBox="1"/>
                <p:nvPr/>
              </p:nvSpPr>
              <p:spPr>
                <a:xfrm>
                  <a:off x="2071385" y="5214257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اَلطّاجينُ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7" name="ZoneTexte 56">
                  <a:extLst>
                    <a:ext uri="{FF2B5EF4-FFF2-40B4-BE49-F238E27FC236}">
                      <a16:creationId xmlns:a16="http://schemas.microsoft.com/office/drawing/2014/main" id="{CD63E305-3F8E-C716-ACC4-315DBAD08A31}"/>
                    </a:ext>
                  </a:extLst>
                </p:cNvPr>
                <p:cNvSpPr txBox="1"/>
                <p:nvPr/>
              </p:nvSpPr>
              <p:spPr>
                <a:xfrm>
                  <a:off x="2833386" y="5203372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اَلرَّغيفُ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8" name="ZoneTexte 57">
                  <a:extLst>
                    <a:ext uri="{FF2B5EF4-FFF2-40B4-BE49-F238E27FC236}">
                      <a16:creationId xmlns:a16="http://schemas.microsoft.com/office/drawing/2014/main" id="{2E74B99D-4A6F-CA9D-F2D2-9EBFFC3816D1}"/>
                    </a:ext>
                  </a:extLst>
                </p:cNvPr>
                <p:cNvSpPr txBox="1"/>
                <p:nvPr/>
              </p:nvSpPr>
              <p:spPr>
                <a:xfrm>
                  <a:off x="3584499" y="5203371"/>
                  <a:ext cx="954845" cy="39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ar-MA" sz="16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اَلرَّفيسَةُ</a:t>
                  </a:r>
                  <a:endParaRPr lang="fr-MA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59" name="Image 58">
                  <a:extLst>
                    <a:ext uri="{FF2B5EF4-FFF2-40B4-BE49-F238E27FC236}">
                      <a16:creationId xmlns:a16="http://schemas.microsoft.com/office/drawing/2014/main" id="{0BB6EFA5-8E63-18F5-2DF0-EC0EE5F8F5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830473" y="4473558"/>
                  <a:ext cx="687098" cy="67994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FE7CD82-059C-A6D3-EA07-96026B681CAE}"/>
                </a:ext>
              </a:extLst>
            </p:cNvPr>
            <p:cNvGrpSpPr/>
            <p:nvPr/>
          </p:nvGrpSpPr>
          <p:grpSpPr>
            <a:xfrm>
              <a:off x="5954485" y="1842653"/>
              <a:ext cx="2416628" cy="682829"/>
              <a:chOff x="6570356" y="1842060"/>
              <a:chExt cx="1927938" cy="682829"/>
            </a:xfrm>
          </p:grpSpPr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A27D27BA-7FDC-55BE-1D91-4D3175EEA1DB}"/>
                  </a:ext>
                </a:extLst>
              </p:cNvPr>
              <p:cNvSpPr/>
              <p:nvPr/>
            </p:nvSpPr>
            <p:spPr>
              <a:xfrm>
                <a:off x="6570356" y="1842060"/>
                <a:ext cx="1543372" cy="6828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أَقْرَأُ عُنْوانَ الْمِبْيانِ وَالْعَناصِرَ الْمُمَثَّلَةَ فيهِ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6" name="Oval 80">
                <a:extLst>
                  <a:ext uri="{FF2B5EF4-FFF2-40B4-BE49-F238E27FC236}">
                    <a16:creationId xmlns:a16="http://schemas.microsoft.com/office/drawing/2014/main" id="{60BED337-6D4F-4778-5722-AF51A21E894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48393" y="1963878"/>
                <a:ext cx="349901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70429D9-2302-72C2-B19B-FFA11F31A4C6}"/>
                </a:ext>
              </a:extLst>
            </p:cNvPr>
            <p:cNvGrpSpPr/>
            <p:nvPr/>
          </p:nvGrpSpPr>
          <p:grpSpPr>
            <a:xfrm>
              <a:off x="3309255" y="1843203"/>
              <a:ext cx="2536402" cy="682829"/>
              <a:chOff x="4220692" y="1815466"/>
              <a:chExt cx="2536402" cy="682829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3536FCA5-ACA5-7829-2C76-7F3920E0EF90}"/>
                  </a:ext>
                </a:extLst>
              </p:cNvPr>
              <p:cNvSpPr/>
              <p:nvPr/>
            </p:nvSpPr>
            <p:spPr>
              <a:xfrm>
                <a:off x="4220692" y="1815466"/>
                <a:ext cx="2071253" cy="6828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أَقْرَأُ الْمِفْتاحَ وَأَفْهَمُهُ... 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21C182BF-5294-6564-EB82-E082F2762E6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16697" y="1933962"/>
                <a:ext cx="440397" cy="44039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2</a:t>
                </a:r>
                <a:endPara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662C2654-4F78-612F-7D6F-636B482DB15C}"/>
                </a:ext>
              </a:extLst>
            </p:cNvPr>
            <p:cNvGrpSpPr/>
            <p:nvPr/>
          </p:nvGrpSpPr>
          <p:grpSpPr>
            <a:xfrm>
              <a:off x="657031" y="1843903"/>
              <a:ext cx="2459248" cy="682829"/>
              <a:chOff x="291959" y="1793694"/>
              <a:chExt cx="2459248" cy="682829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955F5F11-3E59-E8B6-88CF-BEA80F83D1DC}"/>
                  </a:ext>
                </a:extLst>
              </p:cNvPr>
              <p:cNvSpPr/>
              <p:nvPr/>
            </p:nvSpPr>
            <p:spPr>
              <a:xfrm>
                <a:off x="291959" y="1793694"/>
                <a:ext cx="1979585" cy="68282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ar-MA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أُجيبُ عَنِ الْأَسْئِلَةِ مُسْتَعيناً بِالْمِبْيانِ ...</a:t>
                </a:r>
                <a:endParaRPr lang="fr-FR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BBA0C4B0-31F4-2F0A-72ED-938DCCDD118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310810" y="1883727"/>
                <a:ext cx="440397" cy="440397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3</a:t>
                </a:r>
                <a:endPara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992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CDA8F-7580-D281-FCF3-F51FA4D1D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2574D0-6A33-109B-B9DF-4E34264ED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0FB366-CAD4-907E-1233-F655A961BF49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B3B3334-BC75-525D-D87C-200676C821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7166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2">
            <a:extLst>
              <a:ext uri="{FF2B5EF4-FFF2-40B4-BE49-F238E27FC236}">
                <a16:creationId xmlns:a16="http://schemas.microsoft.com/office/drawing/2014/main" id="{7FB57F3D-80C3-3A33-ADD7-C534DACB43BC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يقرأ عنوان المبيان والمفتاح ويشرح ما تمثله نجمة واحدة.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39043BC-51D4-8343-7960-7DD0BA907438}"/>
              </a:ext>
            </a:extLst>
          </p:cNvPr>
          <p:cNvGrpSpPr/>
          <p:nvPr/>
        </p:nvGrpSpPr>
        <p:grpSpPr>
          <a:xfrm>
            <a:off x="386080" y="1946444"/>
            <a:ext cx="8470529" cy="4129235"/>
            <a:chOff x="386080" y="1946444"/>
            <a:chExt cx="8470529" cy="4129235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1D14538C-6CF3-2DA9-5C23-F2CE13637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100" y="1946444"/>
              <a:ext cx="3678118" cy="4129235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EA0814FA-4239-678C-21A4-60B7ECCF6D2E}"/>
                </a:ext>
              </a:extLst>
            </p:cNvPr>
            <p:cNvSpPr txBox="1"/>
            <p:nvPr/>
          </p:nvSpPr>
          <p:spPr>
            <a:xfrm>
              <a:off x="4687383" y="2574833"/>
              <a:ext cx="41583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عَدَدُ الشَّوْكاتِ الْمَوْجودَةِ في الْمَطْبَخِ: </a:t>
              </a:r>
            </a:p>
            <a:p>
              <a:pPr algn="ctr" rtl="1"/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...................</a:t>
              </a:r>
              <a:endParaRPr lang="f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414DAC9-803F-81F1-5C14-77B9FFDA6BFC}"/>
                </a:ext>
              </a:extLst>
            </p:cNvPr>
            <p:cNvSpPr txBox="1"/>
            <p:nvPr/>
          </p:nvSpPr>
          <p:spPr>
            <a:xfrm>
              <a:off x="4698269" y="3532777"/>
              <a:ext cx="41583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عَدَدُ الصُّحونِ الْمَوْجودَةِ في الْمَطْبَخِ: ....................  </a:t>
              </a:r>
              <a:endParaRPr lang="f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3FB667A-052F-AFFE-2131-44892978E265}"/>
                </a:ext>
              </a:extLst>
            </p:cNvPr>
            <p:cNvSpPr txBox="1"/>
            <p:nvPr/>
          </p:nvSpPr>
          <p:spPr>
            <a:xfrm>
              <a:off x="4120609" y="4610463"/>
              <a:ext cx="45806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اَلْآنِيَةُ الَّتي يوجَدُ مِنْها 12 عُنْصُراً في الْمَطْبَخِ هِيَ:</a:t>
              </a:r>
            </a:p>
            <a:p>
              <a:pPr algn="ctr" rtl="1"/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     ......................</a:t>
              </a:r>
              <a:endParaRPr lang="f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CEAA643-6B95-AE8D-401F-DB905677CF6F}"/>
                </a:ext>
              </a:extLst>
            </p:cNvPr>
            <p:cNvSpPr txBox="1"/>
            <p:nvPr/>
          </p:nvSpPr>
          <p:spPr>
            <a:xfrm>
              <a:off x="1066800" y="1971040"/>
              <a:ext cx="23266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أَواني الْمَطْبَخِ</a:t>
              </a:r>
              <a:endPara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960274D-4609-44B8-18CC-D5E10B8A5B9A}"/>
                </a:ext>
              </a:extLst>
            </p:cNvPr>
            <p:cNvSpPr txBox="1"/>
            <p:nvPr/>
          </p:nvSpPr>
          <p:spPr>
            <a:xfrm>
              <a:off x="477520" y="5547360"/>
              <a:ext cx="23266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تُمَثِّلُ عُنْصُرَيْنِ</a:t>
              </a:r>
              <a:endParaRPr lang="f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28EED73-09A7-6C4A-7BEE-3B913F28A74C}"/>
                </a:ext>
              </a:extLst>
            </p:cNvPr>
            <p:cNvSpPr txBox="1"/>
            <p:nvPr/>
          </p:nvSpPr>
          <p:spPr>
            <a:xfrm>
              <a:off x="386080" y="509016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كَأْسٌ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BB5DADB-3341-CC39-00A2-42D26B815437}"/>
                </a:ext>
              </a:extLst>
            </p:cNvPr>
            <p:cNvSpPr txBox="1"/>
            <p:nvPr/>
          </p:nvSpPr>
          <p:spPr>
            <a:xfrm>
              <a:off x="1137920" y="509016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صَحْنٌ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2BD70B4-C546-332F-6ACD-118479F53724}"/>
                </a:ext>
              </a:extLst>
            </p:cNvPr>
            <p:cNvSpPr txBox="1"/>
            <p:nvPr/>
          </p:nvSpPr>
          <p:spPr>
            <a:xfrm>
              <a:off x="1838960" y="508000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مِلْعَقَةٌ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F731AA6-C808-FEC9-4380-C00F493F1BB2}"/>
                </a:ext>
              </a:extLst>
            </p:cNvPr>
            <p:cNvSpPr txBox="1"/>
            <p:nvPr/>
          </p:nvSpPr>
          <p:spPr>
            <a:xfrm>
              <a:off x="2590800" y="508000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شَوْكَةٌ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9A5536F3-2EEC-36B4-BC2A-6BAE823779EE}"/>
                </a:ext>
              </a:extLst>
            </p:cNvPr>
            <p:cNvSpPr txBox="1"/>
            <p:nvPr/>
          </p:nvSpPr>
          <p:spPr>
            <a:xfrm>
              <a:off x="3271520" y="509016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مِقْلاةٌ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CAE00B2-F7EF-093B-69EA-AF7D8A7014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34B05-6646-64F6-1DA2-CDE9D8A08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2">
            <a:extLst>
              <a:ext uri="{FF2B5EF4-FFF2-40B4-BE49-F238E27FC236}">
                <a16:creationId xmlns:a16="http://schemas.microsoft.com/office/drawing/2014/main" id="{CC11DFE3-169B-AC78-957B-27DD342937EC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عدد الشوكات الموجودة في المطبخ.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C177ACF-80B2-0BAF-E3FA-1F0BC84076A9}"/>
              </a:ext>
            </a:extLst>
          </p:cNvPr>
          <p:cNvGrpSpPr/>
          <p:nvPr/>
        </p:nvGrpSpPr>
        <p:grpSpPr>
          <a:xfrm>
            <a:off x="386080" y="1946444"/>
            <a:ext cx="8470529" cy="4129235"/>
            <a:chOff x="386080" y="1946444"/>
            <a:chExt cx="8470529" cy="4129235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2F21A40E-7B2F-2137-B1AE-C397BBB1E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100" y="1946444"/>
              <a:ext cx="3678118" cy="4129235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54FBDE54-BDEA-2381-D78D-840009D6CA71}"/>
                </a:ext>
              </a:extLst>
            </p:cNvPr>
            <p:cNvSpPr txBox="1"/>
            <p:nvPr/>
          </p:nvSpPr>
          <p:spPr>
            <a:xfrm>
              <a:off x="4687383" y="2574833"/>
              <a:ext cx="41583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عَدَدُ الشَّوْكاتِ الْمَوْجودَةِ في الْمَطْبَخِ: </a:t>
              </a:r>
            </a:p>
            <a:p>
              <a:pPr algn="ctr" rtl="1"/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...................</a:t>
              </a:r>
              <a:endParaRPr lang="f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47B7F72-5B15-92D0-C8BC-45AC51707A66}"/>
                </a:ext>
              </a:extLst>
            </p:cNvPr>
            <p:cNvSpPr txBox="1"/>
            <p:nvPr/>
          </p:nvSpPr>
          <p:spPr>
            <a:xfrm>
              <a:off x="4698269" y="3532777"/>
              <a:ext cx="41583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عَدَدُ الصُّحونِ الْمَوْجودَةِ في الْمَطْبَخِ: ....................  </a:t>
              </a:r>
              <a:endParaRPr lang="f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3D4D959-7AFA-A305-2486-ABD95EB179AF}"/>
                </a:ext>
              </a:extLst>
            </p:cNvPr>
            <p:cNvSpPr txBox="1"/>
            <p:nvPr/>
          </p:nvSpPr>
          <p:spPr>
            <a:xfrm>
              <a:off x="4120609" y="4610463"/>
              <a:ext cx="45806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اَلْآنِيَةُ الَّتي يوجَدُ مِنْها 12 عُنْصُراً في الْمَطْبَخِ هِيَ:</a:t>
              </a:r>
            </a:p>
            <a:p>
              <a:pPr algn="ctr" rtl="1"/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     ......................</a:t>
              </a:r>
              <a:endParaRPr lang="f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214DFC3-968A-E598-F7DA-6BDF4BAB7DB8}"/>
                </a:ext>
              </a:extLst>
            </p:cNvPr>
            <p:cNvSpPr txBox="1"/>
            <p:nvPr/>
          </p:nvSpPr>
          <p:spPr>
            <a:xfrm>
              <a:off x="1066800" y="1971040"/>
              <a:ext cx="23266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أَواني الْمَطْبَخِ</a:t>
              </a:r>
              <a:endPara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13256C9-701B-36A8-C3D4-A8AD3EEE714A}"/>
                </a:ext>
              </a:extLst>
            </p:cNvPr>
            <p:cNvSpPr txBox="1"/>
            <p:nvPr/>
          </p:nvSpPr>
          <p:spPr>
            <a:xfrm>
              <a:off x="477520" y="5547360"/>
              <a:ext cx="23266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تُمَثِّلُ عُنْصُرَيْنِ</a:t>
              </a:r>
              <a:endParaRPr lang="f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23028A4-9C0B-3DF7-2713-22D3E3C88CFB}"/>
                </a:ext>
              </a:extLst>
            </p:cNvPr>
            <p:cNvSpPr txBox="1"/>
            <p:nvPr/>
          </p:nvSpPr>
          <p:spPr>
            <a:xfrm>
              <a:off x="386080" y="509016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كَأْسٌ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DB43F7-E962-4B29-0675-E66F1FB53C9C}"/>
                </a:ext>
              </a:extLst>
            </p:cNvPr>
            <p:cNvSpPr txBox="1"/>
            <p:nvPr/>
          </p:nvSpPr>
          <p:spPr>
            <a:xfrm>
              <a:off x="1137920" y="509016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صَحْنٌ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48305FD-D9CA-FF15-69B8-83D34E30BF80}"/>
                </a:ext>
              </a:extLst>
            </p:cNvPr>
            <p:cNvSpPr txBox="1"/>
            <p:nvPr/>
          </p:nvSpPr>
          <p:spPr>
            <a:xfrm>
              <a:off x="1838960" y="508000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مِلْعَقَةٌ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6E240CC-B796-6F10-E057-DEA75D3013D0}"/>
                </a:ext>
              </a:extLst>
            </p:cNvPr>
            <p:cNvSpPr txBox="1"/>
            <p:nvPr/>
          </p:nvSpPr>
          <p:spPr>
            <a:xfrm>
              <a:off x="2590800" y="508000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شَوْكَةٌ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663DECBA-9E74-4D08-2CD1-D43E68AA01BB}"/>
                </a:ext>
              </a:extLst>
            </p:cNvPr>
            <p:cNvSpPr txBox="1"/>
            <p:nvPr/>
          </p:nvSpPr>
          <p:spPr>
            <a:xfrm>
              <a:off x="3271520" y="509016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مِقْلاةٌ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2971588-BB9C-30D9-18B8-529C6D02F4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ED4F331-E805-B5E2-D300-C6FBBC58B7D4}"/>
              </a:ext>
            </a:extLst>
          </p:cNvPr>
          <p:cNvSpPr/>
          <p:nvPr/>
        </p:nvSpPr>
        <p:spPr>
          <a:xfrm>
            <a:off x="4287520" y="2432705"/>
            <a:ext cx="4267200" cy="89251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609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1519F-F6B4-9B49-7969-851054C60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84765DC-84FA-8AD1-76B8-9ADD539B6C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3E9B880-CBAA-3044-C954-6DB585BC08BD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358962-3229-6A4C-D0FF-17B87DD915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5129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499AE-9EAE-92F1-09D7-75DEE74FB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2">
            <a:extLst>
              <a:ext uri="{FF2B5EF4-FFF2-40B4-BE49-F238E27FC236}">
                <a16:creationId xmlns:a16="http://schemas.microsoft.com/office/drawing/2014/main" id="{CD10582B-45AB-24D1-F47D-9650C12DD208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C50B06A-2C41-0517-6086-4C909CE35B1A}"/>
              </a:ext>
            </a:extLst>
          </p:cNvPr>
          <p:cNvGrpSpPr/>
          <p:nvPr/>
        </p:nvGrpSpPr>
        <p:grpSpPr>
          <a:xfrm>
            <a:off x="386080" y="1946444"/>
            <a:ext cx="8470529" cy="4129235"/>
            <a:chOff x="386080" y="1946444"/>
            <a:chExt cx="8470529" cy="4129235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73FB05F2-C383-E8C2-51C4-CE4B617A5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100" y="1946444"/>
              <a:ext cx="3678118" cy="4129235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AD4A6D9E-5565-422B-2909-549568DB19D2}"/>
                </a:ext>
              </a:extLst>
            </p:cNvPr>
            <p:cNvSpPr txBox="1"/>
            <p:nvPr/>
          </p:nvSpPr>
          <p:spPr>
            <a:xfrm>
              <a:off x="4687383" y="2574833"/>
              <a:ext cx="41583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عَدَدُ الشَّوْكاتِ الْمَوْجودَةِ في الْمَطْبَخِ: </a:t>
              </a:r>
            </a:p>
            <a:p>
              <a:pPr algn="ctr" rtl="1"/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</a:t>
              </a:r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</a:t>
              </a:r>
              <a:r>
                <a:rPr lang="f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1AE86C6-A27C-E913-BF0D-59074E32A563}"/>
                </a:ext>
              </a:extLst>
            </p:cNvPr>
            <p:cNvSpPr txBox="1"/>
            <p:nvPr/>
          </p:nvSpPr>
          <p:spPr>
            <a:xfrm>
              <a:off x="4698269" y="3532777"/>
              <a:ext cx="41583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عَدَدُ الصُّحونِ الْمَوْجودَةِ في الْمَطْبَخِ: ....................  </a:t>
              </a:r>
              <a:endParaRPr lang="f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A701769-0062-CBAF-83D4-4E8FA089D19F}"/>
                </a:ext>
              </a:extLst>
            </p:cNvPr>
            <p:cNvSpPr txBox="1"/>
            <p:nvPr/>
          </p:nvSpPr>
          <p:spPr>
            <a:xfrm>
              <a:off x="4120609" y="4610463"/>
              <a:ext cx="45806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اَلْآنِيَةُ الَّتي يوجَدُ مِنْها 12 عُنْصُراً في الْمَطْبَخِ هِيَ:</a:t>
              </a:r>
            </a:p>
            <a:p>
              <a:pPr algn="ctr" rtl="1"/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     ......................</a:t>
              </a:r>
              <a:endParaRPr lang="f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121AB365-ED25-A09B-7F14-7194AE5962C2}"/>
                </a:ext>
              </a:extLst>
            </p:cNvPr>
            <p:cNvSpPr txBox="1"/>
            <p:nvPr/>
          </p:nvSpPr>
          <p:spPr>
            <a:xfrm>
              <a:off x="1066800" y="1971040"/>
              <a:ext cx="23266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أَواني الْمَطْبَخِ</a:t>
              </a:r>
              <a:endPara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D6310B7-38A3-4038-1B56-4AE7C28521A5}"/>
                </a:ext>
              </a:extLst>
            </p:cNvPr>
            <p:cNvSpPr txBox="1"/>
            <p:nvPr/>
          </p:nvSpPr>
          <p:spPr>
            <a:xfrm>
              <a:off x="477520" y="5547360"/>
              <a:ext cx="23266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تُمَثِّلُ عُنْصُرَيْنِ</a:t>
              </a:r>
              <a:endParaRPr lang="f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516360C-EEFC-C884-E9F1-056EE76795A9}"/>
                </a:ext>
              </a:extLst>
            </p:cNvPr>
            <p:cNvSpPr txBox="1"/>
            <p:nvPr/>
          </p:nvSpPr>
          <p:spPr>
            <a:xfrm>
              <a:off x="386080" y="509016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كَأْسٌ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2B63F94-FDDB-D1D2-FFB6-BE008A3E3246}"/>
                </a:ext>
              </a:extLst>
            </p:cNvPr>
            <p:cNvSpPr txBox="1"/>
            <p:nvPr/>
          </p:nvSpPr>
          <p:spPr>
            <a:xfrm>
              <a:off x="1137920" y="509016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صَحْنٌ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DB62885C-B445-43E6-14C6-F23B4D4493BD}"/>
                </a:ext>
              </a:extLst>
            </p:cNvPr>
            <p:cNvSpPr txBox="1"/>
            <p:nvPr/>
          </p:nvSpPr>
          <p:spPr>
            <a:xfrm>
              <a:off x="1838960" y="508000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مِلْعَقَةٌ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63A783E-BBF4-7F36-6CF6-8CA0F85E0678}"/>
                </a:ext>
              </a:extLst>
            </p:cNvPr>
            <p:cNvSpPr txBox="1"/>
            <p:nvPr/>
          </p:nvSpPr>
          <p:spPr>
            <a:xfrm>
              <a:off x="2590800" y="508000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شَوْكَةٌ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7D40C01B-E0B5-0663-0D09-82B16376277A}"/>
                </a:ext>
              </a:extLst>
            </p:cNvPr>
            <p:cNvSpPr txBox="1"/>
            <p:nvPr/>
          </p:nvSpPr>
          <p:spPr>
            <a:xfrm>
              <a:off x="3271520" y="509016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مِقْلاةٌ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03BCDB6-4036-D61E-0793-670ADA4230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A068F6-2367-A5A5-5F7D-A08984D23EE7}"/>
              </a:ext>
            </a:extLst>
          </p:cNvPr>
          <p:cNvSpPr/>
          <p:nvPr/>
        </p:nvSpPr>
        <p:spPr>
          <a:xfrm>
            <a:off x="4287520" y="2432705"/>
            <a:ext cx="4267200" cy="89251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8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31AA8-8537-9E54-33AD-8F1EEA4D5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2">
            <a:extLst>
              <a:ext uri="{FF2B5EF4-FFF2-40B4-BE49-F238E27FC236}">
                <a16:creationId xmlns:a16="http://schemas.microsoft.com/office/drawing/2014/main" id="{191D44B8-072B-1D96-C864-0FDF5F8EC2BE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عدد الصحون الموجودة في المطبخ.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8EA0FFC-4B49-3FE9-CA70-C6A36909E26E}"/>
              </a:ext>
            </a:extLst>
          </p:cNvPr>
          <p:cNvGrpSpPr/>
          <p:nvPr/>
        </p:nvGrpSpPr>
        <p:grpSpPr>
          <a:xfrm>
            <a:off x="386080" y="1946444"/>
            <a:ext cx="8470529" cy="4129235"/>
            <a:chOff x="386080" y="1946444"/>
            <a:chExt cx="8470529" cy="4129235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72545475-6E09-6D79-BE36-A344FC549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100" y="1946444"/>
              <a:ext cx="3678118" cy="4129235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B39BB994-F453-73B3-42CF-A76D6F58F85F}"/>
                </a:ext>
              </a:extLst>
            </p:cNvPr>
            <p:cNvSpPr txBox="1"/>
            <p:nvPr/>
          </p:nvSpPr>
          <p:spPr>
            <a:xfrm>
              <a:off x="4687383" y="2574833"/>
              <a:ext cx="41583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عَدَدُ الشَّوْكاتِ الْمَوْجودَةِ في الْمَطْبَخِ: </a:t>
              </a:r>
            </a:p>
            <a:p>
              <a:pPr algn="ctr" rtl="1"/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6</a:t>
              </a:r>
              <a:endParaRPr lang="f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B045CFB-B03D-DAA9-AB39-A42C0D6CE0D1}"/>
                </a:ext>
              </a:extLst>
            </p:cNvPr>
            <p:cNvSpPr txBox="1"/>
            <p:nvPr/>
          </p:nvSpPr>
          <p:spPr>
            <a:xfrm>
              <a:off x="4698269" y="3532777"/>
              <a:ext cx="41583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عَدَدُ الصُّحونِ الْمَوْجودَةِ في الْمَطْبَخِ: ....................  </a:t>
              </a:r>
              <a:endParaRPr lang="f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1976E07-ED05-BBE1-71A9-F499FE86FBAD}"/>
                </a:ext>
              </a:extLst>
            </p:cNvPr>
            <p:cNvSpPr txBox="1"/>
            <p:nvPr/>
          </p:nvSpPr>
          <p:spPr>
            <a:xfrm>
              <a:off x="4120609" y="4610463"/>
              <a:ext cx="45806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اَلْآنِيَةُ الَّتي يوجَدُ مِنْها 12 عُنْصُراً في الْمَطْبَخِ هِيَ:</a:t>
              </a:r>
            </a:p>
            <a:p>
              <a:pPr algn="ctr" rtl="1"/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     ......................</a:t>
              </a:r>
              <a:endParaRPr lang="f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2CB03BC-3CE9-7EF3-B2CD-2777F58B81DE}"/>
                </a:ext>
              </a:extLst>
            </p:cNvPr>
            <p:cNvSpPr txBox="1"/>
            <p:nvPr/>
          </p:nvSpPr>
          <p:spPr>
            <a:xfrm>
              <a:off x="1066800" y="1971040"/>
              <a:ext cx="23266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أَواني الْمَطْبَخِ</a:t>
              </a:r>
              <a:endPara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DD8107-F1A3-5922-0463-F518CF2B5086}"/>
                </a:ext>
              </a:extLst>
            </p:cNvPr>
            <p:cNvSpPr txBox="1"/>
            <p:nvPr/>
          </p:nvSpPr>
          <p:spPr>
            <a:xfrm>
              <a:off x="477520" y="5547360"/>
              <a:ext cx="23266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تُمَثِّلُ عُنْصُرَيْنِ</a:t>
              </a:r>
              <a:endParaRPr lang="f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AD8DA75-78D7-E23F-622A-4E5045845753}"/>
                </a:ext>
              </a:extLst>
            </p:cNvPr>
            <p:cNvSpPr txBox="1"/>
            <p:nvPr/>
          </p:nvSpPr>
          <p:spPr>
            <a:xfrm>
              <a:off x="386080" y="509016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كَأْسٌ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DBF99FB1-DEB0-4D1A-9A32-1A9F05BFAF7C}"/>
                </a:ext>
              </a:extLst>
            </p:cNvPr>
            <p:cNvSpPr txBox="1"/>
            <p:nvPr/>
          </p:nvSpPr>
          <p:spPr>
            <a:xfrm>
              <a:off x="1137920" y="509016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صَحْنٌ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AB37662-C613-1CD6-4EF0-989CB9FE074B}"/>
                </a:ext>
              </a:extLst>
            </p:cNvPr>
            <p:cNvSpPr txBox="1"/>
            <p:nvPr/>
          </p:nvSpPr>
          <p:spPr>
            <a:xfrm>
              <a:off x="1838960" y="508000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مِلْعَقَةٌ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B661DD5-ACFF-6266-B5D3-FB0E36DCF31C}"/>
                </a:ext>
              </a:extLst>
            </p:cNvPr>
            <p:cNvSpPr txBox="1"/>
            <p:nvPr/>
          </p:nvSpPr>
          <p:spPr>
            <a:xfrm>
              <a:off x="2590800" y="508000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شَوْكَةٌ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78175439-BAB7-D4ED-DB7D-AFA1BCDA90FE}"/>
                </a:ext>
              </a:extLst>
            </p:cNvPr>
            <p:cNvSpPr txBox="1"/>
            <p:nvPr/>
          </p:nvSpPr>
          <p:spPr>
            <a:xfrm>
              <a:off x="3271520" y="509016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مِقْلاةٌ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CB5FED6-06D1-1606-3B4E-E3DE8B0D55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EFB21E9-2463-455F-8530-C2F9404568A9}"/>
              </a:ext>
            </a:extLst>
          </p:cNvPr>
          <p:cNvSpPr/>
          <p:nvPr/>
        </p:nvSpPr>
        <p:spPr>
          <a:xfrm>
            <a:off x="4287520" y="3448705"/>
            <a:ext cx="4267200" cy="89251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482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1E648-ADA5-7EAC-1EC8-4F53270C9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7EF9466-31BB-17AF-81FB-CD45EEAE40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E5746E7-812D-94E5-D829-D8F50513FD4F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6C3173-F470-54C6-0408-3EA68E8D62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6754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B02C7-70D4-BB1C-F96F-3579ED4DD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2">
            <a:extLst>
              <a:ext uri="{FF2B5EF4-FFF2-40B4-BE49-F238E27FC236}">
                <a16:creationId xmlns:a16="http://schemas.microsoft.com/office/drawing/2014/main" id="{EFAAF9FF-2A9E-660C-72D1-B2DEEA4F295C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6E8B1EB-C69C-03F0-1502-7542A13AB661}"/>
              </a:ext>
            </a:extLst>
          </p:cNvPr>
          <p:cNvGrpSpPr/>
          <p:nvPr/>
        </p:nvGrpSpPr>
        <p:grpSpPr>
          <a:xfrm>
            <a:off x="386080" y="1946444"/>
            <a:ext cx="8470529" cy="4129235"/>
            <a:chOff x="386080" y="1946444"/>
            <a:chExt cx="8470529" cy="4129235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52AD2F7C-0B89-1C4F-19F4-AC0369D16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100" y="1946444"/>
              <a:ext cx="3678118" cy="4129235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82A37C96-2BB7-4F9C-F675-3F803B0F3A53}"/>
                </a:ext>
              </a:extLst>
            </p:cNvPr>
            <p:cNvSpPr txBox="1"/>
            <p:nvPr/>
          </p:nvSpPr>
          <p:spPr>
            <a:xfrm>
              <a:off x="4687383" y="2574833"/>
              <a:ext cx="41583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عَدَدُ الشَّوْكاتِ الْمَوْجودَةِ في الْمَطْبَخِ: </a:t>
              </a:r>
            </a:p>
            <a:p>
              <a:pPr algn="ctr" rtl="1"/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6</a:t>
              </a:r>
              <a:r>
                <a:rPr lang="f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32A898E-DCED-E81C-46AC-37520F1B80B5}"/>
                </a:ext>
              </a:extLst>
            </p:cNvPr>
            <p:cNvSpPr txBox="1"/>
            <p:nvPr/>
          </p:nvSpPr>
          <p:spPr>
            <a:xfrm>
              <a:off x="4698269" y="3532777"/>
              <a:ext cx="415834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عَدَدُ الصُّحونِ الْمَوْجودَةِ في الْمَطْبَخِ:</a:t>
              </a:r>
            </a:p>
            <a:p>
              <a:pPr algn="ctr" rtl="1"/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  <a:p>
              <a:pPr algn="ctr" rtl="1"/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006081A0-D6A8-FEB3-0556-A4B8AD9ABE44}"/>
                </a:ext>
              </a:extLst>
            </p:cNvPr>
            <p:cNvSpPr txBox="1"/>
            <p:nvPr/>
          </p:nvSpPr>
          <p:spPr>
            <a:xfrm>
              <a:off x="4120609" y="4610463"/>
              <a:ext cx="45806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اَلْآنِيَةُ الَّتي يوجَدُ مِنْها 12 عُنْصُراً في الْمَطْبَخِ هِيَ:</a:t>
              </a:r>
            </a:p>
            <a:p>
              <a:pPr algn="ctr" rtl="1"/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     ......................</a:t>
              </a:r>
              <a:endParaRPr lang="f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FE2C77D-2A84-B6D8-497C-33606AEA526E}"/>
                </a:ext>
              </a:extLst>
            </p:cNvPr>
            <p:cNvSpPr txBox="1"/>
            <p:nvPr/>
          </p:nvSpPr>
          <p:spPr>
            <a:xfrm>
              <a:off x="1066800" y="1971040"/>
              <a:ext cx="23266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أَواني الْمَطْبَخِ</a:t>
              </a:r>
              <a:endPara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D71D1AD-E6EF-A50E-910E-46BE6E2131A2}"/>
                </a:ext>
              </a:extLst>
            </p:cNvPr>
            <p:cNvSpPr txBox="1"/>
            <p:nvPr/>
          </p:nvSpPr>
          <p:spPr>
            <a:xfrm>
              <a:off x="477520" y="5547360"/>
              <a:ext cx="23266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تُمَثِّلُ عُنْصُرَيْنِ</a:t>
              </a:r>
              <a:endParaRPr lang="f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FA57F5B-C67E-0C58-F755-805AC6B9B226}"/>
                </a:ext>
              </a:extLst>
            </p:cNvPr>
            <p:cNvSpPr txBox="1"/>
            <p:nvPr/>
          </p:nvSpPr>
          <p:spPr>
            <a:xfrm>
              <a:off x="386080" y="509016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كَأْسٌ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7979EDEF-18F1-F051-7291-FCD69DC26FD4}"/>
                </a:ext>
              </a:extLst>
            </p:cNvPr>
            <p:cNvSpPr txBox="1"/>
            <p:nvPr/>
          </p:nvSpPr>
          <p:spPr>
            <a:xfrm>
              <a:off x="1137920" y="509016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صَحْنٌ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FA23DE7-EE3F-70E8-391F-F8655776CADB}"/>
                </a:ext>
              </a:extLst>
            </p:cNvPr>
            <p:cNvSpPr txBox="1"/>
            <p:nvPr/>
          </p:nvSpPr>
          <p:spPr>
            <a:xfrm>
              <a:off x="1838960" y="508000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مِلْعَقَةٌ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C31303C-F102-1BDC-EC83-A67244EF8053}"/>
                </a:ext>
              </a:extLst>
            </p:cNvPr>
            <p:cNvSpPr txBox="1"/>
            <p:nvPr/>
          </p:nvSpPr>
          <p:spPr>
            <a:xfrm>
              <a:off x="2590800" y="508000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شَوْكَةٌ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19B2490-9AF4-E074-9048-719A16967E55}"/>
                </a:ext>
              </a:extLst>
            </p:cNvPr>
            <p:cNvSpPr txBox="1"/>
            <p:nvPr/>
          </p:nvSpPr>
          <p:spPr>
            <a:xfrm>
              <a:off x="3271520" y="509016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مِقْلاةٌ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593B1EA-02BD-26C8-5B4F-349E30654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EB6276A-5404-3461-29AE-9325D149D5F5}"/>
              </a:ext>
            </a:extLst>
          </p:cNvPr>
          <p:cNvSpPr/>
          <p:nvPr/>
        </p:nvSpPr>
        <p:spPr>
          <a:xfrm>
            <a:off x="4287520" y="3448705"/>
            <a:ext cx="4267200" cy="89251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627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710A4-740C-84E3-CED7-7469BCA99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2">
            <a:extLst>
              <a:ext uri="{FF2B5EF4-FFF2-40B4-BE49-F238E27FC236}">
                <a16:creationId xmlns:a16="http://schemas.microsoft.com/office/drawing/2014/main" id="{A7023D07-4026-69B5-8E68-CE7500B80C2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اسم الآنية التي يوجد منها 12 عنصرا في المطبخ.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BC5AB99-11E7-7956-7471-E5E58DA49CF3}"/>
              </a:ext>
            </a:extLst>
          </p:cNvPr>
          <p:cNvGrpSpPr/>
          <p:nvPr/>
        </p:nvGrpSpPr>
        <p:grpSpPr>
          <a:xfrm>
            <a:off x="386080" y="1946444"/>
            <a:ext cx="8470529" cy="4129235"/>
            <a:chOff x="386080" y="1946444"/>
            <a:chExt cx="8470529" cy="4129235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E77ACDC4-ABED-B6DC-8A11-0D2AF4780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100" y="1946444"/>
              <a:ext cx="3678118" cy="4129235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A87B350-A9F7-B757-AED8-009A999F9724}"/>
                </a:ext>
              </a:extLst>
            </p:cNvPr>
            <p:cNvSpPr txBox="1"/>
            <p:nvPr/>
          </p:nvSpPr>
          <p:spPr>
            <a:xfrm>
              <a:off x="4687383" y="2574833"/>
              <a:ext cx="41583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عَدَدُ الشَّوْكاتِ الْمَوْجودَةِ في الْمَطْبَخِ: </a:t>
              </a:r>
            </a:p>
            <a:p>
              <a:pPr algn="ctr" rtl="1"/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6</a:t>
              </a:r>
              <a:endParaRPr lang="f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20EBB25-D3E4-5E99-6CB4-2621BFDD108A}"/>
                </a:ext>
              </a:extLst>
            </p:cNvPr>
            <p:cNvSpPr txBox="1"/>
            <p:nvPr/>
          </p:nvSpPr>
          <p:spPr>
            <a:xfrm>
              <a:off x="4698269" y="3532777"/>
              <a:ext cx="41583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عَدَدُ الصُّحونِ الْمَوْجودَةِ في الْمَطْبَخِ:</a:t>
              </a:r>
            </a:p>
            <a:p>
              <a:pPr algn="ctr" rtl="1"/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8  </a:t>
              </a:r>
              <a:endParaRPr lang="f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4BDFC6C-F5CE-61FB-AD35-596472AAF285}"/>
                </a:ext>
              </a:extLst>
            </p:cNvPr>
            <p:cNvSpPr txBox="1"/>
            <p:nvPr/>
          </p:nvSpPr>
          <p:spPr>
            <a:xfrm>
              <a:off x="4120609" y="4610463"/>
              <a:ext cx="45806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اَلْآنِيَةُ الَّتي يوجَدُ مِنْها 12 عُنْصُراً في الْمَطْبَخِ هِيَ:</a:t>
              </a:r>
            </a:p>
            <a:p>
              <a:pPr algn="ctr" rtl="1"/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     ......................</a:t>
              </a:r>
              <a:endParaRPr lang="f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9DAB8FCE-8696-75C0-79D5-858E30158ACE}"/>
                </a:ext>
              </a:extLst>
            </p:cNvPr>
            <p:cNvSpPr txBox="1"/>
            <p:nvPr/>
          </p:nvSpPr>
          <p:spPr>
            <a:xfrm>
              <a:off x="1066800" y="1971040"/>
              <a:ext cx="23266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أَواني الْمَطْبَخِ</a:t>
              </a:r>
              <a:endPara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7453C80-618A-214A-3104-9EE552F3149D}"/>
                </a:ext>
              </a:extLst>
            </p:cNvPr>
            <p:cNvSpPr txBox="1"/>
            <p:nvPr/>
          </p:nvSpPr>
          <p:spPr>
            <a:xfrm>
              <a:off x="477520" y="5547360"/>
              <a:ext cx="23266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تُمَثِّلُ عُنْصُرَيْنِ</a:t>
              </a:r>
              <a:endParaRPr lang="f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48F3790-08E4-09DB-6B43-A3BE69C98201}"/>
                </a:ext>
              </a:extLst>
            </p:cNvPr>
            <p:cNvSpPr txBox="1"/>
            <p:nvPr/>
          </p:nvSpPr>
          <p:spPr>
            <a:xfrm>
              <a:off x="386080" y="509016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كَأْسٌ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3EB0FF7-809C-D4AE-CB44-DE622190AB93}"/>
                </a:ext>
              </a:extLst>
            </p:cNvPr>
            <p:cNvSpPr txBox="1"/>
            <p:nvPr/>
          </p:nvSpPr>
          <p:spPr>
            <a:xfrm>
              <a:off x="1137920" y="509016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صَحْنٌ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9EF19F0-AFBD-6CB9-FD3C-F003C6A1673D}"/>
                </a:ext>
              </a:extLst>
            </p:cNvPr>
            <p:cNvSpPr txBox="1"/>
            <p:nvPr/>
          </p:nvSpPr>
          <p:spPr>
            <a:xfrm>
              <a:off x="1838960" y="508000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مِلْعَقَةٌ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6A346385-6DAC-00B4-FB87-F2019DCCE99C}"/>
                </a:ext>
              </a:extLst>
            </p:cNvPr>
            <p:cNvSpPr txBox="1"/>
            <p:nvPr/>
          </p:nvSpPr>
          <p:spPr>
            <a:xfrm>
              <a:off x="2590800" y="508000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شَوْكَةٌ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B54E510B-5290-1076-9BEC-25C7847E8A7C}"/>
                </a:ext>
              </a:extLst>
            </p:cNvPr>
            <p:cNvSpPr txBox="1"/>
            <p:nvPr/>
          </p:nvSpPr>
          <p:spPr>
            <a:xfrm>
              <a:off x="3271520" y="509016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مِقْلاةٌ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D72906-57AF-2813-EC98-A0260AC3D3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DB5831E-D4E9-AF7E-68E2-3285543E3E2C}"/>
              </a:ext>
            </a:extLst>
          </p:cNvPr>
          <p:cNvSpPr/>
          <p:nvPr/>
        </p:nvSpPr>
        <p:spPr>
          <a:xfrm>
            <a:off x="4287520" y="4556145"/>
            <a:ext cx="4267200" cy="89251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716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538C3-8E81-5DAC-44D3-72FFFDC34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3CEE38D-F1A1-80E8-5994-69C335B8CC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A16E9C1-8AD4-4150-DB98-0FD565132196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9C9CF34-318D-09BF-2175-5BD03427F3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9501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E43B8-B855-92C6-0A60-CFAC96C8F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2">
            <a:extLst>
              <a:ext uri="{FF2B5EF4-FFF2-40B4-BE49-F238E27FC236}">
                <a16:creationId xmlns:a16="http://schemas.microsoft.com/office/drawing/2014/main" id="{D2B1E896-C7BD-CF6E-3726-AFBF9F90D6FF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0F66C85-B323-3A1E-643F-A5F427214821}"/>
              </a:ext>
            </a:extLst>
          </p:cNvPr>
          <p:cNvGrpSpPr/>
          <p:nvPr/>
        </p:nvGrpSpPr>
        <p:grpSpPr>
          <a:xfrm>
            <a:off x="386080" y="1946444"/>
            <a:ext cx="8470529" cy="4129235"/>
            <a:chOff x="386080" y="1946444"/>
            <a:chExt cx="8470529" cy="4129235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5FD861FA-4BCF-3101-D92D-9C0E026C0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100" y="1946444"/>
              <a:ext cx="3678118" cy="4129235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A989F417-9DB2-AC63-6614-2C757CB7941B}"/>
                </a:ext>
              </a:extLst>
            </p:cNvPr>
            <p:cNvSpPr txBox="1"/>
            <p:nvPr/>
          </p:nvSpPr>
          <p:spPr>
            <a:xfrm>
              <a:off x="4687383" y="2574833"/>
              <a:ext cx="41583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عَدَدُ الشَّوْكاتِ الْمَوْجودَةِ في الْمَطْبَخِ: </a:t>
              </a:r>
            </a:p>
            <a:p>
              <a:pPr algn="ctr" rtl="1"/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6</a:t>
              </a:r>
              <a:r>
                <a:rPr lang="f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CDADC76-3047-0266-AC7D-88E2EDF7C100}"/>
                </a:ext>
              </a:extLst>
            </p:cNvPr>
            <p:cNvSpPr txBox="1"/>
            <p:nvPr/>
          </p:nvSpPr>
          <p:spPr>
            <a:xfrm>
              <a:off x="4698269" y="3532777"/>
              <a:ext cx="415834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عَدَدُ الصُّحونِ الْمَوْجودَةِ في الْمَطْبَخِ:</a:t>
              </a:r>
            </a:p>
            <a:p>
              <a:pPr algn="ctr" rtl="1"/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8</a:t>
              </a:r>
            </a:p>
            <a:p>
              <a:pPr algn="ctr" rtl="1"/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MA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9966E30-1D30-364B-0687-4D6121BE6980}"/>
                </a:ext>
              </a:extLst>
            </p:cNvPr>
            <p:cNvSpPr txBox="1"/>
            <p:nvPr/>
          </p:nvSpPr>
          <p:spPr>
            <a:xfrm>
              <a:off x="4120609" y="4610463"/>
              <a:ext cx="45806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اَلْآنِيَةُ الَّتي يوجَدُ مِنْها 12 عُنْصُراً في الْمَطْبَخِ هِيَ:</a:t>
              </a:r>
            </a:p>
            <a:p>
              <a:pPr algn="ctr" rtl="1"/>
              <a:r>
                <a:rPr lang="ar-MA" sz="20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     </a:t>
              </a:r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كَأْسٌ</a:t>
              </a:r>
              <a:endPara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F8971EB-0259-EB1D-9E05-807C01820C47}"/>
                </a:ext>
              </a:extLst>
            </p:cNvPr>
            <p:cNvSpPr txBox="1"/>
            <p:nvPr/>
          </p:nvSpPr>
          <p:spPr>
            <a:xfrm>
              <a:off x="1066800" y="1971040"/>
              <a:ext cx="23266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أَواني الْمَطْبَخِ</a:t>
              </a:r>
              <a:endParaRPr lang="f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A5F5D72-1FEB-FFD2-1BC0-C097855C22BA}"/>
                </a:ext>
              </a:extLst>
            </p:cNvPr>
            <p:cNvSpPr txBox="1"/>
            <p:nvPr/>
          </p:nvSpPr>
          <p:spPr>
            <a:xfrm>
              <a:off x="477520" y="5547360"/>
              <a:ext cx="23266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تُمَثِّلُ عُنْصُرَيْنِ</a:t>
              </a:r>
              <a:endParaRPr lang="f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0846FDE-C8F5-3664-F544-BB244C498B77}"/>
                </a:ext>
              </a:extLst>
            </p:cNvPr>
            <p:cNvSpPr txBox="1"/>
            <p:nvPr/>
          </p:nvSpPr>
          <p:spPr>
            <a:xfrm>
              <a:off x="386080" y="509016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كَأْسٌ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7F67C10-6DD5-A095-CED4-28FC80272178}"/>
                </a:ext>
              </a:extLst>
            </p:cNvPr>
            <p:cNvSpPr txBox="1"/>
            <p:nvPr/>
          </p:nvSpPr>
          <p:spPr>
            <a:xfrm>
              <a:off x="1137920" y="509016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صَحْنٌ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2C7FCBE-19F2-EA7E-5B25-F937ED373417}"/>
                </a:ext>
              </a:extLst>
            </p:cNvPr>
            <p:cNvSpPr txBox="1"/>
            <p:nvPr/>
          </p:nvSpPr>
          <p:spPr>
            <a:xfrm>
              <a:off x="1838960" y="508000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مِلْعَقَةٌ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6E3E366-CBAD-E2FD-34F7-CE4BA00C40BD}"/>
                </a:ext>
              </a:extLst>
            </p:cNvPr>
            <p:cNvSpPr txBox="1"/>
            <p:nvPr/>
          </p:nvSpPr>
          <p:spPr>
            <a:xfrm>
              <a:off x="2590800" y="508000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شَوْكَةٌ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5096810-CEA7-B647-9364-59609CF3555B}"/>
                </a:ext>
              </a:extLst>
            </p:cNvPr>
            <p:cNvSpPr txBox="1"/>
            <p:nvPr/>
          </p:nvSpPr>
          <p:spPr>
            <a:xfrm>
              <a:off x="3271520" y="5090160"/>
              <a:ext cx="91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مِقْلاةٌ</a:t>
              </a:r>
              <a:endPara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C27069A-17FA-0914-99BF-C33EDDAC34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6513319-E516-D909-A5E6-2977E8EB8039}"/>
              </a:ext>
            </a:extLst>
          </p:cNvPr>
          <p:cNvSpPr/>
          <p:nvPr/>
        </p:nvSpPr>
        <p:spPr>
          <a:xfrm>
            <a:off x="4287520" y="4434225"/>
            <a:ext cx="4267200" cy="89251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80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6E14375-3448-D3B3-210C-92DA8D0AC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652" y="1903693"/>
            <a:ext cx="3467120" cy="446069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12F150-E523-0918-D662-1FA831601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837" y="1903693"/>
            <a:ext cx="3467120" cy="446069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135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216548" y="2479040"/>
            <a:ext cx="3192892" cy="1141547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5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5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A0956E-459C-E384-286A-B9484E2E92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468" y="2485470"/>
            <a:ext cx="5677705" cy="263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FDF12C-0CEF-08F4-3391-C4AAE16DF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079" y="2482152"/>
            <a:ext cx="4820068" cy="269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7D0CA6D-D5B0-CEC7-85F5-6D3D9A3AC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67" y="2304146"/>
            <a:ext cx="7557026" cy="3501000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3D266507-7FE8-393E-5B89-F37772BB1409}"/>
              </a:ext>
            </a:extLst>
          </p:cNvPr>
          <p:cNvSpPr txBox="1"/>
          <p:nvPr/>
        </p:nvSpPr>
        <p:spPr>
          <a:xfrm>
            <a:off x="4750528" y="4242521"/>
            <a:ext cx="2056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اَلْبَطاطِسُ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9807ACE-CF99-6F7A-3777-DCC8F3AA6CE6}"/>
              </a:ext>
            </a:extLst>
          </p:cNvPr>
          <p:cNvSpPr txBox="1"/>
          <p:nvPr/>
        </p:nvSpPr>
        <p:spPr>
          <a:xfrm>
            <a:off x="5428342" y="5208448"/>
            <a:ext cx="1284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اَلْفُلْفَلُ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00D2DE3-E788-9317-5486-01DE48AB3CB9}"/>
              </a:ext>
            </a:extLst>
          </p:cNvPr>
          <p:cNvSpPr txBox="1"/>
          <p:nvPr/>
        </p:nvSpPr>
        <p:spPr>
          <a:xfrm>
            <a:off x="4617719" y="3315781"/>
            <a:ext cx="610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6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CB60826-55DC-5B7C-C806-545C56493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836" y="1903692"/>
            <a:ext cx="4124323" cy="4547907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135 أنجزوا النشاط رقم 4 لديكم 6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1402080" y="3825241"/>
            <a:ext cx="3575381" cy="11938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6376967-500F-7A46-B086-58C845BDF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756" y="2186095"/>
            <a:ext cx="7557025" cy="3967564"/>
          </a:xfrm>
          <a:prstGeom prst="rect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26899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DCBD2BF0-E351-8F79-95C6-0D7DF84A6E21}"/>
              </a:ext>
            </a:extLst>
          </p:cNvPr>
          <p:cNvSpPr txBox="1"/>
          <p:nvPr/>
        </p:nvSpPr>
        <p:spPr>
          <a:xfrm>
            <a:off x="4689568" y="4405081"/>
            <a:ext cx="2056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اَلْكَلْبُ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EE1E0AE-8DD4-5592-DA36-FE39EBEA5D6E}"/>
              </a:ext>
            </a:extLst>
          </p:cNvPr>
          <p:cNvSpPr txBox="1"/>
          <p:nvPr/>
        </p:nvSpPr>
        <p:spPr>
          <a:xfrm>
            <a:off x="5367382" y="5533568"/>
            <a:ext cx="1284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اَلدَّجاجَةُ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4B30AD9-4E80-9C09-DB14-BD1DBE96C7EA}"/>
              </a:ext>
            </a:extLst>
          </p:cNvPr>
          <p:cNvSpPr txBox="1"/>
          <p:nvPr/>
        </p:nvSpPr>
        <p:spPr>
          <a:xfrm>
            <a:off x="3947159" y="3305621"/>
            <a:ext cx="610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6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5E32149-7473-57FF-51D8-700FB1C4AC3B}"/>
              </a:ext>
            </a:extLst>
          </p:cNvPr>
          <p:cNvSpPr txBox="1"/>
          <p:nvPr/>
        </p:nvSpPr>
        <p:spPr>
          <a:xfrm>
            <a:off x="3947159" y="2736661"/>
            <a:ext cx="610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10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134 و 135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3427997-0590-0DD9-A1B7-9551D15E37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652" y="1903693"/>
            <a:ext cx="3467120" cy="446069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95A9B7-0977-3B1C-E926-54670AC335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837" y="1903693"/>
            <a:ext cx="3467120" cy="4460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19637</TotalTime>
  <Words>1774</Words>
  <Application>Microsoft Office PowerPoint</Application>
  <PresentationFormat>Affichage à l'écran (4:3)</PresentationFormat>
  <Paragraphs>506</Paragraphs>
  <Slides>63</Slides>
  <Notes>21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63</vt:i4>
      </vt:variant>
    </vt:vector>
  </HeadingPairs>
  <TitlesOfParts>
    <vt:vector size="74" baseType="lpstr">
      <vt:lpstr>DengXian</vt:lpstr>
      <vt:lpstr>Arial</vt:lpstr>
      <vt:lpstr>Aptos Display</vt:lpstr>
      <vt:lpstr>Dosis</vt:lpstr>
      <vt:lpstr>Chalkboard</vt:lpstr>
      <vt:lpstr>Calibri</vt:lpstr>
      <vt:lpstr>Aptos</vt:lpstr>
      <vt:lpstr>Effra CC Arbc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Hassan Rhioui</cp:lastModifiedBy>
  <cp:revision>237</cp:revision>
  <cp:lastPrinted>2025-08-13T10:11:39Z</cp:lastPrinted>
  <dcterms:created xsi:type="dcterms:W3CDTF">2025-08-01T12:31:49Z</dcterms:created>
  <dcterms:modified xsi:type="dcterms:W3CDTF">2026-05-30T10:18:19Z</dcterms:modified>
</cp:coreProperties>
</file>