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8.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9.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4"/>
    <p:sldMasterId id="2147483746" r:id="rId5"/>
    <p:sldMasterId id="2147483754" r:id="rId6"/>
    <p:sldMasterId id="2147483697" r:id="rId7"/>
    <p:sldMasterId id="2147483720" r:id="rId8"/>
    <p:sldMasterId id="2147483729" r:id="rId9"/>
    <p:sldMasterId id="2147483818" r:id="rId10"/>
    <p:sldMasterId id="2147483826" r:id="rId11"/>
    <p:sldMasterId id="2147483831" r:id="rId12"/>
    <p:sldMasterId id="2147483857" r:id="rId13"/>
  </p:sldMasterIdLst>
  <p:notesMasterIdLst>
    <p:notesMasterId r:id="rId63"/>
  </p:notesMasterIdLst>
  <p:sldIdLst>
    <p:sldId id="257" r:id="rId14"/>
    <p:sldId id="1029" r:id="rId15"/>
    <p:sldId id="951" r:id="rId16"/>
    <p:sldId id="1311" r:id="rId17"/>
    <p:sldId id="1000" r:id="rId18"/>
    <p:sldId id="1147" r:id="rId19"/>
    <p:sldId id="964" r:id="rId20"/>
    <p:sldId id="1327" r:id="rId21"/>
    <p:sldId id="1267" r:id="rId22"/>
    <p:sldId id="1284" r:id="rId23"/>
    <p:sldId id="1286" r:id="rId24"/>
    <p:sldId id="1287" r:id="rId25"/>
    <p:sldId id="1290" r:id="rId26"/>
    <p:sldId id="1291" r:id="rId27"/>
    <p:sldId id="1294" r:id="rId28"/>
    <p:sldId id="1295" r:id="rId29"/>
    <p:sldId id="1328" r:id="rId30"/>
    <p:sldId id="1329" r:id="rId31"/>
    <p:sldId id="1330" r:id="rId32"/>
    <p:sldId id="1331" r:id="rId33"/>
    <p:sldId id="1332" r:id="rId34"/>
    <p:sldId id="1333" r:id="rId35"/>
    <p:sldId id="1334" r:id="rId36"/>
    <p:sldId id="1335" r:id="rId37"/>
    <p:sldId id="1270" r:id="rId38"/>
    <p:sldId id="1301" r:id="rId39"/>
    <p:sldId id="1302" r:id="rId40"/>
    <p:sldId id="1277" r:id="rId41"/>
    <p:sldId id="1303" r:id="rId42"/>
    <p:sldId id="1304" r:id="rId43"/>
    <p:sldId id="1305" r:id="rId44"/>
    <p:sldId id="1351" r:id="rId45"/>
    <p:sldId id="1352" r:id="rId46"/>
    <p:sldId id="1353" r:id="rId47"/>
    <p:sldId id="1336" r:id="rId48"/>
    <p:sldId id="1337" r:id="rId49"/>
    <p:sldId id="1338" r:id="rId50"/>
    <p:sldId id="1339" r:id="rId51"/>
    <p:sldId id="1340" r:id="rId52"/>
    <p:sldId id="1341" r:id="rId53"/>
    <p:sldId id="1342" r:id="rId54"/>
    <p:sldId id="1343" r:id="rId55"/>
    <p:sldId id="1344" r:id="rId56"/>
    <p:sldId id="1345" r:id="rId57"/>
    <p:sldId id="1346" r:id="rId58"/>
    <p:sldId id="1347" r:id="rId59"/>
    <p:sldId id="1348" r:id="rId60"/>
    <p:sldId id="1349" r:id="rId61"/>
    <p:sldId id="689" r:id="rId62"/>
  </p:sldIdLst>
  <p:sldSz cx="9144000" cy="6858000" type="screen4x3"/>
  <p:notesSz cx="6735763" cy="9866313"/>
  <p:embeddedFontLst>
    <p:embeddedFont>
      <p:font typeface="Dosis" pitchFamily="2" charset="0"/>
      <p:regular r:id="rId64"/>
      <p:bold r:id="rId65"/>
    </p:embeddedFont>
    <p:embeddedFont>
      <p:font typeface="Dosis ExtraBold" pitchFamily="2" charset="0"/>
      <p:bold r:id="rId66"/>
    </p:embeddedFont>
    <p:embeddedFont>
      <p:font typeface="Dosis Medium" pitchFamily="2" charset="0"/>
      <p:regular r:id="rId67"/>
    </p:embeddedFont>
    <p:embeddedFont>
      <p:font typeface="Dosis SemiBold" pitchFamily="2" charset="0"/>
      <p:bold r:id="rId68"/>
    </p:embeddedFont>
    <p:embeddedFont>
      <p:font typeface="Mistral" panose="03090702030407020403" pitchFamily="66" charset="0"/>
      <p:regular r:id="rId69"/>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AB6D7"/>
    <a:srgbClr val="EAF8FE"/>
    <a:srgbClr val="9EE0F4"/>
    <a:srgbClr val="424D7B"/>
    <a:srgbClr val="2196B1"/>
    <a:srgbClr val="E84234"/>
    <a:srgbClr val="A1A6BC"/>
    <a:srgbClr val="4B5377"/>
    <a:srgbClr val="DEEBF7"/>
    <a:srgbClr val="565F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84" autoAdjust="0"/>
    <p:restoredTop sz="95363" autoAdjust="0"/>
  </p:normalViewPr>
  <p:slideViewPr>
    <p:cSldViewPr snapToGrid="0">
      <p:cViewPr varScale="1">
        <p:scale>
          <a:sx n="77" d="100"/>
          <a:sy n="77" d="100"/>
        </p:scale>
        <p:origin x="683"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notesMaster" Target="notesMasters/notesMaster1.xml"/><Relationship Id="rId68" Type="http://schemas.openxmlformats.org/officeDocument/2006/relationships/font" Target="fonts/font5.fntdata"/><Relationship Id="rId7" Type="http://schemas.openxmlformats.org/officeDocument/2006/relationships/slideMaster" Target="slideMasters/slideMaster4.xml"/><Relationship Id="rId71"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font" Target="fonts/font3.fntdata"/><Relationship Id="rId7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61" Type="http://schemas.openxmlformats.org/officeDocument/2006/relationships/slide" Target="slides/slide48.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font" Target="fonts/font2.fntdata"/><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font" Target="fonts/font1.fntdata"/><Relationship Id="rId69" Type="http://schemas.openxmlformats.org/officeDocument/2006/relationships/font" Target="fonts/font6.fntdata"/><Relationship Id="rId8" Type="http://schemas.openxmlformats.org/officeDocument/2006/relationships/slideMaster" Target="slideMasters/slideMaster5.xml"/><Relationship Id="rId51" Type="http://schemas.openxmlformats.org/officeDocument/2006/relationships/slide" Target="slides/slide38.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font" Target="fonts/font4.fntdata"/><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presProps" Target="presProps.xml"/><Relationship Id="rId75"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89FE857A-B5CE-4F98-9C16-DD49B231A296}"/>
    <pc:docChg chg="undo custSel modSld">
      <pc:chgData name="LAMIAE BEZZAZ" userId="f9bc3cc0-8e1c-4944-afa8-b4b36bbf20e1" providerId="ADAL" clId="{89FE857A-B5CE-4F98-9C16-DD49B231A296}" dt="2026-06-14T12:45:27.833" v="24" actId="207"/>
      <pc:docMkLst>
        <pc:docMk/>
      </pc:docMkLst>
      <pc:sldChg chg="modSp">
        <pc:chgData name="LAMIAE BEZZAZ" userId="f9bc3cc0-8e1c-4944-afa8-b4b36bbf20e1" providerId="ADAL" clId="{89FE857A-B5CE-4F98-9C16-DD49B231A296}" dt="2026-06-14T12:45:27.833" v="24" actId="207"/>
        <pc:sldMkLst>
          <pc:docMk/>
          <pc:sldMk cId="4054004168" sldId="1331"/>
        </pc:sldMkLst>
        <pc:spChg chg="mod">
          <ac:chgData name="LAMIAE BEZZAZ" userId="f9bc3cc0-8e1c-4944-afa8-b4b36bbf20e1" providerId="ADAL" clId="{89FE857A-B5CE-4F98-9C16-DD49B231A296}" dt="2026-06-14T12:44:08.345" v="22" actId="20577"/>
          <ac:spMkLst>
            <pc:docMk/>
            <pc:sldMk cId="4054004168" sldId="1331"/>
            <ac:spMk id="2" creationId="{5F405FC2-9285-4CA6-6699-6F71AF93509E}"/>
          </ac:spMkLst>
        </pc:spChg>
        <pc:spChg chg="mod">
          <ac:chgData name="LAMIAE BEZZAZ" userId="f9bc3cc0-8e1c-4944-afa8-b4b36bbf20e1" providerId="ADAL" clId="{89FE857A-B5CE-4F98-9C16-DD49B231A296}" dt="2026-06-14T12:45:27.833" v="24" actId="207"/>
          <ac:spMkLst>
            <pc:docMk/>
            <pc:sldMk cId="4054004168" sldId="1331"/>
            <ac:spMk id="9" creationId="{FE6609B4-DB4C-4925-95C4-6A2BA84EBF2A}"/>
          </ac:spMkLst>
        </pc:spChg>
      </pc:sldChg>
      <pc:sldChg chg="modSp">
        <pc:chgData name="LAMIAE BEZZAZ" userId="f9bc3cc0-8e1c-4944-afa8-b4b36bbf20e1" providerId="ADAL" clId="{89FE857A-B5CE-4F98-9C16-DD49B231A296}" dt="2026-06-14T12:35:52.816" v="2"/>
        <pc:sldMkLst>
          <pc:docMk/>
          <pc:sldMk cId="2185653735" sldId="1349"/>
        </pc:sldMkLst>
        <pc:spChg chg="mod">
          <ac:chgData name="LAMIAE BEZZAZ" userId="f9bc3cc0-8e1c-4944-afa8-b4b36bbf20e1" providerId="ADAL" clId="{89FE857A-B5CE-4F98-9C16-DD49B231A296}" dt="2026-06-14T12:35:52.816" v="2"/>
          <ac:spMkLst>
            <pc:docMk/>
            <pc:sldMk cId="2185653735" sldId="1349"/>
            <ac:spMk id="2" creationId="{CC042CFA-1159-8B8E-E13A-B0C149D2240E}"/>
          </ac:spMkLst>
        </pc:spChg>
      </pc:sldChg>
      <pc:sldChg chg="modSp">
        <pc:chgData name="LAMIAE BEZZAZ" userId="f9bc3cc0-8e1c-4944-afa8-b4b36bbf20e1" providerId="ADAL" clId="{89FE857A-B5CE-4F98-9C16-DD49B231A296}" dt="2026-06-14T12:40:43.391" v="11" actId="20577"/>
        <pc:sldMkLst>
          <pc:docMk/>
          <pc:sldMk cId="3997734291" sldId="1350"/>
        </pc:sldMkLst>
        <pc:spChg chg="mod">
          <ac:chgData name="LAMIAE BEZZAZ" userId="f9bc3cc0-8e1c-4944-afa8-b4b36bbf20e1" providerId="ADAL" clId="{89FE857A-B5CE-4F98-9C16-DD49B231A296}" dt="2026-06-14T12:39:53.155" v="6" actId="21"/>
          <ac:spMkLst>
            <pc:docMk/>
            <pc:sldMk cId="3997734291" sldId="1350"/>
            <ac:spMk id="5" creationId="{4E3A0E2B-0BFB-0245-A190-8F0EBBE292B7}"/>
          </ac:spMkLst>
        </pc:spChg>
        <pc:spChg chg="mod">
          <ac:chgData name="LAMIAE BEZZAZ" userId="f9bc3cc0-8e1c-4944-afa8-b4b36bbf20e1" providerId="ADAL" clId="{89FE857A-B5CE-4F98-9C16-DD49B231A296}" dt="2026-06-14T12:40:43.391" v="11" actId="20577"/>
          <ac:spMkLst>
            <pc:docMk/>
            <pc:sldMk cId="3997734291" sldId="1350"/>
            <ac:spMk id="7" creationId="{66CC44F7-527D-01F9-B74F-19BEF235A2A7}"/>
          </ac:spMkLst>
        </pc:spChg>
        <pc:spChg chg="mod">
          <ac:chgData name="LAMIAE BEZZAZ" userId="f9bc3cc0-8e1c-4944-afa8-b4b36bbf20e1" providerId="ADAL" clId="{89FE857A-B5CE-4F98-9C16-DD49B231A296}" dt="2026-06-14T12:36:01.480" v="3"/>
          <ac:spMkLst>
            <pc:docMk/>
            <pc:sldMk cId="3997734291" sldId="1350"/>
            <ac:spMk id="8" creationId="{2043D582-85C2-422E-B542-537346FF2C3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14/06/2026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7.xml"/><Relationship Id="rId5" Type="http://schemas.microsoft.com/office/2007/relationships/hdphoto" Target="../media/hdphoto2.wdp"/><Relationship Id="rId4" Type="http://schemas.openxmlformats.org/officeDocument/2006/relationships/image" Target="../media/image6.png"/></Relationships>
</file>

<file path=ppt/slideLayouts/_rels/slideLayout6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66.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5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4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14/06/2026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6009893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14/06/2026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6296921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14/06/2026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53891965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14/06/2026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5848875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14/06/2026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65043591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14/06/2026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01041541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14/06/2026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8516011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14/06/2026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68568944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14/06/2026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68459378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14/06/2026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11121345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14/06/2026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76079336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170685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7271829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4766544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10125981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19"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image" Target="../media/image11.png"/><Relationship Id="rId2" Type="http://schemas.openxmlformats.org/officeDocument/2006/relationships/slideLayout" Target="../slideLayouts/slideLayout23.xml"/><Relationship Id="rId16" Type="http://schemas.openxmlformats.org/officeDocument/2006/relationships/image" Target="../media/image10.png"/><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image" Target="../media/image9.jpg"/><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3.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image" Target="../media/image12.jpg"/><Relationship Id="rId2" Type="http://schemas.openxmlformats.org/officeDocument/2006/relationships/slideLayout" Target="../slideLayouts/slideLayout36.xml"/><Relationship Id="rId16" Type="http://schemas.openxmlformats.org/officeDocument/2006/relationships/image" Target="../media/image16.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theme" Target="../theme/theme4.xml"/><Relationship Id="rId5" Type="http://schemas.openxmlformats.org/officeDocument/2006/relationships/slideLayout" Target="../slideLayouts/slideLayout39.xml"/><Relationship Id="rId15" Type="http://schemas.openxmlformats.org/officeDocument/2006/relationships/image" Target="../media/image15.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4.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5.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14.pn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image" Target="../media/image13.png"/><Relationship Id="rId5" Type="http://schemas.openxmlformats.org/officeDocument/2006/relationships/slideLayout" Target="../slideLayouts/slideLayout49.xml"/><Relationship Id="rId10" Type="http://schemas.openxmlformats.org/officeDocument/2006/relationships/image" Target="../media/image12.jpg"/><Relationship Id="rId4" Type="http://schemas.openxmlformats.org/officeDocument/2006/relationships/slideLayout" Target="../slideLayouts/slideLayout48.xml"/><Relationship Id="rId9" Type="http://schemas.openxmlformats.org/officeDocument/2006/relationships/theme" Target="../theme/theme5.xml"/><Relationship Id="rId14" Type="http://schemas.openxmlformats.org/officeDocument/2006/relationships/image" Target="../media/image1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image" Target="../media/image15.png"/><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image" Target="../media/image14.png"/><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image" Target="../media/image13.png"/><Relationship Id="rId5" Type="http://schemas.openxmlformats.org/officeDocument/2006/relationships/slideLayout" Target="../slideLayouts/slideLayout57.xml"/><Relationship Id="rId10" Type="http://schemas.openxmlformats.org/officeDocument/2006/relationships/image" Target="../media/image12.jpg"/><Relationship Id="rId4" Type="http://schemas.openxmlformats.org/officeDocument/2006/relationships/slideLayout" Target="../slideLayouts/slideLayout56.xml"/><Relationship Id="rId9" Type="http://schemas.openxmlformats.org/officeDocument/2006/relationships/theme" Target="../theme/theme6.xml"/><Relationship Id="rId14" Type="http://schemas.openxmlformats.org/officeDocument/2006/relationships/image" Target="../media/image16.pn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3.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5" Type="http://schemas.openxmlformats.org/officeDocument/2006/relationships/slideLayout" Target="../slideLayouts/slideLayout65.xml"/><Relationship Id="rId4" Type="http://schemas.openxmlformats.org/officeDocument/2006/relationships/slideLayout" Target="../slideLayouts/slideLayout64.xml"/><Relationship Id="rId9" Type="http://schemas.openxmlformats.org/officeDocument/2006/relationships/image" Target="../media/image4.jpg"/></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70.xml"/><Relationship Id="rId7" Type="http://schemas.openxmlformats.org/officeDocument/2006/relationships/image" Target="../media/image10.png"/><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image" Target="../media/image9.jpg"/><Relationship Id="rId5" Type="http://schemas.openxmlformats.org/officeDocument/2006/relationships/theme" Target="../theme/theme8.xml"/><Relationship Id="rId4" Type="http://schemas.openxmlformats.org/officeDocument/2006/relationships/slideLayout" Target="../slideLayouts/slideLayout7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9.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85.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image" Target="../media/image9.jpg"/><Relationship Id="rId5" Type="http://schemas.openxmlformats.org/officeDocument/2006/relationships/theme" Target="../theme/theme10.xml"/><Relationship Id="rId4"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 id="2147483807" r:id="rId1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10" name="Image 9">
            <a:extLst>
              <a:ext uri="{FF2B5EF4-FFF2-40B4-BE49-F238E27FC236}">
                <a16:creationId xmlns:a16="http://schemas.microsoft.com/office/drawing/2014/main" id="{2EE2A1B6-18A0-42A9-9B74-D4CF0323AD8F}"/>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3984716" y="144877"/>
            <a:ext cx="287999" cy="287999"/>
          </a:xfrm>
          <a:prstGeom prst="rect">
            <a:avLst/>
          </a:prstGeom>
          <a:ln>
            <a:noFill/>
          </a:ln>
        </p:spPr>
      </p:pic>
      <p:sp>
        <p:nvSpPr>
          <p:cNvPr id="11" name="ZoneTexte 10">
            <a:extLst>
              <a:ext uri="{FF2B5EF4-FFF2-40B4-BE49-F238E27FC236}">
                <a16:creationId xmlns:a16="http://schemas.microsoft.com/office/drawing/2014/main" id="{EB490991-9A9C-4A92-B514-99570E91939C}"/>
              </a:ext>
            </a:extLst>
          </p:cNvPr>
          <p:cNvSpPr txBox="1"/>
          <p:nvPr userDrawn="1"/>
        </p:nvSpPr>
        <p:spPr>
          <a:xfrm>
            <a:off x="427271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14/06/2026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418843358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3107109525"/>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8.xml"/></Relationships>
</file>

<file path=ppt/slides/_rels/slide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4.xml"/></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07/relationships/media" Target="../media/media2.mp4"/><Relationship Id="rId7" Type="http://schemas.openxmlformats.org/officeDocument/2006/relationships/image" Target="../media/image2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5.png"/><Relationship Id="rId5" Type="http://schemas.openxmlformats.org/officeDocument/2006/relationships/slideLayout" Target="../slideLayouts/slideLayout22.xml"/><Relationship Id="rId4" Type="http://schemas.openxmlformats.org/officeDocument/2006/relationships/video" Target="../media/media2.mp4"/><Relationship Id="rId9"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0.xml"/></Relationships>
</file>

<file path=ppt/slides/_rels/slide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0.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png"/><Relationship Id="rId1" Type="http://schemas.openxmlformats.org/officeDocument/2006/relationships/slideLayout" Target="../slideLayouts/slideLayout70.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png"/><Relationship Id="rId1" Type="http://schemas.openxmlformats.org/officeDocument/2006/relationships/slideLayout" Target="../slideLayouts/slideLayout70.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png"/><Relationship Id="rId1" Type="http://schemas.openxmlformats.org/officeDocument/2006/relationships/slideLayout" Target="../slideLayouts/slideLayout70.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png"/><Relationship Id="rId1" Type="http://schemas.openxmlformats.org/officeDocument/2006/relationships/slideLayout" Target="../slideLayouts/slideLayout70.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png"/><Relationship Id="rId1" Type="http://schemas.openxmlformats.org/officeDocument/2006/relationships/slideLayout" Target="../slideLayouts/slideLayout70.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png"/><Relationship Id="rId1" Type="http://schemas.openxmlformats.org/officeDocument/2006/relationships/slideLayout" Target="../slideLayouts/slideLayout70.xml"/></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png"/><Relationship Id="rId1" Type="http://schemas.openxmlformats.org/officeDocument/2006/relationships/slideLayout" Target="../slideLayouts/slideLayout70.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png"/><Relationship Id="rId1" Type="http://schemas.openxmlformats.org/officeDocument/2006/relationships/slideLayout" Target="../slideLayouts/slideLayout70.xml"/></Relationships>
</file>

<file path=ppt/slides/_rels/slide49.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media" Target="../media/media2.mp4"/><Relationship Id="rId7" Type="http://schemas.openxmlformats.org/officeDocument/2006/relationships/image" Target="../media/image2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4.png"/><Relationship Id="rId5" Type="http://schemas.openxmlformats.org/officeDocument/2006/relationships/slideLayout" Target="../slideLayouts/slideLayout83.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3" descr="Une image contenant texte, capture d’écran, dessin humoristique&#10;&#10;Le contenu généré par l’IA peut être incorrect.">
            <a:extLst>
              <a:ext uri="{FF2B5EF4-FFF2-40B4-BE49-F238E27FC236}">
                <a16:creationId xmlns:a16="http://schemas.microsoft.com/office/drawing/2014/main" id="{FA2950E3-E888-16BE-0820-BDB5A8FB03F2}"/>
              </a:ext>
            </a:extLst>
          </p:cNvPr>
          <p:cNvPicPr>
            <a:picLocks noChangeAspect="1"/>
          </p:cNvPicPr>
          <p:nvPr/>
        </p:nvPicPr>
        <p:blipFill>
          <a:blip r:embed="rId2">
            <a:extLst>
              <a:ext uri="{28A0092B-C50C-407E-A947-70E740481C1C}">
                <a14:useLocalDpi xmlns:a14="http://schemas.microsoft.com/office/drawing/2010/main" val="0"/>
              </a:ext>
            </a:extLst>
          </a:blip>
          <a:srcRect t="3558" b="2709"/>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 coins arrondis 35">
            <a:extLst>
              <a:ext uri="{FF2B5EF4-FFF2-40B4-BE49-F238E27FC236}">
                <a16:creationId xmlns:a16="http://schemas.microsoft.com/office/drawing/2014/main" id="{637F9C9C-A02D-128C-B58A-E9E349CF8C1B}"/>
              </a:ext>
            </a:extLst>
          </p:cNvPr>
          <p:cNvSpPr/>
          <p:nvPr/>
        </p:nvSpPr>
        <p:spPr>
          <a:xfrm>
            <a:off x="2977268" y="431683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3193268" y="406483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4651268" y="2483375"/>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4867268" y="223137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4831268" y="2712188"/>
            <a:ext cx="3491975"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ctr"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Préparation à l’examen provincial: Activités de langue</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483458" y="1280637"/>
            <a:ext cx="7886700" cy="720000"/>
          </a:xfrm>
        </p:spPr>
        <p:txBody>
          <a:bodyPr/>
          <a:lstStyle/>
          <a:p>
            <a:r>
              <a:rPr lang="fr-MA" sz="2400" dirty="0"/>
              <a:t>Organisation de la semaine 5</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3224463" y="4509942"/>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lvl="0" indent="-269875" algn="ctr">
              <a:defRPr/>
            </a:pPr>
            <a:r>
              <a:rPr lang="fr-FR" sz="1600" dirty="0"/>
              <a:t>Préparation à l’examen provincial : Activités d’écriture</a:t>
            </a:r>
          </a:p>
        </p:txBody>
      </p:sp>
      <p:sp>
        <p:nvSpPr>
          <p:cNvPr id="22" name="Rectangle : coins arrondis 21">
            <a:extLst>
              <a:ext uri="{FF2B5EF4-FFF2-40B4-BE49-F238E27FC236}">
                <a16:creationId xmlns:a16="http://schemas.microsoft.com/office/drawing/2014/main" id="{DE18CA71-4B8E-54DE-6A0E-A244DB3E9D21}"/>
              </a:ext>
            </a:extLst>
          </p:cNvPr>
          <p:cNvSpPr/>
          <p:nvPr/>
        </p:nvSpPr>
        <p:spPr>
          <a:xfrm>
            <a:off x="552990" y="2506504"/>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Organigramme : Terminateur 22">
            <a:extLst>
              <a:ext uri="{FF2B5EF4-FFF2-40B4-BE49-F238E27FC236}">
                <a16:creationId xmlns:a16="http://schemas.microsoft.com/office/drawing/2014/main" id="{4A5AC8E3-7769-5CF8-2F38-80C0D9D5EDB0}"/>
              </a:ext>
            </a:extLst>
          </p:cNvPr>
          <p:cNvSpPr/>
          <p:nvPr/>
        </p:nvSpPr>
        <p:spPr>
          <a:xfrm>
            <a:off x="736771" y="2231375"/>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474F71"/>
                </a:solidFill>
                <a:latin typeface="Dosis ExtraBold" pitchFamily="2" charset="0"/>
              </a:rPr>
              <a:t>Séance 1</a:t>
            </a:r>
          </a:p>
        </p:txBody>
      </p:sp>
      <p:sp>
        <p:nvSpPr>
          <p:cNvPr id="24" name="Espace réservé du texte 5">
            <a:extLst>
              <a:ext uri="{FF2B5EF4-FFF2-40B4-BE49-F238E27FC236}">
                <a16:creationId xmlns:a16="http://schemas.microsoft.com/office/drawing/2014/main" id="{124D9555-DE17-0F6D-5690-36FF2D93A79D}"/>
              </a:ext>
            </a:extLst>
          </p:cNvPr>
          <p:cNvSpPr txBox="1">
            <a:spLocks/>
          </p:cNvSpPr>
          <p:nvPr/>
        </p:nvSpPr>
        <p:spPr>
          <a:xfrm>
            <a:off x="736771" y="2676246"/>
            <a:ext cx="3420000" cy="792000"/>
          </a:xfrm>
          <a:prstGeom prst="roundRect">
            <a:avLst/>
          </a:prstGeom>
          <a:solidFill>
            <a:srgbClr val="EAF8FE"/>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ctr"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b="1" dirty="0">
                <a:solidFill>
                  <a:srgbClr val="565F88"/>
                </a:solidFill>
              </a:rPr>
              <a:t>Préparation à l’examen provincial </a:t>
            </a:r>
            <a:r>
              <a:rPr lang="fr-FR" sz="1600" b="1">
                <a:solidFill>
                  <a:srgbClr val="565F88"/>
                </a:solidFill>
              </a:rPr>
              <a:t>: Activités de </a:t>
            </a:r>
            <a:r>
              <a:rPr lang="fr-FR" sz="1600" b="1" dirty="0">
                <a:solidFill>
                  <a:srgbClr val="565F88"/>
                </a:solidFill>
              </a:rPr>
              <a:t>lecture</a:t>
            </a:r>
          </a:p>
        </p:txBody>
      </p:sp>
    </p:spTree>
    <p:extLst>
      <p:ext uri="{BB962C8B-B14F-4D97-AF65-F5344CB8AC3E}">
        <p14:creationId xmlns:p14="http://schemas.microsoft.com/office/powerpoint/2010/main" val="41845101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48602"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50000"/>
              </a:lnSpc>
              <a:defRPr/>
            </a:pPr>
            <a:r>
              <a:rPr lang="fr-FR" sz="1800" dirty="0">
                <a:solidFill>
                  <a:srgbClr val="565F88"/>
                </a:solidFill>
              </a:rPr>
              <a:t>Lecture et compréhension  de texte.</a:t>
            </a: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re 3">
            <a:extLst>
              <a:ext uri="{FF2B5EF4-FFF2-40B4-BE49-F238E27FC236}">
                <a16:creationId xmlns:a16="http://schemas.microsoft.com/office/drawing/2014/main" id="{2DDB52E5-C691-5107-4CA8-E4EDF683B72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la lecture. </a:t>
            </a:r>
          </a:p>
        </p:txBody>
      </p:sp>
      <p:grpSp>
        <p:nvGrpSpPr>
          <p:cNvPr id="28" name="Groupe 27">
            <a:extLst>
              <a:ext uri="{FF2B5EF4-FFF2-40B4-BE49-F238E27FC236}">
                <a16:creationId xmlns:a16="http://schemas.microsoft.com/office/drawing/2014/main" id="{BA87C2CA-4554-E570-A82C-00EEEC635CB6}"/>
              </a:ext>
            </a:extLst>
          </p:cNvPr>
          <p:cNvGrpSpPr/>
          <p:nvPr/>
        </p:nvGrpSpPr>
        <p:grpSpPr>
          <a:xfrm>
            <a:off x="96835" y="643220"/>
            <a:ext cx="1147140" cy="980797"/>
            <a:chOff x="113769" y="634753"/>
            <a:chExt cx="1147140" cy="980797"/>
          </a:xfrm>
        </p:grpSpPr>
        <p:pic>
          <p:nvPicPr>
            <p:cNvPr id="29" name="Image 28">
              <a:extLst>
                <a:ext uri="{FF2B5EF4-FFF2-40B4-BE49-F238E27FC236}">
                  <a16:creationId xmlns:a16="http://schemas.microsoft.com/office/drawing/2014/main" id="{7D8E4B1D-491A-A931-A01A-A0F0BCCCF29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3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CE58DCD-66F8-B78C-4886-FD08D45CCC3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2E04A594-F6CE-A286-DF82-D20E8B0687C1}"/>
              </a:ext>
            </a:extLst>
          </p:cNvPr>
          <p:cNvPicPr>
            <a:picLocks noChangeAspect="1"/>
          </p:cNvPicPr>
          <p:nvPr/>
        </p:nvPicPr>
        <p:blipFill>
          <a:blip r:embed="rId4"/>
          <a:stretch>
            <a:fillRect/>
          </a:stretch>
        </p:blipFill>
        <p:spPr>
          <a:xfrm>
            <a:off x="2151846" y="2290811"/>
            <a:ext cx="4532297" cy="3021531"/>
          </a:xfrm>
          <a:prstGeom prst="rect">
            <a:avLst/>
          </a:prstGeom>
        </p:spPr>
      </p:pic>
    </p:spTree>
    <p:extLst>
      <p:ext uri="{BB962C8B-B14F-4D97-AF65-F5344CB8AC3E}">
        <p14:creationId xmlns:p14="http://schemas.microsoft.com/office/powerpoint/2010/main" val="26765373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EAA40-4A63-0027-00AD-EC82A19E187E}"/>
            </a:ext>
          </a:extLst>
        </p:cNvPr>
        <p:cNvGrpSpPr/>
        <p:nvPr/>
      </p:nvGrpSpPr>
      <p:grpSpPr>
        <a:xfrm>
          <a:off x="0" y="0"/>
          <a:ext cx="0" cy="0"/>
          <a:chOff x="0" y="0"/>
          <a:chExt cx="0" cy="0"/>
        </a:xfrm>
      </p:grpSpPr>
      <p:pic>
        <p:nvPicPr>
          <p:cNvPr id="17" name="Image 16">
            <a:extLst>
              <a:ext uri="{FF2B5EF4-FFF2-40B4-BE49-F238E27FC236}">
                <a16:creationId xmlns:a16="http://schemas.microsoft.com/office/drawing/2014/main" id="{2D5AF5F9-73CD-49BB-4F7B-076027548B5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4" name="Titre 3">
            <a:extLst>
              <a:ext uri="{FF2B5EF4-FFF2-40B4-BE49-F238E27FC236}">
                <a16:creationId xmlns:a16="http://schemas.microsoft.com/office/drawing/2014/main" id="{B5442971-DB15-4BB2-58B1-BA687102E29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le texte silencieusement.  </a:t>
            </a:r>
          </a:p>
        </p:txBody>
      </p:sp>
      <p:sp>
        <p:nvSpPr>
          <p:cNvPr id="2" name="ZoneTexte 1">
            <a:extLst>
              <a:ext uri="{FF2B5EF4-FFF2-40B4-BE49-F238E27FC236}">
                <a16:creationId xmlns:a16="http://schemas.microsoft.com/office/drawing/2014/main" id="{0E6EFEFA-952F-0C79-50D1-C0F2264D4793}"/>
              </a:ext>
            </a:extLst>
          </p:cNvPr>
          <p:cNvSpPr txBox="1"/>
          <p:nvPr/>
        </p:nvSpPr>
        <p:spPr>
          <a:xfrm>
            <a:off x="470647" y="1937265"/>
            <a:ext cx="8202706" cy="3985706"/>
          </a:xfrm>
          <a:prstGeom prst="rect">
            <a:avLst/>
          </a:prstGeom>
          <a:noFill/>
        </p:spPr>
        <p:txBody>
          <a:bodyPr wrap="square" rtlCol="0">
            <a:spAutoFit/>
          </a:bodyPr>
          <a:lstStyle/>
          <a:p>
            <a:pPr algn="ctr"/>
            <a:r>
              <a:rPr lang="fr-FR" sz="1600" dirty="0">
                <a:latin typeface="Dosis SemiBold" pitchFamily="2" charset="0"/>
              </a:rPr>
              <a:t>La semaine des métiers</a:t>
            </a:r>
          </a:p>
          <a:p>
            <a:pPr algn="just">
              <a:lnSpc>
                <a:spcPct val="150000"/>
              </a:lnSpc>
            </a:pPr>
            <a:r>
              <a:rPr lang="fr-FR" sz="1600" dirty="0">
                <a:latin typeface="Dosis SemiBold" pitchFamily="2" charset="0"/>
              </a:rPr>
              <a:t>Dans notre quartier, l'école se trouve à côté du grand jardin et en face de la mosquée que tout le monde connaît. Chaque matin, mes amis et moi nous y retrouvons avec joie.</a:t>
            </a:r>
          </a:p>
          <a:p>
            <a:pPr algn="just">
              <a:lnSpc>
                <a:spcPct val="150000"/>
              </a:lnSpc>
            </a:pPr>
            <a:r>
              <a:rPr lang="fr-FR" sz="1600" dirty="0">
                <a:latin typeface="Dosis SemiBold" pitchFamily="2" charset="0"/>
              </a:rPr>
              <a:t>Cette semaine, nous allons préparer une exposition sur le métier que nous aimerions faire. Inès rêve de devenir ingénieure parce qu'elle adore les sciences. Karim aimerait être acteur. Moi, je voudrais devenir enseignant car j'aime expliquer et partager. </a:t>
            </a:r>
          </a:p>
          <a:p>
            <a:pPr algn="just">
              <a:lnSpc>
                <a:spcPct val="150000"/>
              </a:lnSpc>
            </a:pPr>
            <a:r>
              <a:rPr lang="fr-FR" sz="1600" dirty="0">
                <a:latin typeface="Dosis SemiBold" pitchFamily="2" charset="0"/>
              </a:rPr>
              <a:t>Notre classe a visité un grand musée où nous avons découvert beaucoup de monuments et d'événements historiques de notre pays. La visite nous a appris la valeur de la solidarité et du respect. Bientôt, une grande fête aura lieu à l'école, nous allons y présenter notre exposition afin de partager nos découvertes et travaux. Cette semaine restera gravée dans ma mémoire, car j'ai compris que le savoir, l'amitié et l'amour de la patrie rendent la vie plus belle.</a:t>
            </a:r>
          </a:p>
        </p:txBody>
      </p:sp>
    </p:spTree>
    <p:extLst>
      <p:ext uri="{BB962C8B-B14F-4D97-AF65-F5344CB8AC3E}">
        <p14:creationId xmlns:p14="http://schemas.microsoft.com/office/powerpoint/2010/main" val="15727411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65E32-835D-DED6-7B82-FE370B71883B}"/>
            </a:ext>
          </a:extLst>
        </p:cNvPr>
        <p:cNvGrpSpPr/>
        <p:nvPr/>
      </p:nvGrpSpPr>
      <p:grpSpPr>
        <a:xfrm>
          <a:off x="0" y="0"/>
          <a:ext cx="0" cy="0"/>
          <a:chOff x="0" y="0"/>
          <a:chExt cx="0" cy="0"/>
        </a:xfrm>
      </p:grpSpPr>
      <p:sp>
        <p:nvSpPr>
          <p:cNvPr id="5" name="Titre 3">
            <a:extLst>
              <a:ext uri="{FF2B5EF4-FFF2-40B4-BE49-F238E27FC236}">
                <a16:creationId xmlns:a16="http://schemas.microsoft.com/office/drawing/2014/main" id="{71E2085E-BD13-6012-03A0-F6A73BCC58C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le texte ? Je vais désigner plusieurs élèves. Chacun va lire un passage.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4B1DDE35-2043-0741-51C7-BFAE476154A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1A164E61-AE25-1113-375B-26F4EBE61B1A}"/>
              </a:ext>
            </a:extLst>
          </p:cNvPr>
          <p:cNvSpPr txBox="1"/>
          <p:nvPr/>
        </p:nvSpPr>
        <p:spPr>
          <a:xfrm>
            <a:off x="470647" y="2011742"/>
            <a:ext cx="8202706" cy="3985706"/>
          </a:xfrm>
          <a:prstGeom prst="rect">
            <a:avLst/>
          </a:prstGeom>
          <a:noFill/>
        </p:spPr>
        <p:txBody>
          <a:bodyPr wrap="square" rtlCol="0">
            <a:spAutoFit/>
          </a:bodyPr>
          <a:lstStyle/>
          <a:p>
            <a:pPr algn="ctr"/>
            <a:r>
              <a:rPr lang="fr-FR" sz="1600" dirty="0">
                <a:latin typeface="Dosis SemiBold" pitchFamily="2" charset="0"/>
              </a:rPr>
              <a:t>La semaine des métiers</a:t>
            </a:r>
          </a:p>
          <a:p>
            <a:pPr algn="just">
              <a:lnSpc>
                <a:spcPct val="150000"/>
              </a:lnSpc>
            </a:pPr>
            <a:r>
              <a:rPr lang="fr-FR" sz="1600" dirty="0">
                <a:latin typeface="Dosis SemiBold" pitchFamily="2" charset="0"/>
              </a:rPr>
              <a:t>Dans notre quartier, l'école se trouve à côté du grand jardin et en face de la mosquée que tout le monde connaît. Chaque matin, mes amis et moi nous y retrouvons avec joie.</a:t>
            </a:r>
          </a:p>
          <a:p>
            <a:pPr algn="just">
              <a:lnSpc>
                <a:spcPct val="150000"/>
              </a:lnSpc>
            </a:pPr>
            <a:r>
              <a:rPr lang="fr-FR" sz="1600" dirty="0">
                <a:latin typeface="Dosis SemiBold" pitchFamily="2" charset="0"/>
              </a:rPr>
              <a:t>Cette semaine, nous allons préparer une exposition sur le métier que nous aimerions faire. Inès rêve de devenir ingénieure parce qu'elle adore les sciences. Karim aimerait être acteur. Moi, je voudrais devenir enseignant car j'aime expliquer et partager. </a:t>
            </a:r>
          </a:p>
          <a:p>
            <a:pPr algn="just">
              <a:lnSpc>
                <a:spcPct val="150000"/>
              </a:lnSpc>
            </a:pPr>
            <a:r>
              <a:rPr lang="fr-FR" sz="1600" dirty="0">
                <a:latin typeface="Dosis SemiBold" pitchFamily="2" charset="0"/>
              </a:rPr>
              <a:t>Notre classe a visité un grand musée où nous avons découvert beaucoup de monuments et d'événements historiques de notre pays. La visite nous a appris la valeur de la solidarité et du respect. Bientôt, une grande fête aura lieu à l'école, nous allons y présenter notre exposition afin de partager nos découvertes et travaux. Cette semaine restera gravée dans ma mémoire, car j'ai compris que le savoir, l'amitié et l'amour de la patrie rendent la vie plus belle.</a:t>
            </a:r>
          </a:p>
        </p:txBody>
      </p:sp>
    </p:spTree>
    <p:extLst>
      <p:ext uri="{BB962C8B-B14F-4D97-AF65-F5344CB8AC3E}">
        <p14:creationId xmlns:p14="http://schemas.microsoft.com/office/powerpoint/2010/main" val="27029844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3C262-E40E-01D1-2434-FD2D5737E87F}"/>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B06E4416-0B2A-C73A-6C47-FF09112D69C1}"/>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0A5948A1-7AA4-92CC-0015-643138B2093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EABA6B2-33EA-6A34-7C09-E1F0CD06752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Titre 3">
            <a:extLst>
              <a:ext uri="{FF2B5EF4-FFF2-40B4-BE49-F238E27FC236}">
                <a16:creationId xmlns:a16="http://schemas.microsoft.com/office/drawing/2014/main" id="{6CF6F4FE-22BA-6AF8-321B-752F8A14841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ardoises. On va répondre à des questions de compréhension. </a:t>
            </a:r>
          </a:p>
        </p:txBody>
      </p:sp>
      <p:pic>
        <p:nvPicPr>
          <p:cNvPr id="10" name="Espace réservé pour une image  3" descr="Une image contenant capture d’écran, Rectangle, carré&#10;&#10;Le contenu généré par l’IA peut être incorrect.">
            <a:extLst>
              <a:ext uri="{FF2B5EF4-FFF2-40B4-BE49-F238E27FC236}">
                <a16:creationId xmlns:a16="http://schemas.microsoft.com/office/drawing/2014/main" id="{1851B8EF-15D0-0249-A035-610559F45F7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31522567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C07FD-B44A-4DF3-D879-F908F294E0A7}"/>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959F22EE-6567-2849-0A1D-36E80E57E596}"/>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B8796A03-927F-8D2F-1516-A739230AFAF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FC8CCDF-FB65-7E1F-DF1A-C62F44484382}"/>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CCCF3035-7B75-0830-7B64-DA71ECE428FD}"/>
              </a:ext>
            </a:extLst>
          </p:cNvPr>
          <p:cNvSpPr txBox="1">
            <a:spLocks/>
          </p:cNvSpPr>
          <p:nvPr/>
        </p:nvSpPr>
        <p:spPr>
          <a:xfrm>
            <a:off x="1681333" y="777385"/>
            <a:ext cx="6840000" cy="612000"/>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Inès veut devenir ingénieure parce qu'elle aime expliquer et partager. </a:t>
            </a:r>
            <a:r>
              <a:rPr kumimoji="0" lang="fr-FR"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Écrivez vrai ou faux sur vos ardoises. Cherchez la réponse dans le texte. </a:t>
            </a:r>
          </a:p>
        </p:txBody>
      </p:sp>
      <p:sp>
        <p:nvSpPr>
          <p:cNvPr id="4" name="ZoneTexte 3">
            <a:extLst>
              <a:ext uri="{FF2B5EF4-FFF2-40B4-BE49-F238E27FC236}">
                <a16:creationId xmlns:a16="http://schemas.microsoft.com/office/drawing/2014/main" id="{F712297E-785F-5D17-E7C8-8486B85DAB56}"/>
              </a:ext>
            </a:extLst>
          </p:cNvPr>
          <p:cNvSpPr txBox="1"/>
          <p:nvPr/>
        </p:nvSpPr>
        <p:spPr>
          <a:xfrm>
            <a:off x="7317791" y="1762848"/>
            <a:ext cx="1487442" cy="49629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70C0"/>
                </a:solidFill>
                <a:effectLst/>
                <a:uLnTx/>
                <a:uFillTx/>
                <a:latin typeface="Dosis "/>
                <a:ea typeface="+mn-ea"/>
                <a:cs typeface="+mn-cs"/>
              </a:rPr>
              <a:t>Vrai ou </a:t>
            </a:r>
            <a:r>
              <a:rPr lang="fr-FR" sz="2000" b="1" dirty="0">
                <a:solidFill>
                  <a:srgbClr val="0070C0"/>
                </a:solidFill>
                <a:latin typeface="Dosis "/>
              </a:rPr>
              <a:t>f</a:t>
            </a:r>
            <a:r>
              <a:rPr kumimoji="0" lang="fr-FR" sz="2000" b="1" i="0" u="none" strike="noStrike" kern="1200" cap="none" spc="0" normalizeH="0" baseline="0" noProof="0" dirty="0">
                <a:ln>
                  <a:noFill/>
                </a:ln>
                <a:solidFill>
                  <a:srgbClr val="0070C0"/>
                </a:solidFill>
                <a:effectLst/>
                <a:uLnTx/>
                <a:uFillTx/>
                <a:latin typeface="Dosis "/>
                <a:ea typeface="+mn-ea"/>
                <a:cs typeface="+mn-cs"/>
              </a:rPr>
              <a:t>aux </a:t>
            </a:r>
          </a:p>
        </p:txBody>
      </p:sp>
      <p:sp>
        <p:nvSpPr>
          <p:cNvPr id="10" name="ZoneTexte 9">
            <a:extLst>
              <a:ext uri="{FF2B5EF4-FFF2-40B4-BE49-F238E27FC236}">
                <a16:creationId xmlns:a16="http://schemas.microsoft.com/office/drawing/2014/main" id="{1E20BCAF-0F7C-4C9C-AB29-B05CE49D19F6}"/>
              </a:ext>
            </a:extLst>
          </p:cNvPr>
          <p:cNvSpPr txBox="1"/>
          <p:nvPr/>
        </p:nvSpPr>
        <p:spPr>
          <a:xfrm>
            <a:off x="334368" y="1834941"/>
            <a:ext cx="7186111" cy="400110"/>
          </a:xfrm>
          <a:prstGeom prst="rect">
            <a:avLst/>
          </a:prstGeom>
          <a:noFill/>
        </p:spPr>
        <p:txBody>
          <a:bodyPr wrap="square">
            <a:spAutoFit/>
          </a:bodyPr>
          <a:lstStyle/>
          <a:p>
            <a:r>
              <a:rPr lang="fr-FR" sz="2000" dirty="0">
                <a:latin typeface="Dosis SemiBold" pitchFamily="2" charset="0"/>
              </a:rPr>
              <a:t> Inès veut devenir ingénieure parce qu'elle aime expliquer et partager.</a:t>
            </a:r>
          </a:p>
        </p:txBody>
      </p:sp>
      <p:sp>
        <p:nvSpPr>
          <p:cNvPr id="3" name="ZoneTexte 2">
            <a:extLst>
              <a:ext uri="{FF2B5EF4-FFF2-40B4-BE49-F238E27FC236}">
                <a16:creationId xmlns:a16="http://schemas.microsoft.com/office/drawing/2014/main" id="{0C2A2F8C-E792-5965-779C-BB4C2109D783}"/>
              </a:ext>
            </a:extLst>
          </p:cNvPr>
          <p:cNvSpPr txBox="1"/>
          <p:nvPr/>
        </p:nvSpPr>
        <p:spPr>
          <a:xfrm>
            <a:off x="470647" y="2331231"/>
            <a:ext cx="8202706" cy="3985706"/>
          </a:xfrm>
          <a:prstGeom prst="rect">
            <a:avLst/>
          </a:prstGeom>
          <a:noFill/>
        </p:spPr>
        <p:txBody>
          <a:bodyPr wrap="square" rtlCol="0">
            <a:spAutoFit/>
          </a:bodyPr>
          <a:lstStyle/>
          <a:p>
            <a:pPr algn="ctr"/>
            <a:r>
              <a:rPr lang="fr-FR" sz="1600" dirty="0">
                <a:latin typeface="Dosis SemiBold" pitchFamily="2" charset="0"/>
              </a:rPr>
              <a:t>La semaine des métiers</a:t>
            </a:r>
          </a:p>
          <a:p>
            <a:pPr algn="just">
              <a:lnSpc>
                <a:spcPct val="150000"/>
              </a:lnSpc>
            </a:pPr>
            <a:r>
              <a:rPr lang="fr-FR" sz="1600" dirty="0">
                <a:latin typeface="Dosis SemiBold" pitchFamily="2" charset="0"/>
              </a:rPr>
              <a:t>Dans notre quartier, l'école se trouve à côté du grand jardin et en face de la mosquée que tout le monde connaît. Chaque matin, mes amis et moi nous y retrouvons avec joie.</a:t>
            </a:r>
          </a:p>
          <a:p>
            <a:pPr algn="just">
              <a:lnSpc>
                <a:spcPct val="150000"/>
              </a:lnSpc>
            </a:pPr>
            <a:r>
              <a:rPr lang="fr-FR" sz="1600" dirty="0">
                <a:latin typeface="Dosis SemiBold" pitchFamily="2" charset="0"/>
              </a:rPr>
              <a:t>Cette semaine, nous allons préparer une exposition sur le métier que nous aimerions faire. Inès rêve de devenir ingénieure parce qu'elle adore les sciences. Karim aimerait être acteur. Moi, je voudrais devenir enseignant car j'aime expliquer et partager. </a:t>
            </a:r>
          </a:p>
          <a:p>
            <a:pPr algn="just">
              <a:lnSpc>
                <a:spcPct val="150000"/>
              </a:lnSpc>
            </a:pPr>
            <a:r>
              <a:rPr lang="fr-FR" sz="1600" dirty="0">
                <a:latin typeface="Dosis SemiBold" pitchFamily="2" charset="0"/>
              </a:rPr>
              <a:t>Notre classe a visité un grand musée où nous avons découvert beaucoup de monuments et d'événements historiques de notre pays. La visite nous a appris la valeur de la solidarité et du respect. Bientôt, une grande fête aura lieu à l'école, nous allons y présenter notre exposition afin de partager nos découvertes et travaux. Cette semaine restera gravée dans ma mémoire, car j'ai compris que le savoir, l'amitié et l'amour de la patrie rendent la vie plus belle.</a:t>
            </a:r>
          </a:p>
        </p:txBody>
      </p:sp>
    </p:spTree>
    <p:extLst>
      <p:ext uri="{BB962C8B-B14F-4D97-AF65-F5344CB8AC3E}">
        <p14:creationId xmlns:p14="http://schemas.microsoft.com/office/powerpoint/2010/main" val="266799873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18882-FFC6-E183-B834-9B227C451DC2}"/>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FC38B0BD-0A06-F6A3-6AF5-BBEFB86ED55F}"/>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7316CAFD-DC85-11AD-74C2-BBB38B9539B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21EF2BA-D734-A041-E2DE-349C927822C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5C23F75F-B00E-6065-3074-19D7F3C01A89}"/>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lvl="0">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La bonne réponse est : </a:t>
            </a:r>
            <a:r>
              <a:rPr lang="fr-FR" dirty="0">
                <a:solidFill>
                  <a:prstClr val="black">
                    <a:lumMod val="65000"/>
                    <a:lumOff val="35000"/>
                  </a:prstClr>
                </a:solidFill>
                <a:latin typeface="Dosis Medium" pitchFamily="2" charset="0"/>
              </a:rPr>
              <a:t>Faux. Inès, rêve de devenir ingénieure parce qu'elle adore les sciences.</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sp>
        <p:nvSpPr>
          <p:cNvPr id="4" name="ZoneTexte 3">
            <a:extLst>
              <a:ext uri="{FF2B5EF4-FFF2-40B4-BE49-F238E27FC236}">
                <a16:creationId xmlns:a16="http://schemas.microsoft.com/office/drawing/2014/main" id="{4F2A97C5-BF6C-2421-8857-B2086D28D574}"/>
              </a:ext>
            </a:extLst>
          </p:cNvPr>
          <p:cNvSpPr txBox="1"/>
          <p:nvPr/>
        </p:nvSpPr>
        <p:spPr>
          <a:xfrm>
            <a:off x="7292787" y="1804862"/>
            <a:ext cx="1487442" cy="49629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C00000"/>
                </a:solidFill>
                <a:effectLst/>
                <a:uLnTx/>
                <a:uFillTx/>
                <a:latin typeface="Dosis "/>
                <a:ea typeface="+mn-ea"/>
                <a:cs typeface="+mn-cs"/>
              </a:rPr>
              <a:t>Faux  </a:t>
            </a:r>
          </a:p>
        </p:txBody>
      </p:sp>
      <p:sp>
        <p:nvSpPr>
          <p:cNvPr id="9" name="ZoneTexte 8">
            <a:extLst>
              <a:ext uri="{FF2B5EF4-FFF2-40B4-BE49-F238E27FC236}">
                <a16:creationId xmlns:a16="http://schemas.microsoft.com/office/drawing/2014/main" id="{E7AE3C7C-48AB-4FF6-BB3A-D66EC863DAFC}"/>
              </a:ext>
            </a:extLst>
          </p:cNvPr>
          <p:cNvSpPr txBox="1"/>
          <p:nvPr/>
        </p:nvSpPr>
        <p:spPr>
          <a:xfrm>
            <a:off x="516146" y="1901042"/>
            <a:ext cx="7186111" cy="400110"/>
          </a:xfrm>
          <a:prstGeom prst="rect">
            <a:avLst/>
          </a:prstGeom>
          <a:noFill/>
        </p:spPr>
        <p:txBody>
          <a:bodyPr wrap="square">
            <a:spAutoFit/>
          </a:bodyPr>
          <a:lstStyle/>
          <a:p>
            <a:r>
              <a:rPr lang="fr-FR" sz="2000" dirty="0">
                <a:latin typeface="Dosis SemiBold" pitchFamily="2" charset="0"/>
              </a:rPr>
              <a:t> Inès veut devenir ingénieure parce qu'elle aime expliquer et partager.</a:t>
            </a:r>
          </a:p>
        </p:txBody>
      </p:sp>
      <p:sp>
        <p:nvSpPr>
          <p:cNvPr id="3" name="ZoneTexte 2">
            <a:extLst>
              <a:ext uri="{FF2B5EF4-FFF2-40B4-BE49-F238E27FC236}">
                <a16:creationId xmlns:a16="http://schemas.microsoft.com/office/drawing/2014/main" id="{155E1628-E175-EC18-2901-75BCDCFDDA0D}"/>
              </a:ext>
            </a:extLst>
          </p:cNvPr>
          <p:cNvSpPr txBox="1"/>
          <p:nvPr/>
        </p:nvSpPr>
        <p:spPr>
          <a:xfrm>
            <a:off x="470647" y="2331231"/>
            <a:ext cx="8202706" cy="3985706"/>
          </a:xfrm>
          <a:prstGeom prst="rect">
            <a:avLst/>
          </a:prstGeom>
          <a:noFill/>
        </p:spPr>
        <p:txBody>
          <a:bodyPr wrap="square" rtlCol="0">
            <a:spAutoFit/>
          </a:bodyPr>
          <a:lstStyle/>
          <a:p>
            <a:pPr algn="ctr"/>
            <a:r>
              <a:rPr lang="fr-FR" sz="1600" dirty="0">
                <a:latin typeface="Dosis SemiBold" pitchFamily="2" charset="0"/>
              </a:rPr>
              <a:t>La semaine des métiers</a:t>
            </a:r>
          </a:p>
          <a:p>
            <a:pPr algn="just">
              <a:lnSpc>
                <a:spcPct val="150000"/>
              </a:lnSpc>
            </a:pPr>
            <a:r>
              <a:rPr lang="fr-FR" sz="1600" dirty="0">
                <a:latin typeface="Dosis SemiBold" pitchFamily="2" charset="0"/>
              </a:rPr>
              <a:t>Dans notre quartier, l'école se trouve à côté du grand jardin et en face de la mosquée que tout le monde connaît. Chaque matin, mes amis et moi nous y retrouvons avec joie.</a:t>
            </a:r>
          </a:p>
          <a:p>
            <a:pPr algn="just">
              <a:lnSpc>
                <a:spcPct val="150000"/>
              </a:lnSpc>
            </a:pPr>
            <a:r>
              <a:rPr lang="fr-FR" sz="1600" dirty="0">
                <a:latin typeface="Dosis SemiBold" pitchFamily="2" charset="0"/>
              </a:rPr>
              <a:t>Cette semaine, nous allons préparer une exposition sur le métier que nous aimerions faire. </a:t>
            </a:r>
            <a:r>
              <a:rPr lang="fr-FR" sz="1600" dirty="0">
                <a:solidFill>
                  <a:srgbClr val="C00000"/>
                </a:solidFill>
                <a:latin typeface="Dosis SemiBold" pitchFamily="2" charset="0"/>
              </a:rPr>
              <a:t>Inès rêve de devenir ingénieure parce qu'elle adore les sciences. </a:t>
            </a:r>
            <a:r>
              <a:rPr lang="fr-FR" sz="1600" dirty="0">
                <a:latin typeface="Dosis SemiBold" pitchFamily="2" charset="0"/>
              </a:rPr>
              <a:t>Karim aimerait être acteur. Moi, je voudrais devenir enseignant car j'aime expliquer et partager. </a:t>
            </a:r>
          </a:p>
          <a:p>
            <a:pPr algn="just">
              <a:lnSpc>
                <a:spcPct val="150000"/>
              </a:lnSpc>
            </a:pPr>
            <a:r>
              <a:rPr lang="fr-FR" sz="1600" dirty="0">
                <a:latin typeface="Dosis SemiBold" pitchFamily="2" charset="0"/>
              </a:rPr>
              <a:t>Notre classe a visité un grand musée où nous avons découvert beaucoup de monuments et d'événements historiques de notre pays. La visite nous a appris la valeur de la solidarité et du respect. Bientôt, une grande fête aura lieu à l'école, nous allons y présenter notre exposition afin de partager nos découvertes et travaux. Cette semaine restera gravée dans ma mémoire, car j'ai compris que le savoir, l'amitié et l'amour de la patrie rendent la vie plus belle.</a:t>
            </a:r>
          </a:p>
        </p:txBody>
      </p:sp>
    </p:spTree>
    <p:extLst>
      <p:ext uri="{BB962C8B-B14F-4D97-AF65-F5344CB8AC3E}">
        <p14:creationId xmlns:p14="http://schemas.microsoft.com/office/powerpoint/2010/main" val="110579471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D9738-ECAE-8C53-5285-87085D660496}"/>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B4A0455B-7680-CFA2-8C7F-D135BDD72F09}"/>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128FE322-D90D-D8CD-B1FB-3A83FFB40C8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CE23DD0-F220-72CE-51E3-91BE47260B3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0CBE1B72-CDB9-80A8-96B5-47C7C6B822C1}"/>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La classe a visité un grand musée. </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Écrivez vrai ou faux sur vos ardoises. Cherchez  la réponse dans le texte. </a:t>
            </a:r>
          </a:p>
        </p:txBody>
      </p:sp>
      <p:sp>
        <p:nvSpPr>
          <p:cNvPr id="4" name="ZoneTexte 3">
            <a:extLst>
              <a:ext uri="{FF2B5EF4-FFF2-40B4-BE49-F238E27FC236}">
                <a16:creationId xmlns:a16="http://schemas.microsoft.com/office/drawing/2014/main" id="{45A27815-61F6-14D8-8970-3DA390E23EDE}"/>
              </a:ext>
            </a:extLst>
          </p:cNvPr>
          <p:cNvSpPr txBox="1"/>
          <p:nvPr/>
        </p:nvSpPr>
        <p:spPr>
          <a:xfrm>
            <a:off x="7185911" y="1672402"/>
            <a:ext cx="1487442" cy="49629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70C0"/>
                </a:solidFill>
                <a:effectLst/>
                <a:uLnTx/>
                <a:uFillTx/>
                <a:latin typeface="Dosis "/>
                <a:ea typeface="+mn-ea"/>
                <a:cs typeface="+mn-cs"/>
              </a:rPr>
              <a:t>Vrai ou </a:t>
            </a:r>
            <a:r>
              <a:rPr lang="fr-FR" sz="2000" b="1" dirty="0">
                <a:solidFill>
                  <a:srgbClr val="0070C0"/>
                </a:solidFill>
                <a:latin typeface="Dosis "/>
              </a:rPr>
              <a:t>f</a:t>
            </a:r>
            <a:r>
              <a:rPr kumimoji="0" lang="fr-FR" sz="2000" b="1" i="0" u="none" strike="noStrike" kern="1200" cap="none" spc="0" normalizeH="0" baseline="0" noProof="0" dirty="0">
                <a:ln>
                  <a:noFill/>
                </a:ln>
                <a:solidFill>
                  <a:srgbClr val="0070C0"/>
                </a:solidFill>
                <a:effectLst/>
                <a:uLnTx/>
                <a:uFillTx/>
                <a:latin typeface="Dosis "/>
                <a:ea typeface="+mn-ea"/>
                <a:cs typeface="+mn-cs"/>
              </a:rPr>
              <a:t>aux </a:t>
            </a:r>
          </a:p>
        </p:txBody>
      </p:sp>
      <p:sp>
        <p:nvSpPr>
          <p:cNvPr id="7" name="ZoneTexte 6">
            <a:extLst>
              <a:ext uri="{FF2B5EF4-FFF2-40B4-BE49-F238E27FC236}">
                <a16:creationId xmlns:a16="http://schemas.microsoft.com/office/drawing/2014/main" id="{D7E40304-AA19-F706-BA7F-576A2EBA335F}"/>
              </a:ext>
            </a:extLst>
          </p:cNvPr>
          <p:cNvSpPr txBox="1"/>
          <p:nvPr/>
        </p:nvSpPr>
        <p:spPr>
          <a:xfrm>
            <a:off x="663387" y="1816523"/>
            <a:ext cx="7019365" cy="369332"/>
          </a:xfrm>
          <a:prstGeom prst="rect">
            <a:avLst/>
          </a:prstGeom>
          <a:noFill/>
        </p:spPr>
        <p:txBody>
          <a:bodyPr wrap="square">
            <a:spAutoFit/>
          </a:bodyPr>
          <a:lstStyle/>
          <a:p>
            <a:pPr algn="ctr"/>
            <a:r>
              <a:rPr lang="fr-FR" b="1" dirty="0">
                <a:solidFill>
                  <a:prstClr val="black">
                    <a:lumMod val="65000"/>
                    <a:lumOff val="35000"/>
                  </a:prstClr>
                </a:solidFill>
                <a:latin typeface="Dosis SemiBold" pitchFamily="2" charset="0"/>
              </a:rPr>
              <a:t>La classe a visité un grand musée.</a:t>
            </a:r>
            <a:endParaRPr lang="fr-FR" b="1" dirty="0">
              <a:latin typeface="Dosis SemiBold" pitchFamily="2" charset="0"/>
            </a:endParaRPr>
          </a:p>
        </p:txBody>
      </p:sp>
      <p:sp>
        <p:nvSpPr>
          <p:cNvPr id="3" name="ZoneTexte 2">
            <a:extLst>
              <a:ext uri="{FF2B5EF4-FFF2-40B4-BE49-F238E27FC236}">
                <a16:creationId xmlns:a16="http://schemas.microsoft.com/office/drawing/2014/main" id="{EFB31B19-303E-A1D9-2A2D-B66CF7BE5F3B}"/>
              </a:ext>
            </a:extLst>
          </p:cNvPr>
          <p:cNvSpPr txBox="1"/>
          <p:nvPr/>
        </p:nvSpPr>
        <p:spPr>
          <a:xfrm>
            <a:off x="470647" y="2331231"/>
            <a:ext cx="8202706" cy="3985706"/>
          </a:xfrm>
          <a:prstGeom prst="rect">
            <a:avLst/>
          </a:prstGeom>
          <a:noFill/>
        </p:spPr>
        <p:txBody>
          <a:bodyPr wrap="square" rtlCol="0">
            <a:spAutoFit/>
          </a:bodyPr>
          <a:lstStyle/>
          <a:p>
            <a:pPr algn="ctr"/>
            <a:r>
              <a:rPr lang="fr-FR" sz="1600" dirty="0">
                <a:latin typeface="Dosis SemiBold" pitchFamily="2" charset="0"/>
              </a:rPr>
              <a:t>La semaine des métiers</a:t>
            </a:r>
          </a:p>
          <a:p>
            <a:pPr algn="just">
              <a:lnSpc>
                <a:spcPct val="150000"/>
              </a:lnSpc>
            </a:pPr>
            <a:r>
              <a:rPr lang="fr-FR" sz="1600" dirty="0">
                <a:latin typeface="Dosis SemiBold" pitchFamily="2" charset="0"/>
              </a:rPr>
              <a:t>Dans notre quartier, l'école se trouve à côté du grand jardin et en face de la mosquée que tout le monde connaît. Chaque matin, mes amis et moi nous y retrouvons avec joie.</a:t>
            </a:r>
          </a:p>
          <a:p>
            <a:pPr algn="just">
              <a:lnSpc>
                <a:spcPct val="150000"/>
              </a:lnSpc>
            </a:pPr>
            <a:r>
              <a:rPr lang="fr-FR" sz="1600" dirty="0">
                <a:latin typeface="Dosis SemiBold" pitchFamily="2" charset="0"/>
              </a:rPr>
              <a:t>Cette semaine, nous allons préparer une exposition sur le métier que nous aimerions faire. Inès rêve de devenir ingénieure parce qu'elle adore les sciences. Karim aimerait être acteur. Moi, je voudrais devenir enseignant car j'aime expliquer et partager. </a:t>
            </a:r>
          </a:p>
          <a:p>
            <a:pPr algn="just">
              <a:lnSpc>
                <a:spcPct val="150000"/>
              </a:lnSpc>
            </a:pPr>
            <a:r>
              <a:rPr lang="fr-FR" sz="1600" dirty="0">
                <a:latin typeface="Dosis SemiBold" pitchFamily="2" charset="0"/>
              </a:rPr>
              <a:t>Notre classe a visité un grand musée où nous avons découvert beaucoup de monuments et d'événements historiques de notre pays. La visite nous a appris la valeur de la solidarité et du respect. Bientôt, une grande fête aura lieu à l'école, nous allons y présenter notre exposition afin de partager nos découvertes et travaux. Cette semaine restera gravée dans ma mémoire, car j'ai compris que le savoir, l'amitié et l'amour de la patrie rendent la vie plus belle.</a:t>
            </a:r>
          </a:p>
        </p:txBody>
      </p:sp>
    </p:spTree>
    <p:extLst>
      <p:ext uri="{BB962C8B-B14F-4D97-AF65-F5344CB8AC3E}">
        <p14:creationId xmlns:p14="http://schemas.microsoft.com/office/powerpoint/2010/main" val="296998388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E0515-9796-B187-76B8-209D7195A922}"/>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0DA6A11E-3F0E-E771-1172-16A8800DC96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838DFEB5-2085-87AC-F723-A6989E282F6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BD13B82-241C-6521-4172-66CE5ED851F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B98183E2-6556-DB00-9654-05A39D5BDB41}"/>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lvl="0">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La bonne réponse est : </a:t>
            </a:r>
            <a:r>
              <a:rPr lang="fr-FR" dirty="0">
                <a:solidFill>
                  <a:prstClr val="black">
                    <a:lumMod val="65000"/>
                    <a:lumOff val="35000"/>
                  </a:prstClr>
                </a:solidFill>
                <a:latin typeface="Dosis Medium" pitchFamily="2" charset="0"/>
              </a:rPr>
              <a:t>vrai</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La classe a visité un grand musée.</a:t>
            </a:r>
          </a:p>
        </p:txBody>
      </p:sp>
      <p:sp>
        <p:nvSpPr>
          <p:cNvPr id="4" name="ZoneTexte 3">
            <a:extLst>
              <a:ext uri="{FF2B5EF4-FFF2-40B4-BE49-F238E27FC236}">
                <a16:creationId xmlns:a16="http://schemas.microsoft.com/office/drawing/2014/main" id="{6CD00DD9-68A8-4CD1-78E8-345224D33E39}"/>
              </a:ext>
            </a:extLst>
          </p:cNvPr>
          <p:cNvSpPr txBox="1"/>
          <p:nvPr/>
        </p:nvSpPr>
        <p:spPr>
          <a:xfrm>
            <a:off x="7185911" y="1672402"/>
            <a:ext cx="1487442" cy="49629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C00000"/>
                </a:solidFill>
                <a:effectLst/>
                <a:uLnTx/>
                <a:uFillTx/>
                <a:latin typeface="Dosis "/>
                <a:ea typeface="+mn-ea"/>
                <a:cs typeface="+mn-cs"/>
              </a:rPr>
              <a:t>Vrai  </a:t>
            </a:r>
          </a:p>
        </p:txBody>
      </p:sp>
      <p:sp>
        <p:nvSpPr>
          <p:cNvPr id="5" name="ZoneTexte 4">
            <a:extLst>
              <a:ext uri="{FF2B5EF4-FFF2-40B4-BE49-F238E27FC236}">
                <a16:creationId xmlns:a16="http://schemas.microsoft.com/office/drawing/2014/main" id="{99C93A2B-CBBB-D0DB-2018-9986B49B5C6C}"/>
              </a:ext>
            </a:extLst>
          </p:cNvPr>
          <p:cNvSpPr txBox="1"/>
          <p:nvPr/>
        </p:nvSpPr>
        <p:spPr>
          <a:xfrm>
            <a:off x="663387" y="1816523"/>
            <a:ext cx="7019365" cy="369332"/>
          </a:xfrm>
          <a:prstGeom prst="rect">
            <a:avLst/>
          </a:prstGeom>
          <a:noFill/>
        </p:spPr>
        <p:txBody>
          <a:bodyPr wrap="square">
            <a:spAutoFit/>
          </a:bodyPr>
          <a:lstStyle/>
          <a:p>
            <a:pPr algn="ctr"/>
            <a:r>
              <a:rPr lang="fr-FR" b="1" dirty="0">
                <a:solidFill>
                  <a:prstClr val="black">
                    <a:lumMod val="65000"/>
                    <a:lumOff val="35000"/>
                  </a:prstClr>
                </a:solidFill>
                <a:latin typeface="Dosis SemiBold" pitchFamily="2" charset="0"/>
              </a:rPr>
              <a:t>La classe a visité un grand musée.</a:t>
            </a:r>
            <a:endParaRPr lang="fr-FR" b="1" dirty="0">
              <a:latin typeface="Dosis SemiBold" pitchFamily="2" charset="0"/>
            </a:endParaRPr>
          </a:p>
        </p:txBody>
      </p:sp>
      <p:sp>
        <p:nvSpPr>
          <p:cNvPr id="7" name="ZoneTexte 6">
            <a:extLst>
              <a:ext uri="{FF2B5EF4-FFF2-40B4-BE49-F238E27FC236}">
                <a16:creationId xmlns:a16="http://schemas.microsoft.com/office/drawing/2014/main" id="{A386BDAF-6AC6-00E2-A04B-41A33F48E23D}"/>
              </a:ext>
            </a:extLst>
          </p:cNvPr>
          <p:cNvSpPr txBox="1"/>
          <p:nvPr/>
        </p:nvSpPr>
        <p:spPr>
          <a:xfrm>
            <a:off x="470647" y="2331231"/>
            <a:ext cx="8202706" cy="3985706"/>
          </a:xfrm>
          <a:prstGeom prst="rect">
            <a:avLst/>
          </a:prstGeom>
          <a:noFill/>
        </p:spPr>
        <p:txBody>
          <a:bodyPr wrap="square" rtlCol="0">
            <a:spAutoFit/>
          </a:bodyPr>
          <a:lstStyle/>
          <a:p>
            <a:pPr algn="ctr"/>
            <a:r>
              <a:rPr lang="fr-FR" sz="1600" dirty="0">
                <a:latin typeface="Dosis SemiBold" pitchFamily="2" charset="0"/>
              </a:rPr>
              <a:t>La semaine des métiers</a:t>
            </a:r>
          </a:p>
          <a:p>
            <a:pPr algn="just">
              <a:lnSpc>
                <a:spcPct val="150000"/>
              </a:lnSpc>
            </a:pPr>
            <a:r>
              <a:rPr lang="fr-FR" sz="1600" dirty="0">
                <a:latin typeface="Dosis SemiBold" pitchFamily="2" charset="0"/>
              </a:rPr>
              <a:t>Dans notre quartier, l'école se trouve à côté du grand jardin et en face de la mosquée que tout le monde connaît. Chaque matin, mes amis et moi nous y retrouvons avec joie.</a:t>
            </a:r>
          </a:p>
          <a:p>
            <a:pPr algn="just">
              <a:lnSpc>
                <a:spcPct val="150000"/>
              </a:lnSpc>
            </a:pPr>
            <a:r>
              <a:rPr lang="fr-FR" sz="1600" dirty="0">
                <a:latin typeface="Dosis SemiBold" pitchFamily="2" charset="0"/>
              </a:rPr>
              <a:t>Cette semaine, nous allons préparer une exposition sur le métier que nous aimerions faire. Inès rêve de devenir ingénieure parce qu'elle adore les sciences. Karim aimerait être acteur. Moi, je voudrais devenir enseignant car j'aime expliquer et partager. </a:t>
            </a:r>
          </a:p>
          <a:p>
            <a:pPr algn="just">
              <a:lnSpc>
                <a:spcPct val="150000"/>
              </a:lnSpc>
            </a:pPr>
            <a:r>
              <a:rPr lang="fr-FR" sz="1600" dirty="0">
                <a:solidFill>
                  <a:srgbClr val="C00000"/>
                </a:solidFill>
                <a:latin typeface="Dosis SemiBold" pitchFamily="2" charset="0"/>
              </a:rPr>
              <a:t>Notre classe a visité un grand musée </a:t>
            </a:r>
            <a:r>
              <a:rPr lang="fr-FR" sz="1600" dirty="0">
                <a:latin typeface="Dosis SemiBold" pitchFamily="2" charset="0"/>
              </a:rPr>
              <a:t>où nous avons découvert beaucoup de monuments et d'événements historiques de notre pays. La visite nous a appris la valeur de la solidarité et du respect. Bientôt, une grande fête aura lieu à l'école, nous allons y présenter notre exposition afin de partager nos découvertes et travaux. Cette semaine restera gravée dans ma mémoire, car j'ai compris que le savoir, l'amitié et l'amour de la patrie rendent la vie plus belle.</a:t>
            </a:r>
          </a:p>
        </p:txBody>
      </p:sp>
    </p:spTree>
    <p:extLst>
      <p:ext uri="{BB962C8B-B14F-4D97-AF65-F5344CB8AC3E}">
        <p14:creationId xmlns:p14="http://schemas.microsoft.com/office/powerpoint/2010/main" val="173595862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2DFC1-77E2-8B8C-531F-6FD619A08C75}"/>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9A6E510A-B2BF-BA54-18AA-465C41E5FC08}"/>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0510C9AE-792C-CE91-AE76-46A7B066ACA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3FD7F81-5DE9-4E22-51AF-659FAB7370C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1EE9C67B-F50A-12D5-85E0-6A07DE2B5099}"/>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Relevez dans le texte le synonyme du mot « travail ». Écrivez la réponse sur vos ardoises. </a:t>
            </a:r>
          </a:p>
        </p:txBody>
      </p:sp>
      <p:sp>
        <p:nvSpPr>
          <p:cNvPr id="2" name="ZoneTexte 1">
            <a:extLst>
              <a:ext uri="{FF2B5EF4-FFF2-40B4-BE49-F238E27FC236}">
                <a16:creationId xmlns:a16="http://schemas.microsoft.com/office/drawing/2014/main" id="{0966B29B-CD3A-3718-CEC6-9CB24F00F6AD}"/>
              </a:ext>
            </a:extLst>
          </p:cNvPr>
          <p:cNvSpPr txBox="1"/>
          <p:nvPr/>
        </p:nvSpPr>
        <p:spPr>
          <a:xfrm>
            <a:off x="2133489" y="1471428"/>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travail  = ……………  </a:t>
            </a:r>
            <a:r>
              <a:rPr kumimoji="0" lang="fr-FR" sz="2800" b="1" i="0" u="none" strike="noStrike" kern="1200" cap="none" spc="0" normalizeH="0" baseline="0" noProof="0" dirty="0">
                <a:ln>
                  <a:noFill/>
                </a:ln>
                <a:effectLst/>
                <a:uLnTx/>
                <a:uFillTx/>
                <a:latin typeface="Dosis SemiBold" pitchFamily="2" charset="0"/>
              </a:rPr>
              <a:t>  </a:t>
            </a:r>
          </a:p>
        </p:txBody>
      </p:sp>
      <p:sp>
        <p:nvSpPr>
          <p:cNvPr id="4" name="ZoneTexte 3">
            <a:extLst>
              <a:ext uri="{FF2B5EF4-FFF2-40B4-BE49-F238E27FC236}">
                <a16:creationId xmlns:a16="http://schemas.microsoft.com/office/drawing/2014/main" id="{029C8C1F-2C48-9021-2783-833DB6F2990C}"/>
              </a:ext>
            </a:extLst>
          </p:cNvPr>
          <p:cNvSpPr txBox="1"/>
          <p:nvPr/>
        </p:nvSpPr>
        <p:spPr>
          <a:xfrm>
            <a:off x="470647" y="2331231"/>
            <a:ext cx="8202706" cy="3985706"/>
          </a:xfrm>
          <a:prstGeom prst="rect">
            <a:avLst/>
          </a:prstGeom>
          <a:noFill/>
        </p:spPr>
        <p:txBody>
          <a:bodyPr wrap="square" rtlCol="0">
            <a:spAutoFit/>
          </a:bodyPr>
          <a:lstStyle/>
          <a:p>
            <a:pPr algn="ctr"/>
            <a:r>
              <a:rPr lang="fr-FR" sz="1600" dirty="0">
                <a:latin typeface="Dosis SemiBold" pitchFamily="2" charset="0"/>
              </a:rPr>
              <a:t>La semaine des métiers</a:t>
            </a:r>
          </a:p>
          <a:p>
            <a:pPr algn="just">
              <a:lnSpc>
                <a:spcPct val="150000"/>
              </a:lnSpc>
            </a:pPr>
            <a:r>
              <a:rPr lang="fr-FR" sz="1600" dirty="0">
                <a:latin typeface="Dosis SemiBold" pitchFamily="2" charset="0"/>
              </a:rPr>
              <a:t>Dans notre quartier, l'école se trouve à côté du grand jardin et en face de la mosquée que tout le monde connaît. Chaque matin, mes amis et moi nous y retrouvons avec joie.</a:t>
            </a:r>
          </a:p>
          <a:p>
            <a:pPr algn="just">
              <a:lnSpc>
                <a:spcPct val="150000"/>
              </a:lnSpc>
            </a:pPr>
            <a:r>
              <a:rPr lang="fr-FR" sz="1600" dirty="0">
                <a:latin typeface="Dosis SemiBold" pitchFamily="2" charset="0"/>
              </a:rPr>
              <a:t>Cette semaine, nous allons préparer une exposition sur le métier que nous aimerions faire. Inès rêve de devenir ingénieure parce qu'elle adore les sciences. Karim aimerait être acteur. Moi, je voudrais devenir enseignant car j'aime expliquer et partager. </a:t>
            </a:r>
          </a:p>
          <a:p>
            <a:pPr algn="just">
              <a:lnSpc>
                <a:spcPct val="150000"/>
              </a:lnSpc>
            </a:pPr>
            <a:r>
              <a:rPr lang="fr-FR" sz="1600" dirty="0">
                <a:latin typeface="Dosis SemiBold" pitchFamily="2" charset="0"/>
              </a:rPr>
              <a:t>Notre classe a visité un grand musée où nous avons découvert beaucoup de monuments et d'événements historiques de notre pays. La visite nous a appris la valeur de la solidarité et du respect. Bientôt, une grande fête aura lieu à l'école, nous allons y présenter notre exposition afin de partager nos découvertes et travaux. Cette semaine restera gravée dans ma mémoire, car j'ai compris que le savoir, l'amitié et l'amour de la patrie rendent la vie plus belle.</a:t>
            </a:r>
          </a:p>
        </p:txBody>
      </p:sp>
    </p:spTree>
    <p:extLst>
      <p:ext uri="{BB962C8B-B14F-4D97-AF65-F5344CB8AC3E}">
        <p14:creationId xmlns:p14="http://schemas.microsoft.com/office/powerpoint/2010/main" val="2522152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3F07F-8195-AB3E-0397-71213409CC82}"/>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CC434A30-F5F3-F68C-9E1A-F941239DD178}"/>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8DDA0AD6-53B5-96C9-C3A0-719F130D3D7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4A6E38C-9F40-CE9F-FD83-AB8C281093F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688195BC-08B1-2950-4CF5-5D19B6DFC568}"/>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La bonne réponse est : </a:t>
            </a:r>
            <a:r>
              <a:rPr lang="fr-FR" dirty="0">
                <a:solidFill>
                  <a:prstClr val="black">
                    <a:lumMod val="65000"/>
                    <a:lumOff val="35000"/>
                  </a:prstClr>
                </a:solidFill>
                <a:latin typeface="Dosis Medium" pitchFamily="2" charset="0"/>
              </a:rPr>
              <a:t>métier.</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sp>
        <p:nvSpPr>
          <p:cNvPr id="2" name="ZoneTexte 1">
            <a:extLst>
              <a:ext uri="{FF2B5EF4-FFF2-40B4-BE49-F238E27FC236}">
                <a16:creationId xmlns:a16="http://schemas.microsoft.com/office/drawing/2014/main" id="{5F405FC2-9285-4CA6-6699-6F71AF93509E}"/>
              </a:ext>
            </a:extLst>
          </p:cNvPr>
          <p:cNvSpPr txBox="1"/>
          <p:nvPr/>
        </p:nvSpPr>
        <p:spPr>
          <a:xfrm>
            <a:off x="2133489" y="1389385"/>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travail  = </a:t>
            </a:r>
            <a:r>
              <a:rPr lang="fr-FR" sz="2800" b="1" dirty="0">
                <a:solidFill>
                  <a:srgbClr val="2196B1"/>
                </a:solidFill>
                <a:latin typeface="Dosis SemiBold" pitchFamily="2" charset="0"/>
              </a:rPr>
              <a:t>métier</a:t>
            </a:r>
            <a:r>
              <a:rPr lang="fr-FR" sz="2800" b="1" dirty="0">
                <a:latin typeface="Dosis SemiBold" pitchFamily="2" charset="0"/>
              </a:rPr>
              <a:t>  </a:t>
            </a:r>
            <a:r>
              <a:rPr kumimoji="0" lang="fr-FR" sz="2800" b="1" i="0" u="none" strike="noStrike" kern="1200" cap="none" spc="0" normalizeH="0" baseline="0" noProof="0" dirty="0">
                <a:ln>
                  <a:noFill/>
                </a:ln>
                <a:effectLst/>
                <a:uLnTx/>
                <a:uFillTx/>
                <a:latin typeface="Dosis SemiBold" pitchFamily="2" charset="0"/>
              </a:rPr>
              <a:t>  </a:t>
            </a:r>
          </a:p>
        </p:txBody>
      </p:sp>
      <p:sp>
        <p:nvSpPr>
          <p:cNvPr id="4" name="ZoneTexte 3">
            <a:extLst>
              <a:ext uri="{FF2B5EF4-FFF2-40B4-BE49-F238E27FC236}">
                <a16:creationId xmlns:a16="http://schemas.microsoft.com/office/drawing/2014/main" id="{062C90F5-BE0E-1F82-FCFA-B7E14AED4D7A}"/>
              </a:ext>
            </a:extLst>
          </p:cNvPr>
          <p:cNvSpPr txBox="1"/>
          <p:nvPr/>
        </p:nvSpPr>
        <p:spPr>
          <a:xfrm>
            <a:off x="470647" y="2331231"/>
            <a:ext cx="8202706" cy="3985706"/>
          </a:xfrm>
          <a:prstGeom prst="rect">
            <a:avLst/>
          </a:prstGeom>
          <a:noFill/>
        </p:spPr>
        <p:txBody>
          <a:bodyPr wrap="square" rtlCol="0">
            <a:spAutoFit/>
          </a:bodyPr>
          <a:lstStyle/>
          <a:p>
            <a:pPr algn="ctr"/>
            <a:r>
              <a:rPr lang="fr-FR" sz="1600" dirty="0">
                <a:latin typeface="Dosis SemiBold" pitchFamily="2" charset="0"/>
              </a:rPr>
              <a:t>La semaine des métiers</a:t>
            </a:r>
          </a:p>
          <a:p>
            <a:pPr algn="just">
              <a:lnSpc>
                <a:spcPct val="150000"/>
              </a:lnSpc>
            </a:pPr>
            <a:r>
              <a:rPr lang="fr-FR" sz="1600" dirty="0">
                <a:latin typeface="Dosis SemiBold" pitchFamily="2" charset="0"/>
              </a:rPr>
              <a:t>Dans notre quartier, l'école se trouve à côté du grand jardin et en face de la mosquée que tout le monde connaît. Chaque matin, mes amis et moi nous y retrouvons avec joie.</a:t>
            </a:r>
          </a:p>
          <a:p>
            <a:pPr algn="just">
              <a:lnSpc>
                <a:spcPct val="150000"/>
              </a:lnSpc>
            </a:pPr>
            <a:r>
              <a:rPr lang="fr-FR" sz="1600" dirty="0">
                <a:latin typeface="Dosis SemiBold" pitchFamily="2" charset="0"/>
              </a:rPr>
              <a:t>Cette semaine, nous allons préparer une exposition sur </a:t>
            </a:r>
            <a:r>
              <a:rPr lang="fr-FR" sz="1600" dirty="0">
                <a:solidFill>
                  <a:srgbClr val="C00000"/>
                </a:solidFill>
                <a:latin typeface="Dosis SemiBold" pitchFamily="2" charset="0"/>
              </a:rPr>
              <a:t>le métier </a:t>
            </a:r>
            <a:r>
              <a:rPr lang="fr-FR" sz="1600" dirty="0">
                <a:latin typeface="Dosis SemiBold" pitchFamily="2" charset="0"/>
              </a:rPr>
              <a:t>que nous aimerions faire. Inès rêve de devenir ingénieure parce qu'elle adore les sciences. Karim aimerait être acteur. Moi, je voudrais devenir enseignant car j'aime expliquer et partager. </a:t>
            </a:r>
          </a:p>
          <a:p>
            <a:pPr algn="just">
              <a:lnSpc>
                <a:spcPct val="150000"/>
              </a:lnSpc>
            </a:pPr>
            <a:r>
              <a:rPr lang="fr-FR" sz="1600" dirty="0">
                <a:latin typeface="Dosis SemiBold" pitchFamily="2" charset="0"/>
              </a:rPr>
              <a:t>Notre classe a visité un grand musée où nous avons découvert beaucoup de monuments et d'événements historiques de notre pays. La visite nous a appris la valeur de la solidarité et du respect. Bientôt, une grande fête aura lieu à l'école, nous allons y présenter notre exposition afin de partager nos découvertes et travaux. Cette semaine restera gravée dans ma mémoire, car j'ai compris que le savoir, l'amitié et l'amour de la patrie rendent la vie plus belle.</a:t>
            </a:r>
          </a:p>
        </p:txBody>
      </p:sp>
    </p:spTree>
    <p:extLst>
      <p:ext uri="{BB962C8B-B14F-4D97-AF65-F5344CB8AC3E}">
        <p14:creationId xmlns:p14="http://schemas.microsoft.com/office/powerpoint/2010/main" val="122120459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2DFC1-77E2-8B8C-531F-6FD619A08C75}"/>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9A6E510A-B2BF-BA54-18AA-465C41E5FC08}"/>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0510C9AE-792C-CE91-AE76-46A7B066ACA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3FD7F81-5DE9-4E22-51AF-659FAB7370C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1EE9C67B-F50A-12D5-85E0-6A07DE2B5099}"/>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Relevez dans le texte le synonyme du mot « b</a:t>
            </a:r>
            <a:r>
              <a:rPr lang="fr-FR" dirty="0" err="1">
                <a:solidFill>
                  <a:prstClr val="black">
                    <a:lumMod val="65000"/>
                    <a:lumOff val="35000"/>
                  </a:prstClr>
                </a:solidFill>
                <a:latin typeface="Dosis Medium" pitchFamily="2" charset="0"/>
              </a:rPr>
              <a:t>onheur</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Écrivez la réponse sur vos ardoises. </a:t>
            </a:r>
          </a:p>
        </p:txBody>
      </p:sp>
      <p:sp>
        <p:nvSpPr>
          <p:cNvPr id="2" name="ZoneTexte 1">
            <a:extLst>
              <a:ext uri="{FF2B5EF4-FFF2-40B4-BE49-F238E27FC236}">
                <a16:creationId xmlns:a16="http://schemas.microsoft.com/office/drawing/2014/main" id="{0966B29B-CD3A-3718-CEC6-9CB24F00F6AD}"/>
              </a:ext>
            </a:extLst>
          </p:cNvPr>
          <p:cNvSpPr txBox="1"/>
          <p:nvPr/>
        </p:nvSpPr>
        <p:spPr>
          <a:xfrm>
            <a:off x="2133489" y="1445939"/>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bonheur = ……………  </a:t>
            </a:r>
            <a:r>
              <a:rPr kumimoji="0" lang="fr-FR" sz="2800" b="1" i="0" u="none" strike="noStrike" kern="1200" cap="none" spc="0" normalizeH="0" baseline="0" noProof="0" dirty="0">
                <a:ln>
                  <a:noFill/>
                </a:ln>
                <a:effectLst/>
                <a:uLnTx/>
                <a:uFillTx/>
                <a:latin typeface="Dosis SemiBold" pitchFamily="2" charset="0"/>
              </a:rPr>
              <a:t>  </a:t>
            </a:r>
          </a:p>
        </p:txBody>
      </p:sp>
      <p:sp>
        <p:nvSpPr>
          <p:cNvPr id="4" name="ZoneTexte 3">
            <a:extLst>
              <a:ext uri="{FF2B5EF4-FFF2-40B4-BE49-F238E27FC236}">
                <a16:creationId xmlns:a16="http://schemas.microsoft.com/office/drawing/2014/main" id="{1A0EFE68-A057-863F-96ED-3BBCA3281689}"/>
              </a:ext>
            </a:extLst>
          </p:cNvPr>
          <p:cNvSpPr txBox="1"/>
          <p:nvPr/>
        </p:nvSpPr>
        <p:spPr>
          <a:xfrm>
            <a:off x="470647" y="2331231"/>
            <a:ext cx="8202706" cy="3985706"/>
          </a:xfrm>
          <a:prstGeom prst="rect">
            <a:avLst/>
          </a:prstGeom>
          <a:noFill/>
        </p:spPr>
        <p:txBody>
          <a:bodyPr wrap="square" rtlCol="0">
            <a:spAutoFit/>
          </a:bodyPr>
          <a:lstStyle/>
          <a:p>
            <a:pPr algn="ctr"/>
            <a:r>
              <a:rPr lang="fr-FR" sz="1600" dirty="0">
                <a:latin typeface="Dosis SemiBold" pitchFamily="2" charset="0"/>
              </a:rPr>
              <a:t>La semaine des métiers</a:t>
            </a:r>
          </a:p>
          <a:p>
            <a:pPr algn="just">
              <a:lnSpc>
                <a:spcPct val="150000"/>
              </a:lnSpc>
            </a:pPr>
            <a:r>
              <a:rPr lang="fr-FR" sz="1600" dirty="0">
                <a:latin typeface="Dosis SemiBold" pitchFamily="2" charset="0"/>
              </a:rPr>
              <a:t>Dans notre quartier, l'école se trouve à côté du grand jardin et en face de la mosquée que tout le monde connaît. Chaque matin, mes amis et moi nous y retrouvons avec joie.</a:t>
            </a:r>
          </a:p>
          <a:p>
            <a:pPr algn="just">
              <a:lnSpc>
                <a:spcPct val="150000"/>
              </a:lnSpc>
            </a:pPr>
            <a:r>
              <a:rPr lang="fr-FR" sz="1600" dirty="0">
                <a:latin typeface="Dosis SemiBold" pitchFamily="2" charset="0"/>
              </a:rPr>
              <a:t>Cette semaine, nous allons préparer une exposition sur le métier que nous aimerions faire. Inès rêve de devenir ingénieure parce qu'elle adore les sciences. Karim aimerait être acteur. Moi, je voudrais devenir enseignant car j'aime expliquer et partager. </a:t>
            </a:r>
          </a:p>
          <a:p>
            <a:pPr algn="just">
              <a:lnSpc>
                <a:spcPct val="150000"/>
              </a:lnSpc>
            </a:pPr>
            <a:r>
              <a:rPr lang="fr-FR" sz="1600" dirty="0">
                <a:latin typeface="Dosis SemiBold" pitchFamily="2" charset="0"/>
              </a:rPr>
              <a:t>Notre classe a visité un grand musée où nous avons découvert beaucoup de monuments et d'événements historiques de notre pays. La visite nous a appris la valeur de la solidarité et du respect. Bientôt, une grande fête aura lieu à l'école, nous allons y présenter notre exposition afin de partager nos découvertes et travaux. Cette semaine restera gravée dans ma mémoire, car j'ai compris que le savoir, l'amitié et l'amour de la patrie rendent la vie plus belle.</a:t>
            </a:r>
          </a:p>
        </p:txBody>
      </p:sp>
    </p:spTree>
    <p:extLst>
      <p:ext uri="{BB962C8B-B14F-4D97-AF65-F5344CB8AC3E}">
        <p14:creationId xmlns:p14="http://schemas.microsoft.com/office/powerpoint/2010/main" val="96207787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3F07F-8195-AB3E-0397-71213409CC82}"/>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CC434A30-F5F3-F68C-9E1A-F941239DD178}"/>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8DDA0AD6-53B5-96C9-C3A0-719F130D3D7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4A6E38C-9F40-CE9F-FD83-AB8C281093F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688195BC-08B1-2950-4CF5-5D19B6DFC568}"/>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La bonne réponse est : </a:t>
            </a:r>
            <a:r>
              <a:rPr lang="fr-FR" dirty="0">
                <a:solidFill>
                  <a:prstClr val="black">
                    <a:lumMod val="65000"/>
                    <a:lumOff val="35000"/>
                  </a:prstClr>
                </a:solidFill>
                <a:latin typeface="Dosis Medium" pitchFamily="2" charset="0"/>
              </a:rPr>
              <a:t>joie.</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sp>
        <p:nvSpPr>
          <p:cNvPr id="2" name="ZoneTexte 1">
            <a:extLst>
              <a:ext uri="{FF2B5EF4-FFF2-40B4-BE49-F238E27FC236}">
                <a16:creationId xmlns:a16="http://schemas.microsoft.com/office/drawing/2014/main" id="{5F405FC2-9285-4CA6-6699-6F71AF93509E}"/>
              </a:ext>
            </a:extLst>
          </p:cNvPr>
          <p:cNvSpPr txBox="1"/>
          <p:nvPr/>
        </p:nvSpPr>
        <p:spPr>
          <a:xfrm>
            <a:off x="2133489" y="1471428"/>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bonheur = </a:t>
            </a:r>
            <a:r>
              <a:rPr lang="fr-FR" sz="2800" b="1" dirty="0">
                <a:solidFill>
                  <a:srgbClr val="2196B1"/>
                </a:solidFill>
                <a:latin typeface="Dosis SemiBold" pitchFamily="2" charset="0"/>
              </a:rPr>
              <a:t>joie</a:t>
            </a:r>
            <a:r>
              <a:rPr lang="fr-FR" sz="2800" b="1" dirty="0">
                <a:latin typeface="Dosis SemiBold" pitchFamily="2" charset="0"/>
              </a:rPr>
              <a:t>  </a:t>
            </a:r>
            <a:r>
              <a:rPr kumimoji="0" lang="fr-FR" sz="2800" b="1" i="0" u="none" strike="noStrike" kern="1200" cap="none" spc="0" normalizeH="0" baseline="0" noProof="0" dirty="0">
                <a:ln>
                  <a:noFill/>
                </a:ln>
                <a:effectLst/>
                <a:uLnTx/>
                <a:uFillTx/>
                <a:latin typeface="Dosis SemiBold" pitchFamily="2" charset="0"/>
              </a:rPr>
              <a:t>  </a:t>
            </a:r>
          </a:p>
        </p:txBody>
      </p:sp>
      <p:sp>
        <p:nvSpPr>
          <p:cNvPr id="4" name="ZoneTexte 3">
            <a:extLst>
              <a:ext uri="{FF2B5EF4-FFF2-40B4-BE49-F238E27FC236}">
                <a16:creationId xmlns:a16="http://schemas.microsoft.com/office/drawing/2014/main" id="{12A5C385-8E33-484B-84FB-23F448A143B5}"/>
              </a:ext>
            </a:extLst>
          </p:cNvPr>
          <p:cNvSpPr txBox="1"/>
          <p:nvPr/>
        </p:nvSpPr>
        <p:spPr>
          <a:xfrm>
            <a:off x="470647" y="2331231"/>
            <a:ext cx="8202706" cy="3985706"/>
          </a:xfrm>
          <a:prstGeom prst="rect">
            <a:avLst/>
          </a:prstGeom>
          <a:noFill/>
        </p:spPr>
        <p:txBody>
          <a:bodyPr wrap="square" rtlCol="0">
            <a:spAutoFit/>
          </a:bodyPr>
          <a:lstStyle/>
          <a:p>
            <a:pPr algn="ctr"/>
            <a:r>
              <a:rPr lang="fr-FR" sz="1600" dirty="0">
                <a:latin typeface="Dosis SemiBold" pitchFamily="2" charset="0"/>
              </a:rPr>
              <a:t>La semaine des métiers</a:t>
            </a:r>
          </a:p>
          <a:p>
            <a:pPr algn="just">
              <a:lnSpc>
                <a:spcPct val="150000"/>
              </a:lnSpc>
            </a:pPr>
            <a:r>
              <a:rPr lang="fr-FR" sz="1600" dirty="0">
                <a:latin typeface="Dosis SemiBold" pitchFamily="2" charset="0"/>
              </a:rPr>
              <a:t>Dans notre quartier, l'école se trouve à côté du grand jardin et en face de la mosquée que tout le monde connaît. Chaque matin, mes amis et moi nous y retrouvons avec</a:t>
            </a:r>
            <a:r>
              <a:rPr lang="fr-FR" sz="1600" dirty="0">
                <a:solidFill>
                  <a:srgbClr val="C00000"/>
                </a:solidFill>
                <a:latin typeface="Dosis SemiBold" pitchFamily="2" charset="0"/>
              </a:rPr>
              <a:t> joie</a:t>
            </a:r>
            <a:r>
              <a:rPr lang="fr-FR" sz="1600" dirty="0">
                <a:latin typeface="Dosis SemiBold" pitchFamily="2" charset="0"/>
              </a:rPr>
              <a:t>.</a:t>
            </a:r>
          </a:p>
          <a:p>
            <a:pPr algn="just">
              <a:lnSpc>
                <a:spcPct val="150000"/>
              </a:lnSpc>
            </a:pPr>
            <a:r>
              <a:rPr lang="fr-FR" sz="1600" dirty="0">
                <a:latin typeface="Dosis SemiBold" pitchFamily="2" charset="0"/>
              </a:rPr>
              <a:t>Cette semaine, nous allons préparer une exposition sur le métier que nous aimerions faire. Inès rêve de devenir ingénieure parce qu'elle adore les sciences. Karim aimerait être acteur. Moi, je voudrais devenir enseignant car j'aime expliquer et partager. </a:t>
            </a:r>
          </a:p>
          <a:p>
            <a:pPr algn="just">
              <a:lnSpc>
                <a:spcPct val="150000"/>
              </a:lnSpc>
            </a:pPr>
            <a:r>
              <a:rPr lang="fr-FR" sz="1600" dirty="0">
                <a:latin typeface="Dosis SemiBold" pitchFamily="2" charset="0"/>
              </a:rPr>
              <a:t>Notre classe a visité un grand musée où nous avons découvert beaucoup de monuments et d'événements historiques de notre pays. La visite nous a appris la valeur de la solidarité et du respect. Bientôt, une grande fête aura lieu à l'école, nous allons y présenter notre exposition afin de partager nos découvertes et travaux. Cette semaine restera gravée dans ma mémoire, car j'ai compris que le savoir, l'amitié et l'amour de la patrie rendent la vie plus belle.</a:t>
            </a:r>
          </a:p>
        </p:txBody>
      </p:sp>
    </p:spTree>
    <p:extLst>
      <p:ext uri="{BB962C8B-B14F-4D97-AF65-F5344CB8AC3E}">
        <p14:creationId xmlns:p14="http://schemas.microsoft.com/office/powerpoint/2010/main" val="42850883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2DFC1-77E2-8B8C-531F-6FD619A08C75}"/>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9A6E510A-B2BF-BA54-18AA-465C41E5FC08}"/>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0510C9AE-792C-CE91-AE76-46A7B066ACA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3FD7F81-5DE9-4E22-51AF-659FAB7370C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1EE9C67B-F50A-12D5-85E0-6A07DE2B5099}"/>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Relevez dans le texte le synonyme du mot « aimer ». Écrivez la réponse sur vos ardoises. </a:t>
            </a:r>
          </a:p>
        </p:txBody>
      </p:sp>
      <p:sp>
        <p:nvSpPr>
          <p:cNvPr id="2" name="ZoneTexte 1">
            <a:extLst>
              <a:ext uri="{FF2B5EF4-FFF2-40B4-BE49-F238E27FC236}">
                <a16:creationId xmlns:a16="http://schemas.microsoft.com/office/drawing/2014/main" id="{0966B29B-CD3A-3718-CEC6-9CB24F00F6AD}"/>
              </a:ext>
            </a:extLst>
          </p:cNvPr>
          <p:cNvSpPr txBox="1"/>
          <p:nvPr/>
        </p:nvSpPr>
        <p:spPr>
          <a:xfrm>
            <a:off x="2133489" y="1410080"/>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aimer = ……………  </a:t>
            </a:r>
            <a:r>
              <a:rPr kumimoji="0" lang="fr-FR" sz="2800" b="1" i="0" u="none" strike="noStrike" kern="1200" cap="none" spc="0" normalizeH="0" baseline="0" noProof="0" dirty="0">
                <a:ln>
                  <a:noFill/>
                </a:ln>
                <a:effectLst/>
                <a:uLnTx/>
                <a:uFillTx/>
                <a:latin typeface="Dosis SemiBold" pitchFamily="2" charset="0"/>
              </a:rPr>
              <a:t>  </a:t>
            </a:r>
          </a:p>
        </p:txBody>
      </p:sp>
      <p:sp>
        <p:nvSpPr>
          <p:cNvPr id="4" name="ZoneTexte 3">
            <a:extLst>
              <a:ext uri="{FF2B5EF4-FFF2-40B4-BE49-F238E27FC236}">
                <a16:creationId xmlns:a16="http://schemas.microsoft.com/office/drawing/2014/main" id="{DDA042A0-A1ED-D0CA-DA30-C7A4B0E5D5CE}"/>
              </a:ext>
            </a:extLst>
          </p:cNvPr>
          <p:cNvSpPr txBox="1"/>
          <p:nvPr/>
        </p:nvSpPr>
        <p:spPr>
          <a:xfrm>
            <a:off x="470647" y="2331231"/>
            <a:ext cx="8202706" cy="3985706"/>
          </a:xfrm>
          <a:prstGeom prst="rect">
            <a:avLst/>
          </a:prstGeom>
          <a:noFill/>
        </p:spPr>
        <p:txBody>
          <a:bodyPr wrap="square" rtlCol="0">
            <a:spAutoFit/>
          </a:bodyPr>
          <a:lstStyle/>
          <a:p>
            <a:pPr algn="ctr"/>
            <a:r>
              <a:rPr lang="fr-FR" sz="1600" dirty="0">
                <a:latin typeface="Dosis SemiBold" pitchFamily="2" charset="0"/>
              </a:rPr>
              <a:t>La semaine des métiers</a:t>
            </a:r>
          </a:p>
          <a:p>
            <a:pPr algn="just">
              <a:lnSpc>
                <a:spcPct val="150000"/>
              </a:lnSpc>
            </a:pPr>
            <a:r>
              <a:rPr lang="fr-FR" sz="1600" dirty="0">
                <a:latin typeface="Dosis SemiBold" pitchFamily="2" charset="0"/>
              </a:rPr>
              <a:t>Dans notre quartier, l'école se trouve à côté du grand jardin et en face de la mosquée que tout le monde connaît. Chaque matin, mes amis et moi nous y retrouvons avec joie.</a:t>
            </a:r>
          </a:p>
          <a:p>
            <a:pPr algn="just">
              <a:lnSpc>
                <a:spcPct val="150000"/>
              </a:lnSpc>
            </a:pPr>
            <a:r>
              <a:rPr lang="fr-FR" sz="1600" dirty="0">
                <a:latin typeface="Dosis SemiBold" pitchFamily="2" charset="0"/>
              </a:rPr>
              <a:t>Cette semaine, nous allons préparer une exposition sur le métier que nous aimerions faire. Inès rêve de devenir ingénieure parce qu'elle adore les sciences. Karim aimerait être acteur. Moi, je voudrais devenir enseignant car j'aime expliquer et partager. </a:t>
            </a:r>
          </a:p>
          <a:p>
            <a:pPr algn="just">
              <a:lnSpc>
                <a:spcPct val="150000"/>
              </a:lnSpc>
            </a:pPr>
            <a:r>
              <a:rPr lang="fr-FR" sz="1600" dirty="0">
                <a:latin typeface="Dosis SemiBold" pitchFamily="2" charset="0"/>
              </a:rPr>
              <a:t>Notre classe a visité un grand musée où nous avons découvert beaucoup de monuments et d'événements historiques de notre pays. La visite nous a appris la valeur de la solidarité et du respect. Bientôt, une grande fête aura lieu à l'école, nous allons y présenter notre exposition afin de partager nos découvertes et travaux. Cette semaine restera gravée dans ma mémoire, car j'ai compris que le savoir, l'amitié et l'amour de la patrie rendent la vie plus belle.</a:t>
            </a:r>
          </a:p>
        </p:txBody>
      </p:sp>
    </p:spTree>
    <p:extLst>
      <p:ext uri="{BB962C8B-B14F-4D97-AF65-F5344CB8AC3E}">
        <p14:creationId xmlns:p14="http://schemas.microsoft.com/office/powerpoint/2010/main" val="385494270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3F07F-8195-AB3E-0397-71213409CC82}"/>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CC434A30-F5F3-F68C-9E1A-F941239DD178}"/>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8DDA0AD6-53B5-96C9-C3A0-719F130D3D7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4A6E38C-9F40-CE9F-FD83-AB8C281093F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688195BC-08B1-2950-4CF5-5D19B6DFC568}"/>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La bonne réponse est : </a:t>
            </a:r>
            <a:r>
              <a:rPr lang="fr-FR" dirty="0">
                <a:solidFill>
                  <a:prstClr val="black">
                    <a:lumMod val="65000"/>
                    <a:lumOff val="35000"/>
                  </a:prstClr>
                </a:solidFill>
                <a:latin typeface="Dosis Medium" pitchFamily="2" charset="0"/>
              </a:rPr>
              <a:t>adorer.</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sp>
        <p:nvSpPr>
          <p:cNvPr id="2" name="ZoneTexte 1">
            <a:extLst>
              <a:ext uri="{FF2B5EF4-FFF2-40B4-BE49-F238E27FC236}">
                <a16:creationId xmlns:a16="http://schemas.microsoft.com/office/drawing/2014/main" id="{5F405FC2-9285-4CA6-6699-6F71AF93509E}"/>
              </a:ext>
            </a:extLst>
          </p:cNvPr>
          <p:cNvSpPr txBox="1"/>
          <p:nvPr/>
        </p:nvSpPr>
        <p:spPr>
          <a:xfrm>
            <a:off x="2133489" y="1428010"/>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aimer  = </a:t>
            </a:r>
            <a:r>
              <a:rPr lang="fr-FR" sz="2800" b="1" dirty="0">
                <a:solidFill>
                  <a:srgbClr val="2196B1"/>
                </a:solidFill>
                <a:latin typeface="Dosis SemiBold" pitchFamily="2" charset="0"/>
              </a:rPr>
              <a:t>adorer</a:t>
            </a:r>
            <a:r>
              <a:rPr lang="fr-FR" sz="2800" b="1" dirty="0">
                <a:latin typeface="Dosis SemiBold" pitchFamily="2" charset="0"/>
              </a:rPr>
              <a:t>  </a:t>
            </a:r>
            <a:r>
              <a:rPr kumimoji="0" lang="fr-FR" sz="2800" b="1" i="0" u="none" strike="noStrike" kern="1200" cap="none" spc="0" normalizeH="0" baseline="0" noProof="0" dirty="0">
                <a:ln>
                  <a:noFill/>
                </a:ln>
                <a:effectLst/>
                <a:uLnTx/>
                <a:uFillTx/>
                <a:latin typeface="Dosis SemiBold" pitchFamily="2" charset="0"/>
              </a:rPr>
              <a:t>  </a:t>
            </a:r>
          </a:p>
        </p:txBody>
      </p:sp>
      <p:sp>
        <p:nvSpPr>
          <p:cNvPr id="4" name="ZoneTexte 3">
            <a:extLst>
              <a:ext uri="{FF2B5EF4-FFF2-40B4-BE49-F238E27FC236}">
                <a16:creationId xmlns:a16="http://schemas.microsoft.com/office/drawing/2014/main" id="{9363EAE3-F1A8-DA82-96F8-020EA8B6F2A2}"/>
              </a:ext>
            </a:extLst>
          </p:cNvPr>
          <p:cNvSpPr txBox="1"/>
          <p:nvPr/>
        </p:nvSpPr>
        <p:spPr>
          <a:xfrm>
            <a:off x="470647" y="2331231"/>
            <a:ext cx="8202706" cy="3985706"/>
          </a:xfrm>
          <a:prstGeom prst="rect">
            <a:avLst/>
          </a:prstGeom>
          <a:noFill/>
        </p:spPr>
        <p:txBody>
          <a:bodyPr wrap="square" rtlCol="0">
            <a:spAutoFit/>
          </a:bodyPr>
          <a:lstStyle/>
          <a:p>
            <a:pPr algn="ctr"/>
            <a:r>
              <a:rPr lang="fr-FR" sz="1600" dirty="0">
                <a:latin typeface="Dosis SemiBold" pitchFamily="2" charset="0"/>
              </a:rPr>
              <a:t>La semaine des métiers</a:t>
            </a:r>
          </a:p>
          <a:p>
            <a:pPr algn="just">
              <a:lnSpc>
                <a:spcPct val="150000"/>
              </a:lnSpc>
            </a:pPr>
            <a:r>
              <a:rPr lang="fr-FR" sz="1600" dirty="0">
                <a:latin typeface="Dosis SemiBold" pitchFamily="2" charset="0"/>
              </a:rPr>
              <a:t>Dans notre quartier, l'école se trouve à côté du grand jardin et en face de la mosquée que tout le monde connaît. Chaque matin, mes amis et moi nous y retrouvons avec joie.</a:t>
            </a:r>
          </a:p>
          <a:p>
            <a:pPr algn="just">
              <a:lnSpc>
                <a:spcPct val="150000"/>
              </a:lnSpc>
            </a:pPr>
            <a:r>
              <a:rPr lang="fr-FR" sz="1600" dirty="0">
                <a:latin typeface="Dosis SemiBold" pitchFamily="2" charset="0"/>
              </a:rPr>
              <a:t>Cette semaine, nous allons préparer une exposition sur le métier que nous aimerions faire. Inès rêve de devenir ingénieure parce qu'elle </a:t>
            </a:r>
            <a:r>
              <a:rPr lang="fr-FR" sz="1600" dirty="0">
                <a:solidFill>
                  <a:srgbClr val="C00000"/>
                </a:solidFill>
                <a:latin typeface="Dosis SemiBold" pitchFamily="2" charset="0"/>
              </a:rPr>
              <a:t>adore</a:t>
            </a:r>
            <a:r>
              <a:rPr lang="fr-FR" sz="1600" dirty="0">
                <a:latin typeface="Dosis SemiBold" pitchFamily="2" charset="0"/>
              </a:rPr>
              <a:t> les sciences. Karim aimerait être acteur. Moi, je voudrais devenir enseignant car j'aime expliquer et partager. </a:t>
            </a:r>
          </a:p>
          <a:p>
            <a:pPr algn="just">
              <a:lnSpc>
                <a:spcPct val="150000"/>
              </a:lnSpc>
            </a:pPr>
            <a:r>
              <a:rPr lang="fr-FR" sz="1600" dirty="0">
                <a:latin typeface="Dosis SemiBold" pitchFamily="2" charset="0"/>
              </a:rPr>
              <a:t>Notre classe a visité un grand musée où nous avons découvert beaucoup de monuments et d'événements historiques de notre pays. La visite nous a appris la valeur de la solidarité et du respect. Bientôt, une grande fête aura lieu à l'école, nous allons y présenter notre exposition afin de partager nos découvertes et travaux. Cette semaine restera gravée dans ma mémoire, car j'ai compris que le savoir, l'amitié et l'amour de la patrie rendent la vie plus belle.</a:t>
            </a:r>
          </a:p>
        </p:txBody>
      </p:sp>
    </p:spTree>
    <p:extLst>
      <p:ext uri="{BB962C8B-B14F-4D97-AF65-F5344CB8AC3E}">
        <p14:creationId xmlns:p14="http://schemas.microsoft.com/office/powerpoint/2010/main" val="405400416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3FE4F-D4F7-0166-3A1E-B3391D37F015}"/>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F765196D-6CB8-FE30-BED4-275BC7A1BB1D}"/>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C3B6427-8B4A-8018-76A6-554C3CE558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E353200-638F-014C-DFC2-A213C7E11A3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ZoneTexte 4">
            <a:extLst>
              <a:ext uri="{FF2B5EF4-FFF2-40B4-BE49-F238E27FC236}">
                <a16:creationId xmlns:a16="http://schemas.microsoft.com/office/drawing/2014/main" id="{9B0A43FF-5ED0-4EF7-5A6B-023DFA12F7EC}"/>
              </a:ext>
            </a:extLst>
          </p:cNvPr>
          <p:cNvSpPr txBox="1"/>
          <p:nvPr/>
        </p:nvSpPr>
        <p:spPr>
          <a:xfrm>
            <a:off x="2133489" y="1389385"/>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Loin de ≠……………  </a:t>
            </a:r>
            <a:r>
              <a:rPr kumimoji="0" lang="fr-FR" sz="2800" b="1" i="0" u="none" strike="noStrike" kern="1200" cap="none" spc="0" normalizeH="0" baseline="0" noProof="0" dirty="0">
                <a:ln>
                  <a:noFill/>
                </a:ln>
                <a:effectLst/>
                <a:uLnTx/>
                <a:uFillTx/>
                <a:latin typeface="Dosis SemiBold" pitchFamily="2" charset="0"/>
              </a:rPr>
              <a:t>  </a:t>
            </a:r>
          </a:p>
        </p:txBody>
      </p:sp>
      <p:sp>
        <p:nvSpPr>
          <p:cNvPr id="6" name="Titre 5">
            <a:extLst>
              <a:ext uri="{FF2B5EF4-FFF2-40B4-BE49-F238E27FC236}">
                <a16:creationId xmlns:a16="http://schemas.microsoft.com/office/drawing/2014/main" id="{628B8264-5986-76EE-0F6D-9816E449A5D5}"/>
              </a:ext>
            </a:extLst>
          </p:cNvPr>
          <p:cNvSpPr txBox="1">
            <a:spLocks/>
          </p:cNvSpPr>
          <p:nvPr/>
        </p:nvSpPr>
        <p:spPr>
          <a:xfrm>
            <a:off x="1681332" y="777385"/>
            <a:ext cx="7082585"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Relevez dans le texte le contraire du mot « loin de ». Écrivez la réponse sur vos ardoises. </a:t>
            </a:r>
          </a:p>
        </p:txBody>
      </p:sp>
      <p:sp>
        <p:nvSpPr>
          <p:cNvPr id="3" name="ZoneTexte 2">
            <a:extLst>
              <a:ext uri="{FF2B5EF4-FFF2-40B4-BE49-F238E27FC236}">
                <a16:creationId xmlns:a16="http://schemas.microsoft.com/office/drawing/2014/main" id="{016CE067-450E-80AC-929A-D2B437D17617}"/>
              </a:ext>
            </a:extLst>
          </p:cNvPr>
          <p:cNvSpPr txBox="1"/>
          <p:nvPr/>
        </p:nvSpPr>
        <p:spPr>
          <a:xfrm>
            <a:off x="470647" y="2331231"/>
            <a:ext cx="8202706" cy="3985706"/>
          </a:xfrm>
          <a:prstGeom prst="rect">
            <a:avLst/>
          </a:prstGeom>
          <a:noFill/>
        </p:spPr>
        <p:txBody>
          <a:bodyPr wrap="square" rtlCol="0">
            <a:spAutoFit/>
          </a:bodyPr>
          <a:lstStyle/>
          <a:p>
            <a:pPr algn="ctr"/>
            <a:r>
              <a:rPr lang="fr-FR" sz="1600" dirty="0">
                <a:latin typeface="Dosis SemiBold" pitchFamily="2" charset="0"/>
              </a:rPr>
              <a:t>La semaine des métiers</a:t>
            </a:r>
          </a:p>
          <a:p>
            <a:pPr algn="just">
              <a:lnSpc>
                <a:spcPct val="150000"/>
              </a:lnSpc>
            </a:pPr>
            <a:r>
              <a:rPr lang="fr-FR" sz="1600" dirty="0">
                <a:latin typeface="Dosis SemiBold" pitchFamily="2" charset="0"/>
              </a:rPr>
              <a:t>Dans notre quartier, l'école se trouve à côté du grand jardin et en face de la mosquée que tout le monde connaît. Chaque matin, mes amis et moi nous y retrouvons avec joie.</a:t>
            </a:r>
          </a:p>
          <a:p>
            <a:pPr algn="just">
              <a:lnSpc>
                <a:spcPct val="150000"/>
              </a:lnSpc>
            </a:pPr>
            <a:r>
              <a:rPr lang="fr-FR" sz="1600" dirty="0">
                <a:latin typeface="Dosis SemiBold" pitchFamily="2" charset="0"/>
              </a:rPr>
              <a:t>Cette semaine, nous allons préparer une exposition sur le métier que nous aimerions faire. Inès rêve de devenir ingénieure parce qu'elle adore les sciences. Karim aimerait être acteur. Moi, je voudrais devenir enseignant car j'aime expliquer et partager. </a:t>
            </a:r>
          </a:p>
          <a:p>
            <a:pPr algn="just">
              <a:lnSpc>
                <a:spcPct val="150000"/>
              </a:lnSpc>
            </a:pPr>
            <a:r>
              <a:rPr lang="fr-FR" sz="1600" dirty="0">
                <a:latin typeface="Dosis SemiBold" pitchFamily="2" charset="0"/>
              </a:rPr>
              <a:t>Notre classe a visité un grand musée où nous avons découvert beaucoup de monuments et d'événements historiques de notre pays. La visite nous a appris la valeur de la solidarité et du respect. Bientôt, une grande fête aura lieu à l'école, nous allons y présenter notre exposition afin de partager nos découvertes et travaux. Cette semaine restera gravée dans ma mémoire, car j'ai compris que le savoir, l'amitié et l'amour de la patrie rendent la vie plus belle.</a:t>
            </a:r>
          </a:p>
        </p:txBody>
      </p:sp>
    </p:spTree>
    <p:extLst>
      <p:ext uri="{BB962C8B-B14F-4D97-AF65-F5344CB8AC3E}">
        <p14:creationId xmlns:p14="http://schemas.microsoft.com/office/powerpoint/2010/main" val="259107877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E8BAF-5627-6310-C347-D8CDD8AFFB0F}"/>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9202EFD2-69B2-CC92-7720-99FEF62D8B6C}"/>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76D16B3E-5895-E961-7E15-5DE3FD92162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0FE4083-00A6-0DA2-F1E4-FF6B21EA088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4D7EC7C1-5CC6-C074-2BBC-2F4156573A0C}"/>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La bonne réponse est : </a:t>
            </a:r>
            <a:r>
              <a:rPr lang="fr-FR" dirty="0">
                <a:solidFill>
                  <a:prstClr val="black">
                    <a:lumMod val="65000"/>
                    <a:lumOff val="35000"/>
                  </a:prstClr>
                </a:solidFill>
                <a:latin typeface="Dosis Medium" pitchFamily="2" charset="0"/>
              </a:rPr>
              <a:t>à côté de.</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sp>
        <p:nvSpPr>
          <p:cNvPr id="8" name="ZoneTexte 7">
            <a:extLst>
              <a:ext uri="{FF2B5EF4-FFF2-40B4-BE49-F238E27FC236}">
                <a16:creationId xmlns:a16="http://schemas.microsoft.com/office/drawing/2014/main" id="{3B79DFCB-9746-4400-8E32-2885DC23D893}"/>
              </a:ext>
            </a:extLst>
          </p:cNvPr>
          <p:cNvSpPr txBox="1"/>
          <p:nvPr/>
        </p:nvSpPr>
        <p:spPr>
          <a:xfrm>
            <a:off x="2133489" y="1389385"/>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Loin de ≠ </a:t>
            </a:r>
            <a:r>
              <a:rPr lang="fr-FR" sz="2800" b="1" dirty="0">
                <a:solidFill>
                  <a:srgbClr val="2AB6D7"/>
                </a:solidFill>
                <a:latin typeface="Dosis SemiBold" pitchFamily="2" charset="0"/>
              </a:rPr>
              <a:t>à côté de</a:t>
            </a:r>
            <a:endParaRPr kumimoji="0" lang="fr-FR" sz="2800" b="1" i="0" u="none" strike="noStrike" kern="1200" cap="none" spc="0" normalizeH="0" baseline="0" noProof="0" dirty="0">
              <a:ln>
                <a:noFill/>
              </a:ln>
              <a:solidFill>
                <a:srgbClr val="2AB6D7"/>
              </a:solidFill>
              <a:effectLst/>
              <a:uLnTx/>
              <a:uFillTx/>
              <a:latin typeface="Dosis SemiBold" pitchFamily="2" charset="0"/>
            </a:endParaRPr>
          </a:p>
        </p:txBody>
      </p:sp>
      <p:sp>
        <p:nvSpPr>
          <p:cNvPr id="3" name="ZoneTexte 2">
            <a:extLst>
              <a:ext uri="{FF2B5EF4-FFF2-40B4-BE49-F238E27FC236}">
                <a16:creationId xmlns:a16="http://schemas.microsoft.com/office/drawing/2014/main" id="{83499B68-E098-5B4B-5332-CA83987974BE}"/>
              </a:ext>
            </a:extLst>
          </p:cNvPr>
          <p:cNvSpPr txBox="1"/>
          <p:nvPr/>
        </p:nvSpPr>
        <p:spPr>
          <a:xfrm>
            <a:off x="470647" y="2331231"/>
            <a:ext cx="8202706" cy="3985706"/>
          </a:xfrm>
          <a:prstGeom prst="rect">
            <a:avLst/>
          </a:prstGeom>
          <a:noFill/>
        </p:spPr>
        <p:txBody>
          <a:bodyPr wrap="square" rtlCol="0">
            <a:spAutoFit/>
          </a:bodyPr>
          <a:lstStyle/>
          <a:p>
            <a:pPr algn="ctr"/>
            <a:r>
              <a:rPr lang="fr-FR" sz="1600" dirty="0">
                <a:latin typeface="Dosis SemiBold" pitchFamily="2" charset="0"/>
              </a:rPr>
              <a:t>La semaine des métiers</a:t>
            </a:r>
          </a:p>
          <a:p>
            <a:pPr algn="just">
              <a:lnSpc>
                <a:spcPct val="150000"/>
              </a:lnSpc>
            </a:pPr>
            <a:r>
              <a:rPr lang="fr-FR" sz="1600" dirty="0">
                <a:latin typeface="Dosis SemiBold" pitchFamily="2" charset="0"/>
              </a:rPr>
              <a:t>Dans notre quartier, l'école se trouve </a:t>
            </a:r>
            <a:r>
              <a:rPr lang="fr-FR" sz="1600" dirty="0">
                <a:solidFill>
                  <a:srgbClr val="C00000"/>
                </a:solidFill>
                <a:latin typeface="Dosis SemiBold" pitchFamily="2" charset="0"/>
              </a:rPr>
              <a:t>à côté du</a:t>
            </a:r>
            <a:r>
              <a:rPr lang="fr-FR" sz="1600" dirty="0">
                <a:latin typeface="Dosis SemiBold" pitchFamily="2" charset="0"/>
              </a:rPr>
              <a:t> grand jardin et en face de la mosquée que tout le monde connaît. Chaque matin, mes amis et moi nous y retrouvons avec joie.</a:t>
            </a:r>
          </a:p>
          <a:p>
            <a:pPr algn="just">
              <a:lnSpc>
                <a:spcPct val="150000"/>
              </a:lnSpc>
            </a:pPr>
            <a:r>
              <a:rPr lang="fr-FR" sz="1600" dirty="0">
                <a:latin typeface="Dosis SemiBold" pitchFamily="2" charset="0"/>
              </a:rPr>
              <a:t>Cette semaine, nous allons préparer une exposition sur le métier que nous aimerions faire. Inès rêve de devenir ingénieure parce qu'elle adore les sciences. Karim aimerait être acteur. Moi, je voudrais devenir enseignant car j'aime expliquer et partager. </a:t>
            </a:r>
          </a:p>
          <a:p>
            <a:pPr algn="just">
              <a:lnSpc>
                <a:spcPct val="150000"/>
              </a:lnSpc>
            </a:pPr>
            <a:r>
              <a:rPr lang="fr-FR" sz="1600" dirty="0">
                <a:latin typeface="Dosis SemiBold" pitchFamily="2" charset="0"/>
              </a:rPr>
              <a:t>Notre classe a visité un grand musée où nous avons découvert beaucoup de monuments et d'événements historiques de notre pays. La visite nous a appris la valeur de la solidarité et du respect. Bientôt, une grande fête aura lieu à l'école, nous allons y présenter notre exposition afin de partager nos découvertes et travaux. Cette semaine restera gravée dans ma mémoire, car j'ai compris que le savoir, l'amitié et l'amour de la patrie rendent la vie plus belle.</a:t>
            </a:r>
          </a:p>
        </p:txBody>
      </p:sp>
    </p:spTree>
    <p:extLst>
      <p:ext uri="{BB962C8B-B14F-4D97-AF65-F5344CB8AC3E}">
        <p14:creationId xmlns:p14="http://schemas.microsoft.com/office/powerpoint/2010/main" val="24616149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3FE4F-D4F7-0166-3A1E-B3391D37F015}"/>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F765196D-6CB8-FE30-BED4-275BC7A1BB1D}"/>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C3B6427-8B4A-8018-76A6-554C3CE558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E353200-638F-014C-DFC2-A213C7E11A3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ZoneTexte 4">
            <a:extLst>
              <a:ext uri="{FF2B5EF4-FFF2-40B4-BE49-F238E27FC236}">
                <a16:creationId xmlns:a16="http://schemas.microsoft.com/office/drawing/2014/main" id="{9B0A43FF-5ED0-4EF7-5A6B-023DFA12F7EC}"/>
              </a:ext>
            </a:extLst>
          </p:cNvPr>
          <p:cNvSpPr txBox="1"/>
          <p:nvPr/>
        </p:nvSpPr>
        <p:spPr>
          <a:xfrm>
            <a:off x="2133489" y="1389385"/>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La haine ≠……………  </a:t>
            </a:r>
            <a:r>
              <a:rPr kumimoji="0" lang="fr-FR" sz="2800" b="1" i="0" u="none" strike="noStrike" kern="1200" cap="none" spc="0" normalizeH="0" baseline="0" noProof="0" dirty="0">
                <a:ln>
                  <a:noFill/>
                </a:ln>
                <a:effectLst/>
                <a:uLnTx/>
                <a:uFillTx/>
                <a:latin typeface="Dosis SemiBold" pitchFamily="2" charset="0"/>
              </a:rPr>
              <a:t>  </a:t>
            </a:r>
          </a:p>
        </p:txBody>
      </p:sp>
      <p:sp>
        <p:nvSpPr>
          <p:cNvPr id="6" name="Titre 5">
            <a:extLst>
              <a:ext uri="{FF2B5EF4-FFF2-40B4-BE49-F238E27FC236}">
                <a16:creationId xmlns:a16="http://schemas.microsoft.com/office/drawing/2014/main" id="{628B8264-5986-76EE-0F6D-9816E449A5D5}"/>
              </a:ext>
            </a:extLst>
          </p:cNvPr>
          <p:cNvSpPr txBox="1">
            <a:spLocks/>
          </p:cNvSpPr>
          <p:nvPr/>
        </p:nvSpPr>
        <p:spPr>
          <a:xfrm>
            <a:off x="1681332" y="777385"/>
            <a:ext cx="7082585"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Relevez dans le texte le contraire du mot « la haine ». Écrivez la réponse sur vos ardoises. </a:t>
            </a:r>
          </a:p>
        </p:txBody>
      </p:sp>
      <p:sp>
        <p:nvSpPr>
          <p:cNvPr id="3" name="ZoneTexte 2">
            <a:extLst>
              <a:ext uri="{FF2B5EF4-FFF2-40B4-BE49-F238E27FC236}">
                <a16:creationId xmlns:a16="http://schemas.microsoft.com/office/drawing/2014/main" id="{870F9139-3EE2-CA4D-A216-DB0F11471A67}"/>
              </a:ext>
            </a:extLst>
          </p:cNvPr>
          <p:cNvSpPr txBox="1"/>
          <p:nvPr/>
        </p:nvSpPr>
        <p:spPr>
          <a:xfrm>
            <a:off x="470647" y="2331231"/>
            <a:ext cx="8202706" cy="3985706"/>
          </a:xfrm>
          <a:prstGeom prst="rect">
            <a:avLst/>
          </a:prstGeom>
          <a:noFill/>
        </p:spPr>
        <p:txBody>
          <a:bodyPr wrap="square" rtlCol="0">
            <a:spAutoFit/>
          </a:bodyPr>
          <a:lstStyle/>
          <a:p>
            <a:pPr algn="ctr"/>
            <a:r>
              <a:rPr lang="fr-FR" sz="1600" dirty="0">
                <a:latin typeface="Dosis SemiBold" pitchFamily="2" charset="0"/>
              </a:rPr>
              <a:t>La semaine des métiers</a:t>
            </a:r>
          </a:p>
          <a:p>
            <a:pPr algn="just">
              <a:lnSpc>
                <a:spcPct val="150000"/>
              </a:lnSpc>
            </a:pPr>
            <a:r>
              <a:rPr lang="fr-FR" sz="1600" dirty="0">
                <a:latin typeface="Dosis SemiBold" pitchFamily="2" charset="0"/>
              </a:rPr>
              <a:t>Dans notre quartier, l'école se trouve à côté du grand jardin et en face de la mosquée que tout le monde connaît. Chaque matin, mes amis et moi nous y retrouvons avec joie.</a:t>
            </a:r>
          </a:p>
          <a:p>
            <a:pPr algn="just">
              <a:lnSpc>
                <a:spcPct val="150000"/>
              </a:lnSpc>
            </a:pPr>
            <a:r>
              <a:rPr lang="fr-FR" sz="1600" dirty="0">
                <a:latin typeface="Dosis SemiBold" pitchFamily="2" charset="0"/>
              </a:rPr>
              <a:t>Cette semaine, nous allons préparer une exposition sur le métier que nous aimerions faire. Inès rêve de devenir ingénieure parce qu'elle adore les sciences. Karim aimerait être acteur. Moi, je voudrais devenir enseignant car j'aime expliquer et partager. </a:t>
            </a:r>
          </a:p>
          <a:p>
            <a:pPr algn="just">
              <a:lnSpc>
                <a:spcPct val="150000"/>
              </a:lnSpc>
            </a:pPr>
            <a:r>
              <a:rPr lang="fr-FR" sz="1600" dirty="0">
                <a:latin typeface="Dosis SemiBold" pitchFamily="2" charset="0"/>
              </a:rPr>
              <a:t>Notre classe a visité un grand musée où nous avons découvert beaucoup de monuments et d'événements historiques de notre pays. La visite nous a appris la valeur de la solidarité et du respect. Bientôt, une grande fête aura lieu à l'école, nous allons y présenter notre exposition afin de partager nos découvertes et travaux. Cette semaine restera gravée dans ma mémoire, car j'ai compris que le savoir, l'amitié et l'amour de la patrie rendent la vie plus belle.</a:t>
            </a:r>
          </a:p>
        </p:txBody>
      </p:sp>
    </p:spTree>
    <p:extLst>
      <p:ext uri="{BB962C8B-B14F-4D97-AF65-F5344CB8AC3E}">
        <p14:creationId xmlns:p14="http://schemas.microsoft.com/office/powerpoint/2010/main" val="130793435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E8BAF-5627-6310-C347-D8CDD8AFFB0F}"/>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9202EFD2-69B2-CC92-7720-99FEF62D8B6C}"/>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76D16B3E-5895-E961-7E15-5DE3FD92162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0FE4083-00A6-0DA2-F1E4-FF6B21EA088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4D7EC7C1-5CC6-C074-2BBC-2F4156573A0C}"/>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La bonne réponse est : l’amour</a:t>
            </a:r>
            <a:r>
              <a:rPr lang="fr-FR" dirty="0">
                <a:solidFill>
                  <a:prstClr val="black">
                    <a:lumMod val="65000"/>
                    <a:lumOff val="35000"/>
                  </a:prstClr>
                </a:solidFill>
                <a:latin typeface="Dosis Medium" pitchFamily="2" charset="0"/>
              </a:rPr>
              <a:t>.</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sp>
        <p:nvSpPr>
          <p:cNvPr id="8" name="ZoneTexte 7">
            <a:extLst>
              <a:ext uri="{FF2B5EF4-FFF2-40B4-BE49-F238E27FC236}">
                <a16:creationId xmlns:a16="http://schemas.microsoft.com/office/drawing/2014/main" id="{3B79DFCB-9746-4400-8E32-2885DC23D893}"/>
              </a:ext>
            </a:extLst>
          </p:cNvPr>
          <p:cNvSpPr txBox="1"/>
          <p:nvPr/>
        </p:nvSpPr>
        <p:spPr>
          <a:xfrm>
            <a:off x="2133489" y="1389385"/>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La haine ≠ </a:t>
            </a:r>
            <a:r>
              <a:rPr lang="fr-FR" sz="2800" b="1" dirty="0">
                <a:solidFill>
                  <a:srgbClr val="2AB6D7"/>
                </a:solidFill>
                <a:latin typeface="Dosis SemiBold" pitchFamily="2" charset="0"/>
              </a:rPr>
              <a:t>l’amour</a:t>
            </a:r>
            <a:endParaRPr kumimoji="0" lang="fr-FR" sz="2800" b="1" i="0" u="none" strike="noStrike" kern="1200" cap="none" spc="0" normalizeH="0" baseline="0" noProof="0" dirty="0">
              <a:ln>
                <a:noFill/>
              </a:ln>
              <a:solidFill>
                <a:srgbClr val="2AB6D7"/>
              </a:solidFill>
              <a:effectLst/>
              <a:uLnTx/>
              <a:uFillTx/>
              <a:latin typeface="Dosis SemiBold" pitchFamily="2" charset="0"/>
            </a:endParaRPr>
          </a:p>
        </p:txBody>
      </p:sp>
      <p:sp>
        <p:nvSpPr>
          <p:cNvPr id="3" name="ZoneTexte 2">
            <a:extLst>
              <a:ext uri="{FF2B5EF4-FFF2-40B4-BE49-F238E27FC236}">
                <a16:creationId xmlns:a16="http://schemas.microsoft.com/office/drawing/2014/main" id="{A2708AB5-2B98-CCCD-7DBA-BE5C0F617E16}"/>
              </a:ext>
            </a:extLst>
          </p:cNvPr>
          <p:cNvSpPr txBox="1"/>
          <p:nvPr/>
        </p:nvSpPr>
        <p:spPr>
          <a:xfrm>
            <a:off x="470647" y="2331231"/>
            <a:ext cx="8202706" cy="3985706"/>
          </a:xfrm>
          <a:prstGeom prst="rect">
            <a:avLst/>
          </a:prstGeom>
          <a:noFill/>
        </p:spPr>
        <p:txBody>
          <a:bodyPr wrap="square" rtlCol="0">
            <a:spAutoFit/>
          </a:bodyPr>
          <a:lstStyle/>
          <a:p>
            <a:pPr algn="ctr"/>
            <a:r>
              <a:rPr lang="fr-FR" sz="1600" dirty="0">
                <a:latin typeface="Dosis SemiBold" pitchFamily="2" charset="0"/>
              </a:rPr>
              <a:t>La semaine des métiers</a:t>
            </a:r>
          </a:p>
          <a:p>
            <a:pPr algn="just">
              <a:lnSpc>
                <a:spcPct val="150000"/>
              </a:lnSpc>
            </a:pPr>
            <a:r>
              <a:rPr lang="fr-FR" sz="1600" dirty="0">
                <a:latin typeface="Dosis SemiBold" pitchFamily="2" charset="0"/>
              </a:rPr>
              <a:t>Dans notre quartier, l'école se trouve à côté du grand jardin et en face de la mosquée que tout le monde connaît. Chaque matin, mes amis et moi nous y retrouvons avec joie.</a:t>
            </a:r>
          </a:p>
          <a:p>
            <a:pPr algn="just">
              <a:lnSpc>
                <a:spcPct val="150000"/>
              </a:lnSpc>
            </a:pPr>
            <a:r>
              <a:rPr lang="fr-FR" sz="1600" dirty="0">
                <a:latin typeface="Dosis SemiBold" pitchFamily="2" charset="0"/>
              </a:rPr>
              <a:t>Cette semaine, nous allons préparer une exposition sur le métier que nous aimerions faire. Inès rêve de devenir ingénieure parce qu'elle adore les sciences. Karim aimerait être acteur. Moi, je voudrais devenir enseignant car j'aime expliquer et partager. </a:t>
            </a:r>
          </a:p>
          <a:p>
            <a:pPr algn="just">
              <a:lnSpc>
                <a:spcPct val="150000"/>
              </a:lnSpc>
            </a:pPr>
            <a:r>
              <a:rPr lang="fr-FR" sz="1600" dirty="0">
                <a:latin typeface="Dosis SemiBold" pitchFamily="2" charset="0"/>
              </a:rPr>
              <a:t>Notre classe a visité un grand musée où nous avons découvert beaucoup de monuments et d'événements historiques de notre pays. La visite nous a appris la valeur de la solidarité et du respect. Bientôt, une grande fête aura lieu à l'école, nous allons y présenter notre exposition afin de partager nos découvertes et travaux. Cette semaine restera gravée dans ma mémoire, car j'ai compris que le savoir, l'amitié et </a:t>
            </a:r>
            <a:r>
              <a:rPr lang="fr-FR" sz="1600" dirty="0">
                <a:solidFill>
                  <a:srgbClr val="C00000"/>
                </a:solidFill>
                <a:latin typeface="Dosis SemiBold" pitchFamily="2" charset="0"/>
              </a:rPr>
              <a:t>l'amour</a:t>
            </a:r>
            <a:r>
              <a:rPr lang="fr-FR" sz="1600" dirty="0">
                <a:latin typeface="Dosis SemiBold" pitchFamily="2" charset="0"/>
              </a:rPr>
              <a:t> de la patrie rendent la vie plus belle.</a:t>
            </a:r>
          </a:p>
        </p:txBody>
      </p:sp>
    </p:spTree>
    <p:extLst>
      <p:ext uri="{BB962C8B-B14F-4D97-AF65-F5344CB8AC3E}">
        <p14:creationId xmlns:p14="http://schemas.microsoft.com/office/powerpoint/2010/main" val="294395446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90F50-817A-C92B-C8B4-33AAFBDF4483}"/>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ACF27C23-0703-3333-E956-A576CF3F5A30}"/>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504DC215-1AE3-56D1-D8D8-B5243F7139C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145FBFD-FFEC-7680-63B1-72F6F030710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6" name="Titre 3">
            <a:extLst>
              <a:ext uri="{FF2B5EF4-FFF2-40B4-BE49-F238E27FC236}">
                <a16:creationId xmlns:a16="http://schemas.microsoft.com/office/drawing/2014/main" id="{965E8E67-B24C-11F8-3DCE-797ACF0D5E7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a:t>
            </a:r>
          </a:p>
        </p:txBody>
      </p:sp>
      <p:pic>
        <p:nvPicPr>
          <p:cNvPr id="7" name="Image 6">
            <a:extLst>
              <a:ext uri="{FF2B5EF4-FFF2-40B4-BE49-F238E27FC236}">
                <a16:creationId xmlns:a16="http://schemas.microsoft.com/office/drawing/2014/main" id="{E7C0A0D2-4CBF-4F1E-A446-E37A43F32A76}"/>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2440917" y="2223436"/>
            <a:ext cx="4397832" cy="3238624"/>
          </a:xfrm>
          <a:prstGeom prst="roundRect">
            <a:avLst>
              <a:gd name="adj" fmla="val 6988"/>
            </a:avLst>
          </a:prstGeom>
        </p:spPr>
      </p:pic>
    </p:spTree>
    <p:extLst>
      <p:ext uri="{BB962C8B-B14F-4D97-AF65-F5344CB8AC3E}">
        <p14:creationId xmlns:p14="http://schemas.microsoft.com/office/powerpoint/2010/main" val="219045063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525FD-6B48-B7D6-280F-1AB15C13DA7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6D2A5A9-4F8D-61A9-AE20-9C19BAB8D6BA}"/>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C2B0C53E-6DC8-EA43-4122-BF46BFD4661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8C0339E-5A30-C227-2ABC-4F01DCC2265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3">
            <a:extLst>
              <a:ext uri="{FF2B5EF4-FFF2-40B4-BE49-F238E27FC236}">
                <a16:creationId xmlns:a16="http://schemas.microsoft.com/office/drawing/2014/main" id="{708558D9-8007-EA01-D98C-03F992E79CC2}"/>
              </a:ext>
            </a:extLst>
          </p:cNvPr>
          <p:cNvSpPr>
            <a:spLocks noGrp="1"/>
          </p:cNvSpPr>
          <p:nvPr>
            <p:ph type="title"/>
          </p:nvPr>
        </p:nvSpPr>
        <p:spPr>
          <a:xfrm>
            <a:off x="1587347" y="756000"/>
            <a:ext cx="8002843" cy="612000"/>
          </a:xfrm>
        </p:spPr>
        <p:txBody>
          <a:bodyPr/>
          <a:lstStyle/>
          <a:p>
            <a:r>
              <a:rPr lang="fr-FR" dirty="0">
                <a:solidFill>
                  <a:schemeClr val="tx1">
                    <a:lumMod val="65000"/>
                    <a:lumOff val="35000"/>
                  </a:schemeClr>
                </a:solidFill>
                <a:latin typeface="Dosis Medium" pitchFamily="2" charset="0"/>
              </a:rPr>
              <a:t>Répondez à cette question sur vos cahiers. Je vais passer entre les rangs pour vous aider. </a:t>
            </a:r>
          </a:p>
        </p:txBody>
      </p:sp>
      <p:sp>
        <p:nvSpPr>
          <p:cNvPr id="9" name="ZoneTexte 8">
            <a:extLst>
              <a:ext uri="{FF2B5EF4-FFF2-40B4-BE49-F238E27FC236}">
                <a16:creationId xmlns:a16="http://schemas.microsoft.com/office/drawing/2014/main" id="{9F1BFABB-D7D9-AC54-7C1E-748EF5368F7C}"/>
              </a:ext>
            </a:extLst>
          </p:cNvPr>
          <p:cNvSpPr txBox="1"/>
          <p:nvPr/>
        </p:nvSpPr>
        <p:spPr>
          <a:xfrm>
            <a:off x="1774955" y="1733014"/>
            <a:ext cx="5594090" cy="523220"/>
          </a:xfrm>
          <a:prstGeom prst="rect">
            <a:avLst/>
          </a:prstGeom>
          <a:noFill/>
        </p:spPr>
        <p:txBody>
          <a:bodyPr wrap="square">
            <a:spAutoFit/>
          </a:bodyPr>
          <a:lstStyle/>
          <a:p>
            <a:pPr algn="ctr"/>
            <a:r>
              <a:rPr lang="fr-FR" sz="2800" b="1" dirty="0">
                <a:latin typeface="Dosis SemiBold" pitchFamily="2" charset="0"/>
              </a:rPr>
              <a:t>Où se trouve l'école du quartier ?</a:t>
            </a:r>
          </a:p>
        </p:txBody>
      </p:sp>
      <p:sp>
        <p:nvSpPr>
          <p:cNvPr id="7" name="ZoneTexte 6">
            <a:extLst>
              <a:ext uri="{FF2B5EF4-FFF2-40B4-BE49-F238E27FC236}">
                <a16:creationId xmlns:a16="http://schemas.microsoft.com/office/drawing/2014/main" id="{801D33E9-4932-2058-0A14-B1ACEEC1C5D0}"/>
              </a:ext>
            </a:extLst>
          </p:cNvPr>
          <p:cNvSpPr txBox="1"/>
          <p:nvPr/>
        </p:nvSpPr>
        <p:spPr>
          <a:xfrm>
            <a:off x="470647" y="2331231"/>
            <a:ext cx="8202706" cy="3985706"/>
          </a:xfrm>
          <a:prstGeom prst="rect">
            <a:avLst/>
          </a:prstGeom>
          <a:noFill/>
        </p:spPr>
        <p:txBody>
          <a:bodyPr wrap="square" rtlCol="0">
            <a:spAutoFit/>
          </a:bodyPr>
          <a:lstStyle/>
          <a:p>
            <a:pPr algn="ctr"/>
            <a:r>
              <a:rPr lang="fr-FR" sz="1600" dirty="0">
                <a:latin typeface="Dosis SemiBold" pitchFamily="2" charset="0"/>
              </a:rPr>
              <a:t>La semaine des métiers</a:t>
            </a:r>
          </a:p>
          <a:p>
            <a:pPr algn="just">
              <a:lnSpc>
                <a:spcPct val="150000"/>
              </a:lnSpc>
            </a:pPr>
            <a:r>
              <a:rPr lang="fr-FR" sz="1600" dirty="0">
                <a:latin typeface="Dosis SemiBold" pitchFamily="2" charset="0"/>
              </a:rPr>
              <a:t>Dans notre quartier, l'école se trouve à côté du grand jardin et en face de la mosquée que tout le monde connaît. Chaque matin, mes amis et moi nous y retrouvons avec joie.</a:t>
            </a:r>
          </a:p>
          <a:p>
            <a:pPr algn="just">
              <a:lnSpc>
                <a:spcPct val="150000"/>
              </a:lnSpc>
            </a:pPr>
            <a:r>
              <a:rPr lang="fr-FR" sz="1600" dirty="0">
                <a:latin typeface="Dosis SemiBold" pitchFamily="2" charset="0"/>
              </a:rPr>
              <a:t>Cette semaine, nous allons préparer une exposition sur le métier que nous aimerions faire. Inès rêve de devenir ingénieure parce qu'elle adore les sciences. Karim aimerait être acteur. Moi, je voudrais devenir enseignant car j'aime expliquer et partager. </a:t>
            </a:r>
          </a:p>
          <a:p>
            <a:pPr algn="just">
              <a:lnSpc>
                <a:spcPct val="150000"/>
              </a:lnSpc>
            </a:pPr>
            <a:r>
              <a:rPr lang="fr-FR" sz="1600" dirty="0">
                <a:latin typeface="Dosis SemiBold" pitchFamily="2" charset="0"/>
              </a:rPr>
              <a:t>Notre classe a visité un grand musée où nous avons découvert beaucoup de monuments et d'événements historiques de notre pays. La visite nous a appris la valeur de la solidarité et du respect. Bientôt, une grande fête aura lieu à l'école, nous allons y présenter notre exposition afin de partager nos découvertes et travaux. Cette semaine restera gravée dans ma mémoire, car j'ai compris que le savoir, l'amitié et l'amour de la patrie rendent la vie plus belle.</a:t>
            </a:r>
          </a:p>
        </p:txBody>
      </p:sp>
    </p:spTree>
    <p:extLst>
      <p:ext uri="{BB962C8B-B14F-4D97-AF65-F5344CB8AC3E}">
        <p14:creationId xmlns:p14="http://schemas.microsoft.com/office/powerpoint/2010/main" val="284843939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9BED0-E975-BFF4-FA46-375F781EA2A0}"/>
            </a:ext>
          </a:extLst>
        </p:cNvPr>
        <p:cNvGrpSpPr/>
        <p:nvPr/>
      </p:nvGrpSpPr>
      <p:grpSpPr>
        <a:xfrm>
          <a:off x="0" y="0"/>
          <a:ext cx="0" cy="0"/>
          <a:chOff x="0" y="0"/>
          <a:chExt cx="0" cy="0"/>
        </a:xfrm>
      </p:grpSpPr>
      <p:sp>
        <p:nvSpPr>
          <p:cNvPr id="13" name="Titre 3">
            <a:extLst>
              <a:ext uri="{FF2B5EF4-FFF2-40B4-BE49-F238E27FC236}">
                <a16:creationId xmlns:a16="http://schemas.microsoft.com/office/drawing/2014/main" id="{D0D33B2A-54CF-4573-A16A-546D9EB788F3}"/>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sa réponse ?</a:t>
            </a:r>
          </a:p>
        </p:txBody>
      </p:sp>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F7EEDC48-840B-0B69-63E8-4D2C140317A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0915044E-0620-41D4-AC23-B800CD34DB57}"/>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859906" y="2822402"/>
            <a:ext cx="3424188" cy="2521619"/>
          </a:xfrm>
          <a:prstGeom prst="roundRect">
            <a:avLst>
              <a:gd name="adj" fmla="val 6988"/>
            </a:avLst>
          </a:prstGeom>
        </p:spPr>
      </p:pic>
      <p:sp>
        <p:nvSpPr>
          <p:cNvPr id="6" name="ZoneTexte 5">
            <a:extLst>
              <a:ext uri="{FF2B5EF4-FFF2-40B4-BE49-F238E27FC236}">
                <a16:creationId xmlns:a16="http://schemas.microsoft.com/office/drawing/2014/main" id="{ECD6A784-BF9C-46E9-BCB6-D0382B747E57}"/>
              </a:ext>
            </a:extLst>
          </p:cNvPr>
          <p:cNvSpPr txBox="1"/>
          <p:nvPr/>
        </p:nvSpPr>
        <p:spPr>
          <a:xfrm>
            <a:off x="1774955" y="1733014"/>
            <a:ext cx="5594090" cy="523220"/>
          </a:xfrm>
          <a:prstGeom prst="rect">
            <a:avLst/>
          </a:prstGeom>
          <a:noFill/>
        </p:spPr>
        <p:txBody>
          <a:bodyPr wrap="square">
            <a:spAutoFit/>
          </a:bodyPr>
          <a:lstStyle/>
          <a:p>
            <a:pPr algn="ctr"/>
            <a:r>
              <a:rPr lang="fr-FR" sz="2800" b="1" dirty="0">
                <a:latin typeface="Dosis SemiBold" pitchFamily="2" charset="0"/>
              </a:rPr>
              <a:t>Où se trouve l'école du quartier ?</a:t>
            </a:r>
          </a:p>
        </p:txBody>
      </p:sp>
    </p:spTree>
    <p:extLst>
      <p:ext uri="{BB962C8B-B14F-4D97-AF65-F5344CB8AC3E}">
        <p14:creationId xmlns:p14="http://schemas.microsoft.com/office/powerpoint/2010/main" val="40449962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86AA6-59FF-1547-0858-33FCDF264283}"/>
            </a:ext>
          </a:extLst>
        </p:cNvPr>
        <p:cNvGrpSpPr/>
        <p:nvPr/>
      </p:nvGrpSpPr>
      <p:grpSpPr>
        <a:xfrm>
          <a:off x="0" y="0"/>
          <a:ext cx="0" cy="0"/>
          <a:chOff x="0" y="0"/>
          <a:chExt cx="0" cy="0"/>
        </a:xfrm>
      </p:grpSpPr>
      <p:sp>
        <p:nvSpPr>
          <p:cNvPr id="7" name="Titre 5">
            <a:extLst>
              <a:ext uri="{FF2B5EF4-FFF2-40B4-BE49-F238E27FC236}">
                <a16:creationId xmlns:a16="http://schemas.microsoft.com/office/drawing/2014/main" id="{6ABF79AA-4C9E-304A-2724-9B4790E902A9}"/>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lvl="0">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question est : Où ? Je cherche un </a:t>
            </a:r>
            <a:r>
              <a:rPr lang="fr-FR" dirty="0">
                <a:solidFill>
                  <a:prstClr val="black">
                    <a:lumMod val="65000"/>
                    <a:lumOff val="35000"/>
                  </a:prstClr>
                </a:solidFill>
                <a:latin typeface="Dosis Medium" pitchFamily="2" charset="0"/>
              </a:rPr>
              <a:t>lieu</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La réponse est : </a:t>
            </a:r>
            <a:r>
              <a:rPr lang="fr-FR" dirty="0">
                <a:solidFill>
                  <a:prstClr val="black">
                    <a:lumMod val="65000"/>
                    <a:lumOff val="35000"/>
                  </a:prstClr>
                </a:solidFill>
                <a:latin typeface="Dosis Medium" pitchFamily="2" charset="0"/>
              </a:rPr>
              <a:t>L'école se trouve à côté du grand jardin et en face de la mosquée.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grpSp>
        <p:nvGrpSpPr>
          <p:cNvPr id="9" name="Groupe 8">
            <a:extLst>
              <a:ext uri="{FF2B5EF4-FFF2-40B4-BE49-F238E27FC236}">
                <a16:creationId xmlns:a16="http://schemas.microsoft.com/office/drawing/2014/main" id="{FD45BFD0-F4E4-EEA1-695A-932D947B411B}"/>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0EEB4BED-DB28-312E-FCB7-2919D804FD1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E303FD3-8CEA-E14E-1CBE-21AF57C46F7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AF7C2131-92C8-3864-5374-11D996FA2F09}"/>
              </a:ext>
            </a:extLst>
          </p:cNvPr>
          <p:cNvSpPr txBox="1"/>
          <p:nvPr/>
        </p:nvSpPr>
        <p:spPr>
          <a:xfrm>
            <a:off x="1078645" y="3071957"/>
            <a:ext cx="6986709" cy="1304203"/>
          </a:xfrm>
          <a:prstGeom prst="rect">
            <a:avLst/>
          </a:prstGeom>
          <a:noFill/>
        </p:spPr>
        <p:txBody>
          <a:bodyPr wrap="square">
            <a:spAutoFit/>
          </a:bodyPr>
          <a:lstStyle/>
          <a:p>
            <a:pPr lvl="0" algn="ctr">
              <a:lnSpc>
                <a:spcPct val="150000"/>
              </a:lnSpc>
              <a:defRPr/>
            </a:pPr>
            <a:r>
              <a:rPr lang="fr-FR" sz="2800" b="1" dirty="0">
                <a:solidFill>
                  <a:srgbClr val="C00000"/>
                </a:solidFill>
                <a:latin typeface="Dosis SemiBold" pitchFamily="2" charset="0"/>
              </a:rPr>
              <a:t>l'école se trouve à côté du grand jardin et en face de la mosquée.</a:t>
            </a:r>
            <a:endParaRPr kumimoji="0" lang="fr-FR" sz="2800" b="1" i="0" u="none" strike="noStrike" kern="1200" cap="none" spc="0" normalizeH="0" baseline="0" noProof="0" dirty="0">
              <a:ln>
                <a:noFill/>
              </a:ln>
              <a:solidFill>
                <a:srgbClr val="C00000"/>
              </a:solidFill>
              <a:effectLst/>
              <a:uLnTx/>
              <a:uFillTx/>
              <a:latin typeface="Dosis SemiBold" pitchFamily="2" charset="0"/>
            </a:endParaRPr>
          </a:p>
        </p:txBody>
      </p:sp>
      <p:sp>
        <p:nvSpPr>
          <p:cNvPr id="8" name="ZoneTexte 7">
            <a:extLst>
              <a:ext uri="{FF2B5EF4-FFF2-40B4-BE49-F238E27FC236}">
                <a16:creationId xmlns:a16="http://schemas.microsoft.com/office/drawing/2014/main" id="{FE0DB21D-6D7D-4B2A-B214-DE246822B757}"/>
              </a:ext>
            </a:extLst>
          </p:cNvPr>
          <p:cNvSpPr txBox="1"/>
          <p:nvPr/>
        </p:nvSpPr>
        <p:spPr>
          <a:xfrm>
            <a:off x="1774954" y="2086661"/>
            <a:ext cx="5594090" cy="523220"/>
          </a:xfrm>
          <a:prstGeom prst="rect">
            <a:avLst/>
          </a:prstGeom>
          <a:noFill/>
        </p:spPr>
        <p:txBody>
          <a:bodyPr wrap="square">
            <a:spAutoFit/>
          </a:bodyPr>
          <a:lstStyle/>
          <a:p>
            <a:pPr algn="ctr"/>
            <a:r>
              <a:rPr lang="fr-FR" sz="2800" b="1" dirty="0">
                <a:latin typeface="Dosis SemiBold" pitchFamily="2" charset="0"/>
              </a:rPr>
              <a:t>Où se trouve l'école du quartier ?</a:t>
            </a:r>
          </a:p>
        </p:txBody>
      </p:sp>
    </p:spTree>
    <p:extLst>
      <p:ext uri="{BB962C8B-B14F-4D97-AF65-F5344CB8AC3E}">
        <p14:creationId xmlns:p14="http://schemas.microsoft.com/office/powerpoint/2010/main" val="233658254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FB9D9-82A4-EE61-6A21-1C834390EA61}"/>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2BB3A1E-0951-553E-7294-B4F1FC0E9BD7}"/>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5EC6F351-4CCD-44BE-34BF-414DBAD5054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1D00D1B-6B35-A538-7CE7-070E7141ACA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3">
            <a:extLst>
              <a:ext uri="{FF2B5EF4-FFF2-40B4-BE49-F238E27FC236}">
                <a16:creationId xmlns:a16="http://schemas.microsoft.com/office/drawing/2014/main" id="{683969BB-A5C6-9583-4736-F9602653A339}"/>
              </a:ext>
            </a:extLst>
          </p:cNvPr>
          <p:cNvSpPr>
            <a:spLocks noGrp="1"/>
          </p:cNvSpPr>
          <p:nvPr>
            <p:ph type="title"/>
          </p:nvPr>
        </p:nvSpPr>
        <p:spPr>
          <a:xfrm>
            <a:off x="1614888" y="756000"/>
            <a:ext cx="7242680" cy="612000"/>
          </a:xfrm>
        </p:spPr>
        <p:txBody>
          <a:bodyPr/>
          <a:lstStyle/>
          <a:p>
            <a:r>
              <a:rPr lang="fr-FR" dirty="0">
                <a:solidFill>
                  <a:schemeClr val="tx1">
                    <a:lumMod val="65000"/>
                    <a:lumOff val="35000"/>
                  </a:schemeClr>
                </a:solidFill>
                <a:latin typeface="Dosis Medium" pitchFamily="2" charset="0"/>
              </a:rPr>
              <a:t>Répondez à cette question sur vos cahiers. Je vais passer entre les rangs pour vous aider. </a:t>
            </a:r>
          </a:p>
        </p:txBody>
      </p:sp>
      <p:sp>
        <p:nvSpPr>
          <p:cNvPr id="7" name="ZoneTexte 6">
            <a:extLst>
              <a:ext uri="{FF2B5EF4-FFF2-40B4-BE49-F238E27FC236}">
                <a16:creationId xmlns:a16="http://schemas.microsoft.com/office/drawing/2014/main" id="{560F9DAF-B61B-B699-85B1-4EA937B83065}"/>
              </a:ext>
            </a:extLst>
          </p:cNvPr>
          <p:cNvSpPr txBox="1"/>
          <p:nvPr/>
        </p:nvSpPr>
        <p:spPr>
          <a:xfrm>
            <a:off x="356130" y="1814856"/>
            <a:ext cx="8431740" cy="461665"/>
          </a:xfrm>
          <a:prstGeom prst="rect">
            <a:avLst/>
          </a:prstGeom>
          <a:noFill/>
        </p:spPr>
        <p:txBody>
          <a:bodyPr wrap="square">
            <a:spAutoFit/>
          </a:bodyPr>
          <a:lstStyle/>
          <a:p>
            <a:pPr lvl="0" algn="ctr">
              <a:defRPr/>
            </a:pPr>
            <a:r>
              <a:rPr lang="fr-FR" sz="2400" b="1" dirty="0">
                <a:latin typeface="Dosis SemiBold" pitchFamily="2" charset="0"/>
              </a:rPr>
              <a:t>Quel métier aimerait Karim faire ?</a:t>
            </a:r>
            <a:endParaRPr kumimoji="0" lang="fr-FR" sz="2400" b="1" i="0" u="none" strike="noStrike" kern="1200" cap="none" spc="0" normalizeH="0" baseline="0" noProof="0" dirty="0">
              <a:ln>
                <a:noFill/>
              </a:ln>
              <a:effectLst/>
              <a:uLnTx/>
              <a:uFillTx/>
              <a:latin typeface="Dosis SemiBold" pitchFamily="2" charset="0"/>
            </a:endParaRPr>
          </a:p>
        </p:txBody>
      </p:sp>
      <p:sp>
        <p:nvSpPr>
          <p:cNvPr id="8" name="ZoneTexte 7">
            <a:extLst>
              <a:ext uri="{FF2B5EF4-FFF2-40B4-BE49-F238E27FC236}">
                <a16:creationId xmlns:a16="http://schemas.microsoft.com/office/drawing/2014/main" id="{99856AF6-9418-1F98-0F48-934A9F1A8662}"/>
              </a:ext>
            </a:extLst>
          </p:cNvPr>
          <p:cNvSpPr txBox="1"/>
          <p:nvPr/>
        </p:nvSpPr>
        <p:spPr>
          <a:xfrm>
            <a:off x="470647" y="2331231"/>
            <a:ext cx="8202706" cy="3985706"/>
          </a:xfrm>
          <a:prstGeom prst="rect">
            <a:avLst/>
          </a:prstGeom>
          <a:noFill/>
        </p:spPr>
        <p:txBody>
          <a:bodyPr wrap="square" rtlCol="0">
            <a:spAutoFit/>
          </a:bodyPr>
          <a:lstStyle/>
          <a:p>
            <a:pPr algn="ctr"/>
            <a:r>
              <a:rPr lang="fr-FR" sz="1600" dirty="0">
                <a:latin typeface="Dosis SemiBold" pitchFamily="2" charset="0"/>
              </a:rPr>
              <a:t>La semaine des métiers</a:t>
            </a:r>
          </a:p>
          <a:p>
            <a:pPr algn="just">
              <a:lnSpc>
                <a:spcPct val="150000"/>
              </a:lnSpc>
            </a:pPr>
            <a:r>
              <a:rPr lang="fr-FR" sz="1600" dirty="0">
                <a:latin typeface="Dosis SemiBold" pitchFamily="2" charset="0"/>
              </a:rPr>
              <a:t>Dans notre quartier, l'école se trouve à côté du grand jardin et en face de la mosquée que tout le monde connaît. Chaque matin, mes amis et moi nous y retrouvons avec joie.</a:t>
            </a:r>
          </a:p>
          <a:p>
            <a:pPr algn="just">
              <a:lnSpc>
                <a:spcPct val="150000"/>
              </a:lnSpc>
            </a:pPr>
            <a:r>
              <a:rPr lang="fr-FR" sz="1600" dirty="0">
                <a:latin typeface="Dosis SemiBold" pitchFamily="2" charset="0"/>
              </a:rPr>
              <a:t>Cette semaine, nous allons préparer une exposition sur le métier que nous aimerions faire. Inès rêve de devenir ingénieure parce qu'elle adore les sciences. Karim aimerait être acteur. Moi, je voudrais devenir enseignant car j'aime expliquer et partager. </a:t>
            </a:r>
          </a:p>
          <a:p>
            <a:pPr algn="just">
              <a:lnSpc>
                <a:spcPct val="150000"/>
              </a:lnSpc>
            </a:pPr>
            <a:r>
              <a:rPr lang="fr-FR" sz="1600" dirty="0">
                <a:latin typeface="Dosis SemiBold" pitchFamily="2" charset="0"/>
              </a:rPr>
              <a:t>Notre classe a visité un grand musée où nous avons découvert beaucoup de monuments et d'événements historiques de notre pays. La visite nous a appris la valeur de la solidarité et du respect. Bientôt, une grande fête aura lieu à l'école, nous allons y présenter notre exposition afin de partager nos découvertes et travaux. Cette semaine restera gravée dans ma mémoire, car j'ai compris que le savoir, l'amitié et l'amour de la patrie rendent la vie plus belle.</a:t>
            </a:r>
          </a:p>
        </p:txBody>
      </p:sp>
    </p:spTree>
    <p:extLst>
      <p:ext uri="{BB962C8B-B14F-4D97-AF65-F5344CB8AC3E}">
        <p14:creationId xmlns:p14="http://schemas.microsoft.com/office/powerpoint/2010/main" val="265496468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E428F-07D9-ED9B-9DEC-BA302D4DDDF7}"/>
            </a:ext>
          </a:extLst>
        </p:cNvPr>
        <p:cNvGrpSpPr/>
        <p:nvPr/>
      </p:nvGrpSpPr>
      <p:grpSpPr>
        <a:xfrm>
          <a:off x="0" y="0"/>
          <a:ext cx="0" cy="0"/>
          <a:chOff x="0" y="0"/>
          <a:chExt cx="0" cy="0"/>
        </a:xfrm>
      </p:grpSpPr>
      <p:sp>
        <p:nvSpPr>
          <p:cNvPr id="13" name="Titre 3">
            <a:extLst>
              <a:ext uri="{FF2B5EF4-FFF2-40B4-BE49-F238E27FC236}">
                <a16:creationId xmlns:a16="http://schemas.microsoft.com/office/drawing/2014/main" id="{92499A86-FCC7-2D90-2C74-1F541717482B}"/>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sa réponse ?</a:t>
            </a:r>
          </a:p>
        </p:txBody>
      </p:sp>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49CF9367-FC91-9673-C8FB-3836FA00A55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D7130DB5-C1AA-9347-AF37-CBFC8B5AF1DA}"/>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859906" y="3133552"/>
            <a:ext cx="3424188" cy="2521619"/>
          </a:xfrm>
          <a:prstGeom prst="roundRect">
            <a:avLst>
              <a:gd name="adj" fmla="val 6988"/>
            </a:avLst>
          </a:prstGeom>
        </p:spPr>
      </p:pic>
      <p:sp>
        <p:nvSpPr>
          <p:cNvPr id="4" name="ZoneTexte 3">
            <a:extLst>
              <a:ext uri="{FF2B5EF4-FFF2-40B4-BE49-F238E27FC236}">
                <a16:creationId xmlns:a16="http://schemas.microsoft.com/office/drawing/2014/main" id="{61C77D2C-6A73-D14C-D5FF-C72B03940799}"/>
              </a:ext>
            </a:extLst>
          </p:cNvPr>
          <p:cNvSpPr txBox="1"/>
          <p:nvPr/>
        </p:nvSpPr>
        <p:spPr>
          <a:xfrm>
            <a:off x="356130" y="1814856"/>
            <a:ext cx="8431740" cy="461665"/>
          </a:xfrm>
          <a:prstGeom prst="rect">
            <a:avLst/>
          </a:prstGeom>
          <a:noFill/>
        </p:spPr>
        <p:txBody>
          <a:bodyPr wrap="square">
            <a:spAutoFit/>
          </a:bodyPr>
          <a:lstStyle/>
          <a:p>
            <a:pPr lvl="0" algn="ctr">
              <a:defRPr/>
            </a:pPr>
            <a:r>
              <a:rPr lang="fr-FR" sz="2400" b="1" dirty="0">
                <a:latin typeface="Dosis SemiBold" pitchFamily="2" charset="0"/>
              </a:rPr>
              <a:t>Quel métier aimerait Karim faire ?</a:t>
            </a:r>
            <a:endParaRPr kumimoji="0" lang="fr-FR" sz="2400" b="1" i="0" u="none" strike="noStrike" kern="1200" cap="none" spc="0" normalizeH="0" baseline="0" noProof="0" dirty="0">
              <a:ln>
                <a:noFill/>
              </a:ln>
              <a:effectLst/>
              <a:uLnTx/>
              <a:uFillTx/>
              <a:latin typeface="Dosis SemiBold" pitchFamily="2" charset="0"/>
            </a:endParaRPr>
          </a:p>
        </p:txBody>
      </p:sp>
    </p:spTree>
    <p:extLst>
      <p:ext uri="{BB962C8B-B14F-4D97-AF65-F5344CB8AC3E}">
        <p14:creationId xmlns:p14="http://schemas.microsoft.com/office/powerpoint/2010/main" val="2315133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732C6-A05D-8F4D-F629-6636E6E5FFCA}"/>
            </a:ext>
          </a:extLst>
        </p:cNvPr>
        <p:cNvGrpSpPr/>
        <p:nvPr/>
      </p:nvGrpSpPr>
      <p:grpSpPr>
        <a:xfrm>
          <a:off x="0" y="0"/>
          <a:ext cx="0" cy="0"/>
          <a:chOff x="0" y="0"/>
          <a:chExt cx="0" cy="0"/>
        </a:xfrm>
      </p:grpSpPr>
      <p:sp>
        <p:nvSpPr>
          <p:cNvPr id="7" name="Titre 5">
            <a:extLst>
              <a:ext uri="{FF2B5EF4-FFF2-40B4-BE49-F238E27FC236}">
                <a16:creationId xmlns:a16="http://schemas.microsoft.com/office/drawing/2014/main" id="{87BFE73B-4A48-FFCC-9BD8-7CF8F35F9E81}"/>
              </a:ext>
            </a:extLst>
          </p:cNvPr>
          <p:cNvSpPr txBox="1">
            <a:spLocks/>
          </p:cNvSpPr>
          <p:nvPr/>
        </p:nvSpPr>
        <p:spPr>
          <a:xfrm>
            <a:off x="1612314" y="805816"/>
            <a:ext cx="6986351"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a:defRPr/>
            </a:pPr>
            <a:r>
              <a:rPr kumimoji="0" lang="fr-FR" sz="14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question est : </a:t>
            </a:r>
            <a:r>
              <a:rPr lang="fr-FR" sz="1400" dirty="0">
                <a:solidFill>
                  <a:prstClr val="black">
                    <a:lumMod val="65000"/>
                    <a:lumOff val="35000"/>
                  </a:prstClr>
                </a:solidFill>
                <a:latin typeface="Dosis Medium" pitchFamily="2" charset="0"/>
              </a:rPr>
              <a:t>Quel métier aimerait Karim faire ? </a:t>
            </a:r>
            <a:r>
              <a:rPr kumimoji="0" lang="fr-FR" sz="14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Je cherche </a:t>
            </a:r>
            <a:r>
              <a:rPr lang="fr-FR" sz="1400" dirty="0">
                <a:solidFill>
                  <a:prstClr val="black">
                    <a:lumMod val="65000"/>
                    <a:lumOff val="35000"/>
                  </a:prstClr>
                </a:solidFill>
                <a:latin typeface="Dosis Medium" pitchFamily="2" charset="0"/>
              </a:rPr>
              <a:t>un métier</a:t>
            </a:r>
            <a:r>
              <a:rPr kumimoji="0" lang="fr-FR" sz="14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La réponse est : </a:t>
            </a:r>
            <a:r>
              <a:rPr lang="fr-FR" sz="1400" dirty="0">
                <a:solidFill>
                  <a:prstClr val="black">
                    <a:lumMod val="65000"/>
                    <a:lumOff val="35000"/>
                  </a:prstClr>
                </a:solidFill>
                <a:latin typeface="Dosis Medium" pitchFamily="2" charset="0"/>
              </a:rPr>
              <a:t>Karim aimerait être acteur.</a:t>
            </a:r>
          </a:p>
        </p:txBody>
      </p:sp>
      <p:grpSp>
        <p:nvGrpSpPr>
          <p:cNvPr id="9" name="Groupe 8">
            <a:extLst>
              <a:ext uri="{FF2B5EF4-FFF2-40B4-BE49-F238E27FC236}">
                <a16:creationId xmlns:a16="http://schemas.microsoft.com/office/drawing/2014/main" id="{2BACF8F8-E5C8-A068-4FD2-CC362CCF462C}"/>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728011C9-840B-C209-C678-94CF235371B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BF05C94-B493-6CC7-353F-F4AB862914F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B2DB91D1-71D0-DF44-C69B-9B92E929B444}"/>
              </a:ext>
            </a:extLst>
          </p:cNvPr>
          <p:cNvSpPr txBox="1"/>
          <p:nvPr/>
        </p:nvSpPr>
        <p:spPr>
          <a:xfrm>
            <a:off x="808231" y="2839598"/>
            <a:ext cx="7527537" cy="657872"/>
          </a:xfrm>
          <a:prstGeom prst="rect">
            <a:avLst/>
          </a:prstGeom>
          <a:noFill/>
        </p:spPr>
        <p:txBody>
          <a:bodyPr wrap="square">
            <a:spAutoFit/>
          </a:bodyPr>
          <a:lstStyle/>
          <a:p>
            <a:pPr lvl="0" algn="ctr">
              <a:lnSpc>
                <a:spcPct val="150000"/>
              </a:lnSpc>
              <a:defRPr/>
            </a:pPr>
            <a:r>
              <a:rPr lang="fr-FR" sz="2800" b="1" dirty="0">
                <a:solidFill>
                  <a:srgbClr val="C00000"/>
                </a:solidFill>
                <a:latin typeface="Dosis SemiBold" pitchFamily="2" charset="0"/>
              </a:rPr>
              <a:t>Karim aimerait être acteur.</a:t>
            </a:r>
            <a:endParaRPr kumimoji="0" lang="fr-FR" sz="2800" b="1" i="0" u="none" strike="noStrike" kern="1200" cap="none" spc="0" normalizeH="0" baseline="0" noProof="0" dirty="0">
              <a:ln>
                <a:noFill/>
              </a:ln>
              <a:solidFill>
                <a:srgbClr val="C00000"/>
              </a:solidFill>
              <a:effectLst/>
              <a:uLnTx/>
              <a:uFillTx/>
              <a:latin typeface="Dosis SemiBold" pitchFamily="2" charset="0"/>
            </a:endParaRPr>
          </a:p>
        </p:txBody>
      </p:sp>
      <p:sp>
        <p:nvSpPr>
          <p:cNvPr id="4" name="ZoneTexte 3">
            <a:extLst>
              <a:ext uri="{FF2B5EF4-FFF2-40B4-BE49-F238E27FC236}">
                <a16:creationId xmlns:a16="http://schemas.microsoft.com/office/drawing/2014/main" id="{47C949A9-26B0-2A03-B525-234163A820C1}"/>
              </a:ext>
            </a:extLst>
          </p:cNvPr>
          <p:cNvSpPr txBox="1"/>
          <p:nvPr/>
        </p:nvSpPr>
        <p:spPr>
          <a:xfrm>
            <a:off x="356130" y="1814856"/>
            <a:ext cx="8431740" cy="461665"/>
          </a:xfrm>
          <a:prstGeom prst="rect">
            <a:avLst/>
          </a:prstGeom>
          <a:noFill/>
        </p:spPr>
        <p:txBody>
          <a:bodyPr wrap="square">
            <a:spAutoFit/>
          </a:bodyPr>
          <a:lstStyle/>
          <a:p>
            <a:pPr lvl="0" algn="ctr">
              <a:defRPr/>
            </a:pPr>
            <a:r>
              <a:rPr lang="fr-FR" sz="2400" b="1" dirty="0">
                <a:latin typeface="Dosis SemiBold" pitchFamily="2" charset="0"/>
              </a:rPr>
              <a:t>Quel métier aimerait Karim faire ?</a:t>
            </a:r>
            <a:endParaRPr kumimoji="0" lang="fr-FR" sz="2400" b="1" i="0" u="none" strike="noStrike" kern="1200" cap="none" spc="0" normalizeH="0" baseline="0" noProof="0" dirty="0">
              <a:ln>
                <a:noFill/>
              </a:ln>
              <a:effectLst/>
              <a:uLnTx/>
              <a:uFillTx/>
              <a:latin typeface="Dosis SemiBold" pitchFamily="2" charset="0"/>
            </a:endParaRPr>
          </a:p>
        </p:txBody>
      </p:sp>
    </p:spTree>
    <p:extLst>
      <p:ext uri="{BB962C8B-B14F-4D97-AF65-F5344CB8AC3E}">
        <p14:creationId xmlns:p14="http://schemas.microsoft.com/office/powerpoint/2010/main" val="26702605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497C6-22D8-A753-C3D9-D7711A4FC2B7}"/>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76574DB-212E-1E55-1B6C-3F0B7D9CBB1A}"/>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DFE76283-BED3-BDFE-8B18-B7FAECFC024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3876706-FC2F-5429-FB40-CBAB4689542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3">
            <a:extLst>
              <a:ext uri="{FF2B5EF4-FFF2-40B4-BE49-F238E27FC236}">
                <a16:creationId xmlns:a16="http://schemas.microsoft.com/office/drawing/2014/main" id="{136B0014-5CAB-E57E-4809-9F5D1D3F1499}"/>
              </a:ext>
            </a:extLst>
          </p:cNvPr>
          <p:cNvSpPr>
            <a:spLocks noGrp="1"/>
          </p:cNvSpPr>
          <p:nvPr>
            <p:ph type="title"/>
          </p:nvPr>
        </p:nvSpPr>
        <p:spPr>
          <a:xfrm>
            <a:off x="1614888" y="756000"/>
            <a:ext cx="7242680" cy="612000"/>
          </a:xfrm>
        </p:spPr>
        <p:txBody>
          <a:bodyPr/>
          <a:lstStyle/>
          <a:p>
            <a:r>
              <a:rPr lang="fr-FR" dirty="0">
                <a:solidFill>
                  <a:schemeClr val="tx1">
                    <a:lumMod val="65000"/>
                    <a:lumOff val="35000"/>
                  </a:schemeClr>
                </a:solidFill>
                <a:latin typeface="Dosis Medium" pitchFamily="2" charset="0"/>
              </a:rPr>
              <a:t>Répondez à cette question sur vos cahiers. Je vais passer entre les rangs pour vous aider. </a:t>
            </a:r>
          </a:p>
        </p:txBody>
      </p:sp>
      <p:sp>
        <p:nvSpPr>
          <p:cNvPr id="7" name="ZoneTexte 6">
            <a:extLst>
              <a:ext uri="{FF2B5EF4-FFF2-40B4-BE49-F238E27FC236}">
                <a16:creationId xmlns:a16="http://schemas.microsoft.com/office/drawing/2014/main" id="{65AAD8B0-25FB-0A16-D24C-9709B9B0903D}"/>
              </a:ext>
            </a:extLst>
          </p:cNvPr>
          <p:cNvSpPr txBox="1"/>
          <p:nvPr/>
        </p:nvSpPr>
        <p:spPr>
          <a:xfrm>
            <a:off x="356130" y="1814856"/>
            <a:ext cx="8431740" cy="461665"/>
          </a:xfrm>
          <a:prstGeom prst="rect">
            <a:avLst/>
          </a:prstGeom>
          <a:noFill/>
        </p:spPr>
        <p:txBody>
          <a:bodyPr wrap="square">
            <a:spAutoFit/>
          </a:bodyPr>
          <a:lstStyle/>
          <a:p>
            <a:pPr lvl="0" algn="ctr">
              <a:defRPr/>
            </a:pPr>
            <a:r>
              <a:rPr lang="fr-FR" sz="2400" b="1" dirty="0">
                <a:latin typeface="Dosis SemiBold" pitchFamily="2" charset="0"/>
              </a:rPr>
              <a:t>Pourquoi Inès rêve de devenir ingénieur ?</a:t>
            </a:r>
            <a:endParaRPr kumimoji="0" lang="fr-FR" sz="2400" b="1" i="0" u="none" strike="noStrike" kern="1200" cap="none" spc="0" normalizeH="0" baseline="0" noProof="0" dirty="0">
              <a:ln>
                <a:noFill/>
              </a:ln>
              <a:effectLst/>
              <a:uLnTx/>
              <a:uFillTx/>
              <a:latin typeface="Dosis SemiBold" pitchFamily="2" charset="0"/>
            </a:endParaRPr>
          </a:p>
        </p:txBody>
      </p:sp>
      <p:sp>
        <p:nvSpPr>
          <p:cNvPr id="8" name="ZoneTexte 7">
            <a:extLst>
              <a:ext uri="{FF2B5EF4-FFF2-40B4-BE49-F238E27FC236}">
                <a16:creationId xmlns:a16="http://schemas.microsoft.com/office/drawing/2014/main" id="{02299F87-2F5C-6BEF-3646-3E57FD775569}"/>
              </a:ext>
            </a:extLst>
          </p:cNvPr>
          <p:cNvSpPr txBox="1"/>
          <p:nvPr/>
        </p:nvSpPr>
        <p:spPr>
          <a:xfrm>
            <a:off x="470647" y="2331231"/>
            <a:ext cx="8202706" cy="3985706"/>
          </a:xfrm>
          <a:prstGeom prst="rect">
            <a:avLst/>
          </a:prstGeom>
          <a:noFill/>
        </p:spPr>
        <p:txBody>
          <a:bodyPr wrap="square" rtlCol="0">
            <a:spAutoFit/>
          </a:bodyPr>
          <a:lstStyle/>
          <a:p>
            <a:pPr algn="ctr"/>
            <a:r>
              <a:rPr lang="fr-FR" sz="1600" dirty="0">
                <a:latin typeface="Dosis SemiBold" pitchFamily="2" charset="0"/>
              </a:rPr>
              <a:t>La semaine des métiers</a:t>
            </a:r>
          </a:p>
          <a:p>
            <a:pPr algn="just">
              <a:lnSpc>
                <a:spcPct val="150000"/>
              </a:lnSpc>
            </a:pPr>
            <a:r>
              <a:rPr lang="fr-FR" sz="1600" dirty="0">
                <a:latin typeface="Dosis SemiBold" pitchFamily="2" charset="0"/>
              </a:rPr>
              <a:t>Dans notre quartier, l'école se trouve à côté du grand jardin et en face de la mosquée que tout le monde connaît. Chaque matin, mes amis et moi nous y retrouvons avec joie.</a:t>
            </a:r>
          </a:p>
          <a:p>
            <a:pPr algn="just">
              <a:lnSpc>
                <a:spcPct val="150000"/>
              </a:lnSpc>
            </a:pPr>
            <a:r>
              <a:rPr lang="fr-FR" sz="1600" dirty="0">
                <a:latin typeface="Dosis SemiBold" pitchFamily="2" charset="0"/>
              </a:rPr>
              <a:t>Cette semaine, nous allons préparer une exposition sur le métier que nous aimerions faire. Inès rêve de devenir ingénieure parce qu'elle adore les sciences. Karim aimerait être acteur. Moi, je voudrais devenir enseignant car j'aime expliquer et partager. </a:t>
            </a:r>
          </a:p>
          <a:p>
            <a:pPr algn="just">
              <a:lnSpc>
                <a:spcPct val="150000"/>
              </a:lnSpc>
            </a:pPr>
            <a:r>
              <a:rPr lang="fr-FR" sz="1600" dirty="0">
                <a:latin typeface="Dosis SemiBold" pitchFamily="2" charset="0"/>
              </a:rPr>
              <a:t>Notre classe a visité un grand musée où nous avons découvert beaucoup de monuments et d'événements historiques de notre pays. La visite nous a appris la valeur de la solidarité et du respect. Bientôt, une grande fête aura lieu à l'école, nous allons y présenter notre exposition afin de partager nos découvertes et travaux. Cette semaine restera gravée dans ma mémoire, car j'ai compris que le savoir, l'amitié et l'amour de la patrie rendent la vie plus belle.</a:t>
            </a:r>
          </a:p>
        </p:txBody>
      </p:sp>
    </p:spTree>
    <p:extLst>
      <p:ext uri="{BB962C8B-B14F-4D97-AF65-F5344CB8AC3E}">
        <p14:creationId xmlns:p14="http://schemas.microsoft.com/office/powerpoint/2010/main" val="56327243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D857B-A72A-4012-BD47-109381CBC7C4}"/>
            </a:ext>
          </a:extLst>
        </p:cNvPr>
        <p:cNvGrpSpPr/>
        <p:nvPr/>
      </p:nvGrpSpPr>
      <p:grpSpPr>
        <a:xfrm>
          <a:off x="0" y="0"/>
          <a:ext cx="0" cy="0"/>
          <a:chOff x="0" y="0"/>
          <a:chExt cx="0" cy="0"/>
        </a:xfrm>
      </p:grpSpPr>
      <p:sp>
        <p:nvSpPr>
          <p:cNvPr id="13" name="Titre 3">
            <a:extLst>
              <a:ext uri="{FF2B5EF4-FFF2-40B4-BE49-F238E27FC236}">
                <a16:creationId xmlns:a16="http://schemas.microsoft.com/office/drawing/2014/main" id="{EA130FE2-9957-C904-90A1-D432772416BD}"/>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sa réponse ?</a:t>
            </a:r>
          </a:p>
        </p:txBody>
      </p:sp>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EA8E798A-3E11-66B1-B670-F9A218EED2D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D643435E-DE32-F58E-03ED-EFB4E046B86C}"/>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859906" y="3133552"/>
            <a:ext cx="3424188" cy="2521619"/>
          </a:xfrm>
          <a:prstGeom prst="roundRect">
            <a:avLst>
              <a:gd name="adj" fmla="val 6988"/>
            </a:avLst>
          </a:prstGeom>
        </p:spPr>
      </p:pic>
      <p:sp>
        <p:nvSpPr>
          <p:cNvPr id="3" name="ZoneTexte 2">
            <a:extLst>
              <a:ext uri="{FF2B5EF4-FFF2-40B4-BE49-F238E27FC236}">
                <a16:creationId xmlns:a16="http://schemas.microsoft.com/office/drawing/2014/main" id="{B22CFE22-893F-4E56-C0A0-0FE4AC47F620}"/>
              </a:ext>
            </a:extLst>
          </p:cNvPr>
          <p:cNvSpPr txBox="1"/>
          <p:nvPr/>
        </p:nvSpPr>
        <p:spPr>
          <a:xfrm>
            <a:off x="356130" y="2019943"/>
            <a:ext cx="8431740" cy="461665"/>
          </a:xfrm>
          <a:prstGeom prst="rect">
            <a:avLst/>
          </a:prstGeom>
          <a:noFill/>
        </p:spPr>
        <p:txBody>
          <a:bodyPr wrap="square">
            <a:spAutoFit/>
          </a:bodyPr>
          <a:lstStyle/>
          <a:p>
            <a:pPr lvl="0" algn="ctr">
              <a:defRPr/>
            </a:pPr>
            <a:r>
              <a:rPr lang="fr-FR" sz="2400" b="1" dirty="0">
                <a:latin typeface="Dosis SemiBold" pitchFamily="2" charset="0"/>
              </a:rPr>
              <a:t>Pourquoi Inès rêve de devenir ingénieur ?</a:t>
            </a:r>
            <a:endParaRPr kumimoji="0" lang="fr-FR" sz="2400" b="1" i="0" u="none" strike="noStrike" kern="1200" cap="none" spc="0" normalizeH="0" baseline="0" noProof="0" dirty="0">
              <a:ln>
                <a:noFill/>
              </a:ln>
              <a:effectLst/>
              <a:uLnTx/>
              <a:uFillTx/>
              <a:latin typeface="Dosis SemiBold" pitchFamily="2" charset="0"/>
            </a:endParaRPr>
          </a:p>
        </p:txBody>
      </p:sp>
    </p:spTree>
    <p:extLst>
      <p:ext uri="{BB962C8B-B14F-4D97-AF65-F5344CB8AC3E}">
        <p14:creationId xmlns:p14="http://schemas.microsoft.com/office/powerpoint/2010/main" val="60048272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7EB1C-4D19-C219-5902-1952B44F75A8}"/>
            </a:ext>
          </a:extLst>
        </p:cNvPr>
        <p:cNvGrpSpPr/>
        <p:nvPr/>
      </p:nvGrpSpPr>
      <p:grpSpPr>
        <a:xfrm>
          <a:off x="0" y="0"/>
          <a:ext cx="0" cy="0"/>
          <a:chOff x="0" y="0"/>
          <a:chExt cx="0" cy="0"/>
        </a:xfrm>
      </p:grpSpPr>
      <p:sp>
        <p:nvSpPr>
          <p:cNvPr id="7" name="Titre 5">
            <a:extLst>
              <a:ext uri="{FF2B5EF4-FFF2-40B4-BE49-F238E27FC236}">
                <a16:creationId xmlns:a16="http://schemas.microsoft.com/office/drawing/2014/main" id="{DBD5A96A-C6F3-AAA4-9824-786A0455DBF6}"/>
              </a:ext>
            </a:extLst>
          </p:cNvPr>
          <p:cNvSpPr txBox="1">
            <a:spLocks/>
          </p:cNvSpPr>
          <p:nvPr/>
        </p:nvSpPr>
        <p:spPr>
          <a:xfrm>
            <a:off x="1612314" y="805816"/>
            <a:ext cx="6986351"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a:defRPr/>
            </a:pPr>
            <a:r>
              <a:rPr kumimoji="0" lang="fr-FR" sz="14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question est : </a:t>
            </a:r>
            <a:r>
              <a:rPr lang="fr-FR" sz="1400" dirty="0">
                <a:solidFill>
                  <a:prstClr val="black">
                    <a:lumMod val="65000"/>
                    <a:lumOff val="35000"/>
                  </a:prstClr>
                </a:solidFill>
                <a:latin typeface="Dosis Medium" pitchFamily="2" charset="0"/>
              </a:rPr>
              <a:t>Pourquoi Inès rêve de devenir ingénieur ? </a:t>
            </a:r>
            <a:r>
              <a:rPr kumimoji="0" lang="fr-FR" sz="14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Je cherche </a:t>
            </a:r>
            <a:r>
              <a:rPr lang="fr-FR" sz="1400" dirty="0">
                <a:solidFill>
                  <a:prstClr val="black">
                    <a:lumMod val="65000"/>
                    <a:lumOff val="35000"/>
                  </a:prstClr>
                </a:solidFill>
                <a:latin typeface="Dosis Medium" pitchFamily="2" charset="0"/>
              </a:rPr>
              <a:t>une cause</a:t>
            </a:r>
            <a:r>
              <a:rPr kumimoji="0" lang="fr-FR" sz="14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La réponse est : </a:t>
            </a:r>
            <a:r>
              <a:rPr lang="fr-FR" sz="1400" dirty="0">
                <a:solidFill>
                  <a:prstClr val="black">
                    <a:lumMod val="65000"/>
                    <a:lumOff val="35000"/>
                  </a:prstClr>
                </a:solidFill>
                <a:latin typeface="Dosis Medium" pitchFamily="2" charset="0"/>
              </a:rPr>
              <a:t>Inès rêve de devenir ingénieure parce qu'elle adore les sciences. </a:t>
            </a:r>
          </a:p>
        </p:txBody>
      </p:sp>
      <p:grpSp>
        <p:nvGrpSpPr>
          <p:cNvPr id="9" name="Groupe 8">
            <a:extLst>
              <a:ext uri="{FF2B5EF4-FFF2-40B4-BE49-F238E27FC236}">
                <a16:creationId xmlns:a16="http://schemas.microsoft.com/office/drawing/2014/main" id="{537D5450-4A2D-57F7-BEB3-277AEC319EFB}"/>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09AA987E-DF44-4283-FE4B-7F2F8DB49DE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6E5A30F-3E5D-50AB-0527-E937254BC2D2}"/>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D329D77C-B907-7A49-F8EC-2BE4E03F0117}"/>
              </a:ext>
            </a:extLst>
          </p:cNvPr>
          <p:cNvSpPr txBox="1"/>
          <p:nvPr/>
        </p:nvSpPr>
        <p:spPr>
          <a:xfrm>
            <a:off x="808231" y="2839598"/>
            <a:ext cx="7527537" cy="1304203"/>
          </a:xfrm>
          <a:prstGeom prst="rect">
            <a:avLst/>
          </a:prstGeom>
          <a:noFill/>
        </p:spPr>
        <p:txBody>
          <a:bodyPr wrap="square">
            <a:spAutoFit/>
          </a:bodyPr>
          <a:lstStyle/>
          <a:p>
            <a:pPr lvl="0">
              <a:lnSpc>
                <a:spcPct val="150000"/>
              </a:lnSpc>
              <a:defRPr/>
            </a:pPr>
            <a:r>
              <a:rPr lang="fr-FR" sz="2800" b="1" dirty="0">
                <a:solidFill>
                  <a:srgbClr val="C00000"/>
                </a:solidFill>
                <a:latin typeface="Dosis SemiBold" pitchFamily="2" charset="0"/>
              </a:rPr>
              <a:t>Inès rêve de devenir ingénieure parce qu'elle adore les sciences. </a:t>
            </a:r>
            <a:endParaRPr kumimoji="0" lang="fr-FR" sz="2800" b="1" i="0" u="none" strike="noStrike" kern="1200" cap="none" spc="0" normalizeH="0" baseline="0" noProof="0" dirty="0">
              <a:ln>
                <a:noFill/>
              </a:ln>
              <a:solidFill>
                <a:srgbClr val="C00000"/>
              </a:solidFill>
              <a:effectLst/>
              <a:uLnTx/>
              <a:uFillTx/>
              <a:latin typeface="Dosis SemiBold" pitchFamily="2" charset="0"/>
            </a:endParaRPr>
          </a:p>
        </p:txBody>
      </p:sp>
      <p:sp>
        <p:nvSpPr>
          <p:cNvPr id="3" name="ZoneTexte 2">
            <a:extLst>
              <a:ext uri="{FF2B5EF4-FFF2-40B4-BE49-F238E27FC236}">
                <a16:creationId xmlns:a16="http://schemas.microsoft.com/office/drawing/2014/main" id="{45A08D6F-A034-5C9D-5188-9C6BFC834E2E}"/>
              </a:ext>
            </a:extLst>
          </p:cNvPr>
          <p:cNvSpPr txBox="1"/>
          <p:nvPr/>
        </p:nvSpPr>
        <p:spPr>
          <a:xfrm>
            <a:off x="356129" y="1897874"/>
            <a:ext cx="8431740" cy="461665"/>
          </a:xfrm>
          <a:prstGeom prst="rect">
            <a:avLst/>
          </a:prstGeom>
          <a:noFill/>
        </p:spPr>
        <p:txBody>
          <a:bodyPr wrap="square">
            <a:spAutoFit/>
          </a:bodyPr>
          <a:lstStyle/>
          <a:p>
            <a:pPr lvl="0" algn="ctr">
              <a:defRPr/>
            </a:pPr>
            <a:r>
              <a:rPr lang="fr-FR" sz="2400" b="1" dirty="0">
                <a:latin typeface="Dosis SemiBold" pitchFamily="2" charset="0"/>
              </a:rPr>
              <a:t>Pourquoi Inès rêve de devenir ingénieur ?</a:t>
            </a:r>
            <a:endParaRPr kumimoji="0" lang="fr-FR" sz="2400" b="1" i="0" u="none" strike="noStrike" kern="1200" cap="none" spc="0" normalizeH="0" baseline="0" noProof="0" dirty="0">
              <a:ln>
                <a:noFill/>
              </a:ln>
              <a:effectLst/>
              <a:uLnTx/>
              <a:uFillTx/>
              <a:latin typeface="Dosis SemiBold" pitchFamily="2" charset="0"/>
            </a:endParaRPr>
          </a:p>
        </p:txBody>
      </p:sp>
    </p:spTree>
    <p:extLst>
      <p:ext uri="{BB962C8B-B14F-4D97-AF65-F5344CB8AC3E}">
        <p14:creationId xmlns:p14="http://schemas.microsoft.com/office/powerpoint/2010/main" val="33171270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73EB1-8736-9DE8-0E57-35AC0C4A2E7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A684E37-2BE2-697C-9418-0C301120FB29}"/>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2CB1C4CD-882C-CD25-BF07-424A547E348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80C5EB0-EC69-C157-2C7A-9784EBA01D0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3">
            <a:extLst>
              <a:ext uri="{FF2B5EF4-FFF2-40B4-BE49-F238E27FC236}">
                <a16:creationId xmlns:a16="http://schemas.microsoft.com/office/drawing/2014/main" id="{6CAD76B0-0C90-E41A-CFF4-BBB85F4D80A4}"/>
              </a:ext>
            </a:extLst>
          </p:cNvPr>
          <p:cNvSpPr>
            <a:spLocks noGrp="1"/>
          </p:cNvSpPr>
          <p:nvPr>
            <p:ph type="title"/>
          </p:nvPr>
        </p:nvSpPr>
        <p:spPr>
          <a:xfrm>
            <a:off x="1614885" y="756000"/>
            <a:ext cx="7171070" cy="612000"/>
          </a:xfrm>
        </p:spPr>
        <p:txBody>
          <a:bodyPr/>
          <a:lstStyle/>
          <a:p>
            <a:r>
              <a:rPr lang="fr-FR" dirty="0">
                <a:solidFill>
                  <a:schemeClr val="tx1">
                    <a:lumMod val="65000"/>
                    <a:lumOff val="35000"/>
                  </a:schemeClr>
                </a:solidFill>
                <a:latin typeface="Dosis Medium" pitchFamily="2" charset="0"/>
              </a:rPr>
              <a:t>Répondez à cette question sur vos cahiers. Je vais passer entre les rangs pour vous aider. </a:t>
            </a:r>
          </a:p>
        </p:txBody>
      </p:sp>
      <p:sp>
        <p:nvSpPr>
          <p:cNvPr id="10" name="ZoneTexte 9">
            <a:extLst>
              <a:ext uri="{FF2B5EF4-FFF2-40B4-BE49-F238E27FC236}">
                <a16:creationId xmlns:a16="http://schemas.microsoft.com/office/drawing/2014/main" id="{16920D50-17A6-943F-C495-F83CC78CE9B9}"/>
              </a:ext>
            </a:extLst>
          </p:cNvPr>
          <p:cNvSpPr txBox="1"/>
          <p:nvPr/>
        </p:nvSpPr>
        <p:spPr>
          <a:xfrm>
            <a:off x="804231" y="1689083"/>
            <a:ext cx="7727769" cy="577081"/>
          </a:xfrm>
          <a:prstGeom prst="rect">
            <a:avLst/>
          </a:prstGeom>
          <a:noFill/>
        </p:spPr>
        <p:txBody>
          <a:bodyPr wrap="square">
            <a:spAutoFit/>
          </a:bodyPr>
          <a:lstStyle/>
          <a:p>
            <a:pPr lvl="0" algn="ctr">
              <a:lnSpc>
                <a:spcPct val="150000"/>
              </a:lnSpc>
              <a:defRPr/>
            </a:pPr>
            <a:r>
              <a:rPr lang="fr-FR" sz="2400" b="1" dirty="0">
                <a:latin typeface="Dosis SemiBold" pitchFamily="2" charset="0"/>
              </a:rPr>
              <a:t>Qu’est-ce que les enfants ont découvert dans le grand musée ?</a:t>
            </a:r>
            <a:endParaRPr kumimoji="0" lang="fr-FR" sz="2400" b="1" i="0" u="none" strike="noStrike" kern="1200" cap="none" spc="0" normalizeH="0" baseline="0" noProof="0" dirty="0">
              <a:ln>
                <a:noFill/>
              </a:ln>
              <a:effectLst/>
              <a:uLnTx/>
              <a:uFillTx/>
              <a:latin typeface="Dosis SemiBold" pitchFamily="2" charset="0"/>
            </a:endParaRPr>
          </a:p>
        </p:txBody>
      </p:sp>
      <p:sp>
        <p:nvSpPr>
          <p:cNvPr id="7" name="ZoneTexte 6">
            <a:extLst>
              <a:ext uri="{FF2B5EF4-FFF2-40B4-BE49-F238E27FC236}">
                <a16:creationId xmlns:a16="http://schemas.microsoft.com/office/drawing/2014/main" id="{DA8A2C23-511E-2E71-3D5F-704DAC3233B6}"/>
              </a:ext>
            </a:extLst>
          </p:cNvPr>
          <p:cNvSpPr txBox="1"/>
          <p:nvPr/>
        </p:nvSpPr>
        <p:spPr>
          <a:xfrm>
            <a:off x="470647" y="2331231"/>
            <a:ext cx="8202706" cy="3985706"/>
          </a:xfrm>
          <a:prstGeom prst="rect">
            <a:avLst/>
          </a:prstGeom>
          <a:noFill/>
        </p:spPr>
        <p:txBody>
          <a:bodyPr wrap="square" rtlCol="0">
            <a:spAutoFit/>
          </a:bodyPr>
          <a:lstStyle/>
          <a:p>
            <a:pPr algn="ctr"/>
            <a:r>
              <a:rPr lang="fr-FR" sz="1600" dirty="0">
                <a:latin typeface="Dosis SemiBold" pitchFamily="2" charset="0"/>
              </a:rPr>
              <a:t>La semaine des métiers</a:t>
            </a:r>
          </a:p>
          <a:p>
            <a:pPr algn="just">
              <a:lnSpc>
                <a:spcPct val="150000"/>
              </a:lnSpc>
            </a:pPr>
            <a:r>
              <a:rPr lang="fr-FR" sz="1600" dirty="0">
                <a:latin typeface="Dosis SemiBold" pitchFamily="2" charset="0"/>
              </a:rPr>
              <a:t>Dans notre quartier, l'école se trouve à côté du grand jardin et en face de la mosquée que tout le monde connaît. Chaque matin, mes amis et moi nous y retrouvons avec joie.</a:t>
            </a:r>
          </a:p>
          <a:p>
            <a:pPr algn="just">
              <a:lnSpc>
                <a:spcPct val="150000"/>
              </a:lnSpc>
            </a:pPr>
            <a:r>
              <a:rPr lang="fr-FR" sz="1600" dirty="0">
                <a:latin typeface="Dosis SemiBold" pitchFamily="2" charset="0"/>
              </a:rPr>
              <a:t>Cette semaine, nous allons préparer une exposition sur le métier que nous aimerions faire. Inès rêve de devenir ingénieure parce qu'elle adore les sciences. Karim aimerait être acteur. Moi, je voudrais devenir enseignant car j'aime expliquer et partager. </a:t>
            </a:r>
          </a:p>
          <a:p>
            <a:pPr algn="just">
              <a:lnSpc>
                <a:spcPct val="150000"/>
              </a:lnSpc>
            </a:pPr>
            <a:r>
              <a:rPr lang="fr-FR" sz="1600" dirty="0">
                <a:latin typeface="Dosis SemiBold" pitchFamily="2" charset="0"/>
              </a:rPr>
              <a:t>Notre classe a visité un grand musée où nous avons découvert beaucoup de monuments et d'événements historiques de notre pays. La visite nous a appris la valeur de la solidarité et du respect. Bientôt, une grande fête aura lieu à l'école, nous allons y présenter notre exposition afin de partager nos découvertes et travaux. Cette semaine restera gravée dans ma mémoire, car j'ai compris que le savoir, l'amitié et l'amour de la patrie rendent la vie plus belle.</a:t>
            </a:r>
          </a:p>
        </p:txBody>
      </p:sp>
    </p:spTree>
    <p:extLst>
      <p:ext uri="{BB962C8B-B14F-4D97-AF65-F5344CB8AC3E}">
        <p14:creationId xmlns:p14="http://schemas.microsoft.com/office/powerpoint/2010/main" val="78745215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C4BBB-7A95-7FFA-BD80-6C304C07BCC1}"/>
            </a:ext>
          </a:extLst>
        </p:cNvPr>
        <p:cNvGrpSpPr/>
        <p:nvPr/>
      </p:nvGrpSpPr>
      <p:grpSpPr>
        <a:xfrm>
          <a:off x="0" y="0"/>
          <a:ext cx="0" cy="0"/>
          <a:chOff x="0" y="0"/>
          <a:chExt cx="0" cy="0"/>
        </a:xfrm>
      </p:grpSpPr>
      <p:sp>
        <p:nvSpPr>
          <p:cNvPr id="13" name="Titre 3">
            <a:extLst>
              <a:ext uri="{FF2B5EF4-FFF2-40B4-BE49-F238E27FC236}">
                <a16:creationId xmlns:a16="http://schemas.microsoft.com/office/drawing/2014/main" id="{7BE068A8-A39D-EC3D-F40A-9D577B708A9E}"/>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sa réponse ?</a:t>
            </a:r>
          </a:p>
        </p:txBody>
      </p:sp>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A0B4A33C-F6FC-D66E-DAD9-64B446552BE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B89ECAD2-4451-55B3-6642-9484139CDBC8}"/>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859906" y="3133552"/>
            <a:ext cx="3424188" cy="2521619"/>
          </a:xfrm>
          <a:prstGeom prst="roundRect">
            <a:avLst>
              <a:gd name="adj" fmla="val 6988"/>
            </a:avLst>
          </a:prstGeom>
        </p:spPr>
      </p:pic>
      <p:sp>
        <p:nvSpPr>
          <p:cNvPr id="3" name="ZoneTexte 2">
            <a:extLst>
              <a:ext uri="{FF2B5EF4-FFF2-40B4-BE49-F238E27FC236}">
                <a16:creationId xmlns:a16="http://schemas.microsoft.com/office/drawing/2014/main" id="{0BB6FDE8-91EB-EC42-3851-8D16C552C425}"/>
              </a:ext>
            </a:extLst>
          </p:cNvPr>
          <p:cNvSpPr txBox="1"/>
          <p:nvPr/>
        </p:nvSpPr>
        <p:spPr>
          <a:xfrm>
            <a:off x="804231" y="1689083"/>
            <a:ext cx="7727769" cy="577081"/>
          </a:xfrm>
          <a:prstGeom prst="rect">
            <a:avLst/>
          </a:prstGeom>
          <a:noFill/>
        </p:spPr>
        <p:txBody>
          <a:bodyPr wrap="square">
            <a:spAutoFit/>
          </a:bodyPr>
          <a:lstStyle/>
          <a:p>
            <a:pPr lvl="0" algn="ctr">
              <a:lnSpc>
                <a:spcPct val="150000"/>
              </a:lnSpc>
              <a:defRPr/>
            </a:pPr>
            <a:r>
              <a:rPr lang="fr-FR" sz="2400" b="1" dirty="0">
                <a:latin typeface="Dosis SemiBold" pitchFamily="2" charset="0"/>
              </a:rPr>
              <a:t>Qu’est-ce que les enfants ont découvert dans le grand musée ?</a:t>
            </a:r>
            <a:endParaRPr kumimoji="0" lang="fr-FR" sz="2400" b="1" i="0" u="none" strike="noStrike" kern="1200" cap="none" spc="0" normalizeH="0" baseline="0" noProof="0" dirty="0">
              <a:ln>
                <a:noFill/>
              </a:ln>
              <a:effectLst/>
              <a:uLnTx/>
              <a:uFillTx/>
              <a:latin typeface="Dosis SemiBold" pitchFamily="2" charset="0"/>
            </a:endParaRPr>
          </a:p>
        </p:txBody>
      </p:sp>
    </p:spTree>
    <p:extLst>
      <p:ext uri="{BB962C8B-B14F-4D97-AF65-F5344CB8AC3E}">
        <p14:creationId xmlns:p14="http://schemas.microsoft.com/office/powerpoint/2010/main" val="17017136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27A81-B0B3-B61B-2AAF-DF80FE688211}"/>
            </a:ext>
          </a:extLst>
        </p:cNvPr>
        <p:cNvGrpSpPr/>
        <p:nvPr/>
      </p:nvGrpSpPr>
      <p:grpSpPr>
        <a:xfrm>
          <a:off x="0" y="0"/>
          <a:ext cx="0" cy="0"/>
          <a:chOff x="0" y="0"/>
          <a:chExt cx="0" cy="0"/>
        </a:xfrm>
      </p:grpSpPr>
      <p:sp>
        <p:nvSpPr>
          <p:cNvPr id="7" name="Titre 5">
            <a:extLst>
              <a:ext uri="{FF2B5EF4-FFF2-40B4-BE49-F238E27FC236}">
                <a16:creationId xmlns:a16="http://schemas.microsoft.com/office/drawing/2014/main" id="{66CC44F7-527D-01F9-B74F-19BEF235A2A7}"/>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réponse  est : </a:t>
            </a:r>
            <a:r>
              <a:rPr lang="fr-FR" dirty="0">
                <a:solidFill>
                  <a:prstClr val="black">
                    <a:lumMod val="65000"/>
                    <a:lumOff val="35000"/>
                  </a:prstClr>
                </a:solidFill>
                <a:latin typeface="Dosis Medium" pitchFamily="2" charset="0"/>
              </a:rPr>
              <a:t>Ils ont découvert beaucoup de monuments et d'événements historiques de leur pays.</a:t>
            </a:r>
          </a:p>
        </p:txBody>
      </p:sp>
      <p:grpSp>
        <p:nvGrpSpPr>
          <p:cNvPr id="9" name="Groupe 8">
            <a:extLst>
              <a:ext uri="{FF2B5EF4-FFF2-40B4-BE49-F238E27FC236}">
                <a16:creationId xmlns:a16="http://schemas.microsoft.com/office/drawing/2014/main" id="{F6503232-91B6-9931-0DEA-39B25A4D50A3}"/>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8587B166-34BB-8133-9651-CBB760A0C9E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E712C2-D388-ED80-F990-2F4F91A3F55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ZoneTexte 4">
            <a:extLst>
              <a:ext uri="{FF2B5EF4-FFF2-40B4-BE49-F238E27FC236}">
                <a16:creationId xmlns:a16="http://schemas.microsoft.com/office/drawing/2014/main" id="{4E3A0E2B-0BFB-0245-A190-8F0EBBE292B7}"/>
              </a:ext>
            </a:extLst>
          </p:cNvPr>
          <p:cNvSpPr txBox="1"/>
          <p:nvPr/>
        </p:nvSpPr>
        <p:spPr>
          <a:xfrm>
            <a:off x="555832" y="3100064"/>
            <a:ext cx="7728852" cy="1304203"/>
          </a:xfrm>
          <a:prstGeom prst="rect">
            <a:avLst/>
          </a:prstGeom>
          <a:noFill/>
        </p:spPr>
        <p:txBody>
          <a:bodyPr wrap="square">
            <a:spAutoFit/>
          </a:bodyPr>
          <a:lstStyle/>
          <a:p>
            <a:pPr lvl="0">
              <a:lnSpc>
                <a:spcPct val="150000"/>
              </a:lnSpc>
              <a:defRPr/>
            </a:pPr>
            <a:r>
              <a:rPr lang="fr-FR" sz="2800" b="1" dirty="0">
                <a:solidFill>
                  <a:srgbClr val="C00000"/>
                </a:solidFill>
                <a:latin typeface="Dosis SemiBold" pitchFamily="2" charset="0"/>
              </a:rPr>
              <a:t>Ils ont découvert beaucoup de monuments et d'événements historiques de leur pays.</a:t>
            </a:r>
            <a:endParaRPr kumimoji="0" lang="fr-FR" sz="2800" b="1" i="0" u="none" strike="noStrike" kern="1200" cap="none" spc="0" normalizeH="0" baseline="0" noProof="0" dirty="0">
              <a:ln>
                <a:noFill/>
              </a:ln>
              <a:solidFill>
                <a:srgbClr val="C00000"/>
              </a:solidFill>
              <a:effectLst/>
              <a:uLnTx/>
              <a:uFillTx/>
              <a:latin typeface="Dosis SemiBold" pitchFamily="2" charset="0"/>
            </a:endParaRPr>
          </a:p>
        </p:txBody>
      </p:sp>
      <p:sp>
        <p:nvSpPr>
          <p:cNvPr id="2" name="ZoneTexte 1">
            <a:extLst>
              <a:ext uri="{FF2B5EF4-FFF2-40B4-BE49-F238E27FC236}">
                <a16:creationId xmlns:a16="http://schemas.microsoft.com/office/drawing/2014/main" id="{0247A0CD-BC0A-5B39-B770-48A82849C152}"/>
              </a:ext>
            </a:extLst>
          </p:cNvPr>
          <p:cNvSpPr txBox="1"/>
          <p:nvPr/>
        </p:nvSpPr>
        <p:spPr>
          <a:xfrm>
            <a:off x="638978" y="2073784"/>
            <a:ext cx="7727769" cy="577081"/>
          </a:xfrm>
          <a:prstGeom prst="rect">
            <a:avLst/>
          </a:prstGeom>
          <a:noFill/>
        </p:spPr>
        <p:txBody>
          <a:bodyPr wrap="square">
            <a:spAutoFit/>
          </a:bodyPr>
          <a:lstStyle/>
          <a:p>
            <a:pPr lvl="0" algn="ctr">
              <a:lnSpc>
                <a:spcPct val="150000"/>
              </a:lnSpc>
              <a:defRPr/>
            </a:pPr>
            <a:r>
              <a:rPr lang="fr-FR" sz="2400" b="1" dirty="0">
                <a:latin typeface="Dosis SemiBold" pitchFamily="2" charset="0"/>
              </a:rPr>
              <a:t>Qu’est-ce que les enfants ont découvert dans le grand musée ?</a:t>
            </a:r>
            <a:endParaRPr kumimoji="0" lang="fr-FR" sz="2400" b="1" i="0" u="none" strike="noStrike" kern="1200" cap="none" spc="0" normalizeH="0" baseline="0" noProof="0" dirty="0">
              <a:ln>
                <a:noFill/>
              </a:ln>
              <a:effectLst/>
              <a:uLnTx/>
              <a:uFillTx/>
              <a:latin typeface="Dosis SemiBold" pitchFamily="2" charset="0"/>
            </a:endParaRPr>
          </a:p>
        </p:txBody>
      </p:sp>
    </p:spTree>
    <p:extLst>
      <p:ext uri="{BB962C8B-B14F-4D97-AF65-F5344CB8AC3E}">
        <p14:creationId xmlns:p14="http://schemas.microsoft.com/office/powerpoint/2010/main" val="316867698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73EB1-8736-9DE8-0E57-35AC0C4A2E7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A684E37-2BE2-697C-9418-0C301120FB29}"/>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2CB1C4CD-882C-CD25-BF07-424A547E348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80C5EB0-EC69-C157-2C7A-9784EBA01D0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3">
            <a:extLst>
              <a:ext uri="{FF2B5EF4-FFF2-40B4-BE49-F238E27FC236}">
                <a16:creationId xmlns:a16="http://schemas.microsoft.com/office/drawing/2014/main" id="{6CAD76B0-0C90-E41A-CFF4-BBB85F4D80A4}"/>
              </a:ext>
            </a:extLst>
          </p:cNvPr>
          <p:cNvSpPr>
            <a:spLocks noGrp="1"/>
          </p:cNvSpPr>
          <p:nvPr>
            <p:ph type="title"/>
          </p:nvPr>
        </p:nvSpPr>
        <p:spPr>
          <a:xfrm>
            <a:off x="1609374" y="767016"/>
            <a:ext cx="7793523" cy="612000"/>
          </a:xfrm>
        </p:spPr>
        <p:txBody>
          <a:bodyPr/>
          <a:lstStyle/>
          <a:p>
            <a:r>
              <a:rPr lang="fr-FR" dirty="0">
                <a:solidFill>
                  <a:schemeClr val="tx1">
                    <a:lumMod val="65000"/>
                    <a:lumOff val="35000"/>
                  </a:schemeClr>
                </a:solidFill>
                <a:latin typeface="Dosis Medium" pitchFamily="2" charset="0"/>
              </a:rPr>
              <a:t>Répondez à cette question sur vos cahiers. Je vais passer entre les rangs pour vous aider. </a:t>
            </a:r>
          </a:p>
        </p:txBody>
      </p:sp>
      <p:sp>
        <p:nvSpPr>
          <p:cNvPr id="10" name="ZoneTexte 9">
            <a:extLst>
              <a:ext uri="{FF2B5EF4-FFF2-40B4-BE49-F238E27FC236}">
                <a16:creationId xmlns:a16="http://schemas.microsoft.com/office/drawing/2014/main" id="{16920D50-17A6-943F-C495-F83CC78CE9B9}"/>
              </a:ext>
            </a:extLst>
          </p:cNvPr>
          <p:cNvSpPr txBox="1"/>
          <p:nvPr/>
        </p:nvSpPr>
        <p:spPr>
          <a:xfrm>
            <a:off x="960591" y="1501131"/>
            <a:ext cx="7571409" cy="577081"/>
          </a:xfrm>
          <a:prstGeom prst="rect">
            <a:avLst/>
          </a:prstGeom>
          <a:noFill/>
        </p:spPr>
        <p:txBody>
          <a:bodyPr wrap="square">
            <a:spAutoFit/>
          </a:bodyPr>
          <a:lstStyle/>
          <a:p>
            <a:pPr lvl="0" algn="ctr">
              <a:lnSpc>
                <a:spcPct val="150000"/>
              </a:lnSpc>
              <a:defRPr/>
            </a:pPr>
            <a:r>
              <a:rPr lang="fr-FR" sz="2400" b="1" dirty="0">
                <a:latin typeface="Dosis SemiBold" pitchFamily="2" charset="0"/>
              </a:rPr>
              <a:t>Qu’est-ce que les élèves ont appris grâce à la visite ?</a:t>
            </a:r>
            <a:endParaRPr kumimoji="0" lang="fr-FR" sz="2400" b="1" i="0" u="none" strike="noStrike" kern="1200" cap="none" spc="0" normalizeH="0" baseline="0" noProof="0" dirty="0">
              <a:ln>
                <a:noFill/>
              </a:ln>
              <a:effectLst/>
              <a:uLnTx/>
              <a:uFillTx/>
              <a:latin typeface="Dosis SemiBold" pitchFamily="2" charset="0"/>
            </a:endParaRPr>
          </a:p>
        </p:txBody>
      </p:sp>
      <p:sp>
        <p:nvSpPr>
          <p:cNvPr id="7" name="ZoneTexte 6">
            <a:extLst>
              <a:ext uri="{FF2B5EF4-FFF2-40B4-BE49-F238E27FC236}">
                <a16:creationId xmlns:a16="http://schemas.microsoft.com/office/drawing/2014/main" id="{7E77FA8C-2506-57F1-FB1E-99DB5309D801}"/>
              </a:ext>
            </a:extLst>
          </p:cNvPr>
          <p:cNvSpPr txBox="1"/>
          <p:nvPr/>
        </p:nvSpPr>
        <p:spPr>
          <a:xfrm>
            <a:off x="470647" y="2331231"/>
            <a:ext cx="8202706" cy="3985706"/>
          </a:xfrm>
          <a:prstGeom prst="rect">
            <a:avLst/>
          </a:prstGeom>
          <a:noFill/>
        </p:spPr>
        <p:txBody>
          <a:bodyPr wrap="square" rtlCol="0">
            <a:spAutoFit/>
          </a:bodyPr>
          <a:lstStyle/>
          <a:p>
            <a:pPr algn="ctr"/>
            <a:r>
              <a:rPr lang="fr-FR" sz="1600" dirty="0">
                <a:latin typeface="Dosis SemiBold" pitchFamily="2" charset="0"/>
              </a:rPr>
              <a:t>La semaine des métiers</a:t>
            </a:r>
          </a:p>
          <a:p>
            <a:pPr algn="just">
              <a:lnSpc>
                <a:spcPct val="150000"/>
              </a:lnSpc>
            </a:pPr>
            <a:r>
              <a:rPr lang="fr-FR" sz="1600" dirty="0">
                <a:latin typeface="Dosis SemiBold" pitchFamily="2" charset="0"/>
              </a:rPr>
              <a:t>Dans notre quartier, l'école se trouve à côté du grand jardin et en face de la mosquée que tout le monde connaît. Chaque matin, mes amis et moi nous y retrouvons avec joie.</a:t>
            </a:r>
          </a:p>
          <a:p>
            <a:pPr algn="just">
              <a:lnSpc>
                <a:spcPct val="150000"/>
              </a:lnSpc>
            </a:pPr>
            <a:r>
              <a:rPr lang="fr-FR" sz="1600" dirty="0">
                <a:latin typeface="Dosis SemiBold" pitchFamily="2" charset="0"/>
              </a:rPr>
              <a:t>Cette semaine, nous allons préparer une exposition sur le métier que nous aimerions faire. Inès rêve de devenir ingénieure parce qu'elle adore les sciences. Karim aimerait être acteur. Moi, je voudrais devenir enseignant car j'aime expliquer et partager. </a:t>
            </a:r>
          </a:p>
          <a:p>
            <a:pPr algn="just">
              <a:lnSpc>
                <a:spcPct val="150000"/>
              </a:lnSpc>
            </a:pPr>
            <a:r>
              <a:rPr lang="fr-FR" sz="1600" dirty="0">
                <a:latin typeface="Dosis SemiBold" pitchFamily="2" charset="0"/>
              </a:rPr>
              <a:t>Notre classe a visité un grand musée où nous avons découvert beaucoup de monuments et d'événements historiques de notre pays. La visite nous a appris la valeur de la solidarité et du respect. Bientôt, une grande fête aura lieu à l'école, nous allons y présenter notre exposition afin de partager nos découvertes et travaux. Cette semaine restera gravée dans ma mémoire, car j'ai compris que le savoir, l'amitié et l'amour de la patrie rendent la vie plus belle.</a:t>
            </a:r>
          </a:p>
        </p:txBody>
      </p:sp>
    </p:spTree>
    <p:extLst>
      <p:ext uri="{BB962C8B-B14F-4D97-AF65-F5344CB8AC3E}">
        <p14:creationId xmlns:p14="http://schemas.microsoft.com/office/powerpoint/2010/main" val="69429249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C4BBB-7A95-7FFA-BD80-6C304C07BCC1}"/>
            </a:ext>
          </a:extLst>
        </p:cNvPr>
        <p:cNvGrpSpPr/>
        <p:nvPr/>
      </p:nvGrpSpPr>
      <p:grpSpPr>
        <a:xfrm>
          <a:off x="0" y="0"/>
          <a:ext cx="0" cy="0"/>
          <a:chOff x="0" y="0"/>
          <a:chExt cx="0" cy="0"/>
        </a:xfrm>
      </p:grpSpPr>
      <p:sp>
        <p:nvSpPr>
          <p:cNvPr id="13" name="Titre 3">
            <a:extLst>
              <a:ext uri="{FF2B5EF4-FFF2-40B4-BE49-F238E27FC236}">
                <a16:creationId xmlns:a16="http://schemas.microsoft.com/office/drawing/2014/main" id="{7BE068A8-A39D-EC3D-F40A-9D577B708A9E}"/>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sa réponse ?</a:t>
            </a:r>
          </a:p>
        </p:txBody>
      </p:sp>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A0B4A33C-F6FC-D66E-DAD9-64B446552BE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B89ECAD2-4451-55B3-6642-9484139CDBC8}"/>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859906" y="3133552"/>
            <a:ext cx="3424188" cy="2521619"/>
          </a:xfrm>
          <a:prstGeom prst="roundRect">
            <a:avLst>
              <a:gd name="adj" fmla="val 6988"/>
            </a:avLst>
          </a:prstGeom>
        </p:spPr>
      </p:pic>
      <p:sp>
        <p:nvSpPr>
          <p:cNvPr id="3" name="ZoneTexte 2">
            <a:extLst>
              <a:ext uri="{FF2B5EF4-FFF2-40B4-BE49-F238E27FC236}">
                <a16:creationId xmlns:a16="http://schemas.microsoft.com/office/drawing/2014/main" id="{2A2D5161-C9F2-8CD9-C171-844A34C95267}"/>
              </a:ext>
            </a:extLst>
          </p:cNvPr>
          <p:cNvSpPr txBox="1"/>
          <p:nvPr/>
        </p:nvSpPr>
        <p:spPr>
          <a:xfrm>
            <a:off x="960591" y="1501131"/>
            <a:ext cx="7571409" cy="577081"/>
          </a:xfrm>
          <a:prstGeom prst="rect">
            <a:avLst/>
          </a:prstGeom>
          <a:noFill/>
        </p:spPr>
        <p:txBody>
          <a:bodyPr wrap="square">
            <a:spAutoFit/>
          </a:bodyPr>
          <a:lstStyle/>
          <a:p>
            <a:pPr lvl="0" algn="ctr">
              <a:lnSpc>
                <a:spcPct val="150000"/>
              </a:lnSpc>
              <a:defRPr/>
            </a:pPr>
            <a:r>
              <a:rPr lang="fr-FR" sz="2400" b="1" dirty="0">
                <a:latin typeface="Dosis SemiBold" pitchFamily="2" charset="0"/>
              </a:rPr>
              <a:t>Qu’est-ce que les élèves ont appris grâce à la visite ?</a:t>
            </a:r>
            <a:endParaRPr kumimoji="0" lang="fr-FR" sz="2400" b="1" i="0" u="none" strike="noStrike" kern="1200" cap="none" spc="0" normalizeH="0" baseline="0" noProof="0" dirty="0">
              <a:ln>
                <a:noFill/>
              </a:ln>
              <a:effectLst/>
              <a:uLnTx/>
              <a:uFillTx/>
              <a:latin typeface="Dosis SemiBold" pitchFamily="2" charset="0"/>
            </a:endParaRPr>
          </a:p>
        </p:txBody>
      </p:sp>
    </p:spTree>
    <p:extLst>
      <p:ext uri="{BB962C8B-B14F-4D97-AF65-F5344CB8AC3E}">
        <p14:creationId xmlns:p14="http://schemas.microsoft.com/office/powerpoint/2010/main" val="302005427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27A81-B0B3-B61B-2AAF-DF80FE688211}"/>
            </a:ext>
          </a:extLst>
        </p:cNvPr>
        <p:cNvGrpSpPr/>
        <p:nvPr/>
      </p:nvGrpSpPr>
      <p:grpSpPr>
        <a:xfrm>
          <a:off x="0" y="0"/>
          <a:ext cx="0" cy="0"/>
          <a:chOff x="0" y="0"/>
          <a:chExt cx="0" cy="0"/>
        </a:xfrm>
      </p:grpSpPr>
      <p:sp>
        <p:nvSpPr>
          <p:cNvPr id="7" name="Titre 5">
            <a:extLst>
              <a:ext uri="{FF2B5EF4-FFF2-40B4-BE49-F238E27FC236}">
                <a16:creationId xmlns:a16="http://schemas.microsoft.com/office/drawing/2014/main" id="{66CC44F7-527D-01F9-B74F-19BEF235A2A7}"/>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réponse  est : </a:t>
            </a:r>
            <a:r>
              <a:rPr lang="fr-FR" dirty="0">
                <a:solidFill>
                  <a:prstClr val="black">
                    <a:lumMod val="65000"/>
                    <a:lumOff val="35000"/>
                  </a:prstClr>
                </a:solidFill>
                <a:latin typeface="Dosis Medium" pitchFamily="2" charset="0"/>
              </a:rPr>
              <a:t>La visite nous a appris la valeur de la solidarité et du respect.</a:t>
            </a:r>
          </a:p>
        </p:txBody>
      </p:sp>
      <p:grpSp>
        <p:nvGrpSpPr>
          <p:cNvPr id="9" name="Groupe 8">
            <a:extLst>
              <a:ext uri="{FF2B5EF4-FFF2-40B4-BE49-F238E27FC236}">
                <a16:creationId xmlns:a16="http://schemas.microsoft.com/office/drawing/2014/main" id="{F6503232-91B6-9931-0DEA-39B25A4D50A3}"/>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8587B166-34BB-8133-9651-CBB760A0C9E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E712C2-D388-ED80-F990-2F4F91A3F55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ZoneTexte 4">
            <a:extLst>
              <a:ext uri="{FF2B5EF4-FFF2-40B4-BE49-F238E27FC236}">
                <a16:creationId xmlns:a16="http://schemas.microsoft.com/office/drawing/2014/main" id="{4E3A0E2B-0BFB-0245-A190-8F0EBBE292B7}"/>
              </a:ext>
            </a:extLst>
          </p:cNvPr>
          <p:cNvSpPr txBox="1"/>
          <p:nvPr/>
        </p:nvSpPr>
        <p:spPr>
          <a:xfrm>
            <a:off x="859316" y="3100064"/>
            <a:ext cx="7425368" cy="1304203"/>
          </a:xfrm>
          <a:prstGeom prst="rect">
            <a:avLst/>
          </a:prstGeom>
          <a:noFill/>
        </p:spPr>
        <p:txBody>
          <a:bodyPr wrap="square">
            <a:spAutoFit/>
          </a:bodyPr>
          <a:lstStyle/>
          <a:p>
            <a:pPr lvl="0">
              <a:lnSpc>
                <a:spcPct val="150000"/>
              </a:lnSpc>
              <a:defRPr/>
            </a:pPr>
            <a:r>
              <a:rPr lang="fr-FR" sz="2800" b="1" dirty="0">
                <a:solidFill>
                  <a:srgbClr val="C00000"/>
                </a:solidFill>
                <a:latin typeface="Dosis SemiBold" pitchFamily="2" charset="0"/>
              </a:rPr>
              <a:t>La visite nous a appris la valeur de la solidarité et du respect.</a:t>
            </a:r>
            <a:endParaRPr kumimoji="0" lang="fr-FR" sz="2800" b="1" i="0" u="none" strike="noStrike" kern="1200" cap="none" spc="0" normalizeH="0" baseline="0" noProof="0" dirty="0">
              <a:ln>
                <a:noFill/>
              </a:ln>
              <a:solidFill>
                <a:srgbClr val="C00000"/>
              </a:solidFill>
              <a:effectLst/>
              <a:uLnTx/>
              <a:uFillTx/>
              <a:latin typeface="Dosis SemiBold" pitchFamily="2" charset="0"/>
            </a:endParaRPr>
          </a:p>
        </p:txBody>
      </p:sp>
      <p:sp>
        <p:nvSpPr>
          <p:cNvPr id="2" name="ZoneTexte 1">
            <a:extLst>
              <a:ext uri="{FF2B5EF4-FFF2-40B4-BE49-F238E27FC236}">
                <a16:creationId xmlns:a16="http://schemas.microsoft.com/office/drawing/2014/main" id="{09A3575E-8837-BBB9-9AA8-6432DCA0FBBF}"/>
              </a:ext>
            </a:extLst>
          </p:cNvPr>
          <p:cNvSpPr txBox="1"/>
          <p:nvPr/>
        </p:nvSpPr>
        <p:spPr>
          <a:xfrm>
            <a:off x="786295" y="1902843"/>
            <a:ext cx="7571409" cy="577081"/>
          </a:xfrm>
          <a:prstGeom prst="rect">
            <a:avLst/>
          </a:prstGeom>
          <a:noFill/>
        </p:spPr>
        <p:txBody>
          <a:bodyPr wrap="square">
            <a:spAutoFit/>
          </a:bodyPr>
          <a:lstStyle/>
          <a:p>
            <a:pPr lvl="0" algn="ctr">
              <a:lnSpc>
                <a:spcPct val="150000"/>
              </a:lnSpc>
              <a:defRPr/>
            </a:pPr>
            <a:r>
              <a:rPr lang="fr-FR" sz="2400" b="1" dirty="0">
                <a:latin typeface="Dosis SemiBold" pitchFamily="2" charset="0"/>
              </a:rPr>
              <a:t>Qu’est-ce que les élèves ont appris grâce à la visite ?</a:t>
            </a:r>
            <a:endParaRPr kumimoji="0" lang="fr-FR" sz="2400" b="1" i="0" u="none" strike="noStrike" kern="1200" cap="none" spc="0" normalizeH="0" baseline="0" noProof="0" dirty="0">
              <a:ln>
                <a:noFill/>
              </a:ln>
              <a:effectLst/>
              <a:uLnTx/>
              <a:uFillTx/>
              <a:latin typeface="Dosis SemiBold" pitchFamily="2" charset="0"/>
            </a:endParaRPr>
          </a:p>
        </p:txBody>
      </p:sp>
    </p:spTree>
    <p:extLst>
      <p:ext uri="{BB962C8B-B14F-4D97-AF65-F5344CB8AC3E}">
        <p14:creationId xmlns:p14="http://schemas.microsoft.com/office/powerpoint/2010/main" val="227926965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73EB1-8736-9DE8-0E57-35AC0C4A2E7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A684E37-2BE2-697C-9418-0C301120FB29}"/>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2CB1C4CD-882C-CD25-BF07-424A547E348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80C5EB0-EC69-C157-2C7A-9784EBA01D0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3">
            <a:extLst>
              <a:ext uri="{FF2B5EF4-FFF2-40B4-BE49-F238E27FC236}">
                <a16:creationId xmlns:a16="http://schemas.microsoft.com/office/drawing/2014/main" id="{6CAD76B0-0C90-E41A-CFF4-BBB85F4D80A4}"/>
              </a:ext>
            </a:extLst>
          </p:cNvPr>
          <p:cNvSpPr>
            <a:spLocks noGrp="1"/>
          </p:cNvSpPr>
          <p:nvPr>
            <p:ph type="title"/>
          </p:nvPr>
        </p:nvSpPr>
        <p:spPr>
          <a:xfrm>
            <a:off x="1598363" y="756000"/>
            <a:ext cx="7270222" cy="612000"/>
          </a:xfrm>
        </p:spPr>
        <p:txBody>
          <a:bodyPr/>
          <a:lstStyle/>
          <a:p>
            <a:r>
              <a:rPr lang="fr-FR" dirty="0">
                <a:solidFill>
                  <a:schemeClr val="tx1">
                    <a:lumMod val="65000"/>
                    <a:lumOff val="35000"/>
                  </a:schemeClr>
                </a:solidFill>
                <a:latin typeface="Dosis Medium" pitchFamily="2" charset="0"/>
              </a:rPr>
              <a:t>Répondez à cette question sur vos cahiers. Je vais passer entre les rangs pour vous aider. </a:t>
            </a:r>
          </a:p>
        </p:txBody>
      </p:sp>
      <p:sp>
        <p:nvSpPr>
          <p:cNvPr id="10" name="ZoneTexte 9">
            <a:extLst>
              <a:ext uri="{FF2B5EF4-FFF2-40B4-BE49-F238E27FC236}">
                <a16:creationId xmlns:a16="http://schemas.microsoft.com/office/drawing/2014/main" id="{16920D50-17A6-943F-C495-F83CC78CE9B9}"/>
              </a:ext>
            </a:extLst>
          </p:cNvPr>
          <p:cNvSpPr txBox="1"/>
          <p:nvPr/>
        </p:nvSpPr>
        <p:spPr>
          <a:xfrm>
            <a:off x="960591" y="1501131"/>
            <a:ext cx="7571409" cy="577081"/>
          </a:xfrm>
          <a:prstGeom prst="rect">
            <a:avLst/>
          </a:prstGeom>
          <a:noFill/>
        </p:spPr>
        <p:txBody>
          <a:bodyPr wrap="square">
            <a:spAutoFit/>
          </a:bodyPr>
          <a:lstStyle/>
          <a:p>
            <a:pPr lvl="0" algn="ctr">
              <a:lnSpc>
                <a:spcPct val="150000"/>
              </a:lnSpc>
              <a:defRPr/>
            </a:pPr>
            <a:r>
              <a:rPr lang="fr-FR" sz="2400" b="1" dirty="0">
                <a:latin typeface="Dosis SemiBold" pitchFamily="2" charset="0"/>
              </a:rPr>
              <a:t>Que présenteront les élèves pendant la fête ?</a:t>
            </a:r>
            <a:endParaRPr kumimoji="0" lang="fr-FR" sz="2400" b="1" i="0" u="none" strike="noStrike" kern="1200" cap="none" spc="0" normalizeH="0" baseline="0" noProof="0" dirty="0">
              <a:ln>
                <a:noFill/>
              </a:ln>
              <a:effectLst/>
              <a:uLnTx/>
              <a:uFillTx/>
              <a:latin typeface="Dosis SemiBold" pitchFamily="2" charset="0"/>
            </a:endParaRPr>
          </a:p>
        </p:txBody>
      </p:sp>
      <p:sp>
        <p:nvSpPr>
          <p:cNvPr id="7" name="ZoneTexte 6">
            <a:extLst>
              <a:ext uri="{FF2B5EF4-FFF2-40B4-BE49-F238E27FC236}">
                <a16:creationId xmlns:a16="http://schemas.microsoft.com/office/drawing/2014/main" id="{59F48C8A-222D-E5FE-CCA8-818DD5426DEC}"/>
              </a:ext>
            </a:extLst>
          </p:cNvPr>
          <p:cNvSpPr txBox="1"/>
          <p:nvPr/>
        </p:nvSpPr>
        <p:spPr>
          <a:xfrm>
            <a:off x="470647" y="2331231"/>
            <a:ext cx="8202706" cy="3985706"/>
          </a:xfrm>
          <a:prstGeom prst="rect">
            <a:avLst/>
          </a:prstGeom>
          <a:noFill/>
        </p:spPr>
        <p:txBody>
          <a:bodyPr wrap="square" rtlCol="0">
            <a:spAutoFit/>
          </a:bodyPr>
          <a:lstStyle/>
          <a:p>
            <a:pPr algn="ctr"/>
            <a:r>
              <a:rPr lang="fr-FR" sz="1600" dirty="0">
                <a:latin typeface="Dosis SemiBold" pitchFamily="2" charset="0"/>
              </a:rPr>
              <a:t>La semaine des métiers</a:t>
            </a:r>
          </a:p>
          <a:p>
            <a:pPr algn="just">
              <a:lnSpc>
                <a:spcPct val="150000"/>
              </a:lnSpc>
            </a:pPr>
            <a:r>
              <a:rPr lang="fr-FR" sz="1600" dirty="0">
                <a:latin typeface="Dosis SemiBold" pitchFamily="2" charset="0"/>
              </a:rPr>
              <a:t>Dans notre quartier, l'école se trouve à côté du grand jardin et en face de la mosquée que tout le monde connaît. Chaque matin, mes amis et moi nous y retrouvons avec joie.</a:t>
            </a:r>
          </a:p>
          <a:p>
            <a:pPr algn="just">
              <a:lnSpc>
                <a:spcPct val="150000"/>
              </a:lnSpc>
            </a:pPr>
            <a:r>
              <a:rPr lang="fr-FR" sz="1600" dirty="0">
                <a:latin typeface="Dosis SemiBold" pitchFamily="2" charset="0"/>
              </a:rPr>
              <a:t>Cette semaine, nous allons préparer une exposition sur le métier que nous aimerions faire. Inès rêve de devenir ingénieure parce qu'elle adore les sciences. Karim aimerait être acteur. Moi, je voudrais devenir enseignant car j'aime expliquer et partager. </a:t>
            </a:r>
          </a:p>
          <a:p>
            <a:pPr algn="just">
              <a:lnSpc>
                <a:spcPct val="150000"/>
              </a:lnSpc>
            </a:pPr>
            <a:r>
              <a:rPr lang="fr-FR" sz="1600" dirty="0">
                <a:latin typeface="Dosis SemiBold" pitchFamily="2" charset="0"/>
              </a:rPr>
              <a:t>Notre classe a visité un grand musée où nous avons découvert beaucoup de monuments et d'événements historiques de notre pays. La visite nous a appris la valeur de la solidarité et du respect. Bientôt, une grande fête aura lieu à l'école, nous allons y présenter notre exposition afin de partager nos découvertes et travaux. Cette semaine restera gravée dans ma mémoire, car j'ai compris que le savoir, l'amitié et l'amour de la patrie rendent la vie plus belle.</a:t>
            </a:r>
          </a:p>
        </p:txBody>
      </p:sp>
    </p:spTree>
    <p:extLst>
      <p:ext uri="{BB962C8B-B14F-4D97-AF65-F5344CB8AC3E}">
        <p14:creationId xmlns:p14="http://schemas.microsoft.com/office/powerpoint/2010/main" val="9372073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C4BBB-7A95-7FFA-BD80-6C304C07BCC1}"/>
            </a:ext>
          </a:extLst>
        </p:cNvPr>
        <p:cNvGrpSpPr/>
        <p:nvPr/>
      </p:nvGrpSpPr>
      <p:grpSpPr>
        <a:xfrm>
          <a:off x="0" y="0"/>
          <a:ext cx="0" cy="0"/>
          <a:chOff x="0" y="0"/>
          <a:chExt cx="0" cy="0"/>
        </a:xfrm>
      </p:grpSpPr>
      <p:sp>
        <p:nvSpPr>
          <p:cNvPr id="13" name="Titre 3">
            <a:extLst>
              <a:ext uri="{FF2B5EF4-FFF2-40B4-BE49-F238E27FC236}">
                <a16:creationId xmlns:a16="http://schemas.microsoft.com/office/drawing/2014/main" id="{7BE068A8-A39D-EC3D-F40A-9D577B708A9E}"/>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sa réponse ?</a:t>
            </a:r>
          </a:p>
        </p:txBody>
      </p:sp>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A0B4A33C-F6FC-D66E-DAD9-64B446552BE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B89ECAD2-4451-55B3-6642-9484139CDBC8}"/>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859906" y="3133552"/>
            <a:ext cx="3424188" cy="2521619"/>
          </a:xfrm>
          <a:prstGeom prst="roundRect">
            <a:avLst>
              <a:gd name="adj" fmla="val 6988"/>
            </a:avLst>
          </a:prstGeom>
        </p:spPr>
      </p:pic>
      <p:sp>
        <p:nvSpPr>
          <p:cNvPr id="3" name="ZoneTexte 2">
            <a:extLst>
              <a:ext uri="{FF2B5EF4-FFF2-40B4-BE49-F238E27FC236}">
                <a16:creationId xmlns:a16="http://schemas.microsoft.com/office/drawing/2014/main" id="{17694140-0E4E-EE09-8581-7893497D7A66}"/>
              </a:ext>
            </a:extLst>
          </p:cNvPr>
          <p:cNvSpPr txBox="1"/>
          <p:nvPr/>
        </p:nvSpPr>
        <p:spPr>
          <a:xfrm>
            <a:off x="960591" y="1501131"/>
            <a:ext cx="7571409" cy="577081"/>
          </a:xfrm>
          <a:prstGeom prst="rect">
            <a:avLst/>
          </a:prstGeom>
          <a:noFill/>
        </p:spPr>
        <p:txBody>
          <a:bodyPr wrap="square">
            <a:spAutoFit/>
          </a:bodyPr>
          <a:lstStyle/>
          <a:p>
            <a:pPr lvl="0" algn="ctr">
              <a:lnSpc>
                <a:spcPct val="150000"/>
              </a:lnSpc>
              <a:defRPr/>
            </a:pPr>
            <a:r>
              <a:rPr lang="fr-FR" sz="2400" b="1" dirty="0">
                <a:latin typeface="Dosis SemiBold" pitchFamily="2" charset="0"/>
              </a:rPr>
              <a:t>Que présenteront les élèves pendant la fête ?</a:t>
            </a:r>
            <a:endParaRPr kumimoji="0" lang="fr-FR" sz="2400" b="1" i="0" u="none" strike="noStrike" kern="1200" cap="none" spc="0" normalizeH="0" baseline="0" noProof="0" dirty="0">
              <a:ln>
                <a:noFill/>
              </a:ln>
              <a:effectLst/>
              <a:uLnTx/>
              <a:uFillTx/>
              <a:latin typeface="Dosis SemiBold" pitchFamily="2" charset="0"/>
            </a:endParaRPr>
          </a:p>
        </p:txBody>
      </p:sp>
    </p:spTree>
    <p:extLst>
      <p:ext uri="{BB962C8B-B14F-4D97-AF65-F5344CB8AC3E}">
        <p14:creationId xmlns:p14="http://schemas.microsoft.com/office/powerpoint/2010/main" val="346541304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27A81-B0B3-B61B-2AAF-DF80FE688211}"/>
            </a:ext>
          </a:extLst>
        </p:cNvPr>
        <p:cNvGrpSpPr/>
        <p:nvPr/>
      </p:nvGrpSpPr>
      <p:grpSpPr>
        <a:xfrm>
          <a:off x="0" y="0"/>
          <a:ext cx="0" cy="0"/>
          <a:chOff x="0" y="0"/>
          <a:chExt cx="0" cy="0"/>
        </a:xfrm>
      </p:grpSpPr>
      <p:sp>
        <p:nvSpPr>
          <p:cNvPr id="7" name="Titre 5">
            <a:extLst>
              <a:ext uri="{FF2B5EF4-FFF2-40B4-BE49-F238E27FC236}">
                <a16:creationId xmlns:a16="http://schemas.microsoft.com/office/drawing/2014/main" id="{66CC44F7-527D-01F9-B74F-19BEF235A2A7}"/>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réponse  est : </a:t>
            </a:r>
            <a:r>
              <a:rPr lang="fr-FR" dirty="0">
                <a:solidFill>
                  <a:prstClr val="black">
                    <a:lumMod val="65000"/>
                    <a:lumOff val="35000"/>
                  </a:prstClr>
                </a:solidFill>
                <a:latin typeface="Dosis Medium" pitchFamily="2" charset="0"/>
              </a:rPr>
              <a:t>Pendant la fête, les élèves vont présenter leur exposition afin de partager leurs découvertes et travaux. </a:t>
            </a:r>
          </a:p>
        </p:txBody>
      </p:sp>
      <p:grpSp>
        <p:nvGrpSpPr>
          <p:cNvPr id="9" name="Groupe 8">
            <a:extLst>
              <a:ext uri="{FF2B5EF4-FFF2-40B4-BE49-F238E27FC236}">
                <a16:creationId xmlns:a16="http://schemas.microsoft.com/office/drawing/2014/main" id="{F6503232-91B6-9931-0DEA-39B25A4D50A3}"/>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8587B166-34BB-8133-9651-CBB760A0C9E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E712C2-D388-ED80-F990-2F4F91A3F55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ZoneTexte 4">
            <a:extLst>
              <a:ext uri="{FF2B5EF4-FFF2-40B4-BE49-F238E27FC236}">
                <a16:creationId xmlns:a16="http://schemas.microsoft.com/office/drawing/2014/main" id="{4E3A0E2B-0BFB-0245-A190-8F0EBBE292B7}"/>
              </a:ext>
            </a:extLst>
          </p:cNvPr>
          <p:cNvSpPr txBox="1"/>
          <p:nvPr/>
        </p:nvSpPr>
        <p:spPr>
          <a:xfrm>
            <a:off x="502103" y="3100064"/>
            <a:ext cx="8322408" cy="1304203"/>
          </a:xfrm>
          <a:prstGeom prst="rect">
            <a:avLst/>
          </a:prstGeom>
          <a:noFill/>
        </p:spPr>
        <p:txBody>
          <a:bodyPr wrap="square">
            <a:spAutoFit/>
          </a:bodyPr>
          <a:lstStyle/>
          <a:p>
            <a:pPr lvl="0">
              <a:lnSpc>
                <a:spcPct val="150000"/>
              </a:lnSpc>
              <a:defRPr/>
            </a:pPr>
            <a:r>
              <a:rPr lang="fr-FR" sz="2800" b="1" dirty="0">
                <a:solidFill>
                  <a:srgbClr val="C00000"/>
                </a:solidFill>
                <a:latin typeface="Dosis SemiBold" pitchFamily="2" charset="0"/>
              </a:rPr>
              <a:t>Pendant la fête, les élèves vont présenter leur exposition afin de partager leurs découvertes et travaux. </a:t>
            </a:r>
            <a:endParaRPr kumimoji="0" lang="fr-FR" sz="2800" b="1" i="0" u="none" strike="noStrike" kern="1200" cap="none" spc="0" normalizeH="0" baseline="0" noProof="0" dirty="0">
              <a:ln>
                <a:noFill/>
              </a:ln>
              <a:solidFill>
                <a:srgbClr val="C00000"/>
              </a:solidFill>
              <a:effectLst/>
              <a:uLnTx/>
              <a:uFillTx/>
              <a:latin typeface="Dosis SemiBold" pitchFamily="2" charset="0"/>
            </a:endParaRPr>
          </a:p>
        </p:txBody>
      </p:sp>
      <p:sp>
        <p:nvSpPr>
          <p:cNvPr id="2" name="ZoneTexte 1">
            <a:extLst>
              <a:ext uri="{FF2B5EF4-FFF2-40B4-BE49-F238E27FC236}">
                <a16:creationId xmlns:a16="http://schemas.microsoft.com/office/drawing/2014/main" id="{5698D12C-B17E-79CF-FAE0-0557A69DEF6F}"/>
              </a:ext>
            </a:extLst>
          </p:cNvPr>
          <p:cNvSpPr txBox="1"/>
          <p:nvPr/>
        </p:nvSpPr>
        <p:spPr>
          <a:xfrm>
            <a:off x="1026692" y="1956184"/>
            <a:ext cx="7571409" cy="577081"/>
          </a:xfrm>
          <a:prstGeom prst="rect">
            <a:avLst/>
          </a:prstGeom>
          <a:noFill/>
        </p:spPr>
        <p:txBody>
          <a:bodyPr wrap="square">
            <a:spAutoFit/>
          </a:bodyPr>
          <a:lstStyle/>
          <a:p>
            <a:pPr lvl="0" algn="ctr">
              <a:lnSpc>
                <a:spcPct val="150000"/>
              </a:lnSpc>
              <a:defRPr/>
            </a:pPr>
            <a:r>
              <a:rPr lang="fr-FR" sz="2400" b="1" dirty="0">
                <a:latin typeface="Dosis SemiBold" pitchFamily="2" charset="0"/>
              </a:rPr>
              <a:t>Que présenteront les élèves pendant la fête ?</a:t>
            </a:r>
            <a:endParaRPr kumimoji="0" lang="fr-FR" sz="2400" b="1" i="0" u="none" strike="noStrike" kern="1200" cap="none" spc="0" normalizeH="0" baseline="0" noProof="0" dirty="0">
              <a:ln>
                <a:noFill/>
              </a:ln>
              <a:effectLst/>
              <a:uLnTx/>
              <a:uFillTx/>
              <a:latin typeface="Dosis SemiBold" pitchFamily="2" charset="0"/>
            </a:endParaRPr>
          </a:p>
        </p:txBody>
      </p:sp>
    </p:spTree>
    <p:extLst>
      <p:ext uri="{BB962C8B-B14F-4D97-AF65-F5344CB8AC3E}">
        <p14:creationId xmlns:p14="http://schemas.microsoft.com/office/powerpoint/2010/main" val="420812273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73EB1-8736-9DE8-0E57-35AC0C4A2E7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A684E37-2BE2-697C-9418-0C301120FB29}"/>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2CB1C4CD-882C-CD25-BF07-424A547E348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80C5EB0-EC69-C157-2C7A-9784EBA01D0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3">
            <a:extLst>
              <a:ext uri="{FF2B5EF4-FFF2-40B4-BE49-F238E27FC236}">
                <a16:creationId xmlns:a16="http://schemas.microsoft.com/office/drawing/2014/main" id="{6CAD76B0-0C90-E41A-CFF4-BBB85F4D80A4}"/>
              </a:ext>
            </a:extLst>
          </p:cNvPr>
          <p:cNvSpPr>
            <a:spLocks noGrp="1"/>
          </p:cNvSpPr>
          <p:nvPr>
            <p:ph type="title"/>
          </p:nvPr>
        </p:nvSpPr>
        <p:spPr>
          <a:xfrm>
            <a:off x="1587347" y="756000"/>
            <a:ext cx="7413441" cy="612000"/>
          </a:xfrm>
        </p:spPr>
        <p:txBody>
          <a:bodyPr/>
          <a:lstStyle/>
          <a:p>
            <a:r>
              <a:rPr lang="fr-FR" dirty="0">
                <a:solidFill>
                  <a:schemeClr val="tx1">
                    <a:lumMod val="65000"/>
                    <a:lumOff val="35000"/>
                  </a:schemeClr>
                </a:solidFill>
                <a:latin typeface="Dosis Medium" pitchFamily="2" charset="0"/>
              </a:rPr>
              <a:t>Répondez à cette question sur vos cahiers. Je vais passer entre les rangs pour vous aider. </a:t>
            </a:r>
          </a:p>
        </p:txBody>
      </p:sp>
      <p:sp>
        <p:nvSpPr>
          <p:cNvPr id="10" name="ZoneTexte 9">
            <a:extLst>
              <a:ext uri="{FF2B5EF4-FFF2-40B4-BE49-F238E27FC236}">
                <a16:creationId xmlns:a16="http://schemas.microsoft.com/office/drawing/2014/main" id="{16920D50-17A6-943F-C495-F83CC78CE9B9}"/>
              </a:ext>
            </a:extLst>
          </p:cNvPr>
          <p:cNvSpPr txBox="1"/>
          <p:nvPr/>
        </p:nvSpPr>
        <p:spPr>
          <a:xfrm>
            <a:off x="1243975" y="1500234"/>
            <a:ext cx="6959034" cy="830997"/>
          </a:xfrm>
          <a:prstGeom prst="rect">
            <a:avLst/>
          </a:prstGeom>
          <a:noFill/>
        </p:spPr>
        <p:txBody>
          <a:bodyPr wrap="square">
            <a:spAutoFit/>
          </a:bodyPr>
          <a:lstStyle/>
          <a:p>
            <a:pPr lvl="0" algn="ctr">
              <a:defRPr/>
            </a:pPr>
            <a:r>
              <a:rPr lang="fr-FR" sz="2400" b="1" dirty="0">
                <a:latin typeface="Dosis SemiBold" pitchFamily="2" charset="0"/>
              </a:rPr>
              <a:t>Pourquoi cette semaine restera-t-elle gravée dans la mémoire de l’enfant ?</a:t>
            </a:r>
            <a:endParaRPr kumimoji="0" lang="fr-FR" sz="2400" b="1" i="0" u="none" strike="noStrike" kern="1200" cap="none" spc="0" normalizeH="0" baseline="0" noProof="0" dirty="0">
              <a:ln>
                <a:noFill/>
              </a:ln>
              <a:effectLst/>
              <a:uLnTx/>
              <a:uFillTx/>
              <a:latin typeface="Dosis SemiBold" pitchFamily="2" charset="0"/>
            </a:endParaRPr>
          </a:p>
        </p:txBody>
      </p:sp>
      <p:sp>
        <p:nvSpPr>
          <p:cNvPr id="6" name="ZoneTexte 5">
            <a:extLst>
              <a:ext uri="{FF2B5EF4-FFF2-40B4-BE49-F238E27FC236}">
                <a16:creationId xmlns:a16="http://schemas.microsoft.com/office/drawing/2014/main" id="{7FDB182E-C1B6-A8E5-914D-64CC5CAAE5C8}"/>
              </a:ext>
            </a:extLst>
          </p:cNvPr>
          <p:cNvSpPr txBox="1"/>
          <p:nvPr/>
        </p:nvSpPr>
        <p:spPr>
          <a:xfrm>
            <a:off x="470647" y="2331231"/>
            <a:ext cx="8202706" cy="3985706"/>
          </a:xfrm>
          <a:prstGeom prst="rect">
            <a:avLst/>
          </a:prstGeom>
          <a:noFill/>
        </p:spPr>
        <p:txBody>
          <a:bodyPr wrap="square" rtlCol="0">
            <a:spAutoFit/>
          </a:bodyPr>
          <a:lstStyle/>
          <a:p>
            <a:pPr algn="ctr"/>
            <a:r>
              <a:rPr lang="fr-FR" sz="1600" dirty="0">
                <a:latin typeface="Dosis SemiBold" pitchFamily="2" charset="0"/>
              </a:rPr>
              <a:t>La semaine des métiers</a:t>
            </a:r>
          </a:p>
          <a:p>
            <a:pPr algn="just">
              <a:lnSpc>
                <a:spcPct val="150000"/>
              </a:lnSpc>
            </a:pPr>
            <a:r>
              <a:rPr lang="fr-FR" sz="1600" dirty="0">
                <a:latin typeface="Dosis SemiBold" pitchFamily="2" charset="0"/>
              </a:rPr>
              <a:t>Dans notre quartier, l'école se trouve à côté du grand jardin et en face de la mosquée que tout le monde connaît. Chaque matin, mes amis et moi nous y retrouvons avec joie.</a:t>
            </a:r>
          </a:p>
          <a:p>
            <a:pPr algn="just">
              <a:lnSpc>
                <a:spcPct val="150000"/>
              </a:lnSpc>
            </a:pPr>
            <a:r>
              <a:rPr lang="fr-FR" sz="1600" dirty="0">
                <a:latin typeface="Dosis SemiBold" pitchFamily="2" charset="0"/>
              </a:rPr>
              <a:t>Cette semaine, nous allons préparer une exposition sur le métier que nous aimerions faire. Inès rêve de devenir ingénieure parce qu'elle adore les sciences. Karim aimerait être acteur. Moi, je voudrais devenir enseignant car j'aime expliquer et partager. </a:t>
            </a:r>
          </a:p>
          <a:p>
            <a:pPr algn="just">
              <a:lnSpc>
                <a:spcPct val="150000"/>
              </a:lnSpc>
            </a:pPr>
            <a:r>
              <a:rPr lang="fr-FR" sz="1600" dirty="0">
                <a:latin typeface="Dosis SemiBold" pitchFamily="2" charset="0"/>
              </a:rPr>
              <a:t>Notre classe a visité un grand musée où nous avons découvert beaucoup de monuments et d'événements historiques de notre pays. La visite nous a appris la valeur de la solidarité et du respect. Bientôt, une grande fête aura lieu à l'école, nous allons y présenter notre exposition afin de partager nos découvertes et travaux. Cette semaine restera gravée dans ma mémoire, car j'ai compris que le savoir, l'amitié et l'amour de la patrie rendent la vie plus belle.</a:t>
            </a:r>
          </a:p>
        </p:txBody>
      </p:sp>
    </p:spTree>
    <p:extLst>
      <p:ext uri="{BB962C8B-B14F-4D97-AF65-F5344CB8AC3E}">
        <p14:creationId xmlns:p14="http://schemas.microsoft.com/office/powerpoint/2010/main" val="8490742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C4BBB-7A95-7FFA-BD80-6C304C07BCC1}"/>
            </a:ext>
          </a:extLst>
        </p:cNvPr>
        <p:cNvGrpSpPr/>
        <p:nvPr/>
      </p:nvGrpSpPr>
      <p:grpSpPr>
        <a:xfrm>
          <a:off x="0" y="0"/>
          <a:ext cx="0" cy="0"/>
          <a:chOff x="0" y="0"/>
          <a:chExt cx="0" cy="0"/>
        </a:xfrm>
      </p:grpSpPr>
      <p:sp>
        <p:nvSpPr>
          <p:cNvPr id="13" name="Titre 3">
            <a:extLst>
              <a:ext uri="{FF2B5EF4-FFF2-40B4-BE49-F238E27FC236}">
                <a16:creationId xmlns:a16="http://schemas.microsoft.com/office/drawing/2014/main" id="{7BE068A8-A39D-EC3D-F40A-9D577B708A9E}"/>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sa réponse ?</a:t>
            </a:r>
          </a:p>
        </p:txBody>
      </p:sp>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A0B4A33C-F6FC-D66E-DAD9-64B446552BE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B89ECAD2-4451-55B3-6642-9484139CDBC8}"/>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859906" y="3133552"/>
            <a:ext cx="3424188" cy="2521619"/>
          </a:xfrm>
          <a:prstGeom prst="roundRect">
            <a:avLst>
              <a:gd name="adj" fmla="val 6988"/>
            </a:avLst>
          </a:prstGeom>
        </p:spPr>
      </p:pic>
      <p:sp>
        <p:nvSpPr>
          <p:cNvPr id="2" name="ZoneTexte 1">
            <a:extLst>
              <a:ext uri="{FF2B5EF4-FFF2-40B4-BE49-F238E27FC236}">
                <a16:creationId xmlns:a16="http://schemas.microsoft.com/office/drawing/2014/main" id="{CC042CFA-1159-8B8E-E13A-B0C149D2240E}"/>
              </a:ext>
            </a:extLst>
          </p:cNvPr>
          <p:cNvSpPr txBox="1"/>
          <p:nvPr/>
        </p:nvSpPr>
        <p:spPr>
          <a:xfrm>
            <a:off x="960591" y="1814121"/>
            <a:ext cx="7571409" cy="830997"/>
          </a:xfrm>
          <a:prstGeom prst="rect">
            <a:avLst/>
          </a:prstGeom>
          <a:noFill/>
        </p:spPr>
        <p:txBody>
          <a:bodyPr wrap="square">
            <a:spAutoFit/>
          </a:bodyPr>
          <a:lstStyle/>
          <a:p>
            <a:pPr lvl="0" algn="ctr">
              <a:defRPr/>
            </a:pPr>
            <a:r>
              <a:rPr lang="fr-FR" sz="2400" b="1" dirty="0">
                <a:latin typeface="Dosis SemiBold" pitchFamily="2" charset="0"/>
              </a:rPr>
              <a:t>Pourquoi cette semaine restera-t-elle gravée dans la mémoire de l’enfant ?</a:t>
            </a:r>
          </a:p>
        </p:txBody>
      </p:sp>
    </p:spTree>
    <p:extLst>
      <p:ext uri="{BB962C8B-B14F-4D97-AF65-F5344CB8AC3E}">
        <p14:creationId xmlns:p14="http://schemas.microsoft.com/office/powerpoint/2010/main" val="65275028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27A81-B0B3-B61B-2AAF-DF80FE688211}"/>
            </a:ext>
          </a:extLst>
        </p:cNvPr>
        <p:cNvGrpSpPr/>
        <p:nvPr/>
      </p:nvGrpSpPr>
      <p:grpSpPr>
        <a:xfrm>
          <a:off x="0" y="0"/>
          <a:ext cx="0" cy="0"/>
          <a:chOff x="0" y="0"/>
          <a:chExt cx="0" cy="0"/>
        </a:xfrm>
      </p:grpSpPr>
      <p:sp>
        <p:nvSpPr>
          <p:cNvPr id="7" name="Titre 5">
            <a:extLst>
              <a:ext uri="{FF2B5EF4-FFF2-40B4-BE49-F238E27FC236}">
                <a16:creationId xmlns:a16="http://schemas.microsoft.com/office/drawing/2014/main" id="{66CC44F7-527D-01F9-B74F-19BEF235A2A7}"/>
              </a:ext>
            </a:extLst>
          </p:cNvPr>
          <p:cNvSpPr txBox="1">
            <a:spLocks/>
          </p:cNvSpPr>
          <p:nvPr/>
        </p:nvSpPr>
        <p:spPr>
          <a:xfrm>
            <a:off x="1672046" y="777385"/>
            <a:ext cx="7062197" cy="612000"/>
          </a:xfrm>
          <a:prstGeom prst="rect">
            <a:avLst/>
          </a:prstGeom>
        </p:spPr>
        <p:txBody>
          <a:bodyPr vert="horz" lIns="91440" tIns="45720" rIns="91440" bIns="45720" rtlCol="0" anchor="ctr">
            <a:normAutofit fontScale="92500"/>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question est : </a:t>
            </a:r>
            <a:r>
              <a:rPr lang="fr-FR" dirty="0">
                <a:solidFill>
                  <a:prstClr val="black">
                    <a:lumMod val="65000"/>
                    <a:lumOff val="35000"/>
                  </a:prstClr>
                </a:solidFill>
                <a:latin typeface="Dosis Medium" pitchFamily="2" charset="0"/>
              </a:rPr>
              <a:t>Pourquoi</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 Je cherche une </a:t>
            </a:r>
            <a:r>
              <a:rPr lang="fr-FR" dirty="0">
                <a:solidFill>
                  <a:prstClr val="black">
                    <a:lumMod val="65000"/>
                    <a:lumOff val="35000"/>
                  </a:prstClr>
                </a:solidFill>
                <a:latin typeface="Dosis Medium" pitchFamily="2" charset="0"/>
              </a:rPr>
              <a:t>raison ou une cause</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dans le texte. La réponse </a:t>
            </a:r>
          </a:p>
          <a:p>
            <a:pPr>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est : </a:t>
            </a:r>
            <a:r>
              <a:rPr lang="fr-FR" dirty="0">
                <a:solidFill>
                  <a:prstClr val="black">
                    <a:lumMod val="65000"/>
                    <a:lumOff val="35000"/>
                  </a:prstClr>
                </a:solidFill>
                <a:latin typeface="Dosis Medium" pitchFamily="2" charset="0"/>
              </a:rPr>
              <a:t>Parce qu'il a compris que le savoir, l'amitié et l'amour de la patrie rendent la vie plus belle.</a:t>
            </a:r>
          </a:p>
        </p:txBody>
      </p:sp>
      <p:grpSp>
        <p:nvGrpSpPr>
          <p:cNvPr id="9" name="Groupe 8">
            <a:extLst>
              <a:ext uri="{FF2B5EF4-FFF2-40B4-BE49-F238E27FC236}">
                <a16:creationId xmlns:a16="http://schemas.microsoft.com/office/drawing/2014/main" id="{F6503232-91B6-9931-0DEA-39B25A4D50A3}"/>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8587B166-34BB-8133-9651-CBB760A0C9E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E712C2-D388-ED80-F990-2F4F91A3F55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ZoneTexte 4">
            <a:extLst>
              <a:ext uri="{FF2B5EF4-FFF2-40B4-BE49-F238E27FC236}">
                <a16:creationId xmlns:a16="http://schemas.microsoft.com/office/drawing/2014/main" id="{4E3A0E2B-0BFB-0245-A190-8F0EBBE292B7}"/>
              </a:ext>
            </a:extLst>
          </p:cNvPr>
          <p:cNvSpPr txBox="1"/>
          <p:nvPr/>
        </p:nvSpPr>
        <p:spPr>
          <a:xfrm>
            <a:off x="700406" y="3100064"/>
            <a:ext cx="8091778" cy="1304203"/>
          </a:xfrm>
          <a:prstGeom prst="rect">
            <a:avLst/>
          </a:prstGeom>
          <a:noFill/>
        </p:spPr>
        <p:txBody>
          <a:bodyPr wrap="square">
            <a:spAutoFit/>
          </a:bodyPr>
          <a:lstStyle/>
          <a:p>
            <a:pPr lvl="0">
              <a:lnSpc>
                <a:spcPct val="150000"/>
              </a:lnSpc>
              <a:defRPr/>
            </a:pPr>
            <a:r>
              <a:rPr lang="fr-FR" sz="2800" b="1" dirty="0">
                <a:solidFill>
                  <a:srgbClr val="C00000"/>
                </a:solidFill>
                <a:latin typeface="Dosis SemiBold" pitchFamily="2" charset="0"/>
              </a:rPr>
              <a:t>Parce qu'il a compris que le savoir, l'amitié et l'amour de la patrie rendent la vie plus belle.</a:t>
            </a:r>
            <a:endParaRPr kumimoji="0" lang="fr-FR" sz="2800" b="1" i="0" u="none" strike="noStrike" kern="1200" cap="none" spc="0" normalizeH="0" baseline="0" noProof="0" dirty="0">
              <a:ln>
                <a:noFill/>
              </a:ln>
              <a:solidFill>
                <a:srgbClr val="C00000"/>
              </a:solidFill>
              <a:effectLst/>
              <a:uLnTx/>
              <a:uFillTx/>
              <a:latin typeface="Dosis SemiBold" pitchFamily="2" charset="0"/>
            </a:endParaRPr>
          </a:p>
        </p:txBody>
      </p:sp>
      <p:sp>
        <p:nvSpPr>
          <p:cNvPr id="8" name="ZoneTexte 7">
            <a:extLst>
              <a:ext uri="{FF2B5EF4-FFF2-40B4-BE49-F238E27FC236}">
                <a16:creationId xmlns:a16="http://schemas.microsoft.com/office/drawing/2014/main" id="{2043D582-85C2-422E-B542-537346FF2C3C}"/>
              </a:ext>
            </a:extLst>
          </p:cNvPr>
          <p:cNvSpPr txBox="1"/>
          <p:nvPr/>
        </p:nvSpPr>
        <p:spPr>
          <a:xfrm>
            <a:off x="960591" y="1814121"/>
            <a:ext cx="7571409" cy="830997"/>
          </a:xfrm>
          <a:prstGeom prst="rect">
            <a:avLst/>
          </a:prstGeom>
          <a:noFill/>
        </p:spPr>
        <p:txBody>
          <a:bodyPr wrap="square">
            <a:spAutoFit/>
          </a:bodyPr>
          <a:lstStyle/>
          <a:p>
            <a:pPr lvl="0" algn="ctr">
              <a:defRPr/>
            </a:pPr>
            <a:r>
              <a:rPr lang="fr-FR" sz="2400" b="1" dirty="0">
                <a:latin typeface="Dosis SemiBold" pitchFamily="2" charset="0"/>
              </a:rPr>
              <a:t>Pourquoi cette semaine restera-t-elle gravée dans la mémoire de l’enfant ?</a:t>
            </a:r>
          </a:p>
        </p:txBody>
      </p:sp>
    </p:spTree>
    <p:extLst>
      <p:ext uri="{BB962C8B-B14F-4D97-AF65-F5344CB8AC3E}">
        <p14:creationId xmlns:p14="http://schemas.microsoft.com/office/powerpoint/2010/main" val="23010054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73EB1-8736-9DE8-0E57-35AC0C4A2E7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A684E37-2BE2-697C-9418-0C301120FB29}"/>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2CB1C4CD-882C-CD25-BF07-424A547E348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80C5EB0-EC69-C157-2C7A-9784EBA01D0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3">
            <a:extLst>
              <a:ext uri="{FF2B5EF4-FFF2-40B4-BE49-F238E27FC236}">
                <a16:creationId xmlns:a16="http://schemas.microsoft.com/office/drawing/2014/main" id="{6CAD76B0-0C90-E41A-CFF4-BBB85F4D80A4}"/>
              </a:ext>
            </a:extLst>
          </p:cNvPr>
          <p:cNvSpPr>
            <a:spLocks noGrp="1"/>
          </p:cNvSpPr>
          <p:nvPr>
            <p:ph type="title"/>
          </p:nvPr>
        </p:nvSpPr>
        <p:spPr>
          <a:xfrm>
            <a:off x="1631410" y="756000"/>
            <a:ext cx="7237171" cy="612000"/>
          </a:xfrm>
        </p:spPr>
        <p:txBody>
          <a:bodyPr/>
          <a:lstStyle/>
          <a:p>
            <a:r>
              <a:rPr lang="fr-FR" dirty="0">
                <a:solidFill>
                  <a:schemeClr val="tx1">
                    <a:lumMod val="65000"/>
                    <a:lumOff val="35000"/>
                  </a:schemeClr>
                </a:solidFill>
                <a:latin typeface="Dosis Medium" pitchFamily="2" charset="0"/>
              </a:rPr>
              <a:t>Répondez à cette question sur vos cahiers. Je vais passer entre les rangs pour vous aider. </a:t>
            </a:r>
          </a:p>
        </p:txBody>
      </p:sp>
      <p:sp>
        <p:nvSpPr>
          <p:cNvPr id="10" name="ZoneTexte 9">
            <a:extLst>
              <a:ext uri="{FF2B5EF4-FFF2-40B4-BE49-F238E27FC236}">
                <a16:creationId xmlns:a16="http://schemas.microsoft.com/office/drawing/2014/main" id="{16920D50-17A6-943F-C495-F83CC78CE9B9}"/>
              </a:ext>
            </a:extLst>
          </p:cNvPr>
          <p:cNvSpPr txBox="1"/>
          <p:nvPr/>
        </p:nvSpPr>
        <p:spPr>
          <a:xfrm>
            <a:off x="1288043" y="2557584"/>
            <a:ext cx="6959034" cy="830997"/>
          </a:xfrm>
          <a:prstGeom prst="rect">
            <a:avLst/>
          </a:prstGeom>
          <a:noFill/>
        </p:spPr>
        <p:txBody>
          <a:bodyPr wrap="square">
            <a:spAutoFit/>
          </a:bodyPr>
          <a:lstStyle/>
          <a:p>
            <a:pPr lvl="0" algn="ctr">
              <a:defRPr/>
            </a:pPr>
            <a:r>
              <a:rPr lang="fr-FR" sz="2400" b="1" dirty="0">
                <a:latin typeface="Dosis SemiBold" pitchFamily="2" charset="0"/>
              </a:rPr>
              <a:t>Et toi, quel métier aimerais-tu faire quand tu seras grand ? Pourquoi ?</a:t>
            </a:r>
            <a:endParaRPr kumimoji="0" lang="fr-FR" sz="2400" b="1" i="0" u="none" strike="noStrike" kern="1200" cap="none" spc="0" normalizeH="0" baseline="0" noProof="0" dirty="0">
              <a:ln>
                <a:noFill/>
              </a:ln>
              <a:effectLst/>
              <a:uLnTx/>
              <a:uFillTx/>
              <a:latin typeface="Dosis SemiBold" pitchFamily="2" charset="0"/>
            </a:endParaRPr>
          </a:p>
        </p:txBody>
      </p:sp>
    </p:spTree>
    <p:extLst>
      <p:ext uri="{BB962C8B-B14F-4D97-AF65-F5344CB8AC3E}">
        <p14:creationId xmlns:p14="http://schemas.microsoft.com/office/powerpoint/2010/main" val="26846197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C4BBB-7A95-7FFA-BD80-6C304C07BCC1}"/>
            </a:ext>
          </a:extLst>
        </p:cNvPr>
        <p:cNvGrpSpPr/>
        <p:nvPr/>
      </p:nvGrpSpPr>
      <p:grpSpPr>
        <a:xfrm>
          <a:off x="0" y="0"/>
          <a:ext cx="0" cy="0"/>
          <a:chOff x="0" y="0"/>
          <a:chExt cx="0" cy="0"/>
        </a:xfrm>
      </p:grpSpPr>
      <p:sp>
        <p:nvSpPr>
          <p:cNvPr id="13" name="Titre 3">
            <a:extLst>
              <a:ext uri="{FF2B5EF4-FFF2-40B4-BE49-F238E27FC236}">
                <a16:creationId xmlns:a16="http://schemas.microsoft.com/office/drawing/2014/main" id="{7BE068A8-A39D-EC3D-F40A-9D577B708A9E}"/>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sa réponse ?</a:t>
            </a:r>
          </a:p>
        </p:txBody>
      </p:sp>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A0B4A33C-F6FC-D66E-DAD9-64B446552BE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B89ECAD2-4451-55B3-6642-9484139CDBC8}"/>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859906" y="3133552"/>
            <a:ext cx="3424188" cy="2521619"/>
          </a:xfrm>
          <a:prstGeom prst="roundRect">
            <a:avLst>
              <a:gd name="adj" fmla="val 6988"/>
            </a:avLst>
          </a:prstGeom>
        </p:spPr>
      </p:pic>
      <p:sp>
        <p:nvSpPr>
          <p:cNvPr id="3" name="ZoneTexte 2">
            <a:extLst>
              <a:ext uri="{FF2B5EF4-FFF2-40B4-BE49-F238E27FC236}">
                <a16:creationId xmlns:a16="http://schemas.microsoft.com/office/drawing/2014/main" id="{989AFB4D-E380-E963-9E56-CDC4045873DA}"/>
              </a:ext>
            </a:extLst>
          </p:cNvPr>
          <p:cNvSpPr txBox="1"/>
          <p:nvPr/>
        </p:nvSpPr>
        <p:spPr>
          <a:xfrm>
            <a:off x="1199908" y="1913098"/>
            <a:ext cx="6959034" cy="830997"/>
          </a:xfrm>
          <a:prstGeom prst="rect">
            <a:avLst/>
          </a:prstGeom>
          <a:noFill/>
        </p:spPr>
        <p:txBody>
          <a:bodyPr wrap="square">
            <a:spAutoFit/>
          </a:bodyPr>
          <a:lstStyle/>
          <a:p>
            <a:pPr lvl="0" algn="ctr">
              <a:defRPr/>
            </a:pPr>
            <a:r>
              <a:rPr lang="fr-FR" sz="2400" b="1" dirty="0">
                <a:latin typeface="Dosis SemiBold" pitchFamily="2" charset="0"/>
              </a:rPr>
              <a:t>Et toi, quel métier aimerais-tu faire quand tu seras grand ? Pourquoi ?</a:t>
            </a:r>
            <a:endParaRPr kumimoji="0" lang="fr-FR" sz="2400" b="1" i="0" u="none" strike="noStrike" kern="1200" cap="none" spc="0" normalizeH="0" baseline="0" noProof="0" dirty="0">
              <a:ln>
                <a:noFill/>
              </a:ln>
              <a:effectLst/>
              <a:uLnTx/>
              <a:uFillTx/>
              <a:latin typeface="Dosis SemiBold" pitchFamily="2" charset="0"/>
            </a:endParaRPr>
          </a:p>
        </p:txBody>
      </p:sp>
    </p:spTree>
    <p:extLst>
      <p:ext uri="{BB962C8B-B14F-4D97-AF65-F5344CB8AC3E}">
        <p14:creationId xmlns:p14="http://schemas.microsoft.com/office/powerpoint/2010/main" val="218565373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La séance d’aujourd’hui est terminée. À bientôt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6" ma:contentTypeDescription="Crée un document." ma:contentTypeScope="" ma:versionID="f2764b178e38d633300ac52f7a5b1e4d">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2f991e825ad22092ca9ccb9194acded4"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4C3CB95-93A6-4E83-BB17-CE3BB4E6557B}">
  <ds:schemaRefs>
    <ds:schemaRef ds:uri="http://purl.org/dc/dcmitype/"/>
    <ds:schemaRef ds:uri="http://schemas.microsoft.com/office/infopath/2007/PartnerControls"/>
    <ds:schemaRef ds:uri="http://purl.org/dc/elements/1.1/"/>
    <ds:schemaRef ds:uri="http://schemas.microsoft.com/office/2006/metadata/properties"/>
    <ds:schemaRef ds:uri="202b3bc9-e036-45c7-aea0-06aec8cd7a40"/>
    <ds:schemaRef ds:uri="http://schemas.microsoft.com/office/2006/documentManagement/types"/>
    <ds:schemaRef ds:uri="http://schemas.openxmlformats.org/package/2006/metadata/core-properties"/>
    <ds:schemaRef ds:uri="f0534ec5-868f-4ce6-85c7-99f0612daa52"/>
    <ds:schemaRef ds:uri="http://www.w3.org/XML/1998/namespace"/>
    <ds:schemaRef ds:uri="http://purl.org/dc/terms/"/>
  </ds:schemaRefs>
</ds:datastoreItem>
</file>

<file path=customXml/itemProps2.xml><?xml version="1.0" encoding="utf-8"?>
<ds:datastoreItem xmlns:ds="http://schemas.openxmlformats.org/officeDocument/2006/customXml" ds:itemID="{0A350912-460B-4508-9CF4-4F75362CD0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F240E0F-DF93-4C36-BC45-2DAFA8BBE7B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8910</TotalTime>
  <Words>5131</Words>
  <Application>Microsoft Office PowerPoint</Application>
  <PresentationFormat>Affichage à l'écran (4:3)</PresentationFormat>
  <Paragraphs>208</Paragraphs>
  <Slides>49</Slides>
  <Notes>1</Notes>
  <HiddenSlides>0</HiddenSlides>
  <MMClips>4</MMClips>
  <ScaleCrop>false</ScaleCrop>
  <HeadingPairs>
    <vt:vector size="6" baseType="variant">
      <vt:variant>
        <vt:lpstr>Polices utilisées</vt:lpstr>
      </vt:variant>
      <vt:variant>
        <vt:i4>11</vt:i4>
      </vt:variant>
      <vt:variant>
        <vt:lpstr>Thème</vt:lpstr>
      </vt:variant>
      <vt:variant>
        <vt:i4>10</vt:i4>
      </vt:variant>
      <vt:variant>
        <vt:lpstr>Titres des diapositives</vt:lpstr>
      </vt:variant>
      <vt:variant>
        <vt:i4>49</vt:i4>
      </vt:variant>
    </vt:vector>
  </HeadingPairs>
  <TitlesOfParts>
    <vt:vector size="70" baseType="lpstr">
      <vt:lpstr>Calibri</vt:lpstr>
      <vt:lpstr>Arial</vt:lpstr>
      <vt:lpstr>Dosis </vt:lpstr>
      <vt:lpstr>Dosis ExtraBold</vt:lpstr>
      <vt:lpstr>Dosis Medium</vt:lpstr>
      <vt:lpstr>Aptos Display</vt:lpstr>
      <vt:lpstr>Aptos</vt:lpstr>
      <vt:lpstr>Mistral</vt:lpstr>
      <vt:lpstr>Dosis</vt:lpstr>
      <vt:lpstr>Wingdings</vt:lpstr>
      <vt:lpstr>Dosis SemiBold</vt:lpstr>
      <vt:lpstr>2_Conception personnalisée</vt:lpstr>
      <vt:lpstr>00_Env-Enseignant</vt:lpstr>
      <vt:lpstr>Révision</vt:lpstr>
      <vt:lpstr>Vocab_01- Présentation</vt:lpstr>
      <vt:lpstr>Vocab_03- Appropriation</vt:lpstr>
      <vt:lpstr>Vocab_04- Entrainement livret</vt:lpstr>
      <vt:lpstr>2_Env-Enseignant</vt:lpstr>
      <vt:lpstr>5_New Voc_01-Livret</vt:lpstr>
      <vt:lpstr>Thème Office</vt:lpstr>
      <vt:lpstr>6_New Voc_01-Livret</vt:lpstr>
      <vt:lpstr>Présentation PowerPoint</vt:lpstr>
      <vt:lpstr>Il convient de lancer le mode diaporama pour la diffusion de la leçon en classe</vt:lpstr>
      <vt:lpstr>Pictogrammes</vt:lpstr>
      <vt:lpstr>Organisation de la semaine 5</vt:lpstr>
      <vt:lpstr>Plan de la séance </vt:lpstr>
      <vt:lpstr>Bonjour les enfants. Aujourd’hui, nous allons commencer une nouvelle séance de révision. Soyez attentifs.</vt:lpstr>
      <vt:lpstr>Maintenant, nous allons faire de la lecture. </vt:lpstr>
      <vt:lpstr>Lisez le texte silencieusement.  </vt:lpstr>
      <vt:lpstr>Qui veut lire le texte ? Je vais désigner plusieurs élèves. Chacun va lire un passage. </vt:lpstr>
      <vt:lpstr>Prenez vos ardoises. On va répondre à des questions de compréhension.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Prenez vos cahiers.</vt:lpstr>
      <vt:lpstr>Répondez à cette question sur vos cahiers. Je vais passer entre les rangs pour vous aider. </vt:lpstr>
      <vt:lpstr>Qui veut lire sa réponse ?</vt:lpstr>
      <vt:lpstr>Présentation PowerPoint</vt:lpstr>
      <vt:lpstr>Répondez à cette question sur vos cahiers. Je vais passer entre les rangs pour vous aider. </vt:lpstr>
      <vt:lpstr>Qui veut lire sa réponse ?</vt:lpstr>
      <vt:lpstr>Présentation PowerPoint</vt:lpstr>
      <vt:lpstr>Répondez à cette question sur vos cahiers. Je vais passer entre les rangs pour vous aider. </vt:lpstr>
      <vt:lpstr>Qui veut lire sa réponse ?</vt:lpstr>
      <vt:lpstr>Présentation PowerPoint</vt:lpstr>
      <vt:lpstr>Répondez à cette question sur vos cahiers. Je vais passer entre les rangs pour vous aider. </vt:lpstr>
      <vt:lpstr>Qui veut lire sa réponse ?</vt:lpstr>
      <vt:lpstr>Présentation PowerPoint</vt:lpstr>
      <vt:lpstr>Répondez à cette question sur vos cahiers. Je vais passer entre les rangs pour vous aider. </vt:lpstr>
      <vt:lpstr>Qui veut lire sa réponse ?</vt:lpstr>
      <vt:lpstr>Présentation PowerPoint</vt:lpstr>
      <vt:lpstr>Répondez à cette question sur vos cahiers. Je vais passer entre les rangs pour vous aider. </vt:lpstr>
      <vt:lpstr>Qui veut lire sa réponse ?</vt:lpstr>
      <vt:lpstr>Présentation PowerPoint</vt:lpstr>
      <vt:lpstr>Répondez à cette question sur vos cahiers. Je vais passer entre les rangs pour vous aider. </vt:lpstr>
      <vt:lpstr>Qui veut lire sa réponse ?</vt:lpstr>
      <vt:lpstr>Présentation PowerPoint</vt:lpstr>
      <vt:lpstr>Répondez à cette question sur vos cahiers. Je vais passer entre les rangs pour vous aider. </vt:lpstr>
      <vt:lpstr>Qui veut lire sa réponse ?</vt:lpstr>
      <vt:lpstr>La séance d’aujourd’hui est terminée. À bientôt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59</cp:revision>
  <cp:lastPrinted>2025-08-13T10:11:39Z</cp:lastPrinted>
  <dcterms:created xsi:type="dcterms:W3CDTF">2025-08-01T12:31:49Z</dcterms:created>
  <dcterms:modified xsi:type="dcterms:W3CDTF">2026-06-14T18:39:29Z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