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2"/>
  </p:notesMasterIdLst>
  <p:sldIdLst>
    <p:sldId id="257" r:id="rId17"/>
    <p:sldId id="1029" r:id="rId18"/>
    <p:sldId id="951" r:id="rId19"/>
    <p:sldId id="1325" r:id="rId20"/>
    <p:sldId id="1254" r:id="rId21"/>
    <p:sldId id="1000" r:id="rId22"/>
    <p:sldId id="1146" r:id="rId23"/>
    <p:sldId id="1147" r:id="rId24"/>
    <p:sldId id="1116" r:id="rId25"/>
    <p:sldId id="1200" r:id="rId26"/>
    <p:sldId id="1250" r:id="rId27"/>
    <p:sldId id="1323" r:id="rId28"/>
    <p:sldId id="1324" r:id="rId29"/>
    <p:sldId id="1251" r:id="rId30"/>
    <p:sldId id="1256" r:id="rId31"/>
    <p:sldId id="1257" r:id="rId32"/>
    <p:sldId id="1117" r:id="rId33"/>
    <p:sldId id="1229" r:id="rId34"/>
    <p:sldId id="1230" r:id="rId35"/>
    <p:sldId id="1231" r:id="rId36"/>
    <p:sldId id="1232" r:id="rId37"/>
    <p:sldId id="1233" r:id="rId38"/>
    <p:sldId id="1234" r:id="rId39"/>
    <p:sldId id="1258" r:id="rId40"/>
    <p:sldId id="1259" r:id="rId41"/>
    <p:sldId id="1260" r:id="rId42"/>
    <p:sldId id="1261" r:id="rId43"/>
    <p:sldId id="1008" r:id="rId44"/>
    <p:sldId id="964" r:id="rId45"/>
    <p:sldId id="1266" r:id="rId46"/>
    <p:sldId id="1267" r:id="rId47"/>
    <p:sldId id="1284" r:id="rId48"/>
    <p:sldId id="1242" r:id="rId49"/>
    <p:sldId id="1285" r:id="rId50"/>
    <p:sldId id="1286" r:id="rId51"/>
    <p:sldId id="1287" r:id="rId52"/>
    <p:sldId id="1288" r:id="rId53"/>
    <p:sldId id="1289" r:id="rId54"/>
    <p:sldId id="1292" r:id="rId55"/>
    <p:sldId id="1293" r:id="rId56"/>
    <p:sldId id="1294" r:id="rId57"/>
    <p:sldId id="1295" r:id="rId58"/>
    <p:sldId id="1296" r:id="rId59"/>
    <p:sldId id="1297" r:id="rId60"/>
    <p:sldId id="1270" r:id="rId61"/>
    <p:sldId id="1303" r:id="rId62"/>
    <p:sldId id="1304" r:id="rId63"/>
    <p:sldId id="1305" r:id="rId64"/>
    <p:sldId id="1301" r:id="rId65"/>
    <p:sldId id="1302" r:id="rId66"/>
    <p:sldId id="1277" r:id="rId67"/>
    <p:sldId id="1271" r:id="rId68"/>
    <p:sldId id="1300" r:id="rId69"/>
    <p:sldId id="1275" r:id="rId70"/>
    <p:sldId id="1010" r:id="rId71"/>
  </p:sldIdLst>
  <p:sldSz cx="9144000" cy="6858000" type="screen4x3"/>
  <p:notesSz cx="6735763" cy="9866313"/>
  <p:embeddedFontLst>
    <p:embeddedFont>
      <p:font typeface="Abadi" panose="020B0604020104020204" pitchFamily="34" charset="0"/>
      <p:regular r:id="rId73"/>
      <p:bold r:id="rId74"/>
      <p:italic r:id="rId75"/>
      <p:boldItalic r:id="rId76"/>
    </p:embeddedFon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bold r:id="rId81"/>
    </p:embeddedFont>
    <p:embeddedFont>
      <p:font typeface="Mistral" panose="03090702030407020403" pitchFamily="66" charset="0"/>
      <p:regular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424D7B"/>
    <a:srgbClr val="A1A6BC"/>
    <a:srgbClr val="2196B1"/>
    <a:srgbClr val="DEEBF7"/>
    <a:srgbClr val="565F88"/>
    <a:srgbClr val="2AB6D7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0" d="100"/>
          <a:sy n="70" d="100"/>
        </p:scale>
        <p:origin x="53" y="19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76" Type="http://schemas.openxmlformats.org/officeDocument/2006/relationships/font" Target="fonts/font4.fntdata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87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font" Target="fonts/font10.fntdata"/><Relationship Id="rId19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font" Target="fonts/font3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108305-FDC0-DFAB-453B-6A2E1359E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8" b="282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9A6F1F0-2145-8698-D63F-971E53AB1B13}"/>
              </a:ext>
            </a:extLst>
          </p:cNvPr>
          <p:cNvGrpSpPr/>
          <p:nvPr/>
        </p:nvGrpSpPr>
        <p:grpSpPr>
          <a:xfrm>
            <a:off x="292393" y="2391170"/>
            <a:ext cx="8443708" cy="2628796"/>
            <a:chOff x="307667" y="2429729"/>
            <a:chExt cx="8443708" cy="2628796"/>
          </a:xfrm>
        </p:grpSpPr>
        <p:pic>
          <p:nvPicPr>
            <p:cNvPr id="4" name="Image 3" descr="Une image contenant texte, Appareils électroniques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630D8392-E42D-C5CB-5F86-68472D741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534" y="2429730"/>
              <a:ext cx="1713841" cy="2628795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CEEC21DC-0639-DF87-1419-624AB6012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8817" y="2429729"/>
              <a:ext cx="1713841" cy="2628795"/>
            </a:xfrm>
            <a:prstGeom prst="rect">
              <a:avLst/>
            </a:prstGeom>
          </p:spPr>
        </p:pic>
        <p:pic>
          <p:nvPicPr>
            <p:cNvPr id="14" name="Image 13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CD453E34-236E-152F-B37C-8696520CF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1622" y="2429729"/>
              <a:ext cx="1713841" cy="2628795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Système d’exploitatio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91168E3E-EB31-13FA-9BE3-624BF6C63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67" y="2429729"/>
              <a:ext cx="1713841" cy="2628795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menu&#10;&#10;Le contenu généré par l’IA peut être incorrect.">
              <a:extLst>
                <a:ext uri="{FF2B5EF4-FFF2-40B4-BE49-F238E27FC236}">
                  <a16:creationId xmlns:a16="http://schemas.microsoft.com/office/drawing/2014/main" id="{FE007472-9686-6C74-F1C1-FCEB448F1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8242" y="2429729"/>
              <a:ext cx="1713841" cy="26287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095" y="127683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83CA5A-5A4E-20AD-5ADA-666BD2AD0CB3}"/>
              </a:ext>
            </a:extLst>
          </p:cNvPr>
          <p:cNvSpPr txBox="1"/>
          <p:nvPr/>
        </p:nvSpPr>
        <p:spPr>
          <a:xfrm>
            <a:off x="1066091" y="2423532"/>
            <a:ext cx="7129052" cy="201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partir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s     poiss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400" dirty="0">
                <a:solidFill>
                  <a:srgbClr val="FF0000"/>
                </a:solidFill>
                <a:latin typeface="Dosis SemiBold" pitchFamily="2" charset="0"/>
              </a:rPr>
              <a:t>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visiter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s</a:t>
            </a:r>
          </a:p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mat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rais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 </a:t>
            </a:r>
            <a:r>
              <a:rPr lang="fr-FR" sz="4400" b="1" dirty="0">
                <a:ln w="0"/>
                <a:solidFill>
                  <a:srgbClr val="424D7B"/>
                </a:solidFill>
                <a:latin typeface="Abadi" panose="020B0604020104020204" pitchFamily="34" charset="0"/>
              </a:rPr>
              <a:t>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pa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 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mal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4400" b="1" dirty="0">
              <a:ln w="0"/>
              <a:solidFill>
                <a:srgbClr val="424D7B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C0F4259-8E9D-CBAC-196D-78A72022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5E475E-5456-7498-F298-E33BAA20CC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AA37D5-DD60-CE52-A9EF-4D945A3A2DD7}"/>
              </a:ext>
            </a:extLst>
          </p:cNvPr>
          <p:cNvSpPr txBox="1"/>
          <p:nvPr/>
        </p:nvSpPr>
        <p:spPr>
          <a:xfrm>
            <a:off x="1007474" y="2423532"/>
            <a:ext cx="7129052" cy="201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partir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s     poiss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400" dirty="0">
                <a:solidFill>
                  <a:srgbClr val="FF0000"/>
                </a:solidFill>
                <a:latin typeface="Dosis SemiBold" pitchFamily="2" charset="0"/>
              </a:rPr>
              <a:t>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visiter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on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s</a:t>
            </a:r>
          </a:p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mat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rais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 </a:t>
            </a:r>
            <a:r>
              <a:rPr lang="fr-FR" sz="4400" b="1" dirty="0">
                <a:ln w="0"/>
                <a:solidFill>
                  <a:srgbClr val="424D7B"/>
                </a:solidFill>
                <a:latin typeface="Abadi" panose="020B0604020104020204" pitchFamily="34" charset="0"/>
              </a:rPr>
              <a:t>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pa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 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mal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endParaRPr lang="fr-FR" sz="4400" b="1" dirty="0">
              <a:ln w="0"/>
              <a:solidFill>
                <a:srgbClr val="424D7B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1DCD2C-E5DA-EBBC-3712-297322087F50}"/>
              </a:ext>
            </a:extLst>
          </p:cNvPr>
          <p:cNvSpPr txBox="1"/>
          <p:nvPr/>
        </p:nvSpPr>
        <p:spPr>
          <a:xfrm>
            <a:off x="1691286" y="2367873"/>
            <a:ext cx="5761428" cy="201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gent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   port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ail</a:t>
            </a:r>
            <a:r>
              <a:rPr lang="fr-FR" sz="4400" dirty="0">
                <a:solidFill>
                  <a:srgbClr val="FF0000"/>
                </a:solidFill>
                <a:latin typeface="Dosis SemiBold" pitchFamily="2" charset="0"/>
              </a:rPr>
              <a:t>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sol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eil</a:t>
            </a:r>
            <a:endParaRPr lang="fr-FR" sz="4400" dirty="0">
              <a:solidFill>
                <a:srgbClr val="565F88"/>
              </a:solidFill>
              <a:latin typeface="Dosis SemiBol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 écur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euil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gren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le</a:t>
            </a:r>
            <a:endParaRPr lang="fr-FR" sz="4400" b="1" dirty="0">
              <a:ln w="0"/>
              <a:solidFill>
                <a:srgbClr val="424D7B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C6B8E-CA9C-D7E4-E4D0-3F1E6E7D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D651F0D-13A1-D176-821F-F168F0B8E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D06B6E-594C-F96D-E3A4-A709D4A279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B49CC0-697F-E7C9-E717-CDA6526ECEA2}"/>
              </a:ext>
            </a:extLst>
          </p:cNvPr>
          <p:cNvSpPr txBox="1"/>
          <p:nvPr/>
        </p:nvSpPr>
        <p:spPr>
          <a:xfrm>
            <a:off x="1691286" y="2367873"/>
            <a:ext cx="5761428" cy="201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gent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   port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ail</a:t>
            </a:r>
            <a:r>
              <a:rPr lang="fr-FR" sz="4400" dirty="0">
                <a:solidFill>
                  <a:srgbClr val="FF0000"/>
                </a:solidFill>
                <a:latin typeface="Dosis SemiBold" pitchFamily="2" charset="0"/>
              </a:rPr>
              <a:t>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sol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eil</a:t>
            </a:r>
            <a:endParaRPr lang="fr-FR" sz="4400" dirty="0">
              <a:solidFill>
                <a:srgbClr val="565F88"/>
              </a:solidFill>
              <a:latin typeface="Dosis SemiBold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 écur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euil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gren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le</a:t>
            </a:r>
            <a:endParaRPr lang="fr-FR" sz="4400" b="1" dirty="0">
              <a:ln w="0"/>
              <a:solidFill>
                <a:srgbClr val="424D7B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24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001C6-63AF-F347-8211-75107B52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35F6291-0F0E-E21D-5533-134B43290E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19A7988-A332-6342-85AE-90F58DC88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D6A727-B447-679C-9F5C-832F3793BA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3685E8E-E7EE-909C-7D7D-65CA002A1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237C5E-9328-EDD5-7C1C-6B49AFA8EDB6}"/>
              </a:ext>
            </a:extLst>
          </p:cNvPr>
          <p:cNvSpPr txBox="1"/>
          <p:nvPr/>
        </p:nvSpPr>
        <p:spPr>
          <a:xfrm>
            <a:off x="1007474" y="2423532"/>
            <a:ext cx="7129052" cy="201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4400" dirty="0">
                <a:solidFill>
                  <a:srgbClr val="565F88"/>
                </a:solidFill>
                <a:latin typeface="Dosis SemiBold" pitchFamily="2" charset="0"/>
              </a:rPr>
              <a:t>   h</a:t>
            </a:r>
            <a:r>
              <a:rPr lang="fr-FR" sz="4400" dirty="0" err="1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 err="1"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4400" dirty="0" err="1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 err="1">
                <a:solidFill>
                  <a:srgbClr val="565F88"/>
                </a:solidFill>
                <a:latin typeface="Dosis SemiBold" pitchFamily="2" charset="0"/>
              </a:rPr>
              <a:t>x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   hum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4400" dirty="0">
                <a:solidFill>
                  <a:srgbClr val="FF0000"/>
                </a:solidFill>
                <a:latin typeface="Dosis SemiBold" pitchFamily="2" charset="0"/>
              </a:rPr>
              <a:t>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x</a:t>
            </a:r>
          </a:p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c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j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rnée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400" b="1" dirty="0">
                <a:ln w="0"/>
                <a:solidFill>
                  <a:srgbClr val="424D7B"/>
                </a:solidFill>
                <a:latin typeface="Abadi" panose="020B0604020104020204" pitchFamily="34" charset="0"/>
              </a:rPr>
              <a:t>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auj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rd’hui</a:t>
            </a:r>
            <a:endParaRPr lang="fr-FR" sz="4400" b="1" dirty="0">
              <a:ln w="0"/>
              <a:solidFill>
                <a:srgbClr val="424D7B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7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9DAC393-F313-A23A-EAD3-C9CED81BE2FE}"/>
              </a:ext>
            </a:extLst>
          </p:cNvPr>
          <p:cNvSpPr txBox="1"/>
          <p:nvPr/>
        </p:nvSpPr>
        <p:spPr>
          <a:xfrm>
            <a:off x="1007474" y="2423532"/>
            <a:ext cx="7129052" cy="201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4400" dirty="0">
                <a:solidFill>
                  <a:srgbClr val="565F88"/>
                </a:solidFill>
                <a:latin typeface="Dosis SemiBold" pitchFamily="2" charset="0"/>
              </a:rPr>
              <a:t>   h</a:t>
            </a:r>
            <a:r>
              <a:rPr lang="fr-FR" sz="4400" dirty="0" err="1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 err="1"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4400" dirty="0" err="1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 err="1">
                <a:solidFill>
                  <a:srgbClr val="565F88"/>
                </a:solidFill>
                <a:latin typeface="Dosis SemiBold" pitchFamily="2" charset="0"/>
              </a:rPr>
              <a:t>x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    hum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4400" dirty="0">
                <a:solidFill>
                  <a:srgbClr val="FF0000"/>
                </a:solidFill>
                <a:latin typeface="Dosis SemiBold" pitchFamily="2" charset="0"/>
              </a:rPr>
              <a:t>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x</a:t>
            </a:r>
          </a:p>
          <a:p>
            <a:pPr>
              <a:lnSpc>
                <a:spcPct val="150000"/>
              </a:lnSpc>
            </a:pP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 c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  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j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rnée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400" b="1" dirty="0">
                <a:ln w="0"/>
                <a:solidFill>
                  <a:srgbClr val="424D7B"/>
                </a:solidFill>
                <a:latin typeface="Abadi" panose="020B0604020104020204" pitchFamily="34" charset="0"/>
              </a:rPr>
              <a:t>   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auj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ou</a:t>
            </a:r>
            <a:r>
              <a:rPr lang="fr-FR" sz="4400" dirty="0">
                <a:solidFill>
                  <a:srgbClr val="565F88"/>
                </a:solidFill>
                <a:latin typeface="Dosis SemiBold" pitchFamily="2" charset="0"/>
              </a:rPr>
              <a:t>rd’hui</a:t>
            </a:r>
            <a:endParaRPr lang="fr-FR" sz="4400" b="1" dirty="0">
              <a:ln w="0"/>
              <a:solidFill>
                <a:srgbClr val="424D7B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DE4890E-31AF-925D-90D7-863DB9C363EF}"/>
              </a:ext>
            </a:extLst>
          </p:cNvPr>
          <p:cNvSpPr txBox="1"/>
          <p:nvPr/>
        </p:nvSpPr>
        <p:spPr>
          <a:xfrm>
            <a:off x="898545" y="2430650"/>
            <a:ext cx="7346909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Samedi prochain,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n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visiterons le port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• La semaine prochaine, nous ferons un match.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 Le mois prochain, Sofia partira en vacances.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2B8F89-307E-3F4A-D714-EA05136EE79E}"/>
              </a:ext>
            </a:extLst>
          </p:cNvPr>
          <p:cNvSpPr txBox="1"/>
          <p:nvPr/>
        </p:nvSpPr>
        <p:spPr>
          <a:xfrm>
            <a:off x="898545" y="2430650"/>
            <a:ext cx="7346909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Samedi prochain,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n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ous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visiterons le port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• La semaine prochaine, nous ferons un match.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 Le mois prochain, Sofia partira en vacances.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07E1F65-EB98-FFB7-574E-59DD976972DB}"/>
              </a:ext>
            </a:extLst>
          </p:cNvPr>
          <p:cNvSpPr txBox="1"/>
          <p:nvPr/>
        </p:nvSpPr>
        <p:spPr>
          <a:xfrm>
            <a:off x="555832" y="2532001"/>
            <a:ext cx="8198553" cy="1794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 Kamal ira à la campagne chez son oncle.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 Demain, j’aurai un match à cinq heures et quart.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B3858C-5296-C28C-7C3D-A68250DD3359}"/>
              </a:ext>
            </a:extLst>
          </p:cNvPr>
          <p:cNvSpPr txBox="1"/>
          <p:nvPr/>
        </p:nvSpPr>
        <p:spPr>
          <a:xfrm>
            <a:off x="555832" y="2532001"/>
            <a:ext cx="8198553" cy="1794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 Kamal ira à la campagne chez son oncle.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 Demain, j’aurai un match à cinq heures et quart.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3CCCAF-9CA2-94E1-B04A-3FDFDF5F07E2}"/>
              </a:ext>
            </a:extLst>
          </p:cNvPr>
          <p:cNvSpPr txBox="1"/>
          <p:nvPr/>
        </p:nvSpPr>
        <p:spPr>
          <a:xfrm>
            <a:off x="1910066" y="1763382"/>
            <a:ext cx="5705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Avec qui les élèves iront-ils en excursion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DC94063-5335-E468-0EF4-F401A6F9A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386" y="2408215"/>
            <a:ext cx="4839228" cy="348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3 ou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535154-7E1F-33AC-CC9B-625FA1551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38" y="2769210"/>
            <a:ext cx="6584296" cy="1993621"/>
          </a:xfrm>
          <a:prstGeom prst="rect">
            <a:avLst/>
          </a:prstGeom>
        </p:spPr>
      </p:pic>
      <p:pic>
        <p:nvPicPr>
          <p:cNvPr id="5" name="Image 4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2D85A4CA-EB32-942A-0EE5-584E6E579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98" y="3252083"/>
            <a:ext cx="376147" cy="13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399" y="777385"/>
            <a:ext cx="706984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 Les élèves iront en excursion avec leur directrice. ». Qui veut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lire et expliquer la réponse ?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E36BC4-BBD3-0728-F211-800C70AEE7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CC3527-C7A2-1BD5-B83C-020DD546C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38" y="2769210"/>
            <a:ext cx="6584296" cy="1993621"/>
          </a:xfrm>
          <a:prstGeom prst="rect">
            <a:avLst/>
          </a:prstGeom>
        </p:spPr>
      </p:pic>
      <p:pic>
        <p:nvPicPr>
          <p:cNvPr id="6" name="Image 5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A8097426-7511-E3B6-2779-576DD229E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447" y="3220278"/>
            <a:ext cx="397610" cy="147297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64AB28A-4ED8-D25E-9E7A-2A2D758AFA40}"/>
              </a:ext>
            </a:extLst>
          </p:cNvPr>
          <p:cNvSpPr txBox="1"/>
          <p:nvPr/>
        </p:nvSpPr>
        <p:spPr>
          <a:xfrm>
            <a:off x="4328220" y="4029218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1844703" y="1762944"/>
            <a:ext cx="5742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À quelle heure Nada ira-t-elle au parc ?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6CFA628-F16E-BD49-EAED-49E608E3A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412" y="2516598"/>
            <a:ext cx="4759174" cy="312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ou 4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70D7E1-AA46-3564-926B-CB0A4FBFF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47" y="2576966"/>
            <a:ext cx="7445385" cy="1958510"/>
          </a:xfrm>
          <a:prstGeom prst="rect">
            <a:avLst/>
          </a:prstGeom>
        </p:spPr>
      </p:pic>
      <p:pic>
        <p:nvPicPr>
          <p:cNvPr id="8" name="Image 7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6D13F7A3-2CB6-8A8B-4488-DB2060B6E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62" y="3150705"/>
            <a:ext cx="337211" cy="123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536327" y="737628"/>
            <a:ext cx="7153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Nada ira au parc à quatre heures. » Qui veut lire et expliquer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? </a:t>
            </a: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584E3C-D922-AF04-F135-319F60BACF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3FF6997-61D7-0AD3-A99D-90E6D37D9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47" y="2576966"/>
            <a:ext cx="7445385" cy="1958510"/>
          </a:xfrm>
          <a:prstGeom prst="rect">
            <a:avLst/>
          </a:prstGeom>
        </p:spPr>
      </p:pic>
      <p:pic>
        <p:nvPicPr>
          <p:cNvPr id="4" name="Image 3" descr="Une image contenant orange, conception&#10;&#10;Le contenu généré par l’IA peut être incorrect.">
            <a:extLst>
              <a:ext uri="{FF2B5EF4-FFF2-40B4-BE49-F238E27FC236}">
                <a16:creationId xmlns:a16="http://schemas.microsoft.com/office/drawing/2014/main" id="{6D4537A2-BBBC-36D4-06EF-0340D6EB3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62" y="3150705"/>
            <a:ext cx="337211" cy="123841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F43CBE-12A9-E0BB-90A4-C2B1A7E3ED39}"/>
              </a:ext>
            </a:extLst>
          </p:cNvPr>
          <p:cNvSpPr txBox="1"/>
          <p:nvPr/>
        </p:nvSpPr>
        <p:spPr>
          <a:xfrm>
            <a:off x="4678020" y="3769913"/>
            <a:ext cx="374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135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On va lire ce texte.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1E4461B-1619-B2EB-274F-FD274E43B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833" y="1552277"/>
            <a:ext cx="3140256" cy="4816718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CD91730-74AB-D74F-1EFD-86FF33F8B055}"/>
              </a:ext>
            </a:extLst>
          </p:cNvPr>
          <p:cNvSpPr/>
          <p:nvPr/>
        </p:nvSpPr>
        <p:spPr>
          <a:xfrm>
            <a:off x="2909349" y="2254158"/>
            <a:ext cx="2981740" cy="117484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FA8349-7D25-5428-2072-5D6EFF844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78" y="226544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D5D1B0-6028-86AF-8080-73CBDFA0E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78" y="226544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Kamal ira à la campagne chez son oncle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Écrivez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vrai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ou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faux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6713995" y="1629128"/>
            <a:ext cx="180733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Vrai ou </a:t>
            </a:r>
            <a:r>
              <a:rPr lang="fr-FR" sz="2400" b="1" dirty="0">
                <a:solidFill>
                  <a:srgbClr val="0070C0"/>
                </a:solidFill>
                <a:latin typeface="Dosis SemiBold" pitchFamily="2" charset="0"/>
              </a:rPr>
              <a:t>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E5D3CE-04B1-270C-35B3-D8AD556535C9}"/>
              </a:ext>
            </a:extLst>
          </p:cNvPr>
          <p:cNvSpPr txBox="1"/>
          <p:nvPr/>
        </p:nvSpPr>
        <p:spPr>
          <a:xfrm>
            <a:off x="1581060" y="1782350"/>
            <a:ext cx="51329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 Kamal ira à la campagne chez son oncle. </a:t>
            </a:r>
            <a:endParaRPr lang="fr-MA" sz="200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3C9089-42D4-6DD0-31D3-E13AA2F13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23911" y="777385"/>
            <a:ext cx="703684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bo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nne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réponse est :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vrai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Kamal ira à la campagne chez son oncle.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6881892" y="1666934"/>
            <a:ext cx="14874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7BC22CC-F86F-7C5F-E3A6-4CA83339D6C2}"/>
              </a:ext>
            </a:extLst>
          </p:cNvPr>
          <p:cNvSpPr txBox="1"/>
          <p:nvPr/>
        </p:nvSpPr>
        <p:spPr>
          <a:xfrm>
            <a:off x="1581060" y="1782350"/>
            <a:ext cx="51329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 Kamal ira à la campagne chez son oncle. </a:t>
            </a:r>
            <a:endParaRPr lang="fr-MA" sz="2000" dirty="0"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DBD708-A709-F98E-2B10-46ECC2C31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0951A5-58BD-6358-6BB7-23CD73DDD865}"/>
              </a:ext>
            </a:extLst>
          </p:cNvPr>
          <p:cNvSpPr/>
          <p:nvPr/>
        </p:nvSpPr>
        <p:spPr>
          <a:xfrm>
            <a:off x="3995162" y="3149053"/>
            <a:ext cx="3153061" cy="34255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07FD-B44A-4DF3-D879-F908F294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9F22EE-6567-2849-0A1D-36E80E57E5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796A03-927F-8D2F-1516-A739230A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C8CCDF-FB65-7E1F-DF1A-C62F44484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CCF3035-7B75-0830-7B64-DA71ECE428FD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L’oncle de Kamal est fermier.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12297E-785F-5D17-E7C8-8486B85DAB56}"/>
              </a:ext>
            </a:extLst>
          </p:cNvPr>
          <p:cNvSpPr txBox="1"/>
          <p:nvPr/>
        </p:nvSpPr>
        <p:spPr>
          <a:xfrm>
            <a:off x="6463313" y="1677102"/>
            <a:ext cx="19606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</a:t>
            </a:r>
            <a:r>
              <a:rPr lang="fr-FR" sz="2400" b="1" dirty="0">
                <a:solidFill>
                  <a:srgbClr val="0070C0"/>
                </a:solidFill>
                <a:latin typeface="Dosis "/>
              </a:rPr>
              <a:t>ou  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281AAD-EE3F-506E-FEB5-71A0F56C528B}"/>
              </a:ext>
            </a:extLst>
          </p:cNvPr>
          <p:cNvSpPr txBox="1"/>
          <p:nvPr/>
        </p:nvSpPr>
        <p:spPr>
          <a:xfrm>
            <a:off x="2121490" y="1792518"/>
            <a:ext cx="3841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L’oncle de Kamal est fermier. </a:t>
            </a:r>
            <a:endParaRPr lang="fr-MA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CD7BEE-C0CA-B7D6-8347-6FE60E41F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9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8882-FFC6-E183-B834-9B227C45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C38B0BD-0A06-F6A3-6AF5-BBEFB86ED5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16CAFD-DC85-11AD-74C2-BBB38B953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1EF2BA-D734-A041-E2DE-349C92782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C23F75F-B00E-6065-3074-19D7F3C01A89}"/>
              </a:ext>
            </a:extLst>
          </p:cNvPr>
          <p:cNvSpPr txBox="1">
            <a:spLocks/>
          </p:cNvSpPr>
          <p:nvPr/>
        </p:nvSpPr>
        <p:spPr>
          <a:xfrm>
            <a:off x="1572967" y="777385"/>
            <a:ext cx="714520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vrai. « Il est fermier. »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A97C5-BF6C-2421-8857-B2086D28D574}"/>
              </a:ext>
            </a:extLst>
          </p:cNvPr>
          <p:cNvSpPr txBox="1"/>
          <p:nvPr/>
        </p:nvSpPr>
        <p:spPr>
          <a:xfrm>
            <a:off x="6260028" y="1698743"/>
            <a:ext cx="14874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28FDEF-DDE9-9306-1E4C-D51E5A9CD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1B71952-1591-A599-6403-133093AF3D07}"/>
              </a:ext>
            </a:extLst>
          </p:cNvPr>
          <p:cNvSpPr txBox="1"/>
          <p:nvPr/>
        </p:nvSpPr>
        <p:spPr>
          <a:xfrm>
            <a:off x="2175723" y="1814159"/>
            <a:ext cx="3841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L’oncle de Kamal est fermier. </a:t>
            </a:r>
            <a:endParaRPr lang="fr-MA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04F95C-A73F-56DF-F4E3-787098B02AE9}"/>
              </a:ext>
            </a:extLst>
          </p:cNvPr>
          <p:cNvSpPr/>
          <p:nvPr/>
        </p:nvSpPr>
        <p:spPr>
          <a:xfrm flipV="1">
            <a:off x="7122942" y="3134825"/>
            <a:ext cx="1327579" cy="30792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79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CCD9-B08C-0AF4-CD5E-B63B6390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7733DB9-6639-5692-7F55-C7046FF0EC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9223ECA-03EE-AA48-E79C-0F061E5B8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8CCE0C-9564-E2DF-8ABD-D574E4A3B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E59611CF-6756-CB36-DEA1-5024BA38735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Kamal donnera du foin aux vaches. Écrivez vrai ou faux sur vos ardoises. Cherchez 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EF728A-EE31-CCE9-D630-47779262C56C}"/>
              </a:ext>
            </a:extLst>
          </p:cNvPr>
          <p:cNvSpPr txBox="1"/>
          <p:nvPr/>
        </p:nvSpPr>
        <p:spPr>
          <a:xfrm>
            <a:off x="6869928" y="1854313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ou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234A7C-16AA-D9F9-A2D3-7E3DCA1E5D01}"/>
              </a:ext>
            </a:extLst>
          </p:cNvPr>
          <p:cNvSpPr txBox="1"/>
          <p:nvPr/>
        </p:nvSpPr>
        <p:spPr>
          <a:xfrm>
            <a:off x="2321781" y="1888938"/>
            <a:ext cx="45004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Kamal donnera du foin aux vaches. 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3FF851-4FA0-797C-C3C7-800AA20AC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86D2-5D67-5218-7BAA-066A5CEF5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C11F59-FE5A-7BDE-E6D4-97AA04C72C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3CAE477-34F7-89CF-0F4F-7AD735C97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D3C9C-4F7D-2A40-5187-F26728139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6308CBB-D76D-2555-CA89-F43717D2FD3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96968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vrai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« Kamal donnera du foin aux vaches. 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0650-1E8E-CCE7-35A7-9ADC3D2101B2}"/>
              </a:ext>
            </a:extLst>
          </p:cNvPr>
          <p:cNvSpPr txBox="1"/>
          <p:nvPr/>
        </p:nvSpPr>
        <p:spPr>
          <a:xfrm>
            <a:off x="6822217" y="1847076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65C9F4-B700-B30F-D0E4-69308FCECA4F}"/>
              </a:ext>
            </a:extLst>
          </p:cNvPr>
          <p:cNvSpPr txBox="1"/>
          <p:nvPr/>
        </p:nvSpPr>
        <p:spPr>
          <a:xfrm>
            <a:off x="2321781" y="1888938"/>
            <a:ext cx="45004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Kamal donnera du foin aux vaches. 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D390AC-F486-4718-DA88-7867A91B6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93F5F1-DAA1-3C8B-2D3F-0305321DEA86}"/>
              </a:ext>
            </a:extLst>
          </p:cNvPr>
          <p:cNvSpPr/>
          <p:nvPr/>
        </p:nvSpPr>
        <p:spPr>
          <a:xfrm>
            <a:off x="6048725" y="3800800"/>
            <a:ext cx="2339901" cy="3605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4D0E0-A202-2AAF-1DDB-DD3A41B30B27}"/>
              </a:ext>
            </a:extLst>
          </p:cNvPr>
          <p:cNvSpPr/>
          <p:nvPr/>
        </p:nvSpPr>
        <p:spPr>
          <a:xfrm>
            <a:off x="1003579" y="4161346"/>
            <a:ext cx="769562" cy="3605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59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FF0FF-DAA6-C390-872F-A1A58F04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6BFFA11-7E48-3786-331D-AA79AF3DF3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674E5C-D39D-C741-58B7-6B24CDE3E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281A20-43DB-EAA8-E6CA-C6D654CEE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715B967-76CB-1F21-7CAB-704801F9BFD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Je me réveillerai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262C7F-FA7E-B87A-24C5-30C640E9B18F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me réveillerai = ____________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D2855A-CA25-69AF-70D1-F05747913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B31B-AC6C-7227-80FE-8DFD2B3C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5C93221E-5A3F-9DFE-4388-82724E0E9B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CC30C32-F992-3C4A-0C29-AC488449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AA5D71-B1F0-8FCB-73A4-C90C6B34B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D11F10B-64F5-3531-EB86-AD17020E29E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je me lèverai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6C50A23-E60E-89E0-1A71-2B882F3A6412}"/>
              </a:ext>
            </a:extLst>
          </p:cNvPr>
          <p:cNvSpPr txBox="1"/>
          <p:nvPr/>
        </p:nvSpPr>
        <p:spPr>
          <a:xfrm>
            <a:off x="1982414" y="180661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Je me réveillerai = </a:t>
            </a:r>
            <a:r>
              <a:rPr lang="fr-MA" sz="2800" b="1" dirty="0">
                <a:solidFill>
                  <a:srgbClr val="C00000"/>
                </a:solidFill>
                <a:latin typeface="Dosis SemiBold" pitchFamily="2" charset="0"/>
              </a:rPr>
              <a:t>Je me lèverai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5A5C4D-2B45-368F-CF61-B20D94EA7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D235CF-E5F4-A308-96A7-921F353366DF}"/>
              </a:ext>
            </a:extLst>
          </p:cNvPr>
          <p:cNvSpPr/>
          <p:nvPr/>
        </p:nvSpPr>
        <p:spPr>
          <a:xfrm>
            <a:off x="2433099" y="3820118"/>
            <a:ext cx="1240404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990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703684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S’amuser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Écrivez la réponse sur vos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C27211-68E8-C938-01BF-3ACC77ADA1D4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S’amuser = ____________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743089-B711-80FC-0F94-50001D0AB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jouer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DC760C-B1A0-56D3-1425-C473A50C2AD1}"/>
              </a:ext>
            </a:extLst>
          </p:cNvPr>
          <p:cNvSpPr txBox="1"/>
          <p:nvPr/>
        </p:nvSpPr>
        <p:spPr>
          <a:xfrm>
            <a:off x="2443590" y="1624017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S’amuser =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Jouer</a:t>
            </a: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A0DA-9AAF-88E5-B55D-01010D617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46A39E-B36F-4B90-D30B-E49F8F46AB8C}"/>
              </a:ext>
            </a:extLst>
          </p:cNvPr>
          <p:cNvSpPr/>
          <p:nvPr/>
        </p:nvSpPr>
        <p:spPr>
          <a:xfrm>
            <a:off x="7068710" y="4132166"/>
            <a:ext cx="558028" cy="3634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FE4F-D4F7-0166-3A1E-B3391D37F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765196D-6CB8-FE30-BED4-275BC7A1BB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3B6427-8B4A-8018-76A6-554C3CE55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E353200-638F-014C-DFC2-A213C7E11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9AD09F6D-A77C-961D-9132-7B7FFA381C3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peu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9E37FE-22CF-2AAD-8E40-C5F1F7E84EF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 Peu ≠ _______________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A4F8BE-3364-19E8-FA97-A7A10BF7F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8BAF-5627-6310-C347-D8CDD8AF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02EFD2-69B2-CC92-7720-99FEF62D8B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6D16B3E-5895-E961-7E15-5DE3FD921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FE4083-00A6-0DA2-F1E4-FF6B21EA0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4D7EC7C1-5CC6-C074-2BBC-2F4156573A0C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Le contraire de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peu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beaucoup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AFF196-3C8F-E6AD-8F4C-D4A2EAD44449}"/>
              </a:ext>
            </a:extLst>
          </p:cNvPr>
          <p:cNvSpPr txBox="1"/>
          <p:nvPr/>
        </p:nvSpPr>
        <p:spPr>
          <a:xfrm>
            <a:off x="1950641" y="1723457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Peu 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9004E7-FF06-4B34-C7FC-B602162E9C10}"/>
              </a:ext>
            </a:extLst>
          </p:cNvPr>
          <p:cNvSpPr txBox="1"/>
          <p:nvPr/>
        </p:nvSpPr>
        <p:spPr>
          <a:xfrm>
            <a:off x="4699221" y="1744476"/>
            <a:ext cx="186060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Beaucoup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C88EC7-CD4B-0F32-C514-F3DD07A77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5A17F3-5DCF-70B7-E8F2-78CA9F6BA34C}"/>
              </a:ext>
            </a:extLst>
          </p:cNvPr>
          <p:cNvSpPr/>
          <p:nvPr/>
        </p:nvSpPr>
        <p:spPr>
          <a:xfrm flipV="1">
            <a:off x="7027182" y="4508388"/>
            <a:ext cx="1011588" cy="3419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82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77795"/>
            <a:ext cx="71578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65485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Où ira Kamal pendant les vacances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99FA18-7322-F5B3-63A6-7EBCD3987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435FDE-F0F9-8455-649D-4AB72CF72969}"/>
              </a:ext>
            </a:extLst>
          </p:cNvPr>
          <p:cNvSpPr txBox="1"/>
          <p:nvPr/>
        </p:nvSpPr>
        <p:spPr>
          <a:xfrm>
            <a:off x="795670" y="1624017"/>
            <a:ext cx="765485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Où ira Kamal pendant les vacances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705291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Où ira Kamal pendant les vacances ? La réponse est : «  Il ira à la campagne chez son oncle. »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2012688" y="3100064"/>
            <a:ext cx="566827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</a:rPr>
              <a:t>Il ira à la campagne chez son oncle.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B8E7E4-C42C-E8F0-4190-8700632C38D8}"/>
              </a:ext>
            </a:extLst>
          </p:cNvPr>
          <p:cNvSpPr txBox="1"/>
          <p:nvPr/>
        </p:nvSpPr>
        <p:spPr>
          <a:xfrm>
            <a:off x="795670" y="1624017"/>
            <a:ext cx="765485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 Où ira Kamal pendant les vacances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62614"/>
            <a:ext cx="722141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6C55EC-1F1D-1218-7F0B-39FB6AB94157}"/>
              </a:ext>
            </a:extLst>
          </p:cNvPr>
          <p:cNvSpPr txBox="1"/>
          <p:nvPr/>
        </p:nvSpPr>
        <p:spPr>
          <a:xfrm>
            <a:off x="1883549" y="1881095"/>
            <a:ext cx="5646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Que fera Kamal le matin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46E87C-A32E-17FD-E50E-A02765D6F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8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A5E860-7047-9173-E160-F8BD0A36D944}"/>
              </a:ext>
            </a:extLst>
          </p:cNvPr>
          <p:cNvSpPr txBox="1"/>
          <p:nvPr/>
        </p:nvSpPr>
        <p:spPr>
          <a:xfrm>
            <a:off x="1891500" y="1904949"/>
            <a:ext cx="5630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Que fera Kamal le matin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8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705291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 ? Je cherche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le texte ce que fera Kamal le matin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La réponse est :  Il se lèvera tôt pour aider son oncle.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1960365" y="2943733"/>
            <a:ext cx="5641081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C00000"/>
                </a:solidFill>
                <a:latin typeface="Dosis "/>
              </a:rPr>
              <a:t>Il se lèvera tôt pour aider son oncle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.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55FC82-6F1A-91F0-4152-B34BE2DDCE43}"/>
              </a:ext>
            </a:extLst>
          </p:cNvPr>
          <p:cNvSpPr txBox="1"/>
          <p:nvPr/>
        </p:nvSpPr>
        <p:spPr>
          <a:xfrm>
            <a:off x="1834493" y="1904949"/>
            <a:ext cx="5892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"/>
              </a:rPr>
              <a:t>Que fera Kamal le matin ?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"/>
            </a:endParaRPr>
          </a:p>
        </p:txBody>
      </p:sp>
    </p:spTree>
    <p:extLst>
      <p:ext uri="{BB962C8B-B14F-4D97-AF65-F5344CB8AC3E}">
        <p14:creationId xmlns:p14="http://schemas.microsoft.com/office/powerpoint/2010/main" val="303976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77635"/>
            <a:ext cx="72132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1CBE32-06BB-7878-20FF-5C0200866B71}"/>
              </a:ext>
            </a:extLst>
          </p:cNvPr>
          <p:cNvSpPr txBox="1"/>
          <p:nvPr/>
        </p:nvSpPr>
        <p:spPr>
          <a:xfrm>
            <a:off x="1691999" y="1731445"/>
            <a:ext cx="603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Comment est la campagne ?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104F0-7FB3-9BDD-84A1-6E61290B9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78" y="2636980"/>
            <a:ext cx="7757043" cy="299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03CE9D-E0A2-08D0-4CE1-ABC565DEB9EF}"/>
              </a:ext>
            </a:extLst>
          </p:cNvPr>
          <p:cNvSpPr txBox="1"/>
          <p:nvPr/>
        </p:nvSpPr>
        <p:spPr>
          <a:xfrm>
            <a:off x="1655045" y="2019943"/>
            <a:ext cx="5833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Comment est la campagne ?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1020927" y="3304135"/>
            <a:ext cx="710214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La campagne est calme et l’air est frais.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7689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Comment est la campagne ? Je cherche comment elle est.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 La campagne est calme et l’air est frais. 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5461D4-EAF2-9245-CD79-E187F9652218}"/>
              </a:ext>
            </a:extLst>
          </p:cNvPr>
          <p:cNvSpPr txBox="1"/>
          <p:nvPr/>
        </p:nvSpPr>
        <p:spPr>
          <a:xfrm>
            <a:off x="1655044" y="2233244"/>
            <a:ext cx="6144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Comment est la campagne ?</a:t>
            </a:r>
            <a:endParaRPr lang="fr-MA" sz="24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1" name="Image 10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091E708-3D21-DA74-F216-965008407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915" y="1599548"/>
            <a:ext cx="3140256" cy="481671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E7398C-5D57-8BAD-EACE-F66F4803B14F}"/>
              </a:ext>
            </a:extLst>
          </p:cNvPr>
          <p:cNvSpPr/>
          <p:nvPr/>
        </p:nvSpPr>
        <p:spPr>
          <a:xfrm>
            <a:off x="3633173" y="5112688"/>
            <a:ext cx="2981740" cy="81258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12731</TotalTime>
  <Words>1221</Words>
  <Application>Microsoft Office PowerPoint</Application>
  <PresentationFormat>Affichage à l'écran (4:3)</PresentationFormat>
  <Paragraphs>149</Paragraphs>
  <Slides>55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55</vt:i4>
      </vt:variant>
    </vt:vector>
  </HeadingPairs>
  <TitlesOfParts>
    <vt:vector size="83" baseType="lpstr">
      <vt:lpstr>Dosis ExtraBold</vt:lpstr>
      <vt:lpstr>Wingdings</vt:lpstr>
      <vt:lpstr>Arial</vt:lpstr>
      <vt:lpstr>Calibri</vt:lpstr>
      <vt:lpstr>Dosis Medium</vt:lpstr>
      <vt:lpstr>Aptos Display</vt:lpstr>
      <vt:lpstr>Dosis SemiBold</vt:lpstr>
      <vt:lpstr>Dosis</vt:lpstr>
      <vt:lpstr>Mistral</vt:lpstr>
      <vt:lpstr>Aptos</vt:lpstr>
      <vt:lpstr>Dosis </vt:lpstr>
      <vt:lpstr>Abadi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Ouvrez le manuel à la page 135. On va lire ce texte.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La question est : Comment est la campagne ? Je cherche comment elle est.  La réponse  est : « La campagne est calme et l’air est frais. »</vt:lpstr>
      <vt:lpstr>La séance d’aujourd’hui est terminée. À la maison, relisez et faites l’activité 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61</cp:revision>
  <cp:lastPrinted>2025-08-13T10:11:39Z</cp:lastPrinted>
  <dcterms:created xsi:type="dcterms:W3CDTF">2025-08-01T12:31:49Z</dcterms:created>
  <dcterms:modified xsi:type="dcterms:W3CDTF">2026-06-14T18:10:30Z</dcterms:modified>
</cp:coreProperties>
</file>