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3.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26" r:id="rId15"/>
  </p:sldMasterIdLst>
  <p:notesMasterIdLst>
    <p:notesMasterId r:id="rId48"/>
  </p:notesMasterIdLst>
  <p:sldIdLst>
    <p:sldId id="257" r:id="rId16"/>
    <p:sldId id="1029" r:id="rId17"/>
    <p:sldId id="951" r:id="rId18"/>
    <p:sldId id="1322" r:id="rId19"/>
    <p:sldId id="1332" r:id="rId20"/>
    <p:sldId id="1000" r:id="rId21"/>
    <p:sldId id="1146" r:id="rId22"/>
    <p:sldId id="1147" r:id="rId23"/>
    <p:sldId id="1116" r:id="rId24"/>
    <p:sldId id="1323" r:id="rId25"/>
    <p:sldId id="1200" r:id="rId26"/>
    <p:sldId id="1314" r:id="rId27"/>
    <p:sldId id="1315" r:id="rId28"/>
    <p:sldId id="1299" r:id="rId29"/>
    <p:sldId id="1318" r:id="rId30"/>
    <p:sldId id="1300" r:id="rId31"/>
    <p:sldId id="1320" r:id="rId32"/>
    <p:sldId id="1297" r:id="rId33"/>
    <p:sldId id="1229" r:id="rId34"/>
    <p:sldId id="1301" r:id="rId35"/>
    <p:sldId id="1303" r:id="rId36"/>
    <p:sldId id="1304" r:id="rId37"/>
    <p:sldId id="1238" r:id="rId38"/>
    <p:sldId id="1239" r:id="rId39"/>
    <p:sldId id="1008" r:id="rId40"/>
    <p:sldId id="964" r:id="rId41"/>
    <p:sldId id="1240" r:id="rId42"/>
    <p:sldId id="1241" r:id="rId43"/>
    <p:sldId id="1243" r:id="rId44"/>
    <p:sldId id="1244" r:id="rId45"/>
    <p:sldId id="1245" r:id="rId46"/>
    <p:sldId id="1010" r:id="rId47"/>
  </p:sldIdLst>
  <p:sldSz cx="9144000" cy="6858000" type="screen4x3"/>
  <p:notesSz cx="6735763" cy="9866313"/>
  <p:embeddedFontLst>
    <p:embeddedFont>
      <p:font typeface="Dosis" pitchFamily="2" charset="0"/>
      <p:regular r:id="rId49"/>
      <p:bold r:id="rId50"/>
    </p:embeddedFont>
    <p:embeddedFont>
      <p:font typeface="Dosis ExtraBold" pitchFamily="2" charset="0"/>
      <p:bold r:id="rId51"/>
    </p:embeddedFont>
    <p:embeddedFont>
      <p:font typeface="Dosis Medium" pitchFamily="2" charset="0"/>
      <p:regular r:id="rId52"/>
    </p:embeddedFont>
    <p:embeddedFont>
      <p:font typeface="Dosis SemiBold" pitchFamily="2" charset="0"/>
      <p:bold r:id="rId53"/>
    </p:embeddedFont>
    <p:embeddedFont>
      <p:font typeface="Mistral" panose="03090702030407020403" pitchFamily="66" charset="0"/>
      <p:regular r:id="rId5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4B5377"/>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32" autoAdjust="0"/>
    <p:restoredTop sz="95363" autoAdjust="0"/>
  </p:normalViewPr>
  <p:slideViewPr>
    <p:cSldViewPr snapToGrid="0">
      <p:cViewPr varScale="1">
        <p:scale>
          <a:sx n="77" d="100"/>
          <a:sy n="77" d="100"/>
        </p:scale>
        <p:origin x="62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notesMaster" Target="notesMasters/notesMaster1.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font" Target="fonts/font3.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14/06/2026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14/06/2026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14/06/2026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14/06/2026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1.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image" Target="../media/image4.jpg"/><Relationship Id="rId5" Type="http://schemas.openxmlformats.org/officeDocument/2006/relationships/slideLayout" Target="../slideLayouts/slideLayout87.xml"/><Relationship Id="rId10" Type="http://schemas.openxmlformats.org/officeDocument/2006/relationships/theme" Target="../theme/theme1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image" Target="../media/image10.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image" Target="../media/image9.jpg"/><Relationship Id="rId5" Type="http://schemas.openxmlformats.org/officeDocument/2006/relationships/slideLayout" Target="../slideLayouts/slideLayout96.xml"/><Relationship Id="rId10" Type="http://schemas.openxmlformats.org/officeDocument/2006/relationships/theme" Target="../theme/theme13.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pn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image" Target="../media/image9.jpg"/><Relationship Id="rId5" Type="http://schemas.openxmlformats.org/officeDocument/2006/relationships/theme" Target="../theme/theme15.xml"/><Relationship Id="rId4"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14/06/2026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5" Type="http://schemas.openxmlformats.org/officeDocument/2006/relationships/image" Target="../media/image31.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4.xml"/><Relationship Id="rId5" Type="http://schemas.openxmlformats.org/officeDocument/2006/relationships/image" Target="../media/image37.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6.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0.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0.xml"/><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0.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10.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4.xml"/><Relationship Id="rId5" Type="http://schemas.openxmlformats.org/officeDocument/2006/relationships/image" Target="../media/image37.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0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3.png"/><Relationship Id="rId5" Type="http://schemas.openxmlformats.org/officeDocument/2006/relationships/image" Target="../media/image34.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3F5AF527-5667-CFEF-7D20-E92AE2CE6B71}"/>
              </a:ext>
            </a:extLst>
          </p:cNvPr>
          <p:cNvPicPr>
            <a:picLocks noChangeAspect="1"/>
          </p:cNvPicPr>
          <p:nvPr/>
        </p:nvPicPr>
        <p:blipFill>
          <a:blip r:embed="rId2">
            <a:extLst>
              <a:ext uri="{28A0092B-C50C-407E-A947-70E740481C1C}">
                <a14:useLocalDpi xmlns:a14="http://schemas.microsoft.com/office/drawing/2010/main" val="0"/>
              </a:ext>
            </a:extLst>
          </a:blip>
          <a:srcRect t="3505" b="2763"/>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3" name="Image 22">
            <a:extLst>
              <a:ext uri="{FF2B5EF4-FFF2-40B4-BE49-F238E27FC236}">
                <a16:creationId xmlns:a16="http://schemas.microsoft.com/office/drawing/2014/main" id="{FDF56DA8-50A6-A7ED-FEEE-D0B31D10AACF}"/>
              </a:ext>
            </a:extLst>
          </p:cNvPr>
          <p:cNvPicPr>
            <a:picLocks noChangeAspect="1"/>
          </p:cNvPicPr>
          <p:nvPr/>
        </p:nvPicPr>
        <p:blipFill>
          <a:blip r:embed="rId3"/>
          <a:stretch>
            <a:fillRect/>
          </a:stretch>
        </p:blipFill>
        <p:spPr>
          <a:xfrm>
            <a:off x="451787" y="2388141"/>
            <a:ext cx="7997316" cy="2570078"/>
          </a:xfrm>
          <a:prstGeom prst="rect">
            <a:avLst/>
          </a:prstGeom>
        </p:spPr>
      </p:pic>
    </p:spTree>
    <p:extLst>
      <p:ext uri="{BB962C8B-B14F-4D97-AF65-F5344CB8AC3E}">
        <p14:creationId xmlns:p14="http://schemas.microsoft.com/office/powerpoint/2010/main" val="4157701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03347" y="1214953"/>
            <a:ext cx="7886700" cy="720000"/>
          </a:xfrm>
        </p:spPr>
        <p:txBody>
          <a:bodyPr/>
          <a:lstStyle/>
          <a:p>
            <a:r>
              <a:rPr lang="fr-MA" sz="2400" dirty="0"/>
              <a:t>Organisation de la semaine 5 </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31063" y="3943861"/>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431063" y="2245543"/>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476544"/>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95899" y="396930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703108" y="4650116"/>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orales</a:t>
            </a: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876440" y="3887865"/>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63635" y="2230156"/>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970125" y="222531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5058161" y="2919614"/>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121041" y="391733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221351" y="4650116"/>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 </a:t>
            </a:r>
          </a:p>
        </p:txBody>
      </p:sp>
    </p:spTree>
    <p:extLst>
      <p:ext uri="{BB962C8B-B14F-4D97-AF65-F5344CB8AC3E}">
        <p14:creationId xmlns:p14="http://schemas.microsoft.com/office/powerpoint/2010/main" val="3985269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2</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a:t>
            </a:r>
            <a:r>
              <a:rPr kumimoji="0" lang="fr-FR" sz="2200" b="1" i="0" u="none" strike="noStrike" kern="0" cap="none" spc="0" normalizeH="0" baseline="0" noProof="0" dirty="0" err="1">
                <a:ln>
                  <a:noFill/>
                </a:ln>
                <a:solidFill>
                  <a:srgbClr val="2196B1"/>
                </a:solidFill>
                <a:effectLst/>
                <a:uLnTx/>
                <a:uFillTx/>
                <a:latin typeface="Dosis Medium" pitchFamily="2" charset="0"/>
                <a:ea typeface="+mn-ea"/>
                <a:cs typeface="Calibri" panose="020F0502020204030204" pitchFamily="34" charset="0"/>
              </a:rPr>
              <a:t>épondre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partager des informations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23213-E9A7-C2A6-D630-9414E8774400}"/>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91A92402-DFCE-9A50-810C-AF21C3160D15}"/>
              </a:ext>
            </a:extLst>
          </p:cNvPr>
          <p:cNvSpPr/>
          <p:nvPr/>
        </p:nvSpPr>
        <p:spPr>
          <a:xfrm>
            <a:off x="2449770" y="304911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A016C8F9-5A44-3644-A7C3-BD4B488B56F5}"/>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9090EDCA-336F-2D19-EB95-61A8BE33660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1946300"/>
            <a:ext cx="1814845" cy="1433628"/>
          </a:xfrm>
          <a:prstGeom prst="ellipse">
            <a:avLst/>
          </a:prstGeom>
        </p:spPr>
      </p:pic>
      <p:sp>
        <p:nvSpPr>
          <p:cNvPr id="7" name="Titre 1">
            <a:extLst>
              <a:ext uri="{FF2B5EF4-FFF2-40B4-BE49-F238E27FC236}">
                <a16:creationId xmlns:a16="http://schemas.microsoft.com/office/drawing/2014/main" id="{1D0BCD0F-5D54-C7FE-7BB7-4D219E64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Comment tu t’appelles ?</a:t>
            </a:r>
          </a:p>
        </p:txBody>
      </p:sp>
      <p:sp>
        <p:nvSpPr>
          <p:cNvPr id="8" name="Titre 1">
            <a:extLst>
              <a:ext uri="{FF2B5EF4-FFF2-40B4-BE49-F238E27FC236}">
                <a16:creationId xmlns:a16="http://schemas.microsoft.com/office/drawing/2014/main" id="{B7715BB0-6581-2796-0769-8AC32910DB8D}"/>
              </a:ext>
            </a:extLst>
          </p:cNvPr>
          <p:cNvSpPr txBox="1">
            <a:spLocks/>
          </p:cNvSpPr>
          <p:nvPr/>
        </p:nvSpPr>
        <p:spPr>
          <a:xfrm>
            <a:off x="1478583" y="407399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tu t’appelles ?</a:t>
            </a:r>
          </a:p>
        </p:txBody>
      </p:sp>
    </p:spTree>
    <p:extLst>
      <p:ext uri="{BB962C8B-B14F-4D97-AF65-F5344CB8AC3E}">
        <p14:creationId xmlns:p14="http://schemas.microsoft.com/office/powerpoint/2010/main" val="328546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304911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ZoneTexte 1">
            <a:extLst>
              <a:ext uri="{FF2B5EF4-FFF2-40B4-BE49-F238E27FC236}">
                <a16:creationId xmlns:a16="http://schemas.microsoft.com/office/drawing/2014/main" id="{B8D56563-2C51-9DDC-F09B-F4B021782D6C}"/>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08D28649-C410-EC0D-DDB5-428A01651A9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1946300"/>
            <a:ext cx="1814845" cy="1433628"/>
          </a:xfrm>
          <a:prstGeom prst="ellipse">
            <a:avLst/>
          </a:prstGeom>
        </p:spPr>
      </p:pic>
      <p:sp>
        <p:nvSpPr>
          <p:cNvPr id="9" name="Titre 1">
            <a:extLst>
              <a:ext uri="{FF2B5EF4-FFF2-40B4-BE49-F238E27FC236}">
                <a16:creationId xmlns:a16="http://schemas.microsoft.com/office/drawing/2014/main" id="{2E0F1E17-7F64-941C-D107-742892C5EC5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as quel âge ?</a:t>
            </a:r>
          </a:p>
        </p:txBody>
      </p:sp>
      <p:sp>
        <p:nvSpPr>
          <p:cNvPr id="10" name="Titre 1">
            <a:extLst>
              <a:ext uri="{FF2B5EF4-FFF2-40B4-BE49-F238E27FC236}">
                <a16:creationId xmlns:a16="http://schemas.microsoft.com/office/drawing/2014/main" id="{7AD8C057-A635-DC9A-3C62-38BA49286978}"/>
              </a:ext>
            </a:extLst>
          </p:cNvPr>
          <p:cNvSpPr txBox="1">
            <a:spLocks/>
          </p:cNvSpPr>
          <p:nvPr/>
        </p:nvSpPr>
        <p:spPr>
          <a:xfrm>
            <a:off x="1395456" y="407399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as quel âge ?</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D84F-9DB0-978C-D844-1DE96C98B4FE}"/>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E4AF891C-5F99-CEDB-AC3D-DDF54F8331D4}"/>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47E9CD29-7859-95FD-0F0F-AD2D0F4E52A3}"/>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CD226B5-9A99-ECD8-4322-B34CFB450CF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2123765"/>
            <a:ext cx="1814845" cy="1433628"/>
          </a:xfrm>
          <a:prstGeom prst="ellipse">
            <a:avLst/>
          </a:prstGeom>
        </p:spPr>
      </p:pic>
      <p:sp>
        <p:nvSpPr>
          <p:cNvPr id="9" name="Titre 1">
            <a:extLst>
              <a:ext uri="{FF2B5EF4-FFF2-40B4-BE49-F238E27FC236}">
                <a16:creationId xmlns:a16="http://schemas.microsoft.com/office/drawing/2014/main" id="{7C4FB018-D36E-6936-1897-E944F04F54B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es en quelle classe ?</a:t>
            </a:r>
          </a:p>
        </p:txBody>
      </p:sp>
      <p:sp>
        <p:nvSpPr>
          <p:cNvPr id="10" name="Titre 1">
            <a:extLst>
              <a:ext uri="{FF2B5EF4-FFF2-40B4-BE49-F238E27FC236}">
                <a16:creationId xmlns:a16="http://schemas.microsoft.com/office/drawing/2014/main" id="{EBD4DB1D-4F3B-E783-CDDB-EA0F26E82F5E}"/>
              </a:ext>
            </a:extLst>
          </p:cNvPr>
          <p:cNvSpPr txBox="1">
            <a:spLocks/>
          </p:cNvSpPr>
          <p:nvPr/>
        </p:nvSpPr>
        <p:spPr>
          <a:xfrm>
            <a:off x="1395456" y="3841324"/>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es en quelle classe ?</a:t>
            </a:r>
          </a:p>
        </p:txBody>
      </p:sp>
    </p:spTree>
    <p:extLst>
      <p:ext uri="{BB962C8B-B14F-4D97-AF65-F5344CB8AC3E}">
        <p14:creationId xmlns:p14="http://schemas.microsoft.com/office/powerpoint/2010/main" val="258112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25BA-AEA3-EED6-EF76-CED4D02E64A9}"/>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ED867C2E-0356-EEA0-C5A6-C03E74608AF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89E3A448-6DA8-A1D1-F726-62D12D0E1854}"/>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1F35424-1718-EA9D-ED73-6945EB4638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2243756"/>
            <a:ext cx="1814845" cy="1433628"/>
          </a:xfrm>
          <a:prstGeom prst="ellipse">
            <a:avLst/>
          </a:prstGeom>
        </p:spPr>
      </p:pic>
      <p:sp>
        <p:nvSpPr>
          <p:cNvPr id="8" name="Titre 1">
            <a:extLst>
              <a:ext uri="{FF2B5EF4-FFF2-40B4-BE49-F238E27FC236}">
                <a16:creationId xmlns:a16="http://schemas.microsoft.com/office/drawing/2014/main" id="{DF4130EC-F3CB-B322-0327-FE7D8C4659B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à l’école aujourd’hui ? </a:t>
            </a:r>
          </a:p>
        </p:txBody>
      </p:sp>
      <p:sp>
        <p:nvSpPr>
          <p:cNvPr id="9" name="ZoneTexte 8">
            <a:extLst>
              <a:ext uri="{FF2B5EF4-FFF2-40B4-BE49-F238E27FC236}">
                <a16:creationId xmlns:a16="http://schemas.microsoft.com/office/drawing/2014/main" id="{D1CC480D-E117-19E3-4E4D-7E6322F8A560}"/>
              </a:ext>
            </a:extLst>
          </p:cNvPr>
          <p:cNvSpPr txBox="1"/>
          <p:nvPr/>
        </p:nvSpPr>
        <p:spPr>
          <a:xfrm>
            <a:off x="863585" y="4071769"/>
            <a:ext cx="7416829"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as fait à l’école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 aujourd’hui ? </a:t>
            </a:r>
          </a:p>
        </p:txBody>
      </p:sp>
    </p:spTree>
    <p:extLst>
      <p:ext uri="{BB962C8B-B14F-4D97-AF65-F5344CB8AC3E}">
        <p14:creationId xmlns:p14="http://schemas.microsoft.com/office/powerpoint/2010/main" val="206194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6C674-CFDC-DCD2-EBEC-1255FC17A8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141988-71B7-4B0E-9236-45972A3F09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68020"/>
            <a:ext cx="1814845" cy="1433628"/>
          </a:xfrm>
          <a:prstGeom prst="ellipse">
            <a:avLst/>
          </a:prstGeom>
        </p:spPr>
      </p:pic>
      <p:sp>
        <p:nvSpPr>
          <p:cNvPr id="2" name="ZoneTexte 1">
            <a:extLst>
              <a:ext uri="{FF2B5EF4-FFF2-40B4-BE49-F238E27FC236}">
                <a16:creationId xmlns:a16="http://schemas.microsoft.com/office/drawing/2014/main" id="{832A6898-034D-439F-557F-DD2B10B9B468}"/>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E870603C-C933-F804-E3A3-85908C4F101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aimes faire après l’école ?</a:t>
            </a:r>
          </a:p>
        </p:txBody>
      </p:sp>
      <p:sp>
        <p:nvSpPr>
          <p:cNvPr id="8" name="ZoneTexte 7">
            <a:extLst>
              <a:ext uri="{FF2B5EF4-FFF2-40B4-BE49-F238E27FC236}">
                <a16:creationId xmlns:a16="http://schemas.microsoft.com/office/drawing/2014/main" id="{47D67F45-6F92-0C1B-6394-2E6AEEE716EA}"/>
              </a:ext>
            </a:extLst>
          </p:cNvPr>
          <p:cNvSpPr txBox="1"/>
          <p:nvPr/>
        </p:nvSpPr>
        <p:spPr>
          <a:xfrm>
            <a:off x="1038431" y="4064842"/>
            <a:ext cx="706713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a:t>
            </a:r>
            <a:r>
              <a:rPr kumimoji="0" lang="ar-MA" sz="2800" b="1" i="0" u="none" strike="noStrike" kern="1200" cap="none" spc="0" normalizeH="0" baseline="0" noProof="0" dirty="0">
                <a:ln>
                  <a:noFill/>
                </a:ln>
                <a:solidFill>
                  <a:srgbClr val="2196B1"/>
                </a:solidFill>
                <a:effectLst/>
                <a:uLnTx/>
                <a:uFillTx/>
                <a:latin typeface="Dosis SemiBold" pitchFamily="2" charset="0"/>
                <a:ea typeface="+mn-ea"/>
                <a:cs typeface="Arial" panose="020B0604020202020204" pitchFamily="34" charset="0"/>
              </a:rPr>
              <a:t>-</a:t>
            </a:r>
            <a:r>
              <a:rPr kumimoji="0" lang="fr-MA" sz="2800" b="1" i="0" u="none" strike="noStrike" kern="1200" cap="none" spc="0" normalizeH="0" baseline="0" noProof="0" dirty="0">
                <a:ln>
                  <a:noFill/>
                </a:ln>
                <a:solidFill>
                  <a:srgbClr val="2196B1"/>
                </a:solidFill>
                <a:effectLst/>
                <a:uLnTx/>
                <a:uFillTx/>
                <a:latin typeface="Dosis SemiBold" pitchFamily="2" charset="0"/>
                <a:ea typeface="+mn-ea"/>
                <a:cs typeface="+mn-cs"/>
              </a:rPr>
              <a:t>ce que tu aimes faire après l’école </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4263319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0A45-6B48-180E-14C9-BCFED9DEA11B}"/>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35186FC4-7102-F59B-C08E-E4FF430DA9B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21026" y="1979367"/>
            <a:ext cx="1814845" cy="1433628"/>
          </a:xfrm>
          <a:prstGeom prst="ellipse">
            <a:avLst/>
          </a:prstGeom>
        </p:spPr>
      </p:pic>
      <p:sp>
        <p:nvSpPr>
          <p:cNvPr id="2" name="ZoneTexte 1">
            <a:extLst>
              <a:ext uri="{FF2B5EF4-FFF2-40B4-BE49-F238E27FC236}">
                <a16:creationId xmlns:a16="http://schemas.microsoft.com/office/drawing/2014/main" id="{0EAAFB41-2A3B-A21F-4663-49F8750B473E}"/>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8DE7F317-7292-A7D8-8D16-2E535D5A6A0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Où est-ce que tu es allé (e) avec tes amis dimanche dernier ?</a:t>
            </a:r>
          </a:p>
        </p:txBody>
      </p:sp>
      <p:sp>
        <p:nvSpPr>
          <p:cNvPr id="8" name="ZoneTexte 7">
            <a:extLst>
              <a:ext uri="{FF2B5EF4-FFF2-40B4-BE49-F238E27FC236}">
                <a16:creationId xmlns:a16="http://schemas.microsoft.com/office/drawing/2014/main" id="{C8E5856A-B226-3763-B7DB-84D986F14717}"/>
              </a:ext>
            </a:extLst>
          </p:cNvPr>
          <p:cNvSpPr txBox="1"/>
          <p:nvPr/>
        </p:nvSpPr>
        <p:spPr>
          <a:xfrm>
            <a:off x="1196231" y="3983106"/>
            <a:ext cx="6751537"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Où est-ce que tu es allé (e) avec tes amis dimanche dernier ?</a:t>
            </a:r>
          </a:p>
        </p:txBody>
      </p:sp>
    </p:spTree>
    <p:extLst>
      <p:ext uri="{BB962C8B-B14F-4D97-AF65-F5344CB8AC3E}">
        <p14:creationId xmlns:p14="http://schemas.microsoft.com/office/powerpoint/2010/main" val="3276298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6FD25-3EC9-A422-0A60-DE11E1A133EB}"/>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9D3C046-BFB8-15C0-5730-B072A51810B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8" y="2087903"/>
            <a:ext cx="1814845" cy="1433628"/>
          </a:xfrm>
          <a:prstGeom prst="ellipse">
            <a:avLst/>
          </a:prstGeom>
        </p:spPr>
      </p:pic>
      <p:sp>
        <p:nvSpPr>
          <p:cNvPr id="2" name="ZoneTexte 1">
            <a:extLst>
              <a:ext uri="{FF2B5EF4-FFF2-40B4-BE49-F238E27FC236}">
                <a16:creationId xmlns:a16="http://schemas.microsoft.com/office/drawing/2014/main" id="{13833776-CDBE-7FF7-DAD3-DD8C344CDB7C}"/>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8" name="Titre 1">
            <a:extLst>
              <a:ext uri="{FF2B5EF4-FFF2-40B4-BE49-F238E27FC236}">
                <a16:creationId xmlns:a16="http://schemas.microsoft.com/office/drawing/2014/main" id="{E6270EAB-F0C4-4491-CA08-F6E8BA7407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Avec qui tu es allé(e) à la ferme ?</a:t>
            </a:r>
          </a:p>
        </p:txBody>
      </p:sp>
      <p:sp>
        <p:nvSpPr>
          <p:cNvPr id="10" name="ZoneTexte 9">
            <a:extLst>
              <a:ext uri="{FF2B5EF4-FFF2-40B4-BE49-F238E27FC236}">
                <a16:creationId xmlns:a16="http://schemas.microsoft.com/office/drawing/2014/main" id="{8A954593-4E47-22E5-562D-B98321FB2464}"/>
              </a:ext>
            </a:extLst>
          </p:cNvPr>
          <p:cNvSpPr txBox="1"/>
          <p:nvPr/>
        </p:nvSpPr>
        <p:spPr>
          <a:xfrm>
            <a:off x="1669367" y="4255900"/>
            <a:ext cx="580526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Avec qui tu es allé(e) à la ferme ?</a:t>
            </a:r>
          </a:p>
        </p:txBody>
      </p:sp>
    </p:spTree>
    <p:extLst>
      <p:ext uri="{BB962C8B-B14F-4D97-AF65-F5344CB8AC3E}">
        <p14:creationId xmlns:p14="http://schemas.microsoft.com/office/powerpoint/2010/main" val="218218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08541-1975-4CEC-7D9F-5321A0CF38D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5F78EE7-D1F6-444E-891B-F4C68E755C4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8" y="2087903"/>
            <a:ext cx="1814845" cy="1433628"/>
          </a:xfrm>
          <a:prstGeom prst="ellipse">
            <a:avLst/>
          </a:prstGeom>
        </p:spPr>
      </p:pic>
      <p:sp>
        <p:nvSpPr>
          <p:cNvPr id="2" name="ZoneTexte 1">
            <a:extLst>
              <a:ext uri="{FF2B5EF4-FFF2-40B4-BE49-F238E27FC236}">
                <a16:creationId xmlns:a16="http://schemas.microsoft.com/office/drawing/2014/main" id="{2A2FFE01-2333-15EB-8A23-22E758F86059}"/>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6932DE27-53C9-4F51-31DB-DA93042C23C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vas faire avec ta famille dimanche prochain ?</a:t>
            </a:r>
          </a:p>
        </p:txBody>
      </p:sp>
      <p:sp>
        <p:nvSpPr>
          <p:cNvPr id="8" name="Titre 1">
            <a:extLst>
              <a:ext uri="{FF2B5EF4-FFF2-40B4-BE49-F238E27FC236}">
                <a16:creationId xmlns:a16="http://schemas.microsoft.com/office/drawing/2014/main" id="{43550103-0331-DFD5-C4D6-D535C1FE97A6}"/>
              </a:ext>
            </a:extLst>
          </p:cNvPr>
          <p:cNvSpPr txBox="1">
            <a:spLocks/>
          </p:cNvSpPr>
          <p:nvPr/>
        </p:nvSpPr>
        <p:spPr>
          <a:xfrm>
            <a:off x="1478583" y="3920837"/>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vas faire avec t</a:t>
            </a:r>
            <a:r>
              <a:rPr lang="fr-FR" sz="2800" b="1" dirty="0">
                <a:ln w="0"/>
                <a:solidFill>
                  <a:srgbClr val="2196B1"/>
                </a:solidFill>
                <a:latin typeface="Dosis SemiBold" pitchFamily="2" charset="0"/>
              </a:rPr>
              <a:t>a famille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dimanche prochain ?</a:t>
            </a:r>
          </a:p>
        </p:txBody>
      </p:sp>
    </p:spTree>
    <p:extLst>
      <p:ext uri="{BB962C8B-B14F-4D97-AF65-F5344CB8AC3E}">
        <p14:creationId xmlns:p14="http://schemas.microsoft.com/office/powerpoint/2010/main" val="2550817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6733-4076-09A1-5B50-D1B745685923}"/>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B1E2DC-AAA8-6983-87F0-E0A08844318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2119708"/>
            <a:ext cx="1814845" cy="1433628"/>
          </a:xfrm>
          <a:prstGeom prst="ellipse">
            <a:avLst/>
          </a:prstGeom>
        </p:spPr>
      </p:pic>
      <p:sp>
        <p:nvSpPr>
          <p:cNvPr id="2" name="ZoneTexte 1">
            <a:extLst>
              <a:ext uri="{FF2B5EF4-FFF2-40B4-BE49-F238E27FC236}">
                <a16:creationId xmlns:a16="http://schemas.microsoft.com/office/drawing/2014/main" id="{9983F67D-E088-868B-321C-13FC46624BE0}"/>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0EB50E38-3EE0-5D94-BC45-12D3F9AC98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Avec qui iras-tu en excursion ?</a:t>
            </a:r>
          </a:p>
        </p:txBody>
      </p:sp>
      <p:sp>
        <p:nvSpPr>
          <p:cNvPr id="8" name="ZoneTexte 7">
            <a:extLst>
              <a:ext uri="{FF2B5EF4-FFF2-40B4-BE49-F238E27FC236}">
                <a16:creationId xmlns:a16="http://schemas.microsoft.com/office/drawing/2014/main" id="{FE3452D6-583D-E48A-6BF0-31FC46847262}"/>
              </a:ext>
            </a:extLst>
          </p:cNvPr>
          <p:cNvSpPr txBox="1"/>
          <p:nvPr/>
        </p:nvSpPr>
        <p:spPr>
          <a:xfrm>
            <a:off x="1732570" y="4224037"/>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Avec qui iras-tu en excursion ?</a:t>
            </a:r>
          </a:p>
        </p:txBody>
      </p:sp>
    </p:spTree>
    <p:extLst>
      <p:ext uri="{BB962C8B-B14F-4D97-AF65-F5344CB8AC3E}">
        <p14:creationId xmlns:p14="http://schemas.microsoft.com/office/powerpoint/2010/main" val="3436495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2142506"/>
            <a:ext cx="1814845" cy="1433628"/>
          </a:xfrm>
          <a:prstGeom prst="ellipse">
            <a:avLst/>
          </a:prstGeom>
        </p:spPr>
      </p:pic>
      <p:sp>
        <p:nvSpPr>
          <p:cNvPr id="2" name="ZoneTexte 1">
            <a:extLst>
              <a:ext uri="{FF2B5EF4-FFF2-40B4-BE49-F238E27FC236}">
                <a16:creationId xmlns:a16="http://schemas.microsoft.com/office/drawing/2014/main" id="{1FB9B910-F6BE-3E2E-E591-56457805A2A4}"/>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
        <p:nvSpPr>
          <p:cNvPr id="7" name="Titre 1">
            <a:extLst>
              <a:ext uri="{FF2B5EF4-FFF2-40B4-BE49-F238E27FC236}">
                <a16:creationId xmlns:a16="http://schemas.microsoft.com/office/drawing/2014/main" id="{323AA7AD-3E3C-A6BA-26B1-1676F330C7E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auras le weekend  prochain ?</a:t>
            </a:r>
          </a:p>
        </p:txBody>
      </p:sp>
      <p:sp>
        <p:nvSpPr>
          <p:cNvPr id="8" name="Titre 1">
            <a:extLst>
              <a:ext uri="{FF2B5EF4-FFF2-40B4-BE49-F238E27FC236}">
                <a16:creationId xmlns:a16="http://schemas.microsoft.com/office/drawing/2014/main" id="{B1963C2E-82A3-D6D6-61A5-215220286F9F}"/>
              </a:ext>
            </a:extLst>
          </p:cNvPr>
          <p:cNvSpPr txBox="1">
            <a:spLocks/>
          </p:cNvSpPr>
          <p:nvPr/>
        </p:nvSpPr>
        <p:spPr>
          <a:xfrm>
            <a:off x="1478583" y="3920837"/>
            <a:ext cx="66715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a:t>
            </a:r>
            <a:r>
              <a:rPr kumimoji="0" lang="ar-MA" sz="2800" b="1" i="0" u="none" strike="noStrike" kern="1200" cap="none" spc="0" normalizeH="0" baseline="0" noProof="0" dirty="0">
                <a:ln w="0"/>
                <a:solidFill>
                  <a:srgbClr val="2196B1"/>
                </a:solidFill>
                <a:effectLst/>
                <a:uLnTx/>
                <a:uFillTx/>
                <a:latin typeface="Dosis SemiBold" pitchFamily="2" charset="0"/>
                <a:ea typeface="+mn-ea"/>
                <a:cs typeface="+mn-cs"/>
              </a:rPr>
              <a:t> </a:t>
            </a:r>
            <a:r>
              <a:rPr kumimoji="0" lang="fr-MA" sz="2800" b="1" i="0" u="none" strike="noStrike" kern="1200" cap="none" spc="0" normalizeH="0" baseline="0" noProof="0" dirty="0">
                <a:ln w="0"/>
                <a:solidFill>
                  <a:srgbClr val="2196B1"/>
                </a:solidFill>
                <a:effectLst/>
                <a:uLnTx/>
                <a:uFillTx/>
                <a:latin typeface="Dosis SemiBold" pitchFamily="2" charset="0"/>
                <a:ea typeface="+mn-ea"/>
                <a:cs typeface="+mn-cs"/>
              </a:rPr>
              <a:t>auras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le weekend prochain ?</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A753-DCFF-2AFD-5B20-EA85F4069687}"/>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1FE9C2A7-095A-48C1-E2EC-3044BC15EC9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4" y="2047091"/>
            <a:ext cx="1814845" cy="1433628"/>
          </a:xfrm>
          <a:prstGeom prst="ellipse">
            <a:avLst/>
          </a:prstGeom>
        </p:spPr>
      </p:pic>
      <p:sp>
        <p:nvSpPr>
          <p:cNvPr id="2" name="ZoneTexte 1">
            <a:extLst>
              <a:ext uri="{FF2B5EF4-FFF2-40B4-BE49-F238E27FC236}">
                <a16:creationId xmlns:a16="http://schemas.microsoft.com/office/drawing/2014/main" id="{00AE6C86-5A7B-A69E-9075-BD913D619882}"/>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D85F6401-2671-A194-E1A1-6B7416EC408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À quelle heure iras-tu à l’école demain ?</a:t>
            </a:r>
          </a:p>
        </p:txBody>
      </p:sp>
      <p:sp>
        <p:nvSpPr>
          <p:cNvPr id="8" name="ZoneTexte 7">
            <a:extLst>
              <a:ext uri="{FF2B5EF4-FFF2-40B4-BE49-F238E27FC236}">
                <a16:creationId xmlns:a16="http://schemas.microsoft.com/office/drawing/2014/main" id="{9526E30B-92D8-6293-EB5D-E6EA742DB6CD}"/>
              </a:ext>
            </a:extLst>
          </p:cNvPr>
          <p:cNvSpPr txBox="1"/>
          <p:nvPr/>
        </p:nvSpPr>
        <p:spPr>
          <a:xfrm>
            <a:off x="1732570" y="4224037"/>
            <a:ext cx="617102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À quelle heure iras-tu à l’école demain ?</a:t>
            </a:r>
          </a:p>
        </p:txBody>
      </p:sp>
    </p:spTree>
    <p:extLst>
      <p:ext uri="{BB962C8B-B14F-4D97-AF65-F5344CB8AC3E}">
        <p14:creationId xmlns:p14="http://schemas.microsoft.com/office/powerpoint/2010/main" val="139970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D8289-4D09-A2BE-4E7C-87D8928C290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DC9463-1AB1-E19E-EB31-B9B8E19D42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21357" y="1917285"/>
            <a:ext cx="1814845" cy="1433628"/>
          </a:xfrm>
          <a:prstGeom prst="ellipse">
            <a:avLst/>
          </a:prstGeom>
        </p:spPr>
      </p:pic>
      <p:sp>
        <p:nvSpPr>
          <p:cNvPr id="2" name="ZoneTexte 1">
            <a:extLst>
              <a:ext uri="{FF2B5EF4-FFF2-40B4-BE49-F238E27FC236}">
                <a16:creationId xmlns:a16="http://schemas.microsoft.com/office/drawing/2014/main" id="{BD408938-A961-B457-8479-21791CAA0ABF}"/>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EB45B109-44EB-BAD9-D000-A36ECCE7DBF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Où iras-tu pendant les vacances ?</a:t>
            </a:r>
          </a:p>
        </p:txBody>
      </p:sp>
      <p:sp>
        <p:nvSpPr>
          <p:cNvPr id="8" name="Titre 1">
            <a:extLst>
              <a:ext uri="{FF2B5EF4-FFF2-40B4-BE49-F238E27FC236}">
                <a16:creationId xmlns:a16="http://schemas.microsoft.com/office/drawing/2014/main" id="{9A602BDF-0E19-B1D7-92DD-E75817D1FFDA}"/>
              </a:ext>
            </a:extLst>
          </p:cNvPr>
          <p:cNvSpPr txBox="1">
            <a:spLocks/>
          </p:cNvSpPr>
          <p:nvPr/>
        </p:nvSpPr>
        <p:spPr>
          <a:xfrm>
            <a:off x="1236248" y="3900198"/>
            <a:ext cx="66715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2800" b="1" i="0" u="none" strike="noStrike" kern="1200" cap="none" spc="0" normalizeH="0" baseline="0" noProof="0" dirty="0">
                <a:ln w="0"/>
                <a:solidFill>
                  <a:srgbClr val="2196B1"/>
                </a:solidFill>
                <a:effectLst/>
                <a:uLnTx/>
                <a:uFillTx/>
                <a:latin typeface="Dosis SemiBold" pitchFamily="2" charset="0"/>
                <a:ea typeface="+mn-ea"/>
                <a:cs typeface="+mn-cs"/>
              </a:rPr>
              <a:t>Où iras-tu pendant les vacances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480257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2EFA-6E72-F797-E1D7-6C86704900F2}"/>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E1F48770-16B9-D9D6-5E79-885948460BC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73217"/>
            <a:ext cx="1814845" cy="1433628"/>
          </a:xfrm>
          <a:prstGeom prst="ellipse">
            <a:avLst/>
          </a:prstGeom>
        </p:spPr>
      </p:pic>
      <p:sp>
        <p:nvSpPr>
          <p:cNvPr id="2" name="ZoneTexte 1">
            <a:extLst>
              <a:ext uri="{FF2B5EF4-FFF2-40B4-BE49-F238E27FC236}">
                <a16:creationId xmlns:a16="http://schemas.microsoft.com/office/drawing/2014/main" id="{5EBACD4B-F776-548B-2946-BDC0D106AE9A}"/>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F8E90211-149B-B83F-40BF-A7B4E41CE1B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feras pendant les vacances ?</a:t>
            </a:r>
          </a:p>
        </p:txBody>
      </p:sp>
      <p:sp>
        <p:nvSpPr>
          <p:cNvPr id="8" name="ZoneTexte 7">
            <a:extLst>
              <a:ext uri="{FF2B5EF4-FFF2-40B4-BE49-F238E27FC236}">
                <a16:creationId xmlns:a16="http://schemas.microsoft.com/office/drawing/2014/main" id="{C202B17F-3D9E-1D1A-55B4-8874E443F7F0}"/>
              </a:ext>
            </a:extLst>
          </p:cNvPr>
          <p:cNvSpPr txBox="1"/>
          <p:nvPr/>
        </p:nvSpPr>
        <p:spPr>
          <a:xfrm>
            <a:off x="1732570" y="4224037"/>
            <a:ext cx="6171027"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dirty="0">
                <a:solidFill>
                  <a:srgbClr val="2196B1"/>
                </a:solidFill>
                <a:latin typeface="Dosis SemiBold" pitchFamily="2" charset="0"/>
              </a:rPr>
              <a:t>Qu’est-ce que tu feras pendant les vacances </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1143433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5" name="Image 4" descr="Une image contenant texte, capture d’écran, menu&#10;&#10;Le contenu généré par l’IA peut être incorrect.">
            <a:extLst>
              <a:ext uri="{FF2B5EF4-FFF2-40B4-BE49-F238E27FC236}">
                <a16:creationId xmlns:a16="http://schemas.microsoft.com/office/drawing/2014/main" id="{6CA40F48-50D1-2BBF-C915-9745B6F55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7798" y="1581627"/>
            <a:ext cx="3294787" cy="5053748"/>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133.</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B1D499C1-D72C-C687-9F3B-94A31D603D9A}"/>
              </a:ext>
            </a:extLst>
          </p:cNvPr>
          <p:cNvSpPr/>
          <p:nvPr/>
        </p:nvSpPr>
        <p:spPr>
          <a:xfrm>
            <a:off x="2902382" y="2322131"/>
            <a:ext cx="2925621" cy="140640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a:t>
            </a:r>
            <a:r>
              <a:rPr lang="fr-FR" dirty="0">
                <a:solidFill>
                  <a:schemeClr val="tx1">
                    <a:lumMod val="65000"/>
                    <a:lumOff val="35000"/>
                  </a:schemeClr>
                </a:solidFill>
                <a:latin typeface="Dosis Medium" pitchFamily="2" charset="0"/>
              </a:rPr>
              <a:t>.</a:t>
            </a: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385932" y="2620014"/>
            <a:ext cx="2426958" cy="1617972"/>
          </a:xfrm>
          <a:prstGeom prst="rect">
            <a:avLst/>
          </a:prstGeom>
        </p:spPr>
      </p:pic>
      <p:pic>
        <p:nvPicPr>
          <p:cNvPr id="3" name="Image 2" descr="Une image contenant texte, capture d’écran, menu&#10;&#10;Le contenu généré par l’IA peut être incorrect.">
            <a:extLst>
              <a:ext uri="{FF2B5EF4-FFF2-40B4-BE49-F238E27FC236}">
                <a16:creationId xmlns:a16="http://schemas.microsoft.com/office/drawing/2014/main" id="{722096FF-DBD2-4ACC-5987-25F138D82F14}"/>
              </a:ext>
            </a:extLst>
          </p:cNvPr>
          <p:cNvPicPr>
            <a:picLocks noChangeAspect="1"/>
          </p:cNvPicPr>
          <p:nvPr/>
        </p:nvPicPr>
        <p:blipFill>
          <a:blip r:embed="rId5">
            <a:extLst>
              <a:ext uri="{28A0092B-C50C-407E-A947-70E740481C1C}">
                <a14:useLocalDpi xmlns:a14="http://schemas.microsoft.com/office/drawing/2010/main" val="0"/>
              </a:ext>
            </a:extLst>
          </a:blip>
          <a:srcRect b="57134"/>
          <a:stretch>
            <a:fillRect/>
          </a:stretch>
        </p:blipFill>
        <p:spPr>
          <a:xfrm>
            <a:off x="1048558" y="2246110"/>
            <a:ext cx="3882807" cy="2552956"/>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15" name="Groupe 14">
            <a:extLst>
              <a:ext uri="{FF2B5EF4-FFF2-40B4-BE49-F238E27FC236}">
                <a16:creationId xmlns:a16="http://schemas.microsoft.com/office/drawing/2014/main" id="{86E45CB7-A942-4F63-8A5F-9A9674AC0005}"/>
              </a:ext>
            </a:extLst>
          </p:cNvPr>
          <p:cNvGrpSpPr/>
          <p:nvPr/>
        </p:nvGrpSpPr>
        <p:grpSpPr>
          <a:xfrm>
            <a:off x="334368" y="2421064"/>
            <a:ext cx="8142728" cy="3427949"/>
            <a:chOff x="425827" y="2162168"/>
            <a:chExt cx="8142728" cy="3427949"/>
          </a:xfrm>
        </p:grpSpPr>
        <p:grpSp>
          <p:nvGrpSpPr>
            <p:cNvPr id="3" name="Groupe 2">
              <a:extLst>
                <a:ext uri="{FF2B5EF4-FFF2-40B4-BE49-F238E27FC236}">
                  <a16:creationId xmlns:a16="http://schemas.microsoft.com/office/drawing/2014/main" id="{98631D1B-BD13-1D19-AB52-9FE029F25621}"/>
                </a:ext>
              </a:extLst>
            </p:cNvPr>
            <p:cNvGrpSpPr/>
            <p:nvPr/>
          </p:nvGrpSpPr>
          <p:grpSpPr>
            <a:xfrm>
              <a:off x="425827" y="2715931"/>
              <a:ext cx="8142728" cy="2874186"/>
              <a:chOff x="639260" y="2570650"/>
              <a:chExt cx="7824668" cy="2874186"/>
            </a:xfrm>
          </p:grpSpPr>
          <p:pic>
            <p:nvPicPr>
              <p:cNvPr id="5" name="Image 4">
                <a:extLst>
                  <a:ext uri="{FF2B5EF4-FFF2-40B4-BE49-F238E27FC236}">
                    <a16:creationId xmlns:a16="http://schemas.microsoft.com/office/drawing/2014/main" id="{B70DCD25-AE97-44EC-8D07-A9A258B63791}"/>
                  </a:ext>
                </a:extLst>
              </p:cNvPr>
              <p:cNvPicPr>
                <a:picLocks noChangeAspect="1"/>
              </p:cNvPicPr>
              <p:nvPr/>
            </p:nvPicPr>
            <p:blipFill>
              <a:blip r:embed="rId4"/>
              <a:stretch>
                <a:fillRect/>
              </a:stretch>
            </p:blipFill>
            <p:spPr>
              <a:xfrm>
                <a:off x="1274341" y="3270158"/>
                <a:ext cx="1438457" cy="2157686"/>
              </a:xfrm>
              <a:prstGeom prst="rect">
                <a:avLst/>
              </a:prstGeom>
            </p:spPr>
          </p:pic>
          <p:pic>
            <p:nvPicPr>
              <p:cNvPr id="20" name="Image 19">
                <a:extLst>
                  <a:ext uri="{FF2B5EF4-FFF2-40B4-BE49-F238E27FC236}">
                    <a16:creationId xmlns:a16="http://schemas.microsoft.com/office/drawing/2014/main" id="{4838E5A8-5E56-214F-8E85-F11992A70BE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22" name="Rectangle : coins arrondis 21">
                <a:extLst>
                  <a:ext uri="{FF2B5EF4-FFF2-40B4-BE49-F238E27FC236}">
                    <a16:creationId xmlns:a16="http://schemas.microsoft.com/office/drawing/2014/main" id="{D75B6C6C-1288-3481-3CC8-97E598894FD2}"/>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ZoneTexte 7">
              <a:extLst>
                <a:ext uri="{FF2B5EF4-FFF2-40B4-BE49-F238E27FC236}">
                  <a16:creationId xmlns:a16="http://schemas.microsoft.com/office/drawing/2014/main" id="{6BDB4EB9-3016-3CD9-3D07-8F7E61589251}"/>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14" name="ZoneTexte 13">
              <a:extLst>
                <a:ext uri="{FF2B5EF4-FFF2-40B4-BE49-F238E27FC236}">
                  <a16:creationId xmlns:a16="http://schemas.microsoft.com/office/drawing/2014/main" id="{D3BDA8F1-AAC0-33FC-EA05-AF934F330101}"/>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
        <p:nvSpPr>
          <p:cNvPr id="18" name="Titre 1">
            <a:extLst>
              <a:ext uri="{FF2B5EF4-FFF2-40B4-BE49-F238E27FC236}">
                <a16:creationId xmlns:a16="http://schemas.microsoft.com/office/drawing/2014/main" id="{DE72B7C4-198F-A246-BB84-D402A4EA2353}"/>
              </a:ext>
            </a:extLst>
          </p:cNvPr>
          <p:cNvSpPr>
            <a:spLocks noGrp="1"/>
          </p:cNvSpPr>
          <p:nvPr>
            <p:ph type="title"/>
          </p:nvPr>
        </p:nvSpPr>
        <p:spPr>
          <a:xfrm>
            <a:off x="1574357" y="756000"/>
            <a:ext cx="7172077" cy="612000"/>
          </a:xfrm>
        </p:spPr>
        <p:txBody>
          <a:bodyPr>
            <a:normAutofit fontScale="90000"/>
          </a:bodyPr>
          <a:lstStyle/>
          <a:p>
            <a:r>
              <a:rPr lang="fr-FR" dirty="0">
                <a:solidFill>
                  <a:schemeClr val="tx1">
                    <a:lumMod val="65000"/>
                    <a:lumOff val="35000"/>
                  </a:schemeClr>
                </a:solidFill>
                <a:latin typeface="Dosis Medium" pitchFamily="2" charset="0"/>
              </a:rPr>
              <a:t>Maintenant, vous allez prendre la parole pour parler de ce </a:t>
            </a:r>
            <a:r>
              <a:rPr lang="fr-MA" dirty="0">
                <a:solidFill>
                  <a:schemeClr val="tx1">
                    <a:lumMod val="65000"/>
                    <a:lumOff val="35000"/>
                  </a:schemeClr>
                </a:solidFill>
                <a:latin typeface="Dosis Medium" pitchFamily="2" charset="0"/>
              </a:rPr>
              <a:t>que </a:t>
            </a:r>
            <a:r>
              <a:rPr lang="fr-FR" dirty="0">
                <a:solidFill>
                  <a:schemeClr val="tx1">
                    <a:lumMod val="65000"/>
                    <a:lumOff val="35000"/>
                  </a:schemeClr>
                </a:solidFill>
                <a:latin typeface="Dosis Medium" pitchFamily="2" charset="0"/>
              </a:rPr>
              <a:t>vous allez  faire le weekend prochain, avec qui vous irez en excursion, de ce que vous aurez dimanche prochain et à quelle heure et où vous irez et ce que vous ferez pendant les vacances. On va le faire en 3 étapes. Soyez attentifs. </a:t>
            </a:r>
          </a:p>
        </p:txBody>
      </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grpSp>
        <p:nvGrpSpPr>
          <p:cNvPr id="7" name="Groupe 6">
            <a:extLst>
              <a:ext uri="{FF2B5EF4-FFF2-40B4-BE49-F238E27FC236}">
                <a16:creationId xmlns:a16="http://schemas.microsoft.com/office/drawing/2014/main" id="{0ABD91A2-0176-41CA-94EB-BB993B55BB1B}"/>
              </a:ext>
            </a:extLst>
          </p:cNvPr>
          <p:cNvGrpSpPr/>
          <p:nvPr/>
        </p:nvGrpSpPr>
        <p:grpSpPr>
          <a:xfrm>
            <a:off x="334368" y="2421064"/>
            <a:ext cx="8142728" cy="3427949"/>
            <a:chOff x="425827" y="2162168"/>
            <a:chExt cx="8142728" cy="3427949"/>
          </a:xfrm>
        </p:grpSpPr>
        <p:grpSp>
          <p:nvGrpSpPr>
            <p:cNvPr id="15" name="Groupe 14">
              <a:extLst>
                <a:ext uri="{FF2B5EF4-FFF2-40B4-BE49-F238E27FC236}">
                  <a16:creationId xmlns:a16="http://schemas.microsoft.com/office/drawing/2014/main" id="{E95881C6-F980-C422-B4A6-22D6D526CC4B}"/>
                </a:ext>
              </a:extLst>
            </p:cNvPr>
            <p:cNvGrpSpPr/>
            <p:nvPr/>
          </p:nvGrpSpPr>
          <p:grpSpPr>
            <a:xfrm>
              <a:off x="425827" y="2715931"/>
              <a:ext cx="8142728" cy="2874186"/>
              <a:chOff x="639260" y="2570650"/>
              <a:chExt cx="7824668" cy="2874186"/>
            </a:xfrm>
          </p:grpSpPr>
          <p:pic>
            <p:nvPicPr>
              <p:cNvPr id="21" name="Image 20">
                <a:extLst>
                  <a:ext uri="{FF2B5EF4-FFF2-40B4-BE49-F238E27FC236}">
                    <a16:creationId xmlns:a16="http://schemas.microsoft.com/office/drawing/2014/main" id="{8B55EA9E-4B0F-F376-9C3E-A433A564AB0D}"/>
                  </a:ext>
                </a:extLst>
              </p:cNvPr>
              <p:cNvPicPr>
                <a:picLocks noChangeAspect="1"/>
              </p:cNvPicPr>
              <p:nvPr/>
            </p:nvPicPr>
            <p:blipFill>
              <a:blip r:embed="rId4"/>
              <a:stretch>
                <a:fillRect/>
              </a:stretch>
            </p:blipFill>
            <p:spPr>
              <a:xfrm>
                <a:off x="1274341" y="3270158"/>
                <a:ext cx="1438457" cy="2157686"/>
              </a:xfrm>
              <a:prstGeom prst="rect">
                <a:avLst/>
              </a:prstGeom>
            </p:spPr>
          </p:pic>
          <p:pic>
            <p:nvPicPr>
              <p:cNvPr id="22" name="Image 21">
                <a:extLst>
                  <a:ext uri="{FF2B5EF4-FFF2-40B4-BE49-F238E27FC236}">
                    <a16:creationId xmlns:a16="http://schemas.microsoft.com/office/drawing/2014/main" id="{CF9777B9-8C29-4EBC-25A8-4F81CC5D5B4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23" name="Rectangle : coins arrondis 22">
                <a:extLst>
                  <a:ext uri="{FF2B5EF4-FFF2-40B4-BE49-F238E27FC236}">
                    <a16:creationId xmlns:a16="http://schemas.microsoft.com/office/drawing/2014/main" id="{F1DFC500-F37F-76CC-32EC-11A0A7C1B24B}"/>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ZoneTexte 15">
              <a:extLst>
                <a:ext uri="{FF2B5EF4-FFF2-40B4-BE49-F238E27FC236}">
                  <a16:creationId xmlns:a16="http://schemas.microsoft.com/office/drawing/2014/main" id="{C15DE436-F229-96B7-4A64-52B08D1EDDF6}"/>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20" name="ZoneTexte 19">
              <a:extLst>
                <a:ext uri="{FF2B5EF4-FFF2-40B4-BE49-F238E27FC236}">
                  <a16:creationId xmlns:a16="http://schemas.microsoft.com/office/drawing/2014/main" id="{B2B63A3B-DF2A-57C9-C953-98F915E869F5}"/>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grpSp>
        <p:nvGrpSpPr>
          <p:cNvPr id="3" name="Groupe 2">
            <a:extLst>
              <a:ext uri="{FF2B5EF4-FFF2-40B4-BE49-F238E27FC236}">
                <a16:creationId xmlns:a16="http://schemas.microsoft.com/office/drawing/2014/main" id="{BBC62462-9DD6-8E0B-D3E8-5568CC418E37}"/>
              </a:ext>
            </a:extLst>
          </p:cNvPr>
          <p:cNvGrpSpPr/>
          <p:nvPr/>
        </p:nvGrpSpPr>
        <p:grpSpPr>
          <a:xfrm>
            <a:off x="334368" y="2421064"/>
            <a:ext cx="8142728" cy="3427949"/>
            <a:chOff x="425827" y="2162168"/>
            <a:chExt cx="8142728" cy="3427949"/>
          </a:xfrm>
        </p:grpSpPr>
        <p:grpSp>
          <p:nvGrpSpPr>
            <p:cNvPr id="8" name="Groupe 7">
              <a:extLst>
                <a:ext uri="{FF2B5EF4-FFF2-40B4-BE49-F238E27FC236}">
                  <a16:creationId xmlns:a16="http://schemas.microsoft.com/office/drawing/2014/main" id="{4E6DBA40-9A1B-5F27-28A0-22FC1B212019}"/>
                </a:ext>
              </a:extLst>
            </p:cNvPr>
            <p:cNvGrpSpPr/>
            <p:nvPr/>
          </p:nvGrpSpPr>
          <p:grpSpPr>
            <a:xfrm>
              <a:off x="425827" y="2715931"/>
              <a:ext cx="8142728" cy="2874186"/>
              <a:chOff x="639260" y="2570650"/>
              <a:chExt cx="7824668" cy="2874186"/>
            </a:xfrm>
          </p:grpSpPr>
          <p:pic>
            <p:nvPicPr>
              <p:cNvPr id="16" name="Image 15">
                <a:extLst>
                  <a:ext uri="{FF2B5EF4-FFF2-40B4-BE49-F238E27FC236}">
                    <a16:creationId xmlns:a16="http://schemas.microsoft.com/office/drawing/2014/main" id="{D2C49A68-28EE-55E4-1897-253FB7FD691C}"/>
                  </a:ext>
                </a:extLst>
              </p:cNvPr>
              <p:cNvPicPr>
                <a:picLocks noChangeAspect="1"/>
              </p:cNvPicPr>
              <p:nvPr/>
            </p:nvPicPr>
            <p:blipFill>
              <a:blip r:embed="rId4"/>
              <a:stretch>
                <a:fillRect/>
              </a:stretch>
            </p:blipFill>
            <p:spPr>
              <a:xfrm>
                <a:off x="1274341" y="3270158"/>
                <a:ext cx="1438457" cy="2157686"/>
              </a:xfrm>
              <a:prstGeom prst="rect">
                <a:avLst/>
              </a:prstGeom>
            </p:spPr>
          </p:pic>
          <p:pic>
            <p:nvPicPr>
              <p:cNvPr id="20" name="Image 19">
                <a:extLst>
                  <a:ext uri="{FF2B5EF4-FFF2-40B4-BE49-F238E27FC236}">
                    <a16:creationId xmlns:a16="http://schemas.microsoft.com/office/drawing/2014/main" id="{C87BEB1C-B803-D84D-2CFE-8D34E3C059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24" name="Rectangle : coins arrondis 23">
                <a:extLst>
                  <a:ext uri="{FF2B5EF4-FFF2-40B4-BE49-F238E27FC236}">
                    <a16:creationId xmlns:a16="http://schemas.microsoft.com/office/drawing/2014/main" id="{1004E35E-6AD4-ABFC-0B54-81FAB21CABFA}"/>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ZoneTexte 13">
              <a:extLst>
                <a:ext uri="{FF2B5EF4-FFF2-40B4-BE49-F238E27FC236}">
                  <a16:creationId xmlns:a16="http://schemas.microsoft.com/office/drawing/2014/main" id="{DFC3AD08-242F-7A2F-15E3-C7EF60A29007}"/>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15" name="ZoneTexte 14">
              <a:extLst>
                <a:ext uri="{FF2B5EF4-FFF2-40B4-BE49-F238E27FC236}">
                  <a16:creationId xmlns:a16="http://schemas.microsoft.com/office/drawing/2014/main" id="{3087E6AF-DAF8-1B8A-A7F5-FEDF03D05F71}"/>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219ABA46-863A-2DED-658F-333137E4F9C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37888" y="605492"/>
            <a:ext cx="1155795" cy="913015"/>
          </a:xfrm>
          <a:prstGeom prst="ellipse">
            <a:avLst/>
          </a:prstGeom>
        </p:spPr>
      </p:pic>
      <p:grpSp>
        <p:nvGrpSpPr>
          <p:cNvPr id="2" name="Groupe 1">
            <a:extLst>
              <a:ext uri="{FF2B5EF4-FFF2-40B4-BE49-F238E27FC236}">
                <a16:creationId xmlns:a16="http://schemas.microsoft.com/office/drawing/2014/main" id="{D751CB2F-8EE4-AB56-65C1-6A4F484183E8}"/>
              </a:ext>
            </a:extLst>
          </p:cNvPr>
          <p:cNvGrpSpPr/>
          <p:nvPr/>
        </p:nvGrpSpPr>
        <p:grpSpPr>
          <a:xfrm>
            <a:off x="334368" y="2421064"/>
            <a:ext cx="8142728" cy="3427949"/>
            <a:chOff x="425827" y="2162168"/>
            <a:chExt cx="8142728" cy="3427949"/>
          </a:xfrm>
        </p:grpSpPr>
        <p:grpSp>
          <p:nvGrpSpPr>
            <p:cNvPr id="5" name="Groupe 4">
              <a:extLst>
                <a:ext uri="{FF2B5EF4-FFF2-40B4-BE49-F238E27FC236}">
                  <a16:creationId xmlns:a16="http://schemas.microsoft.com/office/drawing/2014/main" id="{781BF44E-9ACD-B94E-FC57-234D443864A5}"/>
                </a:ext>
              </a:extLst>
            </p:cNvPr>
            <p:cNvGrpSpPr/>
            <p:nvPr/>
          </p:nvGrpSpPr>
          <p:grpSpPr>
            <a:xfrm>
              <a:off x="425827" y="2715931"/>
              <a:ext cx="8142728" cy="2874186"/>
              <a:chOff x="639260" y="2570650"/>
              <a:chExt cx="7824668" cy="2874186"/>
            </a:xfrm>
          </p:grpSpPr>
          <p:pic>
            <p:nvPicPr>
              <p:cNvPr id="12" name="Image 11">
                <a:extLst>
                  <a:ext uri="{FF2B5EF4-FFF2-40B4-BE49-F238E27FC236}">
                    <a16:creationId xmlns:a16="http://schemas.microsoft.com/office/drawing/2014/main" id="{63AD6DC1-F05D-DC21-A1F3-2A74EE9556B6}"/>
                  </a:ext>
                </a:extLst>
              </p:cNvPr>
              <p:cNvPicPr>
                <a:picLocks noChangeAspect="1"/>
              </p:cNvPicPr>
              <p:nvPr/>
            </p:nvPicPr>
            <p:blipFill>
              <a:blip r:embed="rId3"/>
              <a:stretch>
                <a:fillRect/>
              </a:stretch>
            </p:blipFill>
            <p:spPr>
              <a:xfrm>
                <a:off x="1274341" y="3270158"/>
                <a:ext cx="1438457" cy="2157686"/>
              </a:xfrm>
              <a:prstGeom prst="rect">
                <a:avLst/>
              </a:prstGeom>
            </p:spPr>
          </p:pic>
          <p:pic>
            <p:nvPicPr>
              <p:cNvPr id="13" name="Image 12">
                <a:extLst>
                  <a:ext uri="{FF2B5EF4-FFF2-40B4-BE49-F238E27FC236}">
                    <a16:creationId xmlns:a16="http://schemas.microsoft.com/office/drawing/2014/main" id="{69FE607D-8767-CF19-E241-AB431EF6253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15" name="Rectangle : coins arrondis 14">
                <a:extLst>
                  <a:ext uri="{FF2B5EF4-FFF2-40B4-BE49-F238E27FC236}">
                    <a16:creationId xmlns:a16="http://schemas.microsoft.com/office/drawing/2014/main" id="{16166D1F-29B1-315B-C985-0636230E32FF}"/>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ZoneTexte 9">
              <a:extLst>
                <a:ext uri="{FF2B5EF4-FFF2-40B4-BE49-F238E27FC236}">
                  <a16:creationId xmlns:a16="http://schemas.microsoft.com/office/drawing/2014/main" id="{31C5E5FD-8FCF-E4B5-615F-8D777992951D}"/>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11" name="ZoneTexte 10">
              <a:extLst>
                <a:ext uri="{FF2B5EF4-FFF2-40B4-BE49-F238E27FC236}">
                  <a16:creationId xmlns:a16="http://schemas.microsoft.com/office/drawing/2014/main" id="{1D0C8375-D15E-7CF5-1D0D-6A553E2F3ABE}"/>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17178-ACCA-C672-E549-DC5E72B0654A}"/>
            </a:ext>
          </a:extLst>
        </p:cNvPr>
        <p:cNvGrpSpPr/>
        <p:nvPr/>
      </p:nvGrpSpPr>
      <p:grpSpPr>
        <a:xfrm>
          <a:off x="0" y="0"/>
          <a:ext cx="0" cy="0"/>
          <a:chOff x="0" y="0"/>
          <a:chExt cx="0" cy="0"/>
        </a:xfrm>
      </p:grpSpPr>
      <p:pic>
        <p:nvPicPr>
          <p:cNvPr id="2" name="Image 1" descr="Une image contenant texte, capture d’écran, menu&#10;&#10;Le contenu généré par l’IA peut être incorrect.">
            <a:extLst>
              <a:ext uri="{FF2B5EF4-FFF2-40B4-BE49-F238E27FC236}">
                <a16:creationId xmlns:a16="http://schemas.microsoft.com/office/drawing/2014/main" id="{5E9A9D51-D940-90BB-9105-68582EFEB0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606" y="1722776"/>
            <a:ext cx="3294787" cy="5053748"/>
          </a:xfrm>
          <a:prstGeom prst="rect">
            <a:avLst/>
          </a:prstGeom>
        </p:spPr>
      </p:pic>
      <p:sp>
        <p:nvSpPr>
          <p:cNvPr id="15" name="Titre 3">
            <a:extLst>
              <a:ext uri="{FF2B5EF4-FFF2-40B4-BE49-F238E27FC236}">
                <a16:creationId xmlns:a16="http://schemas.microsoft.com/office/drawing/2014/main" id="{340E9197-870E-781E-5081-487C7F7AB4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133.</a:t>
            </a:r>
          </a:p>
        </p:txBody>
      </p:sp>
      <p:grpSp>
        <p:nvGrpSpPr>
          <p:cNvPr id="16" name="Groupe 15">
            <a:extLst>
              <a:ext uri="{FF2B5EF4-FFF2-40B4-BE49-F238E27FC236}">
                <a16:creationId xmlns:a16="http://schemas.microsoft.com/office/drawing/2014/main" id="{E3F3A260-022E-A9E2-10CF-9233BA1B8E66}"/>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06C133CF-0382-06AA-C0A8-E11375AAE6F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8CB9E4-4077-0922-ABBE-B1AF457176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3AD8DA37-ACEF-BDD5-8D7F-A056F9C3FF23}"/>
              </a:ext>
            </a:extLst>
          </p:cNvPr>
          <p:cNvSpPr/>
          <p:nvPr/>
        </p:nvSpPr>
        <p:spPr>
          <a:xfrm>
            <a:off x="3059786" y="3829559"/>
            <a:ext cx="2925621" cy="234563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2855011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160D-BB4D-6873-84A1-D899700F4933}"/>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26C10F3B-4DB6-6449-1ADF-6B80D7EB3D77}"/>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rPr>
              <a:t>Maintenant, tout le monde participe. Chacun parle de ce qu’il va  faire et avec qui il ira en excursion, de ce qu’il aura dimanche prochain, où il ira et ce qu’il fera pendant les vacances.</a:t>
            </a:r>
          </a:p>
        </p:txBody>
      </p:sp>
      <p:grpSp>
        <p:nvGrpSpPr>
          <p:cNvPr id="7" name="Groupe 6">
            <a:extLst>
              <a:ext uri="{FF2B5EF4-FFF2-40B4-BE49-F238E27FC236}">
                <a16:creationId xmlns:a16="http://schemas.microsoft.com/office/drawing/2014/main" id="{9A1DD9C6-CCE4-9979-EF86-69F5A09C833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0C8A874-BB4F-0BFB-B4D0-981CF4A20C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9F4F56-DDBB-9517-F987-60D8DAD22D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C10FFF83-FEC0-DDFA-870C-4B22F6385293}"/>
              </a:ext>
            </a:extLst>
          </p:cNvPr>
          <p:cNvPicPr>
            <a:picLocks noChangeAspect="1"/>
          </p:cNvPicPr>
          <p:nvPr/>
        </p:nvPicPr>
        <p:blipFill>
          <a:blip r:embed="rId4"/>
          <a:stretch>
            <a:fillRect/>
          </a:stretch>
        </p:blipFill>
        <p:spPr>
          <a:xfrm flipH="1">
            <a:off x="5393388" y="2574126"/>
            <a:ext cx="2564621" cy="1709747"/>
          </a:xfrm>
          <a:prstGeom prst="rect">
            <a:avLst/>
          </a:prstGeom>
        </p:spPr>
      </p:pic>
      <p:pic>
        <p:nvPicPr>
          <p:cNvPr id="3" name="Image 2" descr="Une image contenant texte, capture d’écran, menu&#10;&#10;Le contenu généré par l’IA peut être incorrect.">
            <a:extLst>
              <a:ext uri="{FF2B5EF4-FFF2-40B4-BE49-F238E27FC236}">
                <a16:creationId xmlns:a16="http://schemas.microsoft.com/office/drawing/2014/main" id="{0C3A25DA-7643-C46A-FB2B-A56850D6DAB9}"/>
              </a:ext>
            </a:extLst>
          </p:cNvPr>
          <p:cNvPicPr>
            <a:picLocks noChangeAspect="1"/>
          </p:cNvPicPr>
          <p:nvPr/>
        </p:nvPicPr>
        <p:blipFill>
          <a:blip r:embed="rId5">
            <a:extLst>
              <a:ext uri="{28A0092B-C50C-407E-A947-70E740481C1C}">
                <a14:useLocalDpi xmlns:a14="http://schemas.microsoft.com/office/drawing/2010/main" val="0"/>
              </a:ext>
            </a:extLst>
          </a:blip>
          <a:srcRect t="42900"/>
          <a:stretch>
            <a:fillRect/>
          </a:stretch>
        </p:blipFill>
        <p:spPr>
          <a:xfrm>
            <a:off x="1185991" y="2178603"/>
            <a:ext cx="3876962" cy="3395616"/>
          </a:xfrm>
          <a:prstGeom prst="rect">
            <a:avLst/>
          </a:prstGeom>
        </p:spPr>
      </p:pic>
    </p:spTree>
    <p:extLst>
      <p:ext uri="{BB962C8B-B14F-4D97-AF65-F5344CB8AC3E}">
        <p14:creationId xmlns:p14="http://schemas.microsoft.com/office/powerpoint/2010/main" val="2183194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menu&#10;&#10;Le contenu généré par l’IA peut être incorrect.">
            <a:extLst>
              <a:ext uri="{FF2B5EF4-FFF2-40B4-BE49-F238E27FC236}">
                <a16:creationId xmlns:a16="http://schemas.microsoft.com/office/drawing/2014/main" id="{DA660975-7622-EA12-2BC2-71C5CBA24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7662" y="1511831"/>
            <a:ext cx="3294787" cy="5053748"/>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et recopiez les paragraphes dans vos </a:t>
            </a:r>
            <a:r>
              <a:rPr lang="fr-FR">
                <a:solidFill>
                  <a:schemeClr val="tx1">
                    <a:lumMod val="65000"/>
                    <a:lumOff val="35000"/>
                  </a:schemeClr>
                </a:solidFill>
              </a:rPr>
              <a:t>cahiers.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61DA975E-A20D-2704-4B3D-030503389314}"/>
              </a:ext>
            </a:extLst>
          </p:cNvPr>
          <p:cNvPicPr>
            <a:picLocks noChangeAspect="1"/>
          </p:cNvPicPr>
          <p:nvPr/>
        </p:nvPicPr>
        <p:blipFill>
          <a:blip r:embed="rId6">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
        <p:nvSpPr>
          <p:cNvPr id="6" name="Rectangle : coins arrondis 5">
            <a:extLst>
              <a:ext uri="{FF2B5EF4-FFF2-40B4-BE49-F238E27FC236}">
                <a16:creationId xmlns:a16="http://schemas.microsoft.com/office/drawing/2014/main" id="{E6075734-BB06-6B35-BA41-2F5946F3D336}"/>
              </a:ext>
            </a:extLst>
          </p:cNvPr>
          <p:cNvSpPr/>
          <p:nvPr/>
        </p:nvSpPr>
        <p:spPr>
          <a:xfrm>
            <a:off x="4047662" y="3674696"/>
            <a:ext cx="3120252" cy="242730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8801</TotalTime>
  <Words>1101</Words>
  <Application>Microsoft Office PowerPoint</Application>
  <PresentationFormat>Affichage à l'écran (4:3)</PresentationFormat>
  <Paragraphs>130</Paragraphs>
  <Slides>32</Slides>
  <Notes>2</Notes>
  <HiddenSlides>0</HiddenSlides>
  <MMClips>3</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32</vt:i4>
      </vt:variant>
    </vt:vector>
  </HeadingPairs>
  <TitlesOfParts>
    <vt:vector size="57" baseType="lpstr">
      <vt:lpstr>Calibri</vt:lpstr>
      <vt:lpstr>Arial</vt:lpstr>
      <vt:lpstr>Dosis ExtraBold</vt:lpstr>
      <vt:lpstr>Dosis Medium</vt:lpstr>
      <vt:lpstr>Aptos Display</vt:lpstr>
      <vt:lpstr>Dosis</vt:lpstr>
      <vt:lpstr>Mistral</vt:lpstr>
      <vt:lpstr>Aptos</vt:lpstr>
      <vt:lpstr>Dosis SemiBold</vt:lpstr>
      <vt:lpstr>Wingdings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Présentation PowerPoint</vt:lpstr>
      <vt:lpstr>Il convient de lancer le mode diaporama pour la diffusion de la leçon en classe</vt:lpstr>
      <vt:lpstr>Pictogrammes</vt:lpstr>
      <vt:lpstr>Contenu de la semaine de soutien </vt:lpstr>
      <vt:lpstr>Organisation de la semaine 5 </vt:lpstr>
      <vt:lpstr>Plan de la séance 2</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tu t’appelles ?</vt:lpstr>
      <vt:lpstr>Tu as quel âge ?</vt:lpstr>
      <vt:lpstr>Tu es en quelle classe ?</vt:lpstr>
      <vt:lpstr>Qu’est-ce que tu as fait à l’école aujourd’hui ? </vt:lpstr>
      <vt:lpstr>Qu’est-ce que tu aimes faire après l’école ?</vt:lpstr>
      <vt:lpstr>Où est-ce que tu es allé (e) avec tes amis dimanche dernier ?</vt:lpstr>
      <vt:lpstr>Avec qui tu es allé(e) à la ferme ?</vt:lpstr>
      <vt:lpstr>Qu’est-ce que tu vas faire avec ta famille dimanche prochain ?</vt:lpstr>
      <vt:lpstr>Avec qui iras-tu en excursion ?</vt:lpstr>
      <vt:lpstr>Qu’est-ce que tu auras le weekend  prochain ?</vt:lpstr>
      <vt:lpstr>À quelle heure iras-tu à l’école demain ?</vt:lpstr>
      <vt:lpstr>Où iras-tu pendant les vacances ?</vt:lpstr>
      <vt:lpstr>Qu’est-ce que tu feras pendant les vacances ?</vt:lpstr>
      <vt:lpstr>Prenez vos livrets à la page 133.</vt:lpstr>
      <vt:lpstr>Maintenant, tout le monde participe. Chacun pose à l’autre les questions suivantes.</vt:lpstr>
      <vt:lpstr>Plan de la séance</vt:lpstr>
      <vt:lpstr>Maintenant, vous allez prendre la parole pour parler de ce que vous allez  faire le weekend prochain, avec qui vous irez en excursion, de ce que vous aurez dimanche prochain et à quelle heure et où vous irez et ce que vous ferez pendant les vacances. On va le faire en 3 étapes. Soyez attentifs. </vt:lpstr>
      <vt:lpstr>Etape 1. Je vais vous expliquer la situation. </vt:lpstr>
      <vt:lpstr>Etape 2.  Chacun réfléchit silencieusement à ce qu’il va dire dans sa prise de parole.</vt:lpstr>
      <vt:lpstr>Etape 3.  Maintenant, vous allez prendre la parole. Qui veut passer au tableau ? </vt:lpstr>
      <vt:lpstr>Prenez vos livrets à la page 133.</vt:lpstr>
      <vt:lpstr>Maintenant, tout le monde participe. Chacun parle de ce qu’il va  faire et avec qui il ira en excursion, de ce qu’il aura dimanche prochain, où il ira et ce qu’il fera pendant les vacances.</vt:lpstr>
      <vt:lpstr>La séance d’aujourd’hui est terminée. À la maison, lisez et recopiez les paragraphes dans vos cahiers.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45</cp:revision>
  <cp:lastPrinted>2025-08-13T10:11:39Z</cp:lastPrinted>
  <dcterms:created xsi:type="dcterms:W3CDTF">2025-08-01T12:31:49Z</dcterms:created>
  <dcterms:modified xsi:type="dcterms:W3CDTF">2026-06-14T17:54:48Z</dcterms:modified>
</cp:coreProperties>
</file>