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6.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7.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43" r:id="rId15"/>
    <p:sldMasterId id="2147483851" r:id="rId16"/>
    <p:sldMasterId id="2147483865" r:id="rId17"/>
    <p:sldMasterId id="2147483870" r:id="rId18"/>
  </p:sldMasterIdLst>
  <p:notesMasterIdLst>
    <p:notesMasterId r:id="rId46"/>
  </p:notesMasterIdLst>
  <p:sldIdLst>
    <p:sldId id="257" r:id="rId19"/>
    <p:sldId id="1029" r:id="rId20"/>
    <p:sldId id="951" r:id="rId21"/>
    <p:sldId id="1308" r:id="rId22"/>
    <p:sldId id="1325" r:id="rId23"/>
    <p:sldId id="1380" r:id="rId24"/>
    <p:sldId id="1381" r:id="rId25"/>
    <p:sldId id="1382" r:id="rId26"/>
    <p:sldId id="1310" r:id="rId27"/>
    <p:sldId id="1311" r:id="rId28"/>
    <p:sldId id="1383" r:id="rId29"/>
    <p:sldId id="1312" r:id="rId30"/>
    <p:sldId id="1384" r:id="rId31"/>
    <p:sldId id="1313" r:id="rId32"/>
    <p:sldId id="1277" r:id="rId33"/>
    <p:sldId id="1315" r:id="rId34"/>
    <p:sldId id="1316" r:id="rId35"/>
    <p:sldId id="1385" r:id="rId36"/>
    <p:sldId id="1317" r:id="rId37"/>
    <p:sldId id="1318" r:id="rId38"/>
    <p:sldId id="1326" r:id="rId39"/>
    <p:sldId id="1386" r:id="rId40"/>
    <p:sldId id="1320" r:id="rId41"/>
    <p:sldId id="1387" r:id="rId42"/>
    <p:sldId id="1321" r:id="rId43"/>
    <p:sldId id="1388" r:id="rId44"/>
    <p:sldId id="1389" r:id="rId45"/>
  </p:sldIdLst>
  <p:sldSz cx="9144000" cy="6858000" type="screen4x3"/>
  <p:notesSz cx="6735763" cy="9866313"/>
  <p:embeddedFontLst>
    <p:embeddedFont>
      <p:font typeface="Dosis" pitchFamily="2" charset="0"/>
      <p:regular r:id="rId47"/>
      <p:bold r:id="rId48"/>
    </p:embeddedFont>
    <p:embeddedFont>
      <p:font typeface="Dosis ExtraBold" pitchFamily="2" charset="0"/>
      <p:bold r:id="rId49"/>
    </p:embeddedFont>
    <p:embeddedFont>
      <p:font typeface="Dosis Medium" pitchFamily="2" charset="0"/>
      <p:regular r:id="rId50"/>
    </p:embeddedFont>
    <p:embeddedFont>
      <p:font typeface="Dosis SemiBold" pitchFamily="2" charset="0"/>
      <p:bold r:id="rId51"/>
    </p:embeddedFont>
    <p:embeddedFont>
      <p:font typeface="Mistral" panose="03090702030407020403" pitchFamily="66" charset="0"/>
      <p:regular r:id="rId5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B509B1"/>
    <a:srgbClr val="55B7DE"/>
    <a:srgbClr val="2AB6D7"/>
    <a:srgbClr val="A1A6BC"/>
    <a:srgbClr val="4B5377"/>
    <a:srgbClr val="DEEBF7"/>
    <a:srgbClr val="565F88"/>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058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106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26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43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0639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74965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193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78881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12430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634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693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25308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9801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206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6425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42351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5218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40277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739711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1588496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1714746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5114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5591560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38882456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8239976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11803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139465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3735722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2257140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4303708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4.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9.jpg"/><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3.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image" Target="../media/image9.jpg"/><Relationship Id="rId5" Type="http://schemas.openxmlformats.org/officeDocument/2006/relationships/theme" Target="../theme/theme17.xml"/><Relationship Id="rId4" Type="http://schemas.openxmlformats.org/officeDocument/2006/relationships/slideLayout" Target="../slideLayouts/slideLayout12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8.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0190905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8944026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0256671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8.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slideLayout" Target="../slideLayouts/slideLayout119.xml"/><Relationship Id="rId1" Type="http://schemas.openxmlformats.org/officeDocument/2006/relationships/tags" Target="../tags/tag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42.png"/><Relationship Id="rId2" Type="http://schemas.openxmlformats.org/officeDocument/2006/relationships/slideLayout" Target="../slideLayouts/slideLayout119.xml"/><Relationship Id="rId1" Type="http://schemas.openxmlformats.org/officeDocument/2006/relationships/tags" Target="../tags/tag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3.png"/><Relationship Id="rId7" Type="http://schemas.openxmlformats.org/officeDocument/2006/relationships/image" Target="../media/image47.png"/><Relationship Id="rId2" Type="http://schemas.openxmlformats.org/officeDocument/2006/relationships/slideLayout" Target="../slideLayouts/slideLayout119.xml"/><Relationship Id="rId1" Type="http://schemas.openxmlformats.org/officeDocument/2006/relationships/tags" Target="../tags/tag10.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19.xml"/><Relationship Id="rId1" Type="http://schemas.openxmlformats.org/officeDocument/2006/relationships/tags" Target="../tags/tag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19.xml"/><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9.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media" Target="../media/media2.mp4"/><Relationship Id="rId7" Type="http://schemas.openxmlformats.org/officeDocument/2006/relationships/image" Target="../media/image5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5.png"/><Relationship Id="rId5" Type="http://schemas.openxmlformats.org/officeDocument/2006/relationships/slideLayout" Target="../slideLayouts/slideLayout121.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3B5F7B51-8F69-19B8-D4CE-3318C40D9604}"/>
              </a:ext>
            </a:extLst>
          </p:cNvPr>
          <p:cNvPicPr>
            <a:picLocks noChangeAspect="1"/>
          </p:cNvPicPr>
          <p:nvPr/>
        </p:nvPicPr>
        <p:blipFill>
          <a:blip r:embed="rId2">
            <a:extLst>
              <a:ext uri="{28A0092B-C50C-407E-A947-70E740481C1C}">
                <a14:useLocalDpi xmlns:a14="http://schemas.microsoft.com/office/drawing/2010/main" val="0"/>
              </a:ext>
            </a:extLst>
          </a:blip>
          <a:srcRect t="3260" b="3007"/>
          <a:stretch>
            <a:fillRect/>
          </a:stretch>
        </p:blipFill>
        <p:spPr>
          <a:xfrm>
            <a:off x="20" y="1282"/>
            <a:ext cx="9143980" cy="6856718"/>
          </a:xfrm>
          <a:prstGeom prst="rect">
            <a:avLst/>
          </a:prstGeom>
        </p:spPr>
      </p:pic>
    </p:spTree>
    <p:extLst>
      <p:ext uri="{BB962C8B-B14F-4D97-AF65-F5344CB8AC3E}">
        <p14:creationId xmlns:p14="http://schemas.microsoft.com/office/powerpoint/2010/main" val="3393513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134798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296589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03091" y="189993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19091" y="164793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6052" y="50781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704857" y="471767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68857" y="519500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906338" y="3261446"/>
            <a:ext cx="3779999"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15911" y="2076053"/>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5199045" y="3223329"/>
            <a:ext cx="1164707"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507744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82544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2705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207688" y="2158312"/>
            <a:ext cx="2770805"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9" name="ZoneTexte 8">
            <a:extLst>
              <a:ext uri="{FF2B5EF4-FFF2-40B4-BE49-F238E27FC236}">
                <a16:creationId xmlns:a16="http://schemas.microsoft.com/office/drawing/2014/main" id="{A0464D7F-7190-AAD7-AABA-348AAD425FD9}"/>
              </a:ext>
            </a:extLst>
          </p:cNvPr>
          <p:cNvSpPr txBox="1"/>
          <p:nvPr/>
        </p:nvSpPr>
        <p:spPr>
          <a:xfrm>
            <a:off x="5343740" y="3632633"/>
            <a:ext cx="2770805" cy="623248"/>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35546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2" name="Groupe 21">
            <a:extLst>
              <a:ext uri="{FF2B5EF4-FFF2-40B4-BE49-F238E27FC236}">
                <a16:creationId xmlns:a16="http://schemas.microsoft.com/office/drawing/2014/main" id="{79A6F1F0-2145-8698-D63F-971E53AB1B13}"/>
              </a:ext>
            </a:extLst>
          </p:cNvPr>
          <p:cNvGrpSpPr/>
          <p:nvPr/>
        </p:nvGrpSpPr>
        <p:grpSpPr>
          <a:xfrm>
            <a:off x="292393" y="2391170"/>
            <a:ext cx="8443708" cy="2628796"/>
            <a:chOff x="307667" y="2429729"/>
            <a:chExt cx="8443708" cy="2628796"/>
          </a:xfrm>
        </p:grpSpPr>
        <p:pic>
          <p:nvPicPr>
            <p:cNvPr id="4" name="Image 3" descr="Une image contenant texte, Appareils électroniques, capture d’écran, menu&#10;&#10;Le contenu généré par l’IA peut être incorrect.">
              <a:extLst>
                <a:ext uri="{FF2B5EF4-FFF2-40B4-BE49-F238E27FC236}">
                  <a16:creationId xmlns:a16="http://schemas.microsoft.com/office/drawing/2014/main" id="{630D8392-E42D-C5CB-5F86-68472D741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534" y="2429730"/>
              <a:ext cx="1713841" cy="2628795"/>
            </a:xfrm>
            <a:prstGeom prst="rect">
              <a:avLst/>
            </a:prstGeom>
          </p:spPr>
        </p:pic>
        <p:pic>
          <p:nvPicPr>
            <p:cNvPr id="11" name="Image 10" descr="Une image contenant texte, capture d’écran&#10;&#10;Le contenu généré par l’IA peut être incorrect.">
              <a:extLst>
                <a:ext uri="{FF2B5EF4-FFF2-40B4-BE49-F238E27FC236}">
                  <a16:creationId xmlns:a16="http://schemas.microsoft.com/office/drawing/2014/main" id="{CEEC21DC-0639-DF87-1419-624AB6012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8817" y="2429729"/>
              <a:ext cx="1713841" cy="2628795"/>
            </a:xfrm>
            <a:prstGeom prst="rect">
              <a:avLst/>
            </a:prstGeom>
          </p:spPr>
        </p:pic>
        <p:pic>
          <p:nvPicPr>
            <p:cNvPr id="14" name="Image 13" descr="Une image contenant texte, Appareils électroniques, capture d’écran, Police&#10;&#10;Le contenu généré par l’IA peut être incorrect.">
              <a:extLst>
                <a:ext uri="{FF2B5EF4-FFF2-40B4-BE49-F238E27FC236}">
                  <a16:creationId xmlns:a16="http://schemas.microsoft.com/office/drawing/2014/main" id="{CD453E34-236E-152F-B37C-8696520CF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1622" y="2429729"/>
              <a:ext cx="1713841" cy="2628795"/>
            </a:xfrm>
            <a:prstGeom prst="rect">
              <a:avLst/>
            </a:prstGeom>
          </p:spPr>
        </p:pic>
        <p:pic>
          <p:nvPicPr>
            <p:cNvPr id="17" name="Image 16" descr="Une image contenant texte, capture d’écran, Système d’exploitation, Publicité en ligne&#10;&#10;Le contenu généré par l’IA peut être incorrect.">
              <a:extLst>
                <a:ext uri="{FF2B5EF4-FFF2-40B4-BE49-F238E27FC236}">
                  <a16:creationId xmlns:a16="http://schemas.microsoft.com/office/drawing/2014/main" id="{91168E3E-EB31-13FA-9BE3-624BF6C63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667" y="2429729"/>
              <a:ext cx="1713841" cy="2628795"/>
            </a:xfrm>
            <a:prstGeom prst="rect">
              <a:avLst/>
            </a:prstGeom>
          </p:spPr>
        </p:pic>
        <p:pic>
          <p:nvPicPr>
            <p:cNvPr id="20" name="Image 19" descr="Une image contenant texte, capture d’écran, menu&#10;&#10;Le contenu généré par l’IA peut être incorrect.">
              <a:extLst>
                <a:ext uri="{FF2B5EF4-FFF2-40B4-BE49-F238E27FC236}">
                  <a16:creationId xmlns:a16="http://schemas.microsoft.com/office/drawing/2014/main" id="{FE007472-9686-6C74-F1C1-FCEB448F1F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8242" y="2429729"/>
              <a:ext cx="1713841" cy="2628795"/>
            </a:xfrm>
            <a:prstGeom prst="rect">
              <a:avLst/>
            </a:prstGeom>
          </p:spPr>
        </p:pic>
      </p:grpSp>
    </p:spTree>
    <p:extLst>
      <p:ext uri="{BB962C8B-B14F-4D97-AF65-F5344CB8AC3E}">
        <p14:creationId xmlns:p14="http://schemas.microsoft.com/office/powerpoint/2010/main" val="19690003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 </a:t>
            </a:r>
          </a:p>
        </p:txBody>
      </p:sp>
    </p:spTree>
    <p:extLst>
      <p:ext uri="{BB962C8B-B14F-4D97-AF65-F5344CB8AC3E}">
        <p14:creationId xmlns:p14="http://schemas.microsoft.com/office/powerpoint/2010/main" val="11295306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81671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4002760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221469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537545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134 et de relire en silence les </a:t>
            </a:r>
            <a:r>
              <a:rPr lang="fr-FR" sz="2400" b="1" dirty="0">
                <a:solidFill>
                  <a:srgbClr val="C00000"/>
                </a:solidFill>
                <a:latin typeface="Dosis SemiBold" pitchFamily="2" charset="0"/>
                <a:ea typeface="Calibri" panose="020F0502020204030204" pitchFamily="34" charset="0"/>
                <a:cs typeface="Calibri" panose="020F0502020204030204" pitchFamily="34" charset="0"/>
              </a:rPr>
              <a:t>phrases </a:t>
            </a: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descr="Une image contenant texte, capture d’écran&#10;&#10;Le contenu généré par l’IA peut être incorrect.">
            <a:extLst>
              <a:ext uri="{FF2B5EF4-FFF2-40B4-BE49-F238E27FC236}">
                <a16:creationId xmlns:a16="http://schemas.microsoft.com/office/drawing/2014/main" id="{2AC799D3-8C53-FD9D-3F43-A356C465A6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166" y="1085647"/>
            <a:ext cx="3447215" cy="5287551"/>
          </a:xfrm>
          <a:prstGeom prst="rect">
            <a:avLst/>
          </a:prstGeom>
        </p:spPr>
      </p:pic>
    </p:spTree>
    <p:extLst>
      <p:ext uri="{BB962C8B-B14F-4D97-AF65-F5344CB8AC3E}">
        <p14:creationId xmlns:p14="http://schemas.microsoft.com/office/powerpoint/2010/main" val="4270736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83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Une rivière – Un ballon de foot – Un champ de blé – tard – la joie.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8" name="Image 7">
            <a:extLst>
              <a:ext uri="{FF2B5EF4-FFF2-40B4-BE49-F238E27FC236}">
                <a16:creationId xmlns:a16="http://schemas.microsoft.com/office/drawing/2014/main" id="{DC900DDB-E99C-597A-63D0-03F650AE32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7358" y="1710327"/>
            <a:ext cx="1971896" cy="2157049"/>
          </a:xfrm>
          <a:prstGeom prst="rect">
            <a:avLst/>
          </a:prstGeom>
        </p:spPr>
      </p:pic>
      <p:pic>
        <p:nvPicPr>
          <p:cNvPr id="2" name="Image 1">
            <a:extLst>
              <a:ext uri="{FF2B5EF4-FFF2-40B4-BE49-F238E27FC236}">
                <a16:creationId xmlns:a16="http://schemas.microsoft.com/office/drawing/2014/main" id="{2D15F61C-EE75-67A4-9FB7-4D9439F432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9032" y="1710327"/>
            <a:ext cx="1946148" cy="2127159"/>
          </a:xfrm>
          <a:prstGeom prst="rect">
            <a:avLst/>
          </a:prstGeom>
        </p:spPr>
      </p:pic>
      <p:pic>
        <p:nvPicPr>
          <p:cNvPr id="3" name="Image 2">
            <a:extLst>
              <a:ext uri="{FF2B5EF4-FFF2-40B4-BE49-F238E27FC236}">
                <a16:creationId xmlns:a16="http://schemas.microsoft.com/office/drawing/2014/main" id="{61BC32D8-0B2F-D793-F52A-62CC7817B2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5661" y="4010817"/>
            <a:ext cx="1868633" cy="2061304"/>
          </a:xfrm>
          <a:prstGeom prst="rect">
            <a:avLst/>
          </a:prstGeom>
        </p:spPr>
      </p:pic>
      <p:pic>
        <p:nvPicPr>
          <p:cNvPr id="4" name="Image 3">
            <a:extLst>
              <a:ext uri="{FF2B5EF4-FFF2-40B4-BE49-F238E27FC236}">
                <a16:creationId xmlns:a16="http://schemas.microsoft.com/office/drawing/2014/main" id="{57651B04-AA6A-BCAE-A993-07BC6886FC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52106" y="4040707"/>
            <a:ext cx="1876148" cy="1963277"/>
          </a:xfrm>
          <a:prstGeom prst="rect">
            <a:avLst/>
          </a:prstGeom>
        </p:spPr>
      </p:pic>
      <p:pic>
        <p:nvPicPr>
          <p:cNvPr id="5" name="Image 4">
            <a:extLst>
              <a:ext uri="{FF2B5EF4-FFF2-40B4-BE49-F238E27FC236}">
                <a16:creationId xmlns:a16="http://schemas.microsoft.com/office/drawing/2014/main" id="{BE6BB3D4-6569-3AAB-4C3A-898A1C77DCA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61020" y="1702079"/>
            <a:ext cx="2064210" cy="2135407"/>
          </a:xfrm>
          <a:prstGeom prst="rect">
            <a:avLst/>
          </a:prstGeom>
        </p:spPr>
      </p:pic>
    </p:spTree>
    <p:extLst>
      <p:ext uri="{BB962C8B-B14F-4D97-AF65-F5344CB8AC3E}">
        <p14:creationId xmlns:p14="http://schemas.microsoft.com/office/powerpoint/2010/main" val="2987116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3162188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6" name="Titre 1">
            <a:extLst>
              <a:ext uri="{FF2B5EF4-FFF2-40B4-BE49-F238E27FC236}">
                <a16:creationId xmlns:a16="http://schemas.microsoft.com/office/drawing/2014/main" id="{84617273-D1BA-C96A-EDC1-E25F6611628D}"/>
              </a:ext>
            </a:extLst>
          </p:cNvPr>
          <p:cNvSpPr>
            <a:spLocks noGrp="1"/>
          </p:cNvSpPr>
          <p:nvPr>
            <p:ph type="title"/>
          </p:nvPr>
        </p:nvSpPr>
        <p:spPr>
          <a:xfrm>
            <a:off x="1572967" y="764669"/>
            <a:ext cx="7145206"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Pendant les vacances prochaines, Salma ira à la campagne. – Demain, Sami aura un match de football. – Karim va encourager son équipe. – Dimanche prochain, Salma ira en excursion avec sa classe. – Amine fera du camping dans la montagne.</a:t>
            </a:r>
          </a:p>
        </p:txBody>
      </p:sp>
      <p:pic>
        <p:nvPicPr>
          <p:cNvPr id="3" name="Image 2">
            <a:extLst>
              <a:ext uri="{FF2B5EF4-FFF2-40B4-BE49-F238E27FC236}">
                <a16:creationId xmlns:a16="http://schemas.microsoft.com/office/drawing/2014/main" id="{CDF9121D-D42D-7662-FAA7-EB2BFB44F3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5560" y="4436562"/>
            <a:ext cx="2261700" cy="1403550"/>
          </a:xfrm>
          <a:prstGeom prst="rect">
            <a:avLst/>
          </a:prstGeom>
        </p:spPr>
      </p:pic>
      <p:pic>
        <p:nvPicPr>
          <p:cNvPr id="4" name="Image 3">
            <a:extLst>
              <a:ext uri="{FF2B5EF4-FFF2-40B4-BE49-F238E27FC236}">
                <a16:creationId xmlns:a16="http://schemas.microsoft.com/office/drawing/2014/main" id="{1259004A-DA4D-0C3C-A225-D7018877E37B}"/>
              </a:ext>
            </a:extLst>
          </p:cNvPr>
          <p:cNvPicPr>
            <a:picLocks noChangeAspect="1"/>
          </p:cNvPicPr>
          <p:nvPr/>
        </p:nvPicPr>
        <p:blipFill>
          <a:blip r:embed="rId6"/>
          <a:stretch>
            <a:fillRect/>
          </a:stretch>
        </p:blipFill>
        <p:spPr>
          <a:xfrm>
            <a:off x="1243976" y="2294674"/>
            <a:ext cx="2111474" cy="14591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F3359FF4-668C-F260-7650-5E6A03E786EB}"/>
              </a:ext>
            </a:extLst>
          </p:cNvPr>
          <p:cNvPicPr>
            <a:picLocks noChangeAspect="1"/>
          </p:cNvPicPr>
          <p:nvPr/>
        </p:nvPicPr>
        <p:blipFill>
          <a:blip r:embed="rId7"/>
          <a:stretch>
            <a:fillRect/>
          </a:stretch>
        </p:blipFill>
        <p:spPr>
          <a:xfrm>
            <a:off x="6275147" y="2294674"/>
            <a:ext cx="2217349" cy="14155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0A8C0E53-EB7A-A360-5D4F-3C6502BD051B}"/>
              </a:ext>
            </a:extLst>
          </p:cNvPr>
          <p:cNvPicPr>
            <a:picLocks noChangeAspect="1"/>
          </p:cNvPicPr>
          <p:nvPr/>
        </p:nvPicPr>
        <p:blipFill>
          <a:blip r:embed="rId8"/>
          <a:stretch>
            <a:fillRect/>
          </a:stretch>
        </p:blipFill>
        <p:spPr>
          <a:xfrm>
            <a:off x="3643118" y="2338275"/>
            <a:ext cx="2242298" cy="1415590"/>
          </a:xfrm>
          <a:prstGeom prst="rect">
            <a:avLst/>
          </a:prstGeom>
        </p:spPr>
      </p:pic>
      <p:pic>
        <p:nvPicPr>
          <p:cNvPr id="12" name="Image 11">
            <a:extLst>
              <a:ext uri="{FF2B5EF4-FFF2-40B4-BE49-F238E27FC236}">
                <a16:creationId xmlns:a16="http://schemas.microsoft.com/office/drawing/2014/main" id="{ED6ABA53-854D-B01B-727B-998152D328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76741" y="4424522"/>
            <a:ext cx="2217349" cy="1415590"/>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2149010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172449"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4" name="Image 3">
            <a:extLst>
              <a:ext uri="{FF2B5EF4-FFF2-40B4-BE49-F238E27FC236}">
                <a16:creationId xmlns:a16="http://schemas.microsoft.com/office/drawing/2014/main" id="{EF214189-7BB8-5AF9-9F4A-27721E0EDB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8362" y="1798484"/>
            <a:ext cx="1966594" cy="2061216"/>
          </a:xfrm>
          <a:prstGeom prst="rect">
            <a:avLst/>
          </a:prstGeom>
        </p:spPr>
      </p:pic>
      <p:pic>
        <p:nvPicPr>
          <p:cNvPr id="10" name="Image 9">
            <a:extLst>
              <a:ext uri="{FF2B5EF4-FFF2-40B4-BE49-F238E27FC236}">
                <a16:creationId xmlns:a16="http://schemas.microsoft.com/office/drawing/2014/main" id="{B6FC57F9-3433-22EF-3D5C-759233FEB0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5179" y="1764672"/>
            <a:ext cx="1946147" cy="2177432"/>
          </a:xfrm>
          <a:prstGeom prst="rect">
            <a:avLst/>
          </a:prstGeom>
        </p:spPr>
      </p:pic>
      <p:pic>
        <p:nvPicPr>
          <p:cNvPr id="5" name="Image 4">
            <a:extLst>
              <a:ext uri="{FF2B5EF4-FFF2-40B4-BE49-F238E27FC236}">
                <a16:creationId xmlns:a16="http://schemas.microsoft.com/office/drawing/2014/main" id="{0C959832-93CF-47E6-4C85-F1C6E4CBA7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9044" y="1803424"/>
            <a:ext cx="1902144" cy="2060981"/>
          </a:xfrm>
          <a:prstGeom prst="rect">
            <a:avLst/>
          </a:prstGeom>
        </p:spPr>
      </p:pic>
      <p:pic>
        <p:nvPicPr>
          <p:cNvPr id="6" name="Image 5">
            <a:extLst>
              <a:ext uri="{FF2B5EF4-FFF2-40B4-BE49-F238E27FC236}">
                <a16:creationId xmlns:a16="http://schemas.microsoft.com/office/drawing/2014/main" id="{6439A242-0460-CEBF-A981-D6499266D2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94958" y="4130160"/>
            <a:ext cx="1822911" cy="1994076"/>
          </a:xfrm>
          <a:prstGeom prst="rect">
            <a:avLst/>
          </a:prstGeom>
        </p:spPr>
      </p:pic>
      <p:pic>
        <p:nvPicPr>
          <p:cNvPr id="7" name="Image 6">
            <a:extLst>
              <a:ext uri="{FF2B5EF4-FFF2-40B4-BE49-F238E27FC236}">
                <a16:creationId xmlns:a16="http://schemas.microsoft.com/office/drawing/2014/main" id="{6F6E5A50-C4C6-5CB5-2B94-84DFF86435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41476" y="4120804"/>
            <a:ext cx="1921451" cy="2061216"/>
          </a:xfrm>
          <a:prstGeom prst="rect">
            <a:avLst/>
          </a:prstGeom>
        </p:spPr>
      </p:pic>
    </p:spTree>
    <p:extLst>
      <p:ext uri="{BB962C8B-B14F-4D97-AF65-F5344CB8AC3E}">
        <p14:creationId xmlns:p14="http://schemas.microsoft.com/office/powerpoint/2010/main" val="3962657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30924187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905539" y="6102001"/>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ED6505BD-B5DD-3810-B7D8-981C6658B7BA}"/>
              </a:ext>
            </a:extLst>
          </p:cNvPr>
          <p:cNvSpPr txBox="1">
            <a:spLocks/>
          </p:cNvSpPr>
          <p:nvPr/>
        </p:nvSpPr>
        <p:spPr>
          <a:xfrm>
            <a:off x="1058845" y="1889571"/>
            <a:ext cx="6956069"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Qu’est-ce que tu vas faire le weekend prochain ?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Avec </a:t>
            </a:r>
            <a:r>
              <a:rPr kumimoji="0" lang="fr-FR" sz="2000" b="1" i="0" u="none" strike="noStrike" kern="1200" cap="none" spc="0" normalizeH="0" baseline="0" noProof="0">
                <a:ln w="0"/>
                <a:solidFill>
                  <a:srgbClr val="4B5377"/>
                </a:solidFill>
                <a:effectLst/>
                <a:uLnTx/>
                <a:uFillTx/>
                <a:latin typeface="Dosis SemiBold" pitchFamily="2" charset="0"/>
                <a:ea typeface="+mn-ea"/>
                <a:cs typeface="+mn-cs"/>
              </a:rPr>
              <a:t>qui iras-tu </a:t>
            </a: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à la ferme ?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À quelle heure iras-tu au parc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Où iras-tu pendant les vacances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Qu’est-ce que tu vas faire pendant les vacances ?</a:t>
            </a:r>
          </a:p>
        </p:txBody>
      </p:sp>
    </p:spTree>
    <p:extLst>
      <p:ext uri="{BB962C8B-B14F-4D97-AF65-F5344CB8AC3E}">
        <p14:creationId xmlns:p14="http://schemas.microsoft.com/office/powerpoint/2010/main" val="198199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433099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1612387" y="3238495"/>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51151" y="2554300"/>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9A463F1-4CB9-741B-3BAA-883DD64F4646}"/>
              </a:ext>
            </a:extLst>
          </p:cNvPr>
          <p:cNvSpPr txBox="1">
            <a:spLocks/>
          </p:cNvSpPr>
          <p:nvPr/>
        </p:nvSpPr>
        <p:spPr>
          <a:xfrm>
            <a:off x="1550086" y="761878"/>
            <a:ext cx="7230360" cy="612000"/>
          </a:xfrm>
          <a:prstGeom prst="rect">
            <a:avLst/>
          </a:prstGeom>
        </p:spPr>
        <p:txBody>
          <a:bodyPr vert="horz" lIns="91440" tIns="45720" rIns="91440" bIns="45720" rtlCol="0" anchor="ctr">
            <a:normAutofit fontScale="90000" lnSpcReduction="1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a:t>
            </a: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arle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de ce que tu vas  faire et avec qui tu iras en excursion, de ce que tu auras dimanche prochain, où tu iras et ce que tu feras pendant les vacances.. Tu dois dire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5 phrases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kumimoji="0" lang="fr-FR" sz="1600" b="0" i="1" u="sng"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L’enseignant explique la situation à l’apprenant.</a:t>
            </a:r>
          </a:p>
        </p:txBody>
      </p:sp>
      <p:sp>
        <p:nvSpPr>
          <p:cNvPr id="2" name="ZoneTexte 1">
            <a:extLst>
              <a:ext uri="{FF2B5EF4-FFF2-40B4-BE49-F238E27FC236}">
                <a16:creationId xmlns:a16="http://schemas.microsoft.com/office/drawing/2014/main" id="{7C1265D3-A836-EFC3-E028-D38C1502EAC6}"/>
              </a:ext>
            </a:extLst>
          </p:cNvPr>
          <p:cNvSpPr txBox="1"/>
          <p:nvPr/>
        </p:nvSpPr>
        <p:spPr>
          <a:xfrm>
            <a:off x="1039858" y="1760577"/>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vas  faire et avec qui tu iras en excursion, de ce que tu auras dimanche prochain, où tu iras et ce que tu feras pendant les vacances.</a:t>
            </a:r>
          </a:p>
        </p:txBody>
      </p:sp>
      <p:pic>
        <p:nvPicPr>
          <p:cNvPr id="7" name="Image 6">
            <a:extLst>
              <a:ext uri="{FF2B5EF4-FFF2-40B4-BE49-F238E27FC236}">
                <a16:creationId xmlns:a16="http://schemas.microsoft.com/office/drawing/2014/main" id="{F766CF32-F38D-3DAF-0AC8-BC594E3FEBE5}"/>
              </a:ext>
            </a:extLst>
          </p:cNvPr>
          <p:cNvPicPr>
            <a:picLocks noChangeAspect="1"/>
          </p:cNvPicPr>
          <p:nvPr/>
        </p:nvPicPr>
        <p:blipFill>
          <a:blip r:embed="rId5"/>
          <a:stretch>
            <a:fillRect/>
          </a:stretch>
        </p:blipFill>
        <p:spPr>
          <a:xfrm>
            <a:off x="3397251" y="2554300"/>
            <a:ext cx="4226421" cy="3169815"/>
          </a:xfrm>
          <a:prstGeom prst="roundRect">
            <a:avLst/>
          </a:prstGeom>
        </p:spPr>
      </p:pic>
    </p:spTree>
    <p:extLst>
      <p:ext uri="{BB962C8B-B14F-4D97-AF65-F5344CB8AC3E}">
        <p14:creationId xmlns:p14="http://schemas.microsoft.com/office/powerpoint/2010/main" val="1359033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939374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31E5AA31-2990-970B-E68B-ABE9076CA121}"/>
              </a:ext>
            </a:extLst>
          </p:cNvPr>
          <p:cNvSpPr txBox="1">
            <a:spLocks/>
          </p:cNvSpPr>
          <p:nvPr/>
        </p:nvSpPr>
        <p:spPr>
          <a:xfrm>
            <a:off x="668106" y="2441050"/>
            <a:ext cx="7610401" cy="257215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514337" rtl="0" eaLnBrk="1" fontAlgn="auto" latinLnBrk="0" hangingPunct="1">
              <a:lnSpc>
                <a:spcPct val="200000"/>
              </a:lnSpc>
              <a:spcBef>
                <a:spcPct val="0"/>
              </a:spcBef>
              <a:spcAft>
                <a:spcPts val="0"/>
              </a:spcAft>
              <a:buClrTx/>
              <a:buSzTx/>
              <a:buFontTx/>
              <a:buNone/>
              <a:tabLst/>
              <a:defRPr/>
            </a:pPr>
            <a:r>
              <a:rPr kumimoji="0" lang="fr-FR" sz="2800" b="0" i="0" u="none" strike="noStrike" kern="1200" cap="none" spc="0" normalizeH="0" baseline="0" noProof="0" dirty="0">
                <a:ln>
                  <a:noFill/>
                </a:ln>
                <a:solidFill>
                  <a:srgbClr val="424D7B"/>
                </a:solidFill>
                <a:effectLst/>
                <a:uLnTx/>
                <a:uFillTx/>
                <a:latin typeface="Arial" panose="020B0604020202020204" pitchFamily="34" charset="0"/>
                <a:ea typeface="+mn-ea"/>
                <a:cs typeface="Arial" panose="020B0604020202020204" pitchFamily="34" charset="0"/>
              </a:rPr>
              <a:t>  malin      poisson</a:t>
            </a:r>
            <a:r>
              <a:rPr lang="fr-FR" sz="2800" dirty="0">
                <a:solidFill>
                  <a:srgbClr val="424D7B"/>
                </a:solidFill>
                <a:latin typeface="Arial" panose="020B0604020202020204" pitchFamily="34" charset="0"/>
                <a:cs typeface="Arial" panose="020B0604020202020204" pitchFamily="34" charset="0"/>
              </a:rPr>
              <a:t>      </a:t>
            </a:r>
            <a:r>
              <a:rPr kumimoji="0" lang="fr-FR" sz="2800" b="0" i="0" u="none" strike="noStrike" kern="1200" cap="none" spc="0" normalizeH="0" baseline="0" noProof="0" dirty="0">
                <a:ln>
                  <a:noFill/>
                </a:ln>
                <a:solidFill>
                  <a:srgbClr val="424D7B"/>
                </a:solidFill>
                <a:effectLst/>
                <a:uLnTx/>
                <a:uFillTx/>
                <a:latin typeface="Arial" panose="020B0604020202020204" pitchFamily="34" charset="0"/>
                <a:ea typeface="+mn-ea"/>
                <a:cs typeface="Arial" panose="020B0604020202020204" pitchFamily="34" charset="0"/>
              </a:rPr>
              <a:t>raisin       </a:t>
            </a:r>
            <a:endParaRPr lang="fr-FR" sz="2800" dirty="0">
              <a:solidFill>
                <a:srgbClr val="424D7B"/>
              </a:solidFill>
              <a:latin typeface="Arial" panose="020B0604020202020204" pitchFamily="34" charset="0"/>
              <a:cs typeface="Arial" panose="020B0604020202020204" pitchFamily="34" charset="0"/>
            </a:endParaRPr>
          </a:p>
          <a:p>
            <a:pPr marL="0" marR="0" lvl="0" indent="0" algn="ctr" defTabSz="514337" rtl="0" eaLnBrk="1" fontAlgn="auto" latinLnBrk="0" hangingPunct="1">
              <a:lnSpc>
                <a:spcPct val="200000"/>
              </a:lnSpc>
              <a:spcBef>
                <a:spcPct val="0"/>
              </a:spcBef>
              <a:spcAft>
                <a:spcPts val="0"/>
              </a:spcAft>
              <a:buClrTx/>
              <a:buSzTx/>
              <a:buFontTx/>
              <a:buNone/>
              <a:tabLst/>
              <a:defRPr/>
            </a:pPr>
            <a:r>
              <a:rPr kumimoji="0" lang="fr-FR" sz="2800" b="0" i="0" u="none" strike="noStrike" kern="1200" cap="none" spc="0" normalizeH="0" baseline="0" noProof="0" dirty="0">
                <a:ln>
                  <a:noFill/>
                </a:ln>
                <a:solidFill>
                  <a:srgbClr val="424D7B"/>
                </a:solidFill>
                <a:effectLst/>
                <a:uLnTx/>
                <a:uFillTx/>
                <a:latin typeface="Arial" panose="020B0604020202020204" pitchFamily="34" charset="0"/>
                <a:ea typeface="+mn-ea"/>
                <a:cs typeface="Arial" panose="020B0604020202020204" pitchFamily="34" charset="0"/>
              </a:rPr>
              <a:t>  écureuil         </a:t>
            </a:r>
            <a:r>
              <a:rPr lang="fr-MA" sz="2800" dirty="0">
                <a:solidFill>
                  <a:srgbClr val="424D7B"/>
                </a:solidFill>
                <a:latin typeface="Arial" panose="020B0604020202020204" pitchFamily="34" charset="0"/>
                <a:cs typeface="Arial" panose="020B0604020202020204" pitchFamily="34" charset="0"/>
              </a:rPr>
              <a:t>s</a:t>
            </a:r>
            <a:r>
              <a:rPr kumimoji="0" lang="fr-FR" sz="2800" b="0" i="0" u="none" strike="noStrike" kern="1200" cap="none" spc="0" normalizeH="0" baseline="0" noProof="0" dirty="0" err="1">
                <a:ln>
                  <a:noFill/>
                </a:ln>
                <a:solidFill>
                  <a:srgbClr val="424D7B"/>
                </a:solidFill>
                <a:effectLst/>
                <a:uLnTx/>
                <a:uFillTx/>
                <a:latin typeface="Arial" panose="020B0604020202020204" pitchFamily="34" charset="0"/>
                <a:ea typeface="+mn-ea"/>
                <a:cs typeface="Arial" panose="020B0604020202020204" pitchFamily="34" charset="0"/>
              </a:rPr>
              <a:t>oleil</a:t>
            </a:r>
            <a:r>
              <a:rPr kumimoji="0" lang="fr-FR" sz="2800" b="0" i="0" u="none" strike="noStrike" kern="1200" cap="none" spc="0" normalizeH="0" baseline="0" noProof="0" dirty="0">
                <a:ln>
                  <a:noFill/>
                </a:ln>
                <a:solidFill>
                  <a:srgbClr val="424D7B"/>
                </a:solidFill>
                <a:effectLst/>
                <a:uLnTx/>
                <a:uFillTx/>
                <a:latin typeface="Arial" panose="020B0604020202020204" pitchFamily="34" charset="0"/>
                <a:ea typeface="+mn-ea"/>
                <a:cs typeface="Arial" panose="020B0604020202020204" pitchFamily="34" charset="0"/>
              </a:rPr>
              <a:t> </a:t>
            </a:r>
          </a:p>
          <a:p>
            <a:pPr marL="0" marR="0" lvl="0" indent="0" algn="ctr" defTabSz="514337" rtl="0" eaLnBrk="1" fontAlgn="auto" latinLnBrk="0" hangingPunct="1">
              <a:lnSpc>
                <a:spcPct val="200000"/>
              </a:lnSpc>
              <a:spcBef>
                <a:spcPct val="0"/>
              </a:spcBef>
              <a:spcAft>
                <a:spcPts val="0"/>
              </a:spcAft>
              <a:buClrTx/>
              <a:buSzTx/>
              <a:buFontTx/>
              <a:buNone/>
              <a:tabLst/>
              <a:defRPr/>
            </a:pPr>
            <a:r>
              <a:rPr lang="fr-FR" sz="2800" dirty="0">
                <a:solidFill>
                  <a:srgbClr val="424D7B"/>
                </a:solidFill>
                <a:latin typeface="Arial" panose="020B0604020202020204" pitchFamily="34" charset="0"/>
                <a:cs typeface="Arial" panose="020B0604020202020204" pitchFamily="34" charset="0"/>
              </a:rPr>
              <a:t>pour        </a:t>
            </a:r>
            <a:r>
              <a:rPr kumimoji="0" lang="fr-FR" sz="2800" b="0" i="0" u="none" strike="noStrike" kern="1200" cap="none" spc="0" normalizeH="0" baseline="0" noProof="0" dirty="0">
                <a:ln>
                  <a:noFill/>
                </a:ln>
                <a:solidFill>
                  <a:srgbClr val="424D7B"/>
                </a:solidFill>
                <a:effectLst/>
                <a:uLnTx/>
                <a:uFillTx/>
                <a:latin typeface="Arial" panose="020B0604020202020204" pitchFamily="34" charset="0"/>
                <a:ea typeface="+mn-ea"/>
                <a:cs typeface="Arial" panose="020B0604020202020204" pitchFamily="34" charset="0"/>
              </a:rPr>
              <a:t>deux</a:t>
            </a:r>
            <a:r>
              <a:rPr lang="fr-FR" sz="2800" dirty="0">
                <a:solidFill>
                  <a:srgbClr val="424D7B"/>
                </a:solidFill>
                <a:latin typeface="Arial" panose="020B0604020202020204" pitchFamily="34" charset="0"/>
                <a:cs typeface="Arial" panose="020B0604020202020204" pitchFamily="34" charset="0"/>
              </a:rPr>
              <a:t>        </a:t>
            </a:r>
            <a:r>
              <a:rPr kumimoji="0" lang="fr-FR" sz="2800" b="0" i="0" u="none" strike="noStrike" kern="1200" cap="none" spc="0" normalizeH="0" baseline="0" noProof="0" dirty="0">
                <a:ln>
                  <a:noFill/>
                </a:ln>
                <a:solidFill>
                  <a:srgbClr val="424D7B"/>
                </a:solidFill>
                <a:effectLst/>
                <a:uLnTx/>
                <a:uFillTx/>
                <a:latin typeface="Arial" panose="020B0604020202020204" pitchFamily="34" charset="0"/>
                <a:ea typeface="+mn-ea"/>
                <a:cs typeface="Arial" panose="020B0604020202020204" pitchFamily="34" charset="0"/>
              </a:rPr>
              <a:t>cour </a:t>
            </a:r>
          </a:p>
        </p:txBody>
      </p:sp>
    </p:spTree>
    <p:extLst>
      <p:ext uri="{BB962C8B-B14F-4D97-AF65-F5344CB8AC3E}">
        <p14:creationId xmlns:p14="http://schemas.microsoft.com/office/powerpoint/2010/main" val="988690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948239" y="2690457"/>
            <a:ext cx="6518035"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marR="0" lvl="0" indent="-457189" algn="l" defTabSz="914377"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Demain matin, </a:t>
            </a:r>
            <a:r>
              <a:rPr lang="fr-FR" sz="2400" b="1" dirty="0">
                <a:ln w="0"/>
                <a:solidFill>
                  <a:srgbClr val="424D7B"/>
                </a:solidFill>
                <a:latin typeface="Dosis SemiBold" pitchFamily="2" charset="0"/>
              </a:rPr>
              <a:t>Sami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aura un match.</a:t>
            </a:r>
          </a:p>
          <a:p>
            <a:pPr marL="457189" marR="0" lvl="0" indent="-457189" algn="l" defTabSz="914377" rtl="0" eaLnBrk="1" fontAlgn="auto" latinLnBrk="0" hangingPunct="1">
              <a:lnSpc>
                <a:spcPct val="150000"/>
              </a:lnSpc>
              <a:spcBef>
                <a:spcPct val="0"/>
              </a:spcBef>
              <a:spcAft>
                <a:spcPts val="0"/>
              </a:spcAft>
              <a:buClrTx/>
              <a:buSzTx/>
              <a:buFont typeface="+mj-lt"/>
              <a:buAutoNum type="arabicPeriod"/>
              <a:tabLst/>
              <a:defRPr/>
            </a:pPr>
            <a:r>
              <a:rPr lang="fr-FR" sz="2400" b="1" dirty="0">
                <a:ln w="0"/>
                <a:solidFill>
                  <a:srgbClr val="424D7B"/>
                </a:solidFill>
                <a:latin typeface="Dosis SemiBold" pitchFamily="2" charset="0"/>
              </a:rPr>
              <a:t>N</a:t>
            </a: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ous</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ferons du </a:t>
            </a:r>
            <a:r>
              <a:rPr lang="fr-FR" sz="2400" b="1" dirty="0">
                <a:ln w="0"/>
                <a:solidFill>
                  <a:srgbClr val="424D7B"/>
                </a:solidFill>
                <a:latin typeface="Dosis SemiBold" pitchFamily="2" charset="0"/>
              </a:rPr>
              <a:t>camping</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786739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endPar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51692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572967" y="777795"/>
            <a:ext cx="7251963" cy="612000"/>
          </a:xfrm>
        </p:spPr>
        <p:txBody>
          <a:bodyPr>
            <a:normAutofit/>
          </a:bodyPr>
          <a:lstStyle/>
          <a:p>
            <a:r>
              <a:rPr lang="fr-FR" dirty="0">
                <a:solidFill>
                  <a:schemeClr val="tx1">
                    <a:lumMod val="65000"/>
                    <a:lumOff val="35000"/>
                  </a:schemeClr>
                </a:solidFill>
              </a:rPr>
              <a:t>Voici le paragraphe que tu vas lire. Observe le paragraphe pendant 30 secondes. Après,</a:t>
            </a:r>
            <a:br>
              <a:rPr lang="fr-FR" dirty="0">
                <a:solidFill>
                  <a:schemeClr val="tx1">
                    <a:lumMod val="65000"/>
                    <a:lumOff val="35000"/>
                  </a:schemeClr>
                </a:solidFill>
              </a:rPr>
            </a:br>
            <a:r>
              <a:rPr lang="fr-FR" dirty="0">
                <a:solidFill>
                  <a:schemeClr val="tx1">
                    <a:lumMod val="65000"/>
                    <a:lumOff val="35000"/>
                  </a:schemeClr>
                </a:solidFill>
              </a:rPr>
              <a:t>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3" name="Titre 1">
            <a:extLst>
              <a:ext uri="{FF2B5EF4-FFF2-40B4-BE49-F238E27FC236}">
                <a16:creationId xmlns:a16="http://schemas.microsoft.com/office/drawing/2014/main" id="{DB9D52D3-7D95-4BDC-F54E-15034C675471}"/>
              </a:ext>
            </a:extLst>
          </p:cNvPr>
          <p:cNvSpPr txBox="1">
            <a:spLocks/>
          </p:cNvSpPr>
          <p:nvPr/>
        </p:nvSpPr>
        <p:spPr>
          <a:xfrm>
            <a:off x="1058319" y="2303479"/>
            <a:ext cx="7107672"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just" defTabSz="914377"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t>
            </a:r>
            <a:r>
              <a:rPr lang="fr-FR" sz="2400" b="1" dirty="0">
                <a:ln w="0"/>
                <a:solidFill>
                  <a:srgbClr val="424D7B"/>
                </a:solidFill>
                <a:latin typeface="Dosis SemiBold" pitchFamily="2" charset="0"/>
              </a:rPr>
              <a:t>Samedi prochain</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nous irons au port avec notre maîtresse et notre directeur. Nous mangerons du poisson grillé et nous prendrons des photos au bord de la mer. </a:t>
            </a:r>
          </a:p>
        </p:txBody>
      </p:sp>
    </p:spTree>
    <p:extLst>
      <p:ext uri="{BB962C8B-B14F-4D97-AF65-F5344CB8AC3E}">
        <p14:creationId xmlns:p14="http://schemas.microsoft.com/office/powerpoint/2010/main" val="82869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674147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10066</TotalTime>
  <Words>1055</Words>
  <Application>Microsoft Office PowerPoint</Application>
  <PresentationFormat>Affichage à l'écran (4:3)</PresentationFormat>
  <Paragraphs>115</Paragraphs>
  <Slides>27</Slides>
  <Notes>2</Notes>
  <HiddenSlides>0</HiddenSlides>
  <MMClips>2</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27</vt:i4>
      </vt:variant>
    </vt:vector>
  </HeadingPairs>
  <TitlesOfParts>
    <vt:vector size="55" baseType="lpstr">
      <vt:lpstr>Dosis Medium</vt:lpstr>
      <vt:lpstr>Aptos Display</vt:lpstr>
      <vt:lpstr>Dosis</vt:lpstr>
      <vt:lpstr>Mistral</vt:lpstr>
      <vt:lpstr>Aptos</vt:lpstr>
      <vt:lpstr>Dosis SemiBold</vt:lpstr>
      <vt:lpstr>Wingdings</vt:lpstr>
      <vt:lpstr>Calibri</vt:lpstr>
      <vt:lpstr>Arial</vt:lpstr>
      <vt:lpstr>Dosis ExtraBold</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3_Env-Enseignant</vt:lpstr>
      <vt:lpstr>1_Révision</vt:lpstr>
      <vt:lpstr>6_New Voc_01-Livret</vt:lpstr>
      <vt:lpstr>Thème Office</vt:lpstr>
      <vt:lpstr>Présentation PowerPoint</vt:lpstr>
      <vt:lpstr>Il convient de lancer le mode diaporama pour la diffusion de la leçon en classe</vt:lpstr>
      <vt:lpstr>Pictogrammes</vt:lpstr>
      <vt:lpstr>Organisation de la semaine </vt:lpstr>
      <vt:lpstr>Contenu de la semaine </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Une rivière – Un ballon de foot – Un champ de blé – tard – la joie.</vt:lpstr>
      <vt:lpstr>Présentation PowerPoint</vt:lpstr>
      <vt:lpstr>Regarde les images. Je vais te dire des phrases  et tu vas me montrer les images qui correspondent : Pendant les vacances prochaines, Salma ira à la campagne. – Demain, Sami aura un match de football. – Karim va encourager son équipe. – Dimanche prochain, Salma ira en excursion avec sa classe. – Amine fera du camping dans la montagne.</vt:lpstr>
      <vt:lpstr>Présentation PowerPoint</vt:lpstr>
      <vt:lpstr>Mets ton doigt sur chaque image,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61</cp:revision>
  <cp:lastPrinted>2025-08-13T10:11:39Z</cp:lastPrinted>
  <dcterms:created xsi:type="dcterms:W3CDTF">2025-08-01T12:31:49Z</dcterms:created>
  <dcterms:modified xsi:type="dcterms:W3CDTF">2026-06-11T19:32:20Z</dcterms:modified>
</cp:coreProperties>
</file>