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53"/>
  </p:notesMasterIdLst>
  <p:handoutMasterIdLst>
    <p:handoutMasterId r:id="rId54"/>
  </p:handoutMasterIdLst>
  <p:sldIdLst>
    <p:sldId id="2147482955" r:id="rId21"/>
    <p:sldId id="2147482603" r:id="rId22"/>
    <p:sldId id="2147482462" r:id="rId23"/>
    <p:sldId id="2147482845" r:id="rId24"/>
    <p:sldId id="2147482691" r:id="rId25"/>
    <p:sldId id="2147482835" r:id="rId26"/>
    <p:sldId id="2147482844" r:id="rId27"/>
    <p:sldId id="2147482956" r:id="rId28"/>
    <p:sldId id="2147482841" r:id="rId29"/>
    <p:sldId id="2147482836" r:id="rId30"/>
    <p:sldId id="2147482882" r:id="rId31"/>
    <p:sldId id="2147482883" r:id="rId32"/>
    <p:sldId id="2147482839" r:id="rId33"/>
    <p:sldId id="2147482871" r:id="rId34"/>
    <p:sldId id="2147482842" r:id="rId35"/>
    <p:sldId id="2147482843" r:id="rId36"/>
    <p:sldId id="2147482896" r:id="rId37"/>
    <p:sldId id="2147482894" r:id="rId38"/>
    <p:sldId id="2147482958" r:id="rId39"/>
    <p:sldId id="2147482957" r:id="rId40"/>
    <p:sldId id="2147482959" r:id="rId41"/>
    <p:sldId id="2147482898" r:id="rId42"/>
    <p:sldId id="2147482960" r:id="rId43"/>
    <p:sldId id="2147482961" r:id="rId44"/>
    <p:sldId id="2147482962" r:id="rId45"/>
    <p:sldId id="2147482963" r:id="rId46"/>
    <p:sldId id="2147482964" r:id="rId47"/>
    <p:sldId id="2147482899" r:id="rId48"/>
    <p:sldId id="2147482704" r:id="rId49"/>
    <p:sldId id="2147482869" r:id="rId50"/>
    <p:sldId id="2147482752" r:id="rId51"/>
    <p:sldId id="2147482707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 varScale="1">
        <p:scale>
          <a:sx n="79" d="100"/>
          <a:sy n="79" d="100"/>
        </p:scale>
        <p:origin x="1646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8E7BF-7815-7279-F31A-E43E0E631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F315A4C-6603-B355-38F7-0A4CAE03F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57CDC5-BC82-272D-7EB9-145F6512CB9D}"/>
              </a:ext>
            </a:extLst>
          </p:cNvPr>
          <p:cNvSpPr txBox="1"/>
          <p:nvPr/>
        </p:nvSpPr>
        <p:spPr>
          <a:xfrm rot="20954829">
            <a:off x="3220432" y="3318477"/>
            <a:ext cx="1560556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84635" y="3475288"/>
            <a:ext cx="3780000" cy="1332000"/>
            <a:chOff x="572663" y="3475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572663" y="3727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788663" y="3475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4679365" y="3434748"/>
            <a:ext cx="3780000" cy="1342491"/>
            <a:chOff x="602673" y="3482113"/>
            <a:chExt cx="3780000" cy="1342491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02673" y="3744604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(50 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4859365" y="39525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(30د).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792000" y="3871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( 50 د).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(30د).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B8B96F3-5C86-19A0-27CC-2CF3A7821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6580" y="4868722"/>
            <a:ext cx="3831420" cy="13620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06FDDAB6-60E6-3F43-B12D-B53809872F75}"/>
              </a:ext>
            </a:extLst>
          </p:cNvPr>
          <p:cNvSpPr txBox="1">
            <a:spLocks/>
          </p:cNvSpPr>
          <p:nvPr/>
        </p:nvSpPr>
        <p:spPr>
          <a:xfrm>
            <a:off x="807329" y="527646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وضعية تدريبية ( 50د). </a:t>
            </a: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08358DD-16B8-FC82-7FAE-698D4C834561}"/>
              </a:ext>
            </a:extLst>
          </p:cNvPr>
          <p:cNvSpPr/>
          <p:nvPr/>
        </p:nvSpPr>
        <p:spPr>
          <a:xfrm>
            <a:off x="2967587" y="480728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9A9222-1038-2318-6898-77C964114A33}"/>
              </a:ext>
            </a:extLst>
          </p:cNvPr>
          <p:cNvGrpSpPr/>
          <p:nvPr/>
        </p:nvGrpSpPr>
        <p:grpSpPr>
          <a:xfrm flipH="1">
            <a:off x="4626000" y="1918341"/>
            <a:ext cx="3780000" cy="1332000"/>
            <a:chOff x="648000" y="1944000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5AAC905-1D22-7108-B018-FA5EEFF23C0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8A614DB-9785-3608-28F8-AE5BC17CCA0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B84A139A-DCA0-E0CC-7C1D-D498A6EA8DE9}"/>
              </a:ext>
            </a:extLst>
          </p:cNvPr>
          <p:cNvSpPr txBox="1">
            <a:spLocks/>
          </p:cNvSpPr>
          <p:nvPr/>
        </p:nvSpPr>
        <p:spPr>
          <a:xfrm>
            <a:off x="4806000" y="235098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 تصحيح نشاط تشغيل التلاميذ أثناء تمرير الرائزين)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(30د).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20 دقيقة من كل حصة لتمرير رائزي التحدث والطلاقة؛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تخصيص 20 دقيقة لتصحيح نشاط تشغيل التلاميذ ومعالجة تعثراتهم المرتبطة به؛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EC4-F72C-FAED-08A7-BA23532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A0697E68-956E-DAA9-BCA3-963B3A7B63DC}"/>
              </a:ext>
            </a:extLst>
          </p:cNvPr>
          <p:cNvSpPr txBox="1">
            <a:spLocks/>
          </p:cNvSpPr>
          <p:nvPr/>
        </p:nvSpPr>
        <p:spPr>
          <a:xfrm>
            <a:off x="1974715" y="316392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1210002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A99-E5C1-FB0D-C9C7-9E4F4E82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CEFCB-0C77-D2E2-9FCF-8C72FF12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الدعم وأنجزوا الأنشطة التالية.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سأسجلها على السبورة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9F16EB-B27F-3BD7-35CF-C28075DA0B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29A1C0-FEC4-0FDE-4C08-AEDC175F4F2A}"/>
              </a:ext>
            </a:extLst>
          </p:cNvPr>
          <p:cNvSpPr txBox="1"/>
          <p:nvPr/>
        </p:nvSpPr>
        <p:spPr>
          <a:xfrm>
            <a:off x="243191" y="1536730"/>
            <a:ext cx="828796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اُكْتُب (ي) مَكانَ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مَصْدَراً مُؤَوَّلاً مُناسِباً: 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......................في دِراسَتِكَ.                                  - قَرَّرَ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ٱلْجيرانُ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.......عَلى غَرْسِ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مَنازِلِهِمْ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spcAft>
                <a:spcPts val="800"/>
              </a:spcAft>
              <a:buNone/>
            </a:pP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يَنْبَغي 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كُلُّ فَرْدٍ في حِمايَةِ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- 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تَمَنَّيْتُ 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أَعْشاشِها في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ٱلْغابات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ِ.</a:t>
            </a:r>
            <a:endParaRPr lang="fr-FR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C9E591D-8E3F-BBDA-3868-FBE7DC0EBE5A}"/>
              </a:ext>
            </a:extLst>
          </p:cNvPr>
          <p:cNvSpPr txBox="1"/>
          <p:nvPr/>
        </p:nvSpPr>
        <p:spPr>
          <a:xfrm>
            <a:off x="854419" y="2884827"/>
            <a:ext cx="782103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اُكْتُب(ي) مَكانَ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مَفْعولاً لِأَجْلِهِ حَسَبَ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ٱلنَّوْعِ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نَقْتَصِدُ في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ٱسْتِخْدامِ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 عَلى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(</a:t>
            </a:r>
            <a:r>
              <a:rPr lang="ar-MA" sz="2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شِبْهُ جُمْلَةٍ 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صَبَرَ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ٱلْمُؤْمِنُ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 لِلأَجْرِ .(</a:t>
            </a:r>
            <a:r>
              <a:rPr lang="ar-MA" sz="2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مُفْرَدٌ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                   - يَجْتَهِدُ ٱلتِّلْميذُ ........لِلنَّجاحِ. (</a:t>
            </a:r>
            <a:r>
              <a:rPr lang="ar-MA" sz="2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مُفْرَد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78FAAF-38B1-BA74-FD7C-2AEA4683F768}"/>
              </a:ext>
            </a:extLst>
          </p:cNvPr>
          <p:cNvSpPr txBox="1"/>
          <p:nvPr/>
        </p:nvSpPr>
        <p:spPr>
          <a:xfrm>
            <a:off x="2122828" y="4978631"/>
            <a:ext cx="654917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أَعْرِبِ(ي) ٱلْجُمْلَةَ ٱلتّالِيَةَ:      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يَتَبادَلانِ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ٱلْأَفْكارَ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رَغْبَةً في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ٱلِاسْتِفادَةِ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7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B52F77E-1EE5-C428-FD71-2BD566C9D22C}"/>
              </a:ext>
            </a:extLst>
          </p:cNvPr>
          <p:cNvSpPr txBox="1"/>
          <p:nvPr/>
        </p:nvSpPr>
        <p:spPr>
          <a:xfrm>
            <a:off x="586955" y="4328160"/>
            <a:ext cx="7944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666750" lvl="0" indent="-342900" algn="r" rtl="1">
              <a:buFontTx/>
              <a:buChar char="-"/>
            </a:pP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تَضُمُّ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ٱلْمَكْتَبَةُ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( 60 مجلة)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- حَفِظَ ٱلتِّلْميذُ(15سورة)........................</a:t>
            </a:r>
          </a:p>
          <a:p>
            <a:pPr marL="342900" marR="666750" lvl="0" indent="-342900" algn="r" rtl="1">
              <a:buFontTx/>
              <a:buChar char="-"/>
            </a:pP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زُرْتُ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(4 مدينة)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-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قَرَأْتُ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(7 قصة).................................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D1A34C-EF19-BF50-8797-520E73BFB36B}"/>
              </a:ext>
            </a:extLst>
          </p:cNvPr>
          <p:cNvSpPr txBox="1"/>
          <p:nvPr/>
        </p:nvSpPr>
        <p:spPr>
          <a:xfrm>
            <a:off x="2122828" y="3970707"/>
            <a:ext cx="654917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اُكْتُبِ (ي)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ٱلْعَدَدَ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بِٱلْحُروفِ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وَٱلْمَعْدودَ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صَحيحٍ في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ٱلْجُمَلِ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A3F1AB-78A2-3CD9-A43C-3995B4CFC11A}"/>
              </a:ext>
            </a:extLst>
          </p:cNvPr>
          <p:cNvSpPr txBox="1"/>
          <p:nvPr/>
        </p:nvSpPr>
        <p:spPr>
          <a:xfrm>
            <a:off x="398836" y="5340223"/>
            <a:ext cx="82940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buAutoNum type="arabicPeriod" startAt="5"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اُكْتُبِ(ي)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ٱلْأَسْماءَ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ٱلْوارِدَةَ بَيْنَ </a:t>
            </a:r>
            <a:r>
              <a:rPr lang="ar-M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ٱلْقَوْسَيْنِ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مُنَوَّنَةً (دونَ اَلْ):</a:t>
            </a:r>
            <a:endParaRPr lang="ar-MA" sz="27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- حَصَلَ (السّاعي)............ عَلى ضالَّتِهِ.                - هذا (الْمُنْتَدى)................  مُفيدٌ.</a:t>
            </a:r>
          </a:p>
          <a:p>
            <a:pPr algn="r" rtl="1"/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- سَمِعْتُ (الداعي)...........  إِلى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            - حَضَرَ (الفَتى) .............مُؤَدَّبٌ إِلى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ٱلِاحْتِفالِ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7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685370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208179" y="3224719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C73DC-3708-AEE5-5B9E-6EDB69CA0CBF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C9413-B9A0-C0F4-7C07-157256F86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C90F75A0-560E-709C-6BE2-356CB25BAF29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B037DFE-FEDF-B56F-F3DD-BD14ABE41234}"/>
              </a:ext>
            </a:extLst>
          </p:cNvPr>
          <p:cNvGraphicFramePr>
            <a:graphicFrameLocks noGrp="1"/>
          </p:cNvGraphicFramePr>
          <p:nvPr/>
        </p:nvGraphicFramePr>
        <p:xfrm>
          <a:off x="527459" y="2141328"/>
          <a:ext cx="8089081" cy="411982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08481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659389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5043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10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للتلوث.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سببين، على الأقل، للتلوث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الرأي 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حجتين على الأقل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758073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69877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D8C2-62C5-8404-2A35-62A0C2FF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65">
            <a:extLst>
              <a:ext uri="{FF2B5EF4-FFF2-40B4-BE49-F238E27FC236}">
                <a16:creationId xmlns:a16="http://schemas.microsoft.com/office/drawing/2014/main" id="{B7DFF2B8-CA91-3423-0002-BA187BFDCE2F}"/>
              </a:ext>
            </a:extLst>
          </p:cNvPr>
          <p:cNvSpPr txBox="1">
            <a:spLocks/>
          </p:cNvSpPr>
          <p:nvPr/>
        </p:nvSpPr>
        <p:spPr>
          <a:xfrm>
            <a:off x="321207" y="1566449"/>
            <a:ext cx="8501585" cy="5106725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تَعَلَّمْت خِلالَ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ٱلْخامِسَةِ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مَعْلوماتٍ حَوْلَ طَريقَةِ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ٱلتَّعامُلِ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مَعَ مُلَوِّثي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ٱلْبيئَةِ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خُذ(ي) مُهْلَةً لِلتَّفْكيرِ، ثُمَّ تَحَدَّث (ي) بِٱسْتِرْسالٍ لِمُدَّةِ دَقيقَةٍ مُحاوِلاً 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ٱلتَّلَوُّثِ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تَقْديمَ ثَلاثَةِ أَسْبابٍ لِلتَّلَوُّثِ؛</a:t>
            </a:r>
            <a:endParaRPr lang="ar-MA" sz="26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اَلتَّعْبيرَ عَنْ رَأْيِك حَوْلَ "طَريقَةِ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ٱلتَّعامُلِ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مَعَ مُلَوِّثي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ٱلْبيئَةِ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". هَلْ تُفَضِّل (ين) مُعاقَبَتَهُمْ أَمْ تَوْعِيَتَهُمْ وَتَرْبِيَتَهُمْ عَلى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ٱحْتِرامِ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ٱلْبيئَةِ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مُقَدِّماً ثَلاثَ حُجَجٍ مُناسِبَةٍ.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0BC9981E-1EC8-9093-66AD-756EAD1A48B2}"/>
              </a:ext>
            </a:extLst>
          </p:cNvPr>
          <p:cNvSpPr txBox="1">
            <a:spLocks/>
          </p:cNvSpPr>
          <p:nvPr/>
        </p:nvSpPr>
        <p:spPr>
          <a:xfrm>
            <a:off x="1857985" y="79018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1905616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733475" y="520725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A179DC-C408-92E6-4622-27AE8BF8B10B}"/>
              </a:ext>
            </a:extLst>
          </p:cNvPr>
          <p:cNvSpPr txBox="1"/>
          <p:nvPr/>
        </p:nvSpPr>
        <p:spPr>
          <a:xfrm>
            <a:off x="476655" y="1114112"/>
            <a:ext cx="8025320" cy="550920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اَلنّادي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يَضْطَلِعُ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بِمَهامَّ تَرْبَوِيَّةٍ جَوْهَرِيَّةٍ تَتَجاوَزُ جُدْرانَ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إِذْ يُنَظِّمُ حَمَلاتِ تَشْجيرٍ داخِلَ ٱلْمَدْرَسَةِ وَخارِجَها، وَيُشْرِفُ عَلى فَرْزِ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وَإِعادَةِ تَدْويرِها، وَيُقيمُ مَعارِضَ بيئِيَّةً تَعْرِضُ مَشاريعَ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ٱلْإِبْداعِيَّةَ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تَعْكِسُ وَعْيَهُمْ بِقَضايا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يُنَظِّمُ رِحْلاتٍ إِلى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وَٱلسُّدودِ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وَمَحَطَّاتِ مُعالَجَةِ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وَتَكْمُنُ قيمَةُ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كَوْنِهِ يَزْرَعُ في نُفوسِ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ٱلشُّعورَ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بِٱلْمَسْؤولِيَّةِ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تُجاهَ بيئَتِهِمْ مُنْذُ سِنٍّ مُبَكِّرَةٍ. كَما يُعَلِّمُهُمْ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لَيْسَتْ مادَّةً دِراسِيَّةً فَحَسْبُ، بَلْ هِيَ سُلوكٌ وَحَياةٌ. 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وَقَدْ أَثْبَتَتِ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ٱلتَّجارِبُ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ٱلْمُنْخَرِطينَ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يَتَمَيَّزونَ بِوَعْيٍ أَعْمَقَ وَسُلوكٍ أَرْقى تُجاهَ ٱلطَّبيعَةِ، وَيُصْبِحونَ سُفَراءَ صِغاراً يَنْقُلونَ قِيَمَ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أُسَرِهِمْ وَمُجْتَمَعاتِهِمْ.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BD75-8D80-AED4-B4F6-328C1A49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9BB544BC-584D-6295-DEAF-CAF0EC55DE8C}"/>
              </a:ext>
            </a:extLst>
          </p:cNvPr>
          <p:cNvSpPr txBox="1">
            <a:spLocks/>
          </p:cNvSpPr>
          <p:nvPr/>
        </p:nvSpPr>
        <p:spPr>
          <a:xfrm>
            <a:off x="1439694" y="2898843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تصحيح نشاط تشغيل التلاميذ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49C01A-1895-3AA3-A678-2549EDECC9ED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32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88938315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1D1C3-27CC-E9C7-321D-0A3EA1705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E4C2AC-B21A-D004-0486-520321A70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نصحح جماعة. من يصحح النشاط الأول على السبورة مع توضيح كيف توصل إلى الجواب؟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من يذكرنا بقاعدة المصدر المؤول؟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6378F1-F66F-FF0A-6DEA-9FAC2FF9C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E03803-DC16-75F4-DEC6-E48C508E1D76}"/>
              </a:ext>
            </a:extLst>
          </p:cNvPr>
          <p:cNvSpPr txBox="1"/>
          <p:nvPr/>
        </p:nvSpPr>
        <p:spPr>
          <a:xfrm>
            <a:off x="778213" y="2219871"/>
            <a:ext cx="7500025" cy="393866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اُكْتُب (ي) مَكانَ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مَصْدَراً مُؤَوَّلاً مُناسِباً: 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......................في دِراسَتِكَ.                                 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قَرَّرَ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ٱلْجيرانُ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.......عَلى غَرْسِ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مَنازِلِهِمْ.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يَنْبَغي ....................كُلُّ فَرْدٍ في حِمايَةِ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         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تَمَنَّيْتُ ...........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أَعْشاشِها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19386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1A65F-7E5D-F2B6-9C36-4CA04BF2F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ACF0FE-3C86-60F4-AFD0-B9483270A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" يتعاونوا"؟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97D341-3056-A3D0-E92F-7DE10F1D3D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66D3AD-3A8E-D6B3-92F5-4C2586DE68E9}"/>
              </a:ext>
            </a:extLst>
          </p:cNvPr>
          <p:cNvSpPr txBox="1"/>
          <p:nvPr/>
        </p:nvSpPr>
        <p:spPr>
          <a:xfrm>
            <a:off x="661481" y="2142049"/>
            <a:ext cx="7821037" cy="31668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 تَجْتَهِدَ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دِراسَتِكَ.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قَرَّرَ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ٱلْجيرانُ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 يَتَعاوَنوا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غَرْسِ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مَنازِلِهِمْ.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يَنْبَغي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 يُساهِمَ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كُلُّ فَرْدٍ في حِمايَةِ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تَمَنَّيْتُ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 تَعودَ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ٱلطُّيورُ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أَعْشاشِها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32800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3E93-818D-9A80-931F-442F1026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9A20D-5A26-A38A-B630-223AB932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السؤال الثاني. من يصحح على السبورة مع توضيح كيف توصل إلى الجواب؟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بقاعدة المفعول لأجله؟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53A3A2-EE31-7CB4-25A0-EF470DFCA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811B7C-634F-6219-A55E-8C95820925FE}"/>
              </a:ext>
            </a:extLst>
          </p:cNvPr>
          <p:cNvSpPr txBox="1"/>
          <p:nvPr/>
        </p:nvSpPr>
        <p:spPr>
          <a:xfrm>
            <a:off x="398835" y="2219871"/>
            <a:ext cx="8083684" cy="328033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اُكْتُب(ي) مَكانَ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مَفْعولاً لِأَجْلِهِ حَسَبَ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ٱلنَّوْعِ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273050" algn="r" rtl="1"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نَقْتَصِدُ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ٱسْتِخْدامِ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(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شِبْهُ جُمْلَةٍ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  <a:p>
            <a:pPr indent="273050" algn="r" rtl="1"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صَبَرَ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ٱلْمُؤْمِنُ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 لِلأَجْرِ (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مُفْرَدٌ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).                  </a:t>
            </a:r>
          </a:p>
          <a:p>
            <a:pPr indent="273050" algn="r" rtl="1"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يَجْتَهِدُ ٱلتِّلْميذُ ........لِلنَّجاحِ. (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مُفْرَدٌ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88476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DEF7E-4CBD-04B5-0063-81050E4F2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0E8CD-4491-0409-1B38-DF058E963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" للحفاظ"؟    - آخر يعرب "طلبا".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674A4F-3852-0B29-4601-BAC26415AB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AA227D4-FE12-6C25-0B96-B107F29FE3D3}"/>
              </a:ext>
            </a:extLst>
          </p:cNvPr>
          <p:cNvSpPr txBox="1"/>
          <p:nvPr/>
        </p:nvSpPr>
        <p:spPr>
          <a:xfrm>
            <a:off x="821987" y="2618705"/>
            <a:ext cx="7500025" cy="237228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نَقْتَصِدُ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ٱسْتِخْدامِ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لِلْحِفاظِ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صَبَرَ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ٱلْمُؤْمِنُ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ٱبْتِغاءً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لِلأَجْرِ.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يَجْتَهِدُ ٱلتِّلْميذُ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طَلَباً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لِلنَّجاحِ.</a:t>
            </a:r>
          </a:p>
        </p:txBody>
      </p:sp>
    </p:spTree>
    <p:extLst>
      <p:ext uri="{BB962C8B-B14F-4D97-AF65-F5344CB8AC3E}">
        <p14:creationId xmlns:p14="http://schemas.microsoft.com/office/powerpoint/2010/main" val="13898485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D3C50-DCB3-2C6E-1D06-3BED61F73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0B7F3-5566-0CF0-3FC7-084BA609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السؤال الثالث.  من يصحح على السبورة مع توضيح كيف توصل إلى الجواب؟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بقواعد كتابة العدد بالحروف؟ - من يذكرنا بقواعد كتابة المعدود؟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0F9AB1-5C96-F70B-0483-C20E4F112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36F96D-F88E-DAAC-84E3-1C0BA8D96EE4}"/>
              </a:ext>
            </a:extLst>
          </p:cNvPr>
          <p:cNvSpPr txBox="1"/>
          <p:nvPr/>
        </p:nvSpPr>
        <p:spPr>
          <a:xfrm>
            <a:off x="569700" y="3084509"/>
            <a:ext cx="7944201" cy="255389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42900" marR="666750" lvl="0" indent="-342900" algn="r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تَضُمُّ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( 60 مجلة)......................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             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r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حَفِظَ ٱلتِّلْميذُ(15سورة)..............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</a:t>
            </a:r>
          </a:p>
          <a:p>
            <a:pPr marL="342900" marR="666750" lvl="0" indent="-342900" algn="r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زُرْتُ (4 مدينة)......................................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             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r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 (7 قصة)...............................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509135-AF83-346C-2E74-1DA824A767D9}"/>
              </a:ext>
            </a:extLst>
          </p:cNvPr>
          <p:cNvSpPr txBox="1"/>
          <p:nvPr/>
        </p:nvSpPr>
        <p:spPr>
          <a:xfrm>
            <a:off x="569700" y="2163167"/>
            <a:ext cx="7944201" cy="64698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اُكْتُبِ (ي)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ٱلْعَدَدَ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بِٱلْحُروفِ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وَٱلْمَعْدودَ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صَحيحٍ في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ٱلْجُمَلِ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07549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F48C8-4D81-0F17-0F03-CC7001270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21C145-609D-2113-21F3-13A73AF77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التصحيح على الشاشة؟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الحركة الإعرابية للعدد والمعدود.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F4F924-73D2-91EE-2EE2-D4A3CFA2A9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509050-7CA4-971C-6BCB-6EFD2C743B0E}"/>
              </a:ext>
            </a:extLst>
          </p:cNvPr>
          <p:cNvSpPr txBox="1"/>
          <p:nvPr/>
        </p:nvSpPr>
        <p:spPr>
          <a:xfrm>
            <a:off x="1459148" y="2383277"/>
            <a:ext cx="6225703" cy="309872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42900" marR="666750" lvl="0" indent="-342900" algn="r" rtl="1">
              <a:buFontTx/>
              <a:buChar char="-"/>
            </a:pP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تَضُمُّ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ٱلْمَكْتَبَةُ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سِتِّينَ مَجَلَّةً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r" rtl="1">
              <a:buFontTx/>
              <a:buChar char="-"/>
            </a:pP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حَفِظَ ٱلتِّلْميذُ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خَمْسَ عَشْرَةَ سورَةً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r" rtl="1">
              <a:buFontTx/>
              <a:buChar char="-"/>
            </a:pP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زُرْتُ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أَرْبَعَ مُدُنٍ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r" rtl="1">
              <a:buFontTx/>
              <a:buChar char="-"/>
            </a:pP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سَبْعَ قِصَصٍ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44029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9A8EB-BD1B-C1E0-64E3-59EDAF7D2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BF13-AFD2-A363-67BE-9AB8E598D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السؤال الرابع.  من يصحح على السبورة مع توضيح كيف توصل إلى الجواب؟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الأجوبة المقترحة.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C0CE09-DA91-62E9-058D-5EC095C02B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A8A7C0-92B9-A981-9A16-B12286D876AF}"/>
              </a:ext>
            </a:extLst>
          </p:cNvPr>
          <p:cNvSpPr txBox="1"/>
          <p:nvPr/>
        </p:nvSpPr>
        <p:spPr>
          <a:xfrm>
            <a:off x="599899" y="2951107"/>
            <a:ext cx="7944201" cy="160043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أَعْرِبِ(ي)  ٱلْجُمْلَةَ ٱلتّالِيَةَ:   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يَتَبادَلانِ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ٱلْأَفْكارَ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رَغْبَةً في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ٱلِاسْتِفادَةِ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789776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815EF-C0C7-517F-8DFA-62A33A52E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237BBC-F916-D6D2-B33A-1F9711DE6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التصحيح على الشاشة؟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بالأفعال الخمسة وطريقة إعرابها؟   آخر يقدم أمثلة أخرى.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1F8D2F-6837-1CA2-0FF5-69C8AEAF5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66F418-2C7D-0BA8-654D-43C47E297C55}"/>
              </a:ext>
            </a:extLst>
          </p:cNvPr>
          <p:cNvSpPr txBox="1"/>
          <p:nvPr/>
        </p:nvSpPr>
        <p:spPr>
          <a:xfrm>
            <a:off x="520429" y="2322242"/>
            <a:ext cx="8103142" cy="377975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60363" marR="666750" lvl="0" indent="-274638"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 يَ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تَبادَلانِ: فِعْلٌ مُضارِعٌ مَرْفوعٌ بِثُبوتِ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ٱلنّونِ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لِأَنَّهُ مِنَ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ٱلْأَفْعالِ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وَٱلْأَلِفُ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ضَميرٌ مُتَّصِلٌ في مَحَلِّ رَفْعٍ فاعِلٌ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342900" marR="666750" lvl="0" indent="-342900" algn="just" rtl="1">
              <a:buFontTx/>
              <a:buChar char="-"/>
            </a:pP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ٱلْأَفْكارَ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مَفْعولٌ بِهِ مَنْصوبٌ وَعَلامَةُ نَصْبِهِ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آخِرِهِ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just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رَغْبَةً: مَفْعولٌ لِأَجْلِهِ مَنْصوبٌ وَعَلامَةُ نَصْبِهِ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just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حَرْفُ جَرٍّ.</a:t>
            </a:r>
          </a:p>
          <a:p>
            <a:pPr marL="342900" marR="666750" lvl="0" indent="-342900" algn="just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ٱلِاسْتِفادَةِ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اِسْمٌ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مَجْرورٌ وَعَلامَةُ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جَرِّهِ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كَسْرَةُ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S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374969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9AFAA-3189-242B-0B75-4E30A119B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C73E1-70E3-12A7-E75A-E7B6668D1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السؤال الخامس. من يصحح على السبورة مع توضيح كيف توصل إلى الجواب؟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بالاسم المنقوص وقاعدة تنوينه؟ آخر يذكرنا بالاسم المقصور وقاعدة تنوينه.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98105F-4627-4F99-EFA0-529D6604EF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8D89882-9415-73D5-E5A4-988E82FC9D3B}"/>
              </a:ext>
            </a:extLst>
          </p:cNvPr>
          <p:cNvSpPr txBox="1"/>
          <p:nvPr/>
        </p:nvSpPr>
        <p:spPr>
          <a:xfrm>
            <a:off x="564204" y="1968614"/>
            <a:ext cx="8161507" cy="367760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اُكْتُبِ(ي)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ٱلْأَسْماءَ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ٱلْوارِدَةَ بَيْنَ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ٱلْقَوْسَيْنِ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مُنَوَّنَةً (دونَ اَلْ).</a:t>
            </a:r>
          </a:p>
          <a:p>
            <a:pPr algn="r" rtl="1"/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حَصَلَ (السّاعي)............ عَلى ضالَّتِهِ.                </a:t>
            </a:r>
          </a:p>
          <a:p>
            <a:pPr algn="r" rtl="1"/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هذا (المُنْتَدى)................  مُفيدٌ.</a:t>
            </a:r>
          </a:p>
          <a:p>
            <a:pPr algn="r" rtl="1"/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سَمِعْتُ (الدّاعي)...........  إِلى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ٱلْخَيْرِ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            </a:t>
            </a:r>
          </a:p>
          <a:p>
            <a:pPr algn="r" rtl="1"/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حَضَرَ (الفَتى) .............مُؤَدَّبٌ إِلى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ٱلِاحْتِفالِ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832923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B0614-F1E5-6B31-6D0B-C85CBA4AA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BF5C2-8A1E-6559-28EC-0F7B1DB1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التصحيح على الشاشة؟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تقديم أمثلة أخرى.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F3CCAE-9CCA-EBEF-CEA6-47EB1EEF24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96CC93-D398-9FD7-957E-4CB2938B4C43}"/>
              </a:ext>
            </a:extLst>
          </p:cNvPr>
          <p:cNvSpPr txBox="1"/>
          <p:nvPr/>
        </p:nvSpPr>
        <p:spPr>
          <a:xfrm>
            <a:off x="520429" y="2335479"/>
            <a:ext cx="8103142" cy="309872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657225" marR="666750" lvl="0" indent="-571500" algn="just" rtl="1">
              <a:buFontTx/>
              <a:buChar char="-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حَصَلَ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ساعٍ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ضالَّتِهِ.</a:t>
            </a:r>
          </a:p>
          <a:p>
            <a:pPr marL="657225" marR="666750" lvl="0" indent="-571500" algn="just" rtl="1">
              <a:buFontTx/>
              <a:buChar char="-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مُنْتَدًى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مُفيدٌ.</a:t>
            </a:r>
          </a:p>
          <a:p>
            <a:pPr marL="657225" marR="666750" lvl="0" indent="-571500" algn="just" rtl="1">
              <a:buFontTx/>
              <a:buChar char="-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سَمِعْتُ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داعِياً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657225" marR="666750" lvl="0" indent="-571500" algn="just" rtl="1">
              <a:buFontTx/>
              <a:buChar char="-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حَضَرَ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فَتًى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مُؤَدَّبٌ إِلى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ٱلِاحْتِفالِ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S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26811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9A17A-FAA1-9DED-605B-5AFED4A60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3CE7A55-F664-EA0C-29CE-7389AA9667A5}"/>
              </a:ext>
            </a:extLst>
          </p:cNvPr>
          <p:cNvSpPr txBox="1">
            <a:spLocks/>
          </p:cNvSpPr>
          <p:nvPr/>
        </p:nvSpPr>
        <p:spPr>
          <a:xfrm>
            <a:off x="1439694" y="2898843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صححوا على دفاتركم. </a:t>
            </a:r>
          </a:p>
        </p:txBody>
      </p:sp>
    </p:spTree>
    <p:extLst>
      <p:ext uri="{BB962C8B-B14F-4D97-AF65-F5344CB8AC3E}">
        <p14:creationId xmlns:p14="http://schemas.microsoft.com/office/powerpoint/2010/main" val="25583935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على كراساتكم وعلى كتيبات "مفكرتي".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54929A2-2BA5-BB7A-AB50-9BE8501EC8A5}"/>
              </a:ext>
            </a:extLst>
          </p:cNvPr>
          <p:cNvSpPr txBox="1"/>
          <p:nvPr/>
        </p:nvSpPr>
        <p:spPr>
          <a:xfrm>
            <a:off x="1025036" y="2853446"/>
            <a:ext cx="6894720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لِفَرْضِ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ٱلْمُراقَبَةِ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ٱلْمُسْتَمِرَّةِ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513869" y="2839748"/>
            <a:ext cx="7474225" cy="890781"/>
            <a:chOff x="553320" y="2851205"/>
            <a:chExt cx="7474225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553320" y="3070709"/>
              <a:ext cx="57814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معجم المرحلة؟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19059</TotalTime>
  <Words>1819</Words>
  <Application>Microsoft Office PowerPoint</Application>
  <PresentationFormat>Affichage à l'écran (4:3)</PresentationFormat>
  <Paragraphs>227</Paragraphs>
  <Slides>32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32</vt:i4>
      </vt:variant>
    </vt:vector>
  </HeadingPairs>
  <TitlesOfParts>
    <vt:vector size="63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تقويم التحدث والطلاقة</vt:lpstr>
      <vt:lpstr>Présentation PowerPoint</vt:lpstr>
      <vt:lpstr>Présentation PowerPoint</vt:lpstr>
      <vt:lpstr>Présentation PowerPoint</vt:lpstr>
      <vt:lpstr> خذوا دفاتر الدعم وأنجزوا الأنشطة التالية. سأسجلها على السبورة.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1. نصحح جماعة. من يصحح النشاط الأول على السبورة مع توضيح كيف توصل إلى الجواب؟  2. من يذكرنا بقاعدة المصدر المؤول؟ </vt:lpstr>
      <vt:lpstr>هذه مقترحات أخرى. من يقرأ؟  من يعرب " يتعاونوا"؟ </vt:lpstr>
      <vt:lpstr> ننتقل إلى السؤال الثاني. من يصحح على السبورة مع توضيح كيف توصل إلى الجواب؟  من يذكرنا بقاعدة المفعول لأجله؟ </vt:lpstr>
      <vt:lpstr>هذه مقترحات أخرى. من يقرأ؟  من يعرب " للحفاظ"؟    - آخر يعرب "طلبا".</vt:lpstr>
      <vt:lpstr>ننتقل إلى السؤال الثالث.  من يصحح على السبورة مع توضيح كيف توصل إلى الجواب؟ من يذكرنا بقواعد كتابة العدد بالحروف؟ - من يذكرنا بقواعد كتابة المعدود؟  </vt:lpstr>
      <vt:lpstr>من يقرأ التصحيح على الشاشة؟  مناقشة الحركة الإعرابية للعدد والمعدود. </vt:lpstr>
      <vt:lpstr>ننتقل إلى السؤال الرابع.  من يصحح على السبورة مع توضيح كيف توصل إلى الجواب؟ مناقشة الأجوبة المقترحة.</vt:lpstr>
      <vt:lpstr>من يقرأ التصحيح على الشاشة؟  من يذكرنا بالأفعال الخمسة وطريقة إعرابها؟   آخر يقدم أمثلة أخرى.</vt:lpstr>
      <vt:lpstr>ننتقل إلى السؤال الخامس. من يصحح على السبورة مع توضيح كيف توصل إلى الجواب؟ من يذكرنا بالاسم المنقوص وقاعدة تنوينه؟ آخر يذكرنا بالاسم المقصور وقاعدة تنوينه.</vt:lpstr>
      <vt:lpstr>من يقرأ التصحيح على الشاشة؟  تقديم أمثلة أخرى.</vt:lpstr>
      <vt:lpstr>Présentation PowerPoint</vt:lpstr>
      <vt:lpstr>اختتام الحصة</vt:lpstr>
      <vt:lpstr>راجعوا دروسكم على كراساتكم وعلى كتيبات "مفكرتي".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275</cp:revision>
  <dcterms:created xsi:type="dcterms:W3CDTF">2023-09-20T21:35:22Z</dcterms:created>
  <dcterms:modified xsi:type="dcterms:W3CDTF">2026-06-11T06:50:49Z</dcterms:modified>
</cp:coreProperties>
</file>