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0"/>
  </p:notesMasterIdLst>
  <p:handoutMasterIdLst>
    <p:handoutMasterId r:id="rId51"/>
  </p:handoutMasterIdLst>
  <p:sldIdLst>
    <p:sldId id="2147482952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915" r:id="rId29"/>
    <p:sldId id="2147482841" r:id="rId30"/>
    <p:sldId id="2147482836" r:id="rId31"/>
    <p:sldId id="2147482884" r:id="rId32"/>
    <p:sldId id="2147482885" r:id="rId33"/>
    <p:sldId id="2147482839" r:id="rId34"/>
    <p:sldId id="2147482871" r:id="rId35"/>
    <p:sldId id="2147482842" r:id="rId36"/>
    <p:sldId id="2147482843" r:id="rId37"/>
    <p:sldId id="2147482896" r:id="rId38"/>
    <p:sldId id="2147482953" r:id="rId39"/>
    <p:sldId id="2147482916" r:id="rId40"/>
    <p:sldId id="2147482917" r:id="rId41"/>
    <p:sldId id="2147482897" r:id="rId42"/>
    <p:sldId id="2147482938" r:id="rId43"/>
    <p:sldId id="2147482933" r:id="rId44"/>
    <p:sldId id="2147482954" r:id="rId45"/>
    <p:sldId id="2147482704" r:id="rId46"/>
    <p:sldId id="2147482869" r:id="rId47"/>
    <p:sldId id="2147482752" r:id="rId48"/>
    <p:sldId id="2147482707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4449C-1309-BDAF-F5E0-2C14A4FD6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B7A1C-9A06-F063-247B-C41DEB2B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E19330-21C1-E400-77BB-54DC69FD7CDD}"/>
              </a:ext>
            </a:extLst>
          </p:cNvPr>
          <p:cNvSpPr txBox="1"/>
          <p:nvPr/>
        </p:nvSpPr>
        <p:spPr>
          <a:xfrm rot="20954829">
            <a:off x="3220432" y="3318477"/>
            <a:ext cx="1560556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67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4679365" y="3434748"/>
            <a:ext cx="3780000" cy="1342491"/>
            <a:chOff x="602673" y="3482113"/>
            <a:chExt cx="3780000" cy="1342491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02673" y="3744604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(50 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859365" y="39525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(30د).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( 50د).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B8B96F3-5C86-19A0-27CC-2CF3A7821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196" y="3428722"/>
            <a:ext cx="3831420" cy="13620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6FDDAB6-60E6-3F43-B12D-B53809872F75}"/>
              </a:ext>
            </a:extLst>
          </p:cNvPr>
          <p:cNvSpPr txBox="1">
            <a:spLocks/>
          </p:cNvSpPr>
          <p:nvPr/>
        </p:nvSpPr>
        <p:spPr>
          <a:xfrm>
            <a:off x="847945" y="383646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دعم  ( 50 د).</a:t>
            </a: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08358DD-16B8-FC82-7FAE-698D4C834561}"/>
              </a:ext>
            </a:extLst>
          </p:cNvPr>
          <p:cNvSpPr/>
          <p:nvPr/>
        </p:nvSpPr>
        <p:spPr>
          <a:xfrm>
            <a:off x="3008203" y="336728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9A9222-1038-2318-6898-77C964114A33}"/>
              </a:ext>
            </a:extLst>
          </p:cNvPr>
          <p:cNvGrpSpPr/>
          <p:nvPr/>
        </p:nvGrpSpPr>
        <p:grpSpPr>
          <a:xfrm flipH="1">
            <a:off x="4626000" y="1918341"/>
            <a:ext cx="3780000" cy="1332000"/>
            <a:chOff x="648000" y="1944000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AAC905-1D22-7108-B018-FA5EEFF23C0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8A614DB-9785-3608-28F8-AE5BC17CCA0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B84A139A-DCA0-E0CC-7C1D-D498A6EA8DE9}"/>
              </a:ext>
            </a:extLst>
          </p:cNvPr>
          <p:cNvSpPr txBox="1">
            <a:spLocks/>
          </p:cNvSpPr>
          <p:nvPr/>
        </p:nvSpPr>
        <p:spPr>
          <a:xfrm>
            <a:off x="4806000" y="235098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(30د).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الكراسة الصفحة -176-.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AE8DF5-56D5-A31F-4ED1-D58E36AC6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38" y="1475556"/>
            <a:ext cx="3594503" cy="509732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135A-3CB3-1ED2-7535-F005763D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020AF-FF60-A190-FDF9-0FA81D8A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صامتة ثم اشكلوا الفقرة الأولى وأجيبوا عن الأسئلة المحددة على الشريحة.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5EC616-69E8-581F-CFB4-E40F0F542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C56D4A80-3609-F8F9-183F-35F1E72577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509095-FF49-5E29-F7B1-0DEF58E76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377" y="1575854"/>
            <a:ext cx="3567246" cy="4966286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3A0D8D-7993-B261-F8DA-3C393D275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376" y="2135850"/>
            <a:ext cx="3567245" cy="256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39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AD53B-2687-6216-6DEA-36D39ECA5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4F895C56-77A2-2868-F0C6-EE39E71E3F95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202557C-8812-4367-BE9B-C6B468DC9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741384"/>
              </p:ext>
            </p:extLst>
          </p:nvPr>
        </p:nvGraphicFramePr>
        <p:xfrm>
          <a:off x="527459" y="2141328"/>
          <a:ext cx="8089081" cy="344320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06341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16807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5043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428276">
                <a:tc rowSpan="8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ثلاثة أسباب للتلوث.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نقطة عن كل سبب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ثلاثة أضرار للتلوث.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نقطة عن كل سبب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 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90487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9D85E-ACE5-02A1-BDB7-81D864FA5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A8EC0BB8-54A0-771D-CDB4-149ED390A7D1}"/>
              </a:ext>
            </a:extLst>
          </p:cNvPr>
          <p:cNvSpPr txBox="1">
            <a:spLocks/>
          </p:cNvSpPr>
          <p:nvPr/>
        </p:nvSpPr>
        <p:spPr>
          <a:xfrm>
            <a:off x="359923" y="2149814"/>
            <a:ext cx="8200222" cy="4124528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ٱلتَّلَوُّثِ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خُذ(ي) مُهْلَةً لِلتَّفْكيرِ، ثُمَّ تَحَدَّث (ي) بِٱسْتِرْسالٍ لِمُدَّةِ دَقيقَةٍ مُحاوِلاً (ةً):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تَقْديمَ ثَلاثَةِ أَسْبابٍ لِلتَّلَوُّثِ؛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تَقْديمَ ثَلاثَةِ أَضْرارٍ لِلتَّلَوُّثِ.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8F729B67-C949-6DDA-C238-38742B7F681C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2276410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733475" y="520725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6956EF-DDA4-B67B-24D9-A4E3634A2401}"/>
              </a:ext>
            </a:extLst>
          </p:cNvPr>
          <p:cNvSpPr txBox="1"/>
          <p:nvPr/>
        </p:nvSpPr>
        <p:spPr>
          <a:xfrm>
            <a:off x="408562" y="1118976"/>
            <a:ext cx="8025320" cy="55092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اَلطّاقاتُ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ٱلْمُتَجَدِّدَةُ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يَتَأَمَّلُ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أَحْدَثَهُ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ٱحْتِراقُ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ٱلْوَقودِ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أَضْرارٍ في كَوْكَبِنا، يُدْرِكُ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بَدائِلَ نَظيفَةٍ لَمْ يَعُدْ تَرَفاً فِكْرِيّاً، بَلْ أَصْبَحَ ضَرورَةً حَضارِيَّةً مُلِحَّةً.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ٱلْمُتَجَدِّدَةُ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ٱلْجَوابَ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ٱلْأَنْسَبَ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ٱلتَّحَدّي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ٱلْكَبيرِ؛ إِذْ تَشْمَلُ مَصادِرَ مُتَنَوِّعَةً لا تَنْضُبُ وَلا تَنْفَدُ، في مُقَدِّمَتِها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تَمْنَحُها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بِسَخاءٍ كُلَّ يَوْمٍ،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ٱلرّيحِيَّةُ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تُحَرِّكُها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ٱلرِّياحُ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ٱلْمُتَدَفِّقَةُ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ٱلْمائِيَّةُ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تُوَلِّدُها مِياهُ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وَٱلسُّدودِ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فَضْلاً عَنِ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ٱلْجَوْفِيَّةِ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ٱلْكامِنَةِ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بَاطِنِ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وَتَتَمَيَّزُ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بِأَنَّها لا تُصْدِرُ غازاتٍ سامَّةً وَلا دُخاناً يُكَدِّرُ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أَنَّ تَكْلِفَتَها تَنْخَفِضُ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بِٱسْتِمْرارٍ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بِفَضْلِ تَطَوُّرِ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ٱلتِّكْنولوجيا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وَتَحَسُّنِ أَساليبِ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ٱلتَّصْنيعِ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D75-8D80-AED4-B4F6-328C1A49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9BB544BC-584D-6295-DEAF-CAF0EC55DE8C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تصحيح نشاط تشغيل التلاميذ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49C01A-1895-3AA3-A678-2549EDECC9ED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88938315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74828-C977-CF14-B0F9-C96077531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85F70-944C-A14B-50F1-37DB2267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سأسجل الفقرة على السبورة  لشكلها.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التصحيح على السبورة ستقومون بالتصحيح على كراساتكم.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B808B7-4E62-6605-D18F-3ECB696B55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A9F88C-91B6-BA05-5054-E24082299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54" y="2383315"/>
            <a:ext cx="7135238" cy="307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65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2C243-A123-1FCF-F9AE-D56C29D3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E3B41-B4C8-7414-383C-F641E019B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النص؟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6D6062-04F2-4224-72BA-2C74CA02B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448708-29D9-C85B-E05D-EABFA0A64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521" y="1465829"/>
            <a:ext cx="3594503" cy="509732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53706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D57F-24C3-5604-D339-443145423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A32A5-9122-B319-11E5-C3AB4792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سنصحح جماعة.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74CF2F-2F5C-6296-BD7F-FD3D6700F1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A7622C-FD64-6315-B0E6-0F6A8B3E5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74" y="1906621"/>
            <a:ext cx="7997300" cy="4465745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526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FB478B1-42E5-014B-4FD5-BDB10622A825}"/>
              </a:ext>
            </a:extLst>
          </p:cNvPr>
          <p:cNvSpPr txBox="1"/>
          <p:nvPr/>
        </p:nvSpPr>
        <p:spPr>
          <a:xfrm>
            <a:off x="811539" y="2006610"/>
            <a:ext cx="752092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r" rtl="1">
              <a:buAutoNum type="arabicPeriod"/>
              <a:defRPr sz="28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fr-FR" dirty="0" err="1"/>
              <a:t>كَوْكَب</a:t>
            </a:r>
            <a:r>
              <a:rPr lang="ar-MA" dirty="0"/>
              <a:t>ٌ</a:t>
            </a:r>
            <a:r>
              <a:rPr lang="fr-FR" dirty="0"/>
              <a:t> — </a:t>
            </a:r>
            <a:r>
              <a:rPr lang="fr-FR" dirty="0" err="1"/>
              <a:t>سَطْح</a:t>
            </a:r>
            <a:r>
              <a:rPr lang="ar-MA" dirty="0"/>
              <a:t>ٌ</a:t>
            </a:r>
            <a:r>
              <a:rPr lang="fr-FR" dirty="0"/>
              <a:t>— </a:t>
            </a:r>
            <a:r>
              <a:rPr lang="ar-MA" dirty="0"/>
              <a:t>اَ</a:t>
            </a:r>
            <a:r>
              <a:rPr lang="fr-FR" dirty="0" err="1"/>
              <a:t>لْمُحيطاتُ</a:t>
            </a:r>
            <a:r>
              <a:rPr lang="fr-FR" dirty="0"/>
              <a:t> — </a:t>
            </a:r>
            <a:r>
              <a:rPr lang="ar-MA" dirty="0"/>
              <a:t>اَ</a:t>
            </a:r>
            <a:r>
              <a:rPr lang="fr-FR" dirty="0" err="1"/>
              <a:t>لقارّاتُ</a:t>
            </a:r>
            <a:r>
              <a:rPr lang="fr-FR" dirty="0"/>
              <a:t> — </a:t>
            </a:r>
            <a:r>
              <a:rPr lang="ar-MA" dirty="0"/>
              <a:t>اَ</a:t>
            </a:r>
            <a:r>
              <a:rPr lang="fr-FR" dirty="0" err="1"/>
              <a:t>لشَّكْلُ</a:t>
            </a:r>
            <a:r>
              <a:rPr lang="fr-FR" dirty="0"/>
              <a:t> </a:t>
            </a:r>
            <a:r>
              <a:rPr lang="fr-FR" dirty="0" err="1"/>
              <a:t>ٱلْمُسْتَديرُ</a:t>
            </a:r>
            <a:r>
              <a:rPr lang="fr-FR" dirty="0"/>
              <a:t> — </a:t>
            </a:r>
            <a:r>
              <a:rPr lang="ar-MA" dirty="0"/>
              <a:t>اَ</a:t>
            </a:r>
            <a:r>
              <a:rPr lang="fr-FR" dirty="0" err="1"/>
              <a:t>لْمِياهُ</a:t>
            </a:r>
            <a:r>
              <a:rPr lang="fr-FR" dirty="0"/>
              <a:t> </a:t>
            </a:r>
            <a:r>
              <a:rPr lang="ar-MA" dirty="0"/>
              <a:t>...</a:t>
            </a:r>
            <a:r>
              <a:rPr lang="fr-FR" dirty="0"/>
              <a:t> </a:t>
            </a:r>
            <a:endParaRPr lang="ar-MA" dirty="0"/>
          </a:p>
          <a:p>
            <a:r>
              <a:rPr lang="ar-MA" dirty="0"/>
              <a:t>- إِصْرارٌ: عَزيمَةٌ / مُثابَرَةٌ          - رَهْبَةٌ: خَشْيَةٌ / دَهْشَةٌ                                                      </a:t>
            </a:r>
          </a:p>
          <a:p>
            <a:r>
              <a:rPr lang="ar-MA" dirty="0"/>
              <a:t>- شَ</a:t>
            </a:r>
            <a:r>
              <a:rPr lang="fr-FR" dirty="0" err="1"/>
              <a:t>غَفٌ</a:t>
            </a:r>
            <a:r>
              <a:rPr lang="fr-FR" dirty="0"/>
              <a:t> # </a:t>
            </a:r>
            <a:r>
              <a:rPr lang="ar-MA" dirty="0"/>
              <a:t> بُغْضٌ- كُرْهٌ...</a:t>
            </a:r>
            <a:r>
              <a:rPr lang="fr-FR" dirty="0"/>
              <a:t> </a:t>
            </a:r>
            <a:r>
              <a:rPr lang="ar-MA" dirty="0"/>
              <a:t>      -  </a:t>
            </a:r>
            <a:r>
              <a:rPr lang="fr-FR" dirty="0"/>
              <a:t> </a:t>
            </a:r>
            <a:r>
              <a:rPr lang="fr-FR" dirty="0" err="1"/>
              <a:t>سَطْحٌ</a:t>
            </a:r>
            <a:r>
              <a:rPr lang="fr-FR" dirty="0"/>
              <a:t> # </a:t>
            </a:r>
            <a:r>
              <a:rPr lang="fr-FR" dirty="0" err="1"/>
              <a:t>عُمْقٌ</a:t>
            </a:r>
            <a:endParaRPr lang="ar-MA" dirty="0"/>
          </a:p>
          <a:p>
            <a:pPr marL="0" indent="0">
              <a:buNone/>
            </a:pPr>
            <a:r>
              <a:rPr lang="ar-MA" dirty="0"/>
              <a:t>1.      اَلسَّفَرُ إِلى </a:t>
            </a:r>
            <a:r>
              <a:rPr lang="ar-MA" dirty="0" err="1"/>
              <a:t>ٱلْفَضاءِ</a:t>
            </a:r>
            <a:r>
              <a:rPr lang="ar-MA" dirty="0"/>
              <a:t> </a:t>
            </a:r>
            <a:r>
              <a:rPr lang="ar-MA" dirty="0" err="1"/>
              <a:t>وَٱسْتِكْشافُ</a:t>
            </a:r>
            <a:r>
              <a:rPr lang="ar-MA" dirty="0"/>
              <a:t> </a:t>
            </a:r>
            <a:r>
              <a:rPr lang="ar-MA" dirty="0" err="1"/>
              <a:t>ٱلْكَواكِبِ</a:t>
            </a:r>
            <a:r>
              <a:rPr lang="ar-MA" dirty="0"/>
              <a:t> وَأَسْرارِ </a:t>
            </a:r>
            <a:r>
              <a:rPr lang="ar-MA" dirty="0" err="1"/>
              <a:t>ٱلْكَوْنِ</a:t>
            </a:r>
            <a:r>
              <a:rPr lang="ar-MA" dirty="0"/>
              <a:t>.</a:t>
            </a:r>
          </a:p>
          <a:p>
            <a:pPr marL="360363" indent="-360363">
              <a:buNone/>
            </a:pPr>
            <a:r>
              <a:rPr lang="ar-MA" dirty="0"/>
              <a:t>2.     شارَكَتْ بِإِصْرارٍ في مُسابَقَةِ </a:t>
            </a:r>
            <a:r>
              <a:rPr lang="ar-MA" dirty="0" err="1"/>
              <a:t>ٱلْعُلومِ</a:t>
            </a:r>
            <a:r>
              <a:rPr lang="ar-MA" dirty="0"/>
              <a:t> وَوَظَّفَتْ كُلَّ قُدُراتِها حَتّى فازَتْ بِجائِزَةِ </a:t>
            </a:r>
            <a:r>
              <a:rPr lang="ar-MA" dirty="0" err="1"/>
              <a:t>ٱلرِّحْلَةِ</a:t>
            </a:r>
            <a:r>
              <a:rPr lang="ar-MA" dirty="0"/>
              <a:t> </a:t>
            </a:r>
            <a:r>
              <a:rPr lang="ar-MA" dirty="0" err="1"/>
              <a:t>ٱلْفَضائِيَّةِ</a:t>
            </a:r>
            <a:r>
              <a:rPr lang="ar-MA" dirty="0"/>
              <a:t>.</a:t>
            </a:r>
          </a:p>
          <a:p>
            <a:pPr>
              <a:buAutoNum type="arabicPeriod" startAt="3"/>
            </a:pPr>
            <a:r>
              <a:rPr lang="ar-MA" dirty="0"/>
              <a:t>يَدُلُّ عَلى عُمْقِ إيمانِها </a:t>
            </a:r>
            <a:r>
              <a:rPr lang="ar-MA" dirty="0" err="1"/>
              <a:t>وَٱمْتِنانِها</a:t>
            </a:r>
            <a:r>
              <a:rPr lang="ar-MA" dirty="0"/>
              <a:t> لِلَّهِ وَتَأَمُّلِها في آياتِهِ </a:t>
            </a:r>
            <a:r>
              <a:rPr lang="ar-MA" dirty="0" err="1"/>
              <a:t>ٱلْكَوْنِيَّةِ</a:t>
            </a:r>
            <a:r>
              <a:rPr lang="ar-MA" dirty="0"/>
              <a:t>.</a:t>
            </a:r>
          </a:p>
          <a:p>
            <a:pPr>
              <a:buAutoNum type="arabicPeriod" startAt="3"/>
            </a:pPr>
            <a:r>
              <a:rPr lang="ar-MA" dirty="0"/>
              <a:t>نَصُّ "حُلْمُ ٱلطُّفولَةِ" وَنَصُّ "مُغامَرَةٌ مُذْهِلَةٌ". وَتَتَجَلَّى أَوْجُهُ </a:t>
            </a:r>
            <a:r>
              <a:rPr lang="ar-MA" dirty="0" err="1"/>
              <a:t>ٱلتَّشابُهِ</a:t>
            </a:r>
            <a:r>
              <a:rPr lang="ar-MA" dirty="0"/>
              <a:t> بَيْنَهُما فيما يَلي: تَحْديدُ حُلْمٍ </a:t>
            </a:r>
            <a:r>
              <a:rPr lang="ar-MA" dirty="0" err="1"/>
              <a:t>وَٱلْعَمَلُ</a:t>
            </a:r>
            <a:r>
              <a:rPr lang="ar-MA" dirty="0"/>
              <a:t> بِإِصْرارٍ عَلى تَحْقيقِهِ -  مُغامَرَةٌ في </a:t>
            </a:r>
            <a:r>
              <a:rPr lang="ar-MA" dirty="0" err="1"/>
              <a:t>ٱلْفَضاءِ</a:t>
            </a:r>
            <a:r>
              <a:rPr lang="ar-MA" dirty="0"/>
              <a:t> </a:t>
            </a:r>
            <a:r>
              <a:rPr lang="ar-MA" dirty="0" err="1"/>
              <a:t>وَٱكْتِشافُهُ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87469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0260-87AB-C022-6498-5AFCBAD3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3349B-433A-8DE2-55F5-38FFC20C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استثمار الظواهر اللغوية. أجيبوا عن الأسئلة المحددة على الشريحة.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46B5FB-CE80-C446-5CE3-EA402894B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7B242B-9CEF-EE7F-E3B9-48CBA220C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25" y="2101153"/>
            <a:ext cx="7422205" cy="4000847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669936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E170-FEF7-2393-9DFB-D758017F8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8A6DB-8881-131D-E455-B9B90B97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62" y="755999"/>
            <a:ext cx="7149829" cy="712877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 مناقشة الأجوبة 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بالتذكير بالقاعدة الخاصة بكل سؤال: كتابة العدد والمعدود وقاعدة التوكيد ونوعيه ، وتنوين الاسمين المنقوص والمقصور.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E7F3-4560-3E47-3148-6F06793A23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55FB31-020A-2D3C-49C3-8888E9181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42" y="2101153"/>
            <a:ext cx="7422205" cy="4000847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04335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A35D-5FB7-2FEA-9FEE-D72DF5C8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0996F-D906-BF4D-BE79-5E8E82BC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1C1543-B4A3-E978-9D76-A7C6591874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648498F-5BB0-28BA-7745-658FC0573272}"/>
              </a:ext>
            </a:extLst>
          </p:cNvPr>
          <p:cNvSpPr txBox="1"/>
          <p:nvPr/>
        </p:nvSpPr>
        <p:spPr>
          <a:xfrm>
            <a:off x="165371" y="2298709"/>
            <a:ext cx="88035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ب.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بَلَغَتْ هاجَرُ  </a:t>
            </a:r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خَمْسَ سَنَواتٍ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- عِنْدَما بَلَغَتْ هاجَرُ </a:t>
            </a:r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سَبْعَ عَشْرَةَ سَنَةً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E58403C-7541-E3E6-D4F5-55A60BCA9698}"/>
              </a:ext>
            </a:extLst>
          </p:cNvPr>
          <p:cNvCxnSpPr>
            <a:cxnSpLocks/>
          </p:cNvCxnSpPr>
          <p:nvPr/>
        </p:nvCxnSpPr>
        <p:spPr>
          <a:xfrm flipH="1">
            <a:off x="5272390" y="2301690"/>
            <a:ext cx="107977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1E33AA7-6F38-2AAF-8451-4D950A232E83}"/>
              </a:ext>
            </a:extLst>
          </p:cNvPr>
          <p:cNvCxnSpPr>
            <a:cxnSpLocks/>
          </p:cNvCxnSpPr>
          <p:nvPr/>
        </p:nvCxnSpPr>
        <p:spPr>
          <a:xfrm flipH="1">
            <a:off x="4805465" y="2391664"/>
            <a:ext cx="33074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60FD734-5422-322F-8C3C-C5FC2BA4B9D2}"/>
              </a:ext>
            </a:extLst>
          </p:cNvPr>
          <p:cNvCxnSpPr>
            <a:cxnSpLocks/>
          </p:cNvCxnSpPr>
          <p:nvPr/>
        </p:nvCxnSpPr>
        <p:spPr>
          <a:xfrm flipH="1">
            <a:off x="4805465" y="2298709"/>
            <a:ext cx="33074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B1239477-5686-5C11-F504-C5B61BB3439F}"/>
              </a:ext>
            </a:extLst>
          </p:cNvPr>
          <p:cNvSpPr txBox="1"/>
          <p:nvPr/>
        </p:nvSpPr>
        <p:spPr>
          <a:xfrm>
            <a:off x="3910519" y="1827293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6. أ. عِنْدَما بَلَغَتْ هاجَرُ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ٱثْنَتَيْ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عَشْرَةَ سَنَةً.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660156-B62A-2577-8100-A7554849E26C}"/>
              </a:ext>
            </a:extLst>
          </p:cNvPr>
          <p:cNvSpPr txBox="1"/>
          <p:nvPr/>
        </p:nvSpPr>
        <p:spPr>
          <a:xfrm>
            <a:off x="714983" y="2868920"/>
            <a:ext cx="79961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indent="-273050"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7. تَرى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مُضارِعٌ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مَرْفوعٌ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وَعَلامَةُ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رَفْعِهِ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ٱلضَّمَّةُ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ٱلْمُقَدَّرَةُ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عَلَى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وَٱلْفاعِلُ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ضَميرٌ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مُسْتَتِرٌ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تَقْديرُهُ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كَوْكَبَ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مَفْعولٌ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مَنْصوبٌ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بِٱلْفَتْحَةِ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وَهُوَ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مُضافٌ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مُضافٌ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إِلَيْهِ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مَجْرورٌ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بِٱلْكَسْرَةِ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60363" indent="-360363"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</a:t>
            </a:r>
            <a:r>
              <a:rPr lang="fr-FR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كُلَّهُ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مَعْنَوِيٌّ مَنْصوبٌ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بِٱلْفَتْحَةِ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وَهُوَ مُضافٌ،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وَٱلْهاءُ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ضَميرٌ مُتَّصِلٌ في مَحَلِّ جَرٍّ مُضافٌ إِلَيْهِ.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D28849-C7D8-A233-9EF6-2B9A1B370922}"/>
              </a:ext>
            </a:extLst>
          </p:cNvPr>
          <p:cNvSpPr txBox="1"/>
          <p:nvPr/>
        </p:nvSpPr>
        <p:spPr>
          <a:xfrm>
            <a:off x="612843" y="5711040"/>
            <a:ext cx="79085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8.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قاضٍ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حَكيمٌ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بِإِنْصافِ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راعٍ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جَبَروتِ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عَلِي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ٍّ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وائِلٍ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حاكِمِ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fr-F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64013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الأفكار الأساسية للنص ثم اكتبوا ملخصه انطلاقا من أفكاره الأساسية.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549ABB-8990-C5B6-7B17-25775EC33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377" y="1575854"/>
            <a:ext cx="3567246" cy="4966286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E0007256-3DC7-D5BC-0335-382657C70B94}"/>
              </a:ext>
            </a:extLst>
          </p:cNvPr>
          <p:cNvSpPr/>
          <p:nvPr/>
        </p:nvSpPr>
        <p:spPr>
          <a:xfrm>
            <a:off x="6096110" y="6099243"/>
            <a:ext cx="573932" cy="30155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18870</TotalTime>
  <Words>1325</Words>
  <Application>Microsoft Office PowerPoint</Application>
  <PresentationFormat>Affichage à l'écran (4:3)</PresentationFormat>
  <Paragraphs>180</Paragraphs>
  <Slides>29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29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الكراسة الصفحة -176-. </vt:lpstr>
      <vt:lpstr>اقرؤوا النص قراءة صامتة ثم اشكلوا الفقرة الأولى وأجيبوا عن الأسئلة المحددة على الشريحة.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نصحح جماعة. سأسجل الفقرة على السبورة  لشكلها. بعد التصحيح على السبورة ستقومون بالتصحيح على كراساتكم.  </vt:lpstr>
      <vt:lpstr>من يقرأ النص؟ </vt:lpstr>
      <vt:lpstr> سنصحح جماعة. </vt:lpstr>
      <vt:lpstr>صححوا على دفاتركم.</vt:lpstr>
      <vt:lpstr> ننتقل إلى استثمار الظواهر اللغوية. أجيبوا عن الأسئلة المحددة على الشريحة.</vt:lpstr>
      <vt:lpstr>نصحح جماعة. ( مناقشة الأجوبة ) مطالبة التلاميذ بالتذكير بالقاعدة الخاصة بكل سؤال: كتابة العدد والمعدود وقاعدة التوكيد ونوعيه ، وتنوين الاسمين المنقوص والمقصور.</vt:lpstr>
      <vt:lpstr>صححوا على كراساتكم. </vt:lpstr>
      <vt:lpstr>اختتام الحصة</vt:lpstr>
      <vt:lpstr>حددوا الأفكار الأساسية للنص ثم اكتبوا ملخصه انطلاقا من أفكاره الأساسية.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266</cp:revision>
  <dcterms:created xsi:type="dcterms:W3CDTF">2023-09-20T21:35:22Z</dcterms:created>
  <dcterms:modified xsi:type="dcterms:W3CDTF">2026-06-10T08:05:55Z</dcterms:modified>
</cp:coreProperties>
</file>