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60"/>
  </p:notesMasterIdLst>
  <p:handoutMasterIdLst>
    <p:handoutMasterId r:id="rId61"/>
  </p:handoutMasterIdLst>
  <p:sldIdLst>
    <p:sldId id="2147482968" r:id="rId21"/>
    <p:sldId id="2147482603" r:id="rId22"/>
    <p:sldId id="2147482462" r:id="rId23"/>
    <p:sldId id="2147482845" r:id="rId24"/>
    <p:sldId id="2147482691" r:id="rId25"/>
    <p:sldId id="2147482835" r:id="rId26"/>
    <p:sldId id="2147482844" r:id="rId27"/>
    <p:sldId id="2147482740" r:id="rId28"/>
    <p:sldId id="2147482971" r:id="rId29"/>
    <p:sldId id="2147482972" r:id="rId30"/>
    <p:sldId id="2147482973" r:id="rId31"/>
    <p:sldId id="2147482970" r:id="rId32"/>
    <p:sldId id="2147482915" r:id="rId33"/>
    <p:sldId id="2147482974" r:id="rId34"/>
    <p:sldId id="2147482976" r:id="rId35"/>
    <p:sldId id="2147482977" r:id="rId36"/>
    <p:sldId id="2147482978" r:id="rId37"/>
    <p:sldId id="2147482975" r:id="rId38"/>
    <p:sldId id="2147482979" r:id="rId39"/>
    <p:sldId id="2147482980" r:id="rId40"/>
    <p:sldId id="2147482969" r:id="rId41"/>
    <p:sldId id="2147482981" r:id="rId42"/>
    <p:sldId id="2147482982" r:id="rId43"/>
    <p:sldId id="2147482841" r:id="rId44"/>
    <p:sldId id="2147482836" r:id="rId45"/>
    <p:sldId id="2147482886" r:id="rId46"/>
    <p:sldId id="2147482887" r:id="rId47"/>
    <p:sldId id="2147482839" r:id="rId48"/>
    <p:sldId id="2147482871" r:id="rId49"/>
    <p:sldId id="2147482842" r:id="rId50"/>
    <p:sldId id="2147482843" r:id="rId51"/>
    <p:sldId id="2147482696" r:id="rId52"/>
    <p:sldId id="2147482894" r:id="rId53"/>
    <p:sldId id="2147482983" r:id="rId54"/>
    <p:sldId id="2147482953" r:id="rId55"/>
    <p:sldId id="2147482704" r:id="rId56"/>
    <p:sldId id="2147482869" r:id="rId57"/>
    <p:sldId id="2147482752" r:id="rId58"/>
    <p:sldId id="2147482707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86433"/>
  </p:normalViewPr>
  <p:slideViewPr>
    <p:cSldViewPr snapToGrid="0">
      <p:cViewPr varScale="1">
        <p:scale>
          <a:sx n="79" d="100"/>
          <a:sy n="79" d="100"/>
        </p:scale>
        <p:origin x="1646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D28E-C820-0CE2-225A-BE1B60A86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E62BBF7-82D9-D7AB-F112-4315A09F0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F2333C0-2FF4-9BC3-56C8-E29E26433D8E}"/>
              </a:ext>
            </a:extLst>
          </p:cNvPr>
          <p:cNvSpPr txBox="1"/>
          <p:nvPr/>
        </p:nvSpPr>
        <p:spPr>
          <a:xfrm rot="20954829">
            <a:off x="3220432" y="3318477"/>
            <a:ext cx="1560556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673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25998" y="3322985"/>
            <a:ext cx="3779999" cy="1381594"/>
            <a:chOff x="4749868" y="5023288"/>
            <a:chExt cx="3780000" cy="138159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49868" y="5324882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307532" y="4799984"/>
            <a:ext cx="3780000" cy="1410017"/>
            <a:chOff x="941728" y="4863095"/>
            <a:chExt cx="3780000" cy="1410017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941728" y="5193112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1152804" y="4863095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307532" y="3332498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625998" y="488007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4778609" y="533135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 (30د).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432821" y="384096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50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د).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460143" y="529547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( 50د).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806001" y="3854015"/>
            <a:ext cx="3418760" cy="733969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(30د).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9A9222-1038-2318-6898-77C964114A33}"/>
              </a:ext>
            </a:extLst>
          </p:cNvPr>
          <p:cNvGrpSpPr/>
          <p:nvPr/>
        </p:nvGrpSpPr>
        <p:grpSpPr>
          <a:xfrm flipH="1">
            <a:off x="4626000" y="1918341"/>
            <a:ext cx="3780000" cy="1332000"/>
            <a:chOff x="648000" y="1944000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5AAC905-1D22-7108-B018-FA5EEFF23C0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8A614DB-9785-3608-28F8-AE5BC17CCA0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B84A139A-DCA0-E0CC-7C1D-D498A6EA8DE9}"/>
              </a:ext>
            </a:extLst>
          </p:cNvPr>
          <p:cNvSpPr txBox="1">
            <a:spLocks/>
          </p:cNvSpPr>
          <p:nvPr/>
        </p:nvSpPr>
        <p:spPr>
          <a:xfrm>
            <a:off x="4806000" y="235098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 تصحيح نشاط تشغيل التلاميذ أثناء تمرير الرائزين)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(30د).</a:t>
            </a:r>
          </a:p>
        </p:txBody>
      </p:sp>
      <p:pic>
        <p:nvPicPr>
          <p:cNvPr id="10" name="Image 9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C019D9-38FE-02A3-F902-EA38CDC6C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6112" y="1822022"/>
            <a:ext cx="3831420" cy="1362012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A26BD982-1B83-1209-BD25-A067D2633338}"/>
              </a:ext>
            </a:extLst>
          </p:cNvPr>
          <p:cNvSpPr txBox="1">
            <a:spLocks/>
          </p:cNvSpPr>
          <p:nvPr/>
        </p:nvSpPr>
        <p:spPr>
          <a:xfrm>
            <a:off x="507477" y="224026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كتابي(50د).</a:t>
            </a: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7BE14910-601A-93F5-73D5-92BBFA34C2B4}"/>
              </a:ext>
            </a:extLst>
          </p:cNvPr>
          <p:cNvSpPr/>
          <p:nvPr/>
        </p:nvSpPr>
        <p:spPr>
          <a:xfrm>
            <a:off x="2620143" y="180446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165369" y="1507787"/>
            <a:ext cx="8657617" cy="5038926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20 دقيقة من كل حصة لتمرير رائزي التحدث والطلاقة؛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الرابع؛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تخصيص 20 دقيقة لتصحيح نشاط تشغيل التلاميذ ومعالجة تعثراتهم المرتبطة به؛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مواصلة تنفيذ برامج المرحلة الخامسة وفق الأنشطة المقترحة في كل حصة.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926078" y="807396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0CEC4-F72C-FAED-08A7-BA23532F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A0697E68-956E-DAA9-BCA3-963B3A7B63DC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1210002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FA99-E5C1-FB0D-C9C7-9E4F4E82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CEFCB-0C77-D2E2-9FCF-8C72FF12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ستطبقون ما تعلمتموه خلال جميع الحصص السابقة لكتابة نص حجاجي.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9F16EB-B27F-3BD7-35CF-C28075DA0B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00075DE-121F-3739-79E5-4017EF608C17}"/>
              </a:ext>
            </a:extLst>
          </p:cNvPr>
          <p:cNvSpPr txBox="1"/>
          <p:nvPr/>
        </p:nvSpPr>
        <p:spPr>
          <a:xfrm>
            <a:off x="1314665" y="3029373"/>
            <a:ext cx="6514669" cy="102155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سَأَكْتُبُ نَصّا حِجاجِيّاً.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438369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A3D7A-BFA8-9B6C-71A2-9C328342E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EB8167-86BD-1E39-1060-4A318A66B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النص الحجاجي؟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F2177E-03A6-9F5F-A95F-21F07B4127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B93B370-9772-EB53-0C32-4BA6E9BA3755}"/>
              </a:ext>
            </a:extLst>
          </p:cNvPr>
          <p:cNvSpPr txBox="1"/>
          <p:nvPr/>
        </p:nvSpPr>
        <p:spPr>
          <a:xfrm>
            <a:off x="1071628" y="3164701"/>
            <a:ext cx="7000744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ٱلنَّصِّ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ٱلْحِجاجِيِّ</a:t>
            </a:r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626948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2AEC6-9B2B-D266-FBC8-6EB91B1C6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CC5A9-3651-5CF3-44A5-89D32028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D5CF93-64F6-58BC-C88F-6604D4608E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D930C9-B7BA-A5C6-A117-A851E15EF7B8}"/>
              </a:ext>
            </a:extLst>
          </p:cNvPr>
          <p:cNvSpPr txBox="1"/>
          <p:nvPr/>
        </p:nvSpPr>
        <p:spPr>
          <a:xfrm>
            <a:off x="736773" y="1704227"/>
            <a:ext cx="7614059" cy="459700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اَلنَّصُّ ٱلْحِجاجِيُّ </a:t>
            </a:r>
            <a:r>
              <a:rPr lang="ar-MA"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نَصٌّ يَعْرِضُ رَأْيَيْنِ مُخْتَلِفَيْنِ حَوْلَ مَوْضوعٍ مُعَيَّنٍ، وَيَتَضَمَّنُ حُجَجاً وَأَدِلَّةً مُناسِبَةً لِدَعْمِ كُلِّ رَأْيٍ عَلى حِدَةٍ.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817932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E3071-D62F-6D8B-175B-3C50F9912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2387EA-4898-84C9-5BF0-3C468D33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بمعنى الرأي؟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B2FDDD-F75B-6DE6-6832-DE974FA85C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5DBCDA-0CB7-E465-0C36-48A5AEF19AD0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115743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CACB5-68C0-6657-64B0-F3491066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8E0C30-981D-80A9-AEE3-06E5E5E04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E574DE-BBCC-4B6C-611F-39905466F8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6EF885-AED4-9EF2-B1D3-DAA134CEA3E8}"/>
              </a:ext>
            </a:extLst>
          </p:cNvPr>
          <p:cNvSpPr txBox="1"/>
          <p:nvPr/>
        </p:nvSpPr>
        <p:spPr>
          <a:xfrm>
            <a:off x="736773" y="219749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اَلرَّأْيُ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فِكْرَةٌ أَوْ وِجْهَةُ نَظَرٍ تُجاهَ مَوْضوعٍ مُعَيَّنٍ، يَحْتاجُ إِلى حُجَجٍ مُناسِبَةٍ لِدَعْمِها.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25667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4135A-3CB3-1ED2-7535-F005763DE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9020AF-FF60-A190-FDF9-0FA81D8A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الحجة؟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5EC616-69E8-581F-CFB4-E40F0F5425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34CBDC4-CFD6-B0B0-4BEA-87509C99A06E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ٱلْحُجَّةِ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23935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79599-D05D-069E-FCDD-3AE7851EA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1C157E-5209-B304-A343-582E63104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42108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0A015A-615B-7A13-9AEC-46D065EB2E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E55F2E-C9AD-9013-0ACC-46A37CCD8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59" y="2702359"/>
            <a:ext cx="7994082" cy="194095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54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اَلْحُجَّةُ </a:t>
            </a:r>
            <a:r>
              <a:rPr lang="ar-SA" alt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دَليلٌ أَوْ فِكْرَةٌ نَسْتَعْمِلُها لِإِقْناعِ ٱلْآخَرينَ بِصِحَّةِ رَأْيِنا.</a:t>
            </a:r>
            <a:endParaRPr lang="fr-FR" alt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655687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21707-BAA1-F5C5-7C77-A8F746891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617581-8175-5CAB-C819-DDB15E370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بتصميم النص الحجاجي؟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369F3B-9C31-9BD7-C00F-B2E496A0B4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2E1D02C-8F62-6135-5A79-E577DD82ECB0}"/>
              </a:ext>
            </a:extLst>
          </p:cNvPr>
          <p:cNvSpPr txBox="1"/>
          <p:nvPr/>
        </p:nvSpPr>
        <p:spPr>
          <a:xfrm>
            <a:off x="1043153" y="3307080"/>
            <a:ext cx="7618525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عَناصِرُ تَصْميمِ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ٱلْحِجاجِيِّ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696530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54C36-B916-2535-46DD-D88B26B12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272641-3844-1FFA-356E-4DEBC68F1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FC28F-7D4E-1EEE-2793-B01BA084B2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2F3D1E83-EE69-908C-2B7D-6C1B2E5EE013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مَوْضوعِ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ٱلْـحِجاجِ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 de texte 25">
            <a:extLst>
              <a:ext uri="{FF2B5EF4-FFF2-40B4-BE49-F238E27FC236}">
                <a16:creationId xmlns:a16="http://schemas.microsoft.com/office/drawing/2014/main" id="{FF699A42-8781-B835-7DE0-19D859C2C4F7}"/>
              </a:ext>
            </a:extLst>
          </p:cNvPr>
          <p:cNvSpPr txBox="1"/>
          <p:nvPr/>
        </p:nvSpPr>
        <p:spPr>
          <a:xfrm>
            <a:off x="494790" y="3429000"/>
            <a:ext cx="6022523" cy="16571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فِقْرَةٌ لِعَرْضِ </a:t>
            </a:r>
            <a:r>
              <a:rPr lang="ar-MA" dirty="0" err="1"/>
              <a:t>ٱلرَّأْيِ</a:t>
            </a:r>
            <a:r>
              <a:rPr lang="ar-MA" dirty="0"/>
              <a:t> ٱلْأَوَّلِ </a:t>
            </a:r>
            <a:r>
              <a:rPr lang="ar-MA" dirty="0" err="1"/>
              <a:t>وَٱلْـحُجَجِ</a:t>
            </a:r>
            <a:r>
              <a:rPr lang="ar-MA" dirty="0"/>
              <a:t> </a:t>
            </a:r>
            <a:r>
              <a:rPr lang="ar-MA" dirty="0" err="1"/>
              <a:t>ٱلدّاعِمَةِ</a:t>
            </a:r>
            <a:r>
              <a:rPr lang="ar-MA" dirty="0"/>
              <a:t> لَهُ؛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فِقْرَةٌ لِعَرْضِ </a:t>
            </a:r>
            <a:r>
              <a:rPr lang="ar-MA" dirty="0" err="1"/>
              <a:t>ٱلرَّأْيِ</a:t>
            </a:r>
            <a:r>
              <a:rPr lang="ar-MA" dirty="0"/>
              <a:t> </a:t>
            </a:r>
            <a:r>
              <a:rPr lang="ar-MA" dirty="0" err="1"/>
              <a:t>ٱلْمُخالِفِ</a:t>
            </a:r>
            <a:r>
              <a:rPr lang="ar-MA" dirty="0"/>
              <a:t> </a:t>
            </a:r>
            <a:r>
              <a:rPr lang="ar-MA" dirty="0" err="1"/>
              <a:t>وَٱلْـحُجَجِ</a:t>
            </a:r>
            <a:r>
              <a:rPr lang="ar-MA" dirty="0"/>
              <a:t> </a:t>
            </a:r>
            <a:r>
              <a:rPr lang="ar-MA" dirty="0" err="1"/>
              <a:t>ٱلدّاعِمَةِ</a:t>
            </a:r>
            <a:r>
              <a:rPr lang="ar-MA" dirty="0"/>
              <a:t> لَهُ. </a:t>
            </a:r>
          </a:p>
        </p:txBody>
      </p:sp>
      <p:sp>
        <p:nvSpPr>
          <p:cNvPr id="5" name="Zone de texte 25">
            <a:extLst>
              <a:ext uri="{FF2B5EF4-FFF2-40B4-BE49-F238E27FC236}">
                <a16:creationId xmlns:a16="http://schemas.microsoft.com/office/drawing/2014/main" id="{071E94AF-44DD-D2B0-3576-390B1644CFA2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خُلاصَةٌ أَوِ ٱلتَّعْبيرُ عَنِ </a:t>
            </a:r>
            <a:r>
              <a:rPr lang="ar-MA" dirty="0" err="1"/>
              <a:t>ٱلرَّأْيِ</a:t>
            </a:r>
            <a:r>
              <a:rPr lang="ar-MA" dirty="0"/>
              <a:t> </a:t>
            </a:r>
            <a:r>
              <a:rPr lang="ar-MA" dirty="0" err="1"/>
              <a:t>ٱلشَّخْصِيِّ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CFBEB52-7868-E3FB-7E39-5F6AA9E3A9F6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E55E639-EA94-5E56-DE11-F4F58A1E2F12}"/>
              </a:ext>
            </a:extLst>
          </p:cNvPr>
          <p:cNvSpPr/>
          <p:nvPr/>
        </p:nvSpPr>
        <p:spPr>
          <a:xfrm>
            <a:off x="7092299" y="3600349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B8E3391-6B16-86AF-07C9-8218F5529627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5151253-C54A-6979-202D-4DB5271B1D0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CB38E7-4520-A949-D358-EA57CB3B7A9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774C057-44DD-FDC8-2F69-71EADED3BE2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053541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93EC9-5201-2F75-EA68-C890B742D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68B104-89E0-A6CA-BBAD-B26091C77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بأنواع الحجج التي تعلمتموها في حصة سابقة؟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5199B9-72E9-8565-E70D-57BAAEA6E2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79556E-79A8-A205-0FFA-074CCB5CBFD6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أَنْواعُ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ٱلْحُجَجِ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587762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68598-1F0F-B812-23E4-B7F9C2209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9ECBE0-D7D5-7C9D-C137-01AE25A2B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8DFEF6-039A-2477-2CE2-7835F6E932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2232512-84FE-17B8-60A0-B601BD41E86D}"/>
              </a:ext>
            </a:extLst>
          </p:cNvPr>
          <p:cNvSpPr/>
          <p:nvPr/>
        </p:nvSpPr>
        <p:spPr>
          <a:xfrm>
            <a:off x="3148256" y="1476000"/>
            <a:ext cx="2468880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اَلِاسْتِشْهادُ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E9F295-BBB2-97A7-11E0-04F5D2B50705}"/>
              </a:ext>
            </a:extLst>
          </p:cNvPr>
          <p:cNvSpPr/>
          <p:nvPr/>
        </p:nvSpPr>
        <p:spPr>
          <a:xfrm>
            <a:off x="694944" y="3610447"/>
            <a:ext cx="3425251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مِثالٌ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B3D2CC-C9A0-92E6-420E-DC8B151FC594}"/>
              </a:ext>
            </a:extLst>
          </p:cNvPr>
          <p:cNvSpPr/>
          <p:nvPr/>
        </p:nvSpPr>
        <p:spPr>
          <a:xfrm>
            <a:off x="5470947" y="3532837"/>
            <a:ext cx="3054039" cy="1028981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مَعْلومَةٌ مُقْتَبَسَةٌ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E4F514-D126-3E94-C7E4-917F321116A4}"/>
              </a:ext>
            </a:extLst>
          </p:cNvPr>
          <p:cNvSpPr txBox="1"/>
          <p:nvPr/>
        </p:nvSpPr>
        <p:spPr>
          <a:xfrm>
            <a:off x="5877286" y="4740364"/>
            <a:ext cx="2373549" cy="200906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آيَةٌ قُرْآنِيَّةٌ.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حَديثٌ نَبَوِيٌّ شَريفٌ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حِكْمَةٌ؛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قَوْلٌ...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882D207-E137-64CA-1EB9-15DF7A87932F}"/>
              </a:ext>
            </a:extLst>
          </p:cNvPr>
          <p:cNvSpPr txBox="1"/>
          <p:nvPr/>
        </p:nvSpPr>
        <p:spPr>
          <a:xfrm>
            <a:off x="893165" y="5154735"/>
            <a:ext cx="3028808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قِصَّةٌ أَوْ حَدَثٌ واقِعِيٌّ.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2F4C8B8-D22C-017D-9A23-06A157BDC128}"/>
              </a:ext>
            </a:extLst>
          </p:cNvPr>
          <p:cNvCxnSpPr>
            <a:cxnSpLocks/>
          </p:cNvCxnSpPr>
          <p:nvPr/>
        </p:nvCxnSpPr>
        <p:spPr>
          <a:xfrm flipH="1">
            <a:off x="2407570" y="2349760"/>
            <a:ext cx="1975126" cy="1260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41C622B-CEDE-9350-2BF7-6F670A4F5DC0}"/>
              </a:ext>
            </a:extLst>
          </p:cNvPr>
          <p:cNvCxnSpPr>
            <a:cxnSpLocks/>
          </p:cNvCxnSpPr>
          <p:nvPr/>
        </p:nvCxnSpPr>
        <p:spPr>
          <a:xfrm>
            <a:off x="4382696" y="2349760"/>
            <a:ext cx="2615271" cy="11830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21404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BFB78-6FAB-97EF-3290-396D74910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8E7389-755B-358C-54D3-CDA1D8149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بأساليب عرض الحجج التي تعلمتموها في حصة سابقة؟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B02FBE-1350-AD53-D606-AE473CCAE6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C111C267-9A3C-6D10-536A-E7BF7F03D1B3}"/>
              </a:ext>
            </a:extLst>
          </p:cNvPr>
          <p:cNvSpPr txBox="1">
            <a:spLocks/>
          </p:cNvSpPr>
          <p:nvPr/>
        </p:nvSpPr>
        <p:spPr>
          <a:xfrm>
            <a:off x="1449421" y="3112852"/>
            <a:ext cx="6099242" cy="1359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أَساليبُ عَرْضِ </a:t>
            </a:r>
            <a:r>
              <a:rPr lang="ar-MA" sz="6000" dirty="0" err="1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ٱلْحُجَجِ</a:t>
            </a:r>
            <a:endParaRPr lang="ar-MA" sz="60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779808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21B5E-F846-0589-6C02-8D00FC371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322CD3-3446-EB98-4967-BB1926F07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CFB95A-E3DF-27EA-65FE-098EAA2FEE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2AF1804D-BA1B-B6EB-BC1C-67E8D7ED067E}"/>
              </a:ext>
            </a:extLst>
          </p:cNvPr>
          <p:cNvSpPr/>
          <p:nvPr/>
        </p:nvSpPr>
        <p:spPr>
          <a:xfrm>
            <a:off x="2781393" y="1979252"/>
            <a:ext cx="2951450" cy="694236"/>
          </a:xfrm>
          <a:prstGeom prst="wedgeRoundRectCallout">
            <a:avLst>
              <a:gd name="adj1" fmla="val -12072"/>
              <a:gd name="adj2" fmla="val 49795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عَرْضِ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ٱلْحُجَجِ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0F7ADA-E2BA-70E9-E5BF-690837A69829}"/>
              </a:ext>
            </a:extLst>
          </p:cNvPr>
          <p:cNvSpPr txBox="1"/>
          <p:nvPr/>
        </p:nvSpPr>
        <p:spPr>
          <a:xfrm>
            <a:off x="891348" y="3429000"/>
            <a:ext cx="6731540" cy="286035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ٱعْتِبارِ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– إِذْ تُشَكِّلُ - فَمِنَ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ٱلْمُؤَكَّدِ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- لِأَنَّ – ذلِكَ لِكَوْنِ – عَلى سَبيلِ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ٱلْمِثالِ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فَمَثَلاً...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166D0CD-6A68-BA6A-2CF1-3E7162698CB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3889574" y="2666692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368285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A59FE-5AE0-24C8-1C84-75E7B9ED4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1F3A6-9553-E13C-3426-F30B9C19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173.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39A946-58C7-8C1F-96F4-11672FC054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6788C5-B6C9-9D31-4636-F67CF8C44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112" y="1575854"/>
            <a:ext cx="3200400" cy="491249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2BDAAF-E82D-D7AF-9EE9-727F62A6973C}"/>
              </a:ext>
            </a:extLst>
          </p:cNvPr>
          <p:cNvSpPr/>
          <p:nvPr/>
        </p:nvSpPr>
        <p:spPr>
          <a:xfrm>
            <a:off x="2782113" y="2348602"/>
            <a:ext cx="3200400" cy="39099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07077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B15DA-2445-E5A7-33FD-AFC9227FE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7F7DD-3D12-49F2-A734-4CF5339A1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أحدكم يقرأ الوضعية الأولى ثم آخر يقرأ  الوضعية الثانية.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ما الوضعية التي تفضلونها؟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86DDD0-F318-14E7-E1A2-28F3EA47EF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43F043-9424-5063-39C2-A7DAC6E02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112" y="1575854"/>
            <a:ext cx="3200400" cy="491249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726FA73-BA25-F153-3D42-B54E4327DF84}"/>
              </a:ext>
            </a:extLst>
          </p:cNvPr>
          <p:cNvSpPr/>
          <p:nvPr/>
        </p:nvSpPr>
        <p:spPr>
          <a:xfrm>
            <a:off x="2782113" y="2348602"/>
            <a:ext cx="3200400" cy="39099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73449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CEA35-DE8B-D6B9-5BF1-F4377A016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F02F9F-04ED-DB3F-6DC5-36C9DBE4E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56457"/>
            <a:ext cx="7224053" cy="692146"/>
          </a:xfrm>
        </p:spPr>
        <p:txBody>
          <a:bodyPr>
            <a:noAutofit/>
          </a:bodyPr>
          <a:lstStyle/>
          <a:p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أولا  موضوع الحجاج واكتبوا فقرة لتقديمه، ثم حددوا الرأي الأول والحجج الداعمة له،  ثم الرأي المخالف والحجج الداعمة له، ثم حرروا المسودة على دفتر البحث وفق التصميم التالي: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DA0295-2CE2-9C5D-36DB-D3F916558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 de texte 25">
            <a:extLst>
              <a:ext uri="{FF2B5EF4-FFF2-40B4-BE49-F238E27FC236}">
                <a16:creationId xmlns:a16="http://schemas.microsoft.com/office/drawing/2014/main" id="{FB4B2F0C-4079-EDC1-13BA-83B8D487103C}"/>
              </a:ext>
            </a:extLst>
          </p:cNvPr>
          <p:cNvSpPr txBox="1"/>
          <p:nvPr/>
        </p:nvSpPr>
        <p:spPr>
          <a:xfrm>
            <a:off x="494790" y="1895799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مَوْضوعِ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ٱلْـحِجاجِ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 de texte 25">
            <a:extLst>
              <a:ext uri="{FF2B5EF4-FFF2-40B4-BE49-F238E27FC236}">
                <a16:creationId xmlns:a16="http://schemas.microsoft.com/office/drawing/2014/main" id="{F47DE398-0861-63C6-54D9-E3A619561D10}"/>
              </a:ext>
            </a:extLst>
          </p:cNvPr>
          <p:cNvSpPr txBox="1"/>
          <p:nvPr/>
        </p:nvSpPr>
        <p:spPr>
          <a:xfrm>
            <a:off x="494790" y="3429000"/>
            <a:ext cx="6022523" cy="16571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فِقْرَةٌ لِعَرْضِ </a:t>
            </a:r>
            <a:r>
              <a:rPr lang="ar-MA" dirty="0" err="1"/>
              <a:t>ٱلرَّأْيِ</a:t>
            </a:r>
            <a:r>
              <a:rPr lang="ar-MA" dirty="0"/>
              <a:t> ٱلْأَوَّلِ </a:t>
            </a:r>
            <a:r>
              <a:rPr lang="ar-MA" dirty="0" err="1"/>
              <a:t>وَٱلْـحُجَجِ</a:t>
            </a:r>
            <a:r>
              <a:rPr lang="ar-MA" dirty="0"/>
              <a:t> </a:t>
            </a:r>
            <a:r>
              <a:rPr lang="ar-MA" dirty="0" err="1"/>
              <a:t>ٱلدّاعِمَةِ</a:t>
            </a:r>
            <a:r>
              <a:rPr lang="ar-MA" dirty="0"/>
              <a:t> لَهُ؛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فِقْرَةٌ لِعَرْضِ </a:t>
            </a:r>
            <a:r>
              <a:rPr lang="ar-MA" dirty="0" err="1"/>
              <a:t>ٱلرَّأْيِ</a:t>
            </a:r>
            <a:r>
              <a:rPr lang="ar-MA" dirty="0"/>
              <a:t> </a:t>
            </a:r>
            <a:r>
              <a:rPr lang="ar-MA" dirty="0" err="1"/>
              <a:t>ٱلْمُخالِفِ</a:t>
            </a:r>
            <a:r>
              <a:rPr lang="ar-MA" dirty="0"/>
              <a:t> </a:t>
            </a:r>
            <a:r>
              <a:rPr lang="ar-MA" dirty="0" err="1"/>
              <a:t>وَٱلْـحُجَجِ</a:t>
            </a:r>
            <a:r>
              <a:rPr lang="ar-MA" dirty="0"/>
              <a:t> </a:t>
            </a:r>
            <a:r>
              <a:rPr lang="ar-MA" dirty="0" err="1"/>
              <a:t>ٱلدّاعِمَةِ</a:t>
            </a:r>
            <a:r>
              <a:rPr lang="ar-MA" dirty="0"/>
              <a:t> لَهُ. </a:t>
            </a:r>
          </a:p>
        </p:txBody>
      </p:sp>
      <p:sp>
        <p:nvSpPr>
          <p:cNvPr id="9" name="Zone de texte 25">
            <a:extLst>
              <a:ext uri="{FF2B5EF4-FFF2-40B4-BE49-F238E27FC236}">
                <a16:creationId xmlns:a16="http://schemas.microsoft.com/office/drawing/2014/main" id="{2D8EB4AC-79F3-B35C-68D1-0E7481C11FC9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خُلاصَةٌ أَوِ ٱلتَّعْبيرُ عَنِ </a:t>
            </a:r>
            <a:r>
              <a:rPr lang="ar-MA" dirty="0" err="1"/>
              <a:t>ٱلرَّأْيِ</a:t>
            </a:r>
            <a:r>
              <a:rPr lang="ar-MA" dirty="0"/>
              <a:t> </a:t>
            </a:r>
            <a:r>
              <a:rPr lang="ar-MA" dirty="0" err="1"/>
              <a:t>ٱلشَّخْصِيِّ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F9887F9-394C-CB0D-77D2-C74DBCCBC66F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0609525-FC35-633A-F17A-7E4F899E85C8}"/>
              </a:ext>
            </a:extLst>
          </p:cNvPr>
          <p:cNvSpPr/>
          <p:nvPr/>
        </p:nvSpPr>
        <p:spPr>
          <a:xfrm>
            <a:off x="7092299" y="3600349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F228064-CE56-10B9-AB27-8321183D26AA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0739E06-26C9-59C0-3F99-B22492CEAB2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2462745-654B-C80A-8301-503D89CFDFF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7EE9BB-EDC0-B6FA-2267-B481D12BF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37" y="1448603"/>
            <a:ext cx="866302" cy="99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0791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208179" y="3224719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C73DC-3708-AEE5-5B9E-6EDB69CA0CBF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2FDE7-865D-A1B4-3F65-7E21974AF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B25219DC-8C9D-889D-B494-6846EDD63503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3C5293A-E303-D38C-0776-8288A5DEF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426554"/>
              </p:ext>
            </p:extLst>
          </p:nvPr>
        </p:nvGraphicFramePr>
        <p:xfrm>
          <a:off x="527459" y="2141328"/>
          <a:ext cx="8089081" cy="375152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08481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659389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5043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تعريف للطاقات الأحفورية وأمثلة لها.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تعريف للطاقات النظيفة وأمثلة لها.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حجج مناسبة ( فائدتين وضررين على الأقل)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64068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5A84C-8879-BF1D-57CC-F5E8CF490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 de texte 65">
            <a:extLst>
              <a:ext uri="{FF2B5EF4-FFF2-40B4-BE49-F238E27FC236}">
                <a16:creationId xmlns:a16="http://schemas.microsoft.com/office/drawing/2014/main" id="{3139B113-FE15-C3D1-3E84-C6006EF160F0}"/>
              </a:ext>
            </a:extLst>
          </p:cNvPr>
          <p:cNvSpPr txBox="1">
            <a:spLocks/>
          </p:cNvSpPr>
          <p:nvPr/>
        </p:nvSpPr>
        <p:spPr>
          <a:xfrm>
            <a:off x="321207" y="1853184"/>
            <a:ext cx="8501585" cy="4819990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تَعَلَّمْت خِلالَ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ٱلْخامِسَةِ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مَعْلوماتٍ حَوْلَ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أَنْوعِ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خُذ(ي) مُهْلَةً لِلتَّفْكيرِ، ثُمَّ تَحَدَّث (ي) بِٱسْتِرْسالٍ لِمُدَّةِ دَقيقَةٍ مُحاوِلاً (ةً):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تَعْريفَ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وَإِعْطاءَ أَمْثِلَةٍ عَنْها؛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تَعْريفَ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ٱلنَّظيفَةِ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وَإِعْطاءَ أَمْثِلَةٍ عَنْها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6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اَلدِّفاعَ عَنِ ٱلْفِكْرَةِ ٱلتّالِيَةِ "اَلطّاقاتُ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ٱلنَّظيفَةُ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أَفْضَلُ مِنَ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ٱلطَّاقاتِ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ٱلْأَحْفورِيَّةِ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مُقَدِّماً حُجَجاً مُناسِبَةً عَنْ فَوائِدِ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ٱلنَّظيفَةِ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وَأُخْرى عَنْ أَضْرارِ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495163D5-D996-833F-062D-0E5BFFF4980F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290687237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733475" y="520725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D603CE-4B45-A6B1-3FA1-CFE675BAC8C0}"/>
              </a:ext>
            </a:extLst>
          </p:cNvPr>
          <p:cNvSpPr txBox="1"/>
          <p:nvPr/>
        </p:nvSpPr>
        <p:spPr>
          <a:xfrm>
            <a:off x="457200" y="1114112"/>
            <a:ext cx="8025320" cy="550920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تَدْويرُ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ٱلْقُمامَةِ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ٱلثَّرْوَةِ</a:t>
            </a:r>
            <a:endParaRPr lang="ar-MA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يَرْمي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بَقايا طَعامِهِ وَعُلَبَ مَشْرُوباتِهِ في سَلَّةِ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ٱلْمُهْمَلاتِ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قَلَّما يُفَكِّرُ في أَنَّ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قَدْ تَحْمِلُ في طَيّاتِها ثَرْوَةً حَقيقِيَّةً، إِذا أَعادَ تَدْويرَها بِطَريقَةٍ عِلْمِيَّةٍ سَليمَةٍ.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وَتَقومُ فِكْرَةُ تَدْويرِ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فَرْزِها أَوَّلاً وَتَصْنيفِها في حاوِياتٍ مُخْتَلِفَةِ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اَلْوَرَقُ في حاوِيَةٍ،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وَٱلزُّجاجُ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أُخْرى، </a:t>
            </a:r>
            <a:r>
              <a:rPr lang="ar-MA"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وَٱلْبْلاسْتيكُ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ثالِثَةٍ،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وَٱلْمَوادُّ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ٱلْعُضْوِيَّةُ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رابِعَةٍ. تُنْقَلُ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مَصانِعَ مُتَخَصِّصَةٍ، تُعيدُ مُعالَجَتَها وَتَحْويلَها إِلى مَوادَّ جَديدَةٍ صالِحَةٍ لِلِاسْتِعْمالِ.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وَتَتَعَدَّدُ فَوائِدُ تَدْويرِ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تَعَدُّداً يَجْعَلُهُ ضَرورَةً لا تَرَفاً؛ فَهُوَ يُقَلِّلُ مِنْ كَمِّيّاتِ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وَيُخَفِّفُ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ٱلتَّلَوُّثِ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تُسَبِّبُهُ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ٱلْأَكْياسُ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ٱلْبَلاسْتيكِيَّةُ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يُوَفِّرُ مَوادَّ أَوَّلِيَّةً بِتَكاليفَ مُنْخَفِضَةٍ.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</a:t>
            </a:r>
            <a:r>
              <a:rPr lang="fr-FR" dirty="0">
                <a:solidFill>
                  <a:srgbClr val="424D7B"/>
                </a:solidFill>
              </a:rPr>
              <a:t>4</a:t>
            </a:r>
            <a:r>
              <a:rPr lang="ar-MA" dirty="0">
                <a:solidFill>
                  <a:srgbClr val="424D7B"/>
                </a:solidFill>
              </a:rPr>
              <a:t>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79321" y="3159000"/>
            <a:ext cx="508503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المسودة.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AA9A4CD-A6BC-D406-F61B-D18F2EDDCA90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 </a:t>
            </a:r>
            <a:r>
              <a:rPr lang="ar-MA" sz="32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1D1C3-27CC-E9C7-321D-0A3EA1705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E4C2AC-B21A-D004-0486-520321A70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المسودة بصوت مرتفع؟ (مطالبة التلاميذ بتعبئة بطاقة التصحيح الذاتي-ص174- بعد المناقشة).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تغذية راجعة مناسبة حول الخط بعد الاطلاع على دفتر التلميذ.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6378F1-F66F-FF0A-6DEA-9FAC2FF9CE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78A5F36-429B-5CA6-CD4A-EE540AA29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49" y="1358693"/>
            <a:ext cx="741649" cy="8532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ED0974-EB25-74B5-D6A6-A41044ECE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73" y="2449350"/>
            <a:ext cx="7224053" cy="35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3864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66379-FE50-EA3F-355D-B9B0DB8D3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296610-1794-96A4-9598-91F1EA615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منكم يصحح أخطاءه على دفتره. ( يقدم الأستاذ المساعدة لبقية التلاميذ)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013F80-8C4F-5A4F-2B92-DF2EF26571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D5A0B2C-45E9-9A3F-796F-0763B4C62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49" y="1358693"/>
            <a:ext cx="741649" cy="85328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2BF65A-D644-25EB-25B8-3E19AE0E9618}"/>
              </a:ext>
            </a:extLst>
          </p:cNvPr>
          <p:cNvSpPr txBox="1"/>
          <p:nvPr/>
        </p:nvSpPr>
        <p:spPr>
          <a:xfrm>
            <a:off x="1479507" y="1749296"/>
            <a:ext cx="5835748" cy="146423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أَخْطائي وَفْقَ ٱلتَّوْجيهاتِ ٱلَّتي حَصَلْتُ عَلَيْها مِنْ أُسْتاذي/تي وَزُمَلائي.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7F3C7A-8124-864E-1D6B-78041567E2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748" y="2721920"/>
            <a:ext cx="3540504" cy="354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5677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B3E93-818D-9A80-931F-442F1026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9A20D-5A26-A38A-B630-223AB932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وسجلوا تاريخ اليوم، ثم انقلوا إنتاجاتكم بعد تصحيحها  بخط سليم ومقروء.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53A3A2-EE31-7CB4-25A0-EF470DFCA0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FC0E82E0-FC50-5DEB-05A0-DB0A27342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t="27978" r="58691" b="26448"/>
          <a:stretch/>
        </p:blipFill>
        <p:spPr>
          <a:xfrm>
            <a:off x="2371161" y="2206369"/>
            <a:ext cx="4057904" cy="4064000"/>
          </a:xfrm>
          <a:prstGeom prst="rect">
            <a:avLst/>
          </a:prstGeom>
        </p:spPr>
      </p:pic>
      <p:pic>
        <p:nvPicPr>
          <p:cNvPr id="7" name="Image 6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44AE5BBD-32C1-8333-E9B0-75600BA91D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21" y="1507247"/>
            <a:ext cx="709115" cy="81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1624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على كراساتكم وعلى كتيبات "مفكرتي".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54CD25-D198-D96D-5BE2-3614B96D2917}"/>
              </a:ext>
            </a:extLst>
          </p:cNvPr>
          <p:cNvSpPr txBox="1"/>
          <p:nvPr/>
        </p:nvSpPr>
        <p:spPr>
          <a:xfrm>
            <a:off x="1124640" y="3164731"/>
            <a:ext cx="6894720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دُروسي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ٱسْتِعْداداً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لِفَرْضِ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ٱلْمُراقَبَةِ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ٱلْمُسْتَمِرَّةِ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513869" y="2839748"/>
            <a:ext cx="7474225" cy="890781"/>
            <a:chOff x="553320" y="2851205"/>
            <a:chExt cx="7474225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553320" y="3070709"/>
              <a:ext cx="57814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معجم المرحلة؟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18917</TotalTime>
  <Words>1456</Words>
  <Application>Microsoft Office PowerPoint</Application>
  <PresentationFormat>Affichage à l'écran (4:3)</PresentationFormat>
  <Paragraphs>214</Paragraphs>
  <Slides>39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39</vt:i4>
      </vt:variant>
    </vt:vector>
  </HeadingPairs>
  <TitlesOfParts>
    <vt:vector size="71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Viga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في هذه الحصة، ستطبقون ما تعلمتموه خلال جميع الحصص السابقة لكتابة نص حجاجي.</vt:lpstr>
      <vt:lpstr>من يذكرنا بتعريف النص الحجاجي؟ </vt:lpstr>
      <vt:lpstr>نتذكر جماعة. من يقرأ؟</vt:lpstr>
      <vt:lpstr>من يذكرنا بمعنى الرأي؟</vt:lpstr>
      <vt:lpstr>نتذكر جماعة. من يقرأ؟ </vt:lpstr>
      <vt:lpstr>من يذكرنا بتعريف الحجة؟</vt:lpstr>
      <vt:lpstr>نتذكر جماعة. من يقرأ؟ </vt:lpstr>
      <vt:lpstr>من يذكرنا بتصميم النص الحجاجي؟</vt:lpstr>
      <vt:lpstr>نتذكر جماعة. من يقرأ؟ </vt:lpstr>
      <vt:lpstr> من يذكرنا بأنواع الحجج التي تعلمتموها في حصة سابقة؟ </vt:lpstr>
      <vt:lpstr> من يقرأ؟ </vt:lpstr>
      <vt:lpstr>من يذكرنا بأساليب عرض الحجج التي تعلمتموها في حصة سابقة؟ </vt:lpstr>
      <vt:lpstr>من يقرأ؟</vt:lpstr>
      <vt:lpstr>خذوا كراساتكم، الصفحة 173. </vt:lpstr>
      <vt:lpstr> أحدكم يقرأ الوضعية الأولى ثم آخر يقرأ  الوضعية الثانية.   ما الوضعية التي تفضلونها؟ </vt:lpstr>
      <vt:lpstr>حددوا أولا  موضوع الحجاج واكتبوا فقرة لتقديمه، ثم حددوا الرأي الأول والحجج الداعمة له،  ثم الرأي المخالف والحجج الداعمة له، ثم حرروا المسودة على دفتر البحث وفق التصميم التالي: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 من يقرأ المسودة بصوت مرتفع؟ (مطالبة التلاميذ بتعبئة بطاقة التصحيح الذاتي-ص174- بعد المناقشة). يقدم الأستاذ تغذية راجعة مناسبة حول الخط بعد الاطلاع على دفتر التلميذ.</vt:lpstr>
      <vt:lpstr>كل منكم يصحح أخطاءه على دفتره. ( يقدم الأستاذ المساعدة لبقية التلاميذ) </vt:lpstr>
      <vt:lpstr>خذوا دفاتر القسم وسجلوا تاريخ اليوم، ثم انقلوا إنتاجاتكم بعد تصحيحها  بخط سليم ومقروء.</vt:lpstr>
      <vt:lpstr>اختتام الحصة</vt:lpstr>
      <vt:lpstr>راجعوا دروسكم على كراساتكم وعلى كتيبات "مفكرتي".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267</cp:revision>
  <dcterms:created xsi:type="dcterms:W3CDTF">2023-09-20T21:35:22Z</dcterms:created>
  <dcterms:modified xsi:type="dcterms:W3CDTF">2026-06-08T07:07:18Z</dcterms:modified>
</cp:coreProperties>
</file>