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7"/>
  </p:notesMasterIdLst>
  <p:handoutMasterIdLst>
    <p:handoutMasterId r:id="rId68"/>
  </p:handoutMasterIdLst>
  <p:sldIdLst>
    <p:sldId id="2147482937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952" r:id="rId28"/>
    <p:sldId id="2147482841" r:id="rId29"/>
    <p:sldId id="2147482836" r:id="rId30"/>
    <p:sldId id="2147482880" r:id="rId31"/>
    <p:sldId id="2147482881" r:id="rId32"/>
    <p:sldId id="2147482839" r:id="rId33"/>
    <p:sldId id="2147482871" r:id="rId34"/>
    <p:sldId id="2147482842" r:id="rId35"/>
    <p:sldId id="2147482843" r:id="rId36"/>
    <p:sldId id="2147482896" r:id="rId37"/>
    <p:sldId id="2147482894" r:id="rId38"/>
    <p:sldId id="2147482953" r:id="rId39"/>
    <p:sldId id="2147482898" r:id="rId40"/>
    <p:sldId id="2147482954" r:id="rId41"/>
    <p:sldId id="2147482899" r:id="rId42"/>
    <p:sldId id="2147482734" r:id="rId43"/>
    <p:sldId id="2147482872" r:id="rId44"/>
    <p:sldId id="2147482955" r:id="rId45"/>
    <p:sldId id="2147482956" r:id="rId46"/>
    <p:sldId id="2147482957" r:id="rId47"/>
    <p:sldId id="2147482900" r:id="rId48"/>
    <p:sldId id="2147482901" r:id="rId49"/>
    <p:sldId id="2147482958" r:id="rId50"/>
    <p:sldId id="2147482959" r:id="rId51"/>
    <p:sldId id="2147482960" r:id="rId52"/>
    <p:sldId id="2147482961" r:id="rId53"/>
    <p:sldId id="2147482962" r:id="rId54"/>
    <p:sldId id="2147482963" r:id="rId55"/>
    <p:sldId id="2147482964" r:id="rId56"/>
    <p:sldId id="2147482965" r:id="rId57"/>
    <p:sldId id="2147482967" r:id="rId58"/>
    <p:sldId id="2147482966" r:id="rId59"/>
    <p:sldId id="2147482945" r:id="rId60"/>
    <p:sldId id="2147482947" r:id="rId61"/>
    <p:sldId id="2147482948" r:id="rId62"/>
    <p:sldId id="2147482704" r:id="rId63"/>
    <p:sldId id="2147482869" r:id="rId64"/>
    <p:sldId id="2147482752" r:id="rId65"/>
    <p:sldId id="2147482707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9" d="100"/>
          <a:sy n="79" d="100"/>
        </p:scale>
        <p:origin x="164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slide" Target="slides/slide46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B682C-0BF9-C702-3886-9ABE29E1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861F86-7CC4-4992-CFB5-CD715F532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B2F278B-C5B1-59B5-18C7-57AB04866A8C}"/>
              </a:ext>
            </a:extLst>
          </p:cNvPr>
          <p:cNvSpPr txBox="1"/>
          <p:nvPr/>
        </p:nvSpPr>
        <p:spPr>
          <a:xfrm rot="20954829">
            <a:off x="3220432" y="3318477"/>
            <a:ext cx="1560556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908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25998" y="3322985"/>
            <a:ext cx="3779999" cy="1381594"/>
            <a:chOff x="4749868" y="5023288"/>
            <a:chExt cx="3780000" cy="138159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49868" y="5324882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307532" y="4799984"/>
            <a:ext cx="3780000" cy="1410017"/>
            <a:chOff x="941728" y="4863095"/>
            <a:chExt cx="3780000" cy="1410017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941728" y="5193112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1152804" y="4863095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307532" y="3332498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307532" y="1918341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460143" y="23696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(50 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432821" y="384096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داعمة ( 50 د)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460143" y="529547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( 50د).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806001" y="3854015"/>
            <a:ext cx="3418760" cy="733969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9A9222-1038-2318-6898-77C964114A33}"/>
              </a:ext>
            </a:extLst>
          </p:cNvPr>
          <p:cNvGrpSpPr/>
          <p:nvPr/>
        </p:nvGrpSpPr>
        <p:grpSpPr>
          <a:xfrm flipH="1">
            <a:off x="4626000" y="1918341"/>
            <a:ext cx="3780000" cy="1332000"/>
            <a:chOff x="648000" y="1944000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5AAC905-1D22-7108-B018-FA5EEFF23C0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8A614DB-9785-3608-28F8-AE5BC17CCA0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B84A139A-DCA0-E0CC-7C1D-D498A6EA8DE9}"/>
              </a:ext>
            </a:extLst>
          </p:cNvPr>
          <p:cNvSpPr txBox="1">
            <a:spLocks/>
          </p:cNvSpPr>
          <p:nvPr/>
        </p:nvSpPr>
        <p:spPr>
          <a:xfrm>
            <a:off x="4806000" y="235098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 تصحيح نشاط تشغيل التلاميذ أثناء تمرير الرائزين)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(30د).</a:t>
            </a:r>
          </a:p>
        </p:txBody>
      </p:sp>
      <p:pic>
        <p:nvPicPr>
          <p:cNvPr id="10" name="Image 9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C019D9-38FE-02A3-F902-EA38CDC6C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25999" y="4882160"/>
            <a:ext cx="3831420" cy="1362012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A26BD982-1B83-1209-BD25-A067D2633338}"/>
              </a:ext>
            </a:extLst>
          </p:cNvPr>
          <p:cNvSpPr txBox="1">
            <a:spLocks/>
          </p:cNvSpPr>
          <p:nvPr/>
        </p:nvSpPr>
        <p:spPr>
          <a:xfrm>
            <a:off x="4877364" y="530040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دعم  ( 20 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تراكيب  (30د).</a:t>
            </a: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7BE14910-601A-93F5-73D5-92BBFA34C2B4}"/>
              </a:ext>
            </a:extLst>
          </p:cNvPr>
          <p:cNvSpPr/>
          <p:nvPr/>
        </p:nvSpPr>
        <p:spPr>
          <a:xfrm>
            <a:off x="7037364" y="487560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20 دقيقة من كل حصة لتمرير رائزي التحدث والطلاقة؛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تخصيص 20 دقيقة لتصحيح نشاط تشغيل التلاميذ ومعالجة تعثراتهم المرتبطة به؛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الدعم وأنجزوا الأنشطة التالية.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سأسجلها على السبورة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29A1C0-FEC4-0FDE-4C08-AEDC175F4F2A}"/>
              </a:ext>
            </a:extLst>
          </p:cNvPr>
          <p:cNvSpPr txBox="1"/>
          <p:nvPr/>
        </p:nvSpPr>
        <p:spPr>
          <a:xfrm>
            <a:off x="243191" y="1704305"/>
            <a:ext cx="8287965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	اُرْسُم (ي) 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ٱلْهَمْزَةَ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 مَكانَ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 : 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-.. هَلَّ.. لْعيدُ                           -..لتُّفّاحَةُ ..لنّاضِجَةُ                   - .. كْتُبِ.. لدَّرْسَ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اُرْسُم (ي)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ٱسم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"ابن" مَكانَ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بِإِثْباتِ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ٱلْهَمْزَةِ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بِحَذْفِها.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- يا ....  عَلِيٍّ أَقْبِلْ!                       - 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أَخالِدُ ...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زَيْدٍ حاضِرٌ؟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           -  مُحَمَّدٌ ....... عَلِيٍّ.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جاءَ والِدُ ........ إِبْراهيمَ.             - .......بْنُ تَيْمِيَّةَ عالِمٌ.                                -  يا سَعْدُ ......بْنَ عَبْدِ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أَعِد (ي) كِتابَةَ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ٱلتّالِيَتَيْنِ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تَصْحيحِ ٱلْأَخْطاءِ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ٱلْإِمْلائِيَّةِ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ٱلْوارِدَةِ فيهِما.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- يَشْعُرُ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ٱجْتازو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ٱلِامْتِحانَ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بِتَفَوُّقٍ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- قالَ عَبْدُ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ٱلرَّحْمانِ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:"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اِغْسِلو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أَيْديَكُمْ قَبْلَ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 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4. اُكْتُب(ي)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ٱلِاسْمَ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ٱلْوارِدَ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ٱلْقَوْسَيْنِ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مُنَوَّناً مَكانَ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ٱلنُّقَطِ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 رَمَى (رامي).............ٱلْهَدَفَ بِدِقَّةٍ.                                   - دَعا (مُنادي )................... 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ٱلْمَحْفَلِ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 سَكَنْتُ في (مَأْوى )...................   آمِنٍ.                        - قَدَّمَ  (شّاكي)............. 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مَظْلَمَتَهُ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لِقاضي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</a:p>
          <a:p>
            <a:pPr algn="r" rtl="1">
              <a:spcAft>
                <a:spcPts val="800"/>
              </a:spcAft>
              <a:buNone/>
            </a:pPr>
            <a:endParaRPr lang="ar-MA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spcAft>
                <a:spcPts val="800"/>
              </a:spcAft>
              <a:buNone/>
            </a:pPr>
            <a:endParaRPr lang="ar-MA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spcAft>
                <a:spcPts val="800"/>
              </a:spcAft>
              <a:buNone/>
            </a:pPr>
            <a:endParaRPr lang="ar-MA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633843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208179" y="3224719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96C99-9819-E1C9-3B10-7B2156793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C54064F6-83A4-9CA6-3DF9-A939A7D50F53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8CB5730-5F5E-2C9C-0B26-DCF4988EBC2B}"/>
              </a:ext>
            </a:extLst>
          </p:cNvPr>
          <p:cNvGraphicFramePr>
            <a:graphicFrameLocks noGrp="1"/>
          </p:cNvGraphicFramePr>
          <p:nvPr/>
        </p:nvGraphicFramePr>
        <p:xfrm>
          <a:off x="527459" y="2141328"/>
          <a:ext cx="8089081" cy="39929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08481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659389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10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للكارثة الطبيعة.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مثالين، على الأقل، للكوارث الطبيعة.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الرأي 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حجتين على الأقل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758073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68576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0114F-958E-59C1-90F0-FE409C33C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72676388-32CE-673F-4045-34F65EC059A0}"/>
              </a:ext>
            </a:extLst>
          </p:cNvPr>
          <p:cNvSpPr txBox="1">
            <a:spLocks/>
          </p:cNvSpPr>
          <p:nvPr/>
        </p:nvSpPr>
        <p:spPr>
          <a:xfrm>
            <a:off x="321207" y="1709604"/>
            <a:ext cx="8501585" cy="4776281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تَعَلَّمْت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ٱلْخامِسَةِ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مَعْلوماتٍ حَوْلَ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ٱلْكَوارِثِ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ٱلطَّبيعِيَّةِ. خُذ(ي) مُهْلَةً لِلتَّفْكيرِ، ثُمَّ تَحَدَّث (ي) بِٱسْتِرْسالٍ لِمُدَّةِ دَقيقَةٍ مُحاوِلاً 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ٱلْكارِثَةِ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ٱلطَّبيعِيَّةِ؛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إِعْطاءَ أَمْثِلَةٍ لِلْكَوارِثِ ٱلطَّبيعِيَّةِ؛</a:t>
            </a:r>
            <a:endParaRPr lang="ar-MA" sz="2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اَلتَّعْبيرَ عَنْ رَأْيِك حَوْلَ "اَلْمَسْؤولِ عَنِ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ٱلْكَوارِثِ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ٱلطَّبيعِيَّةِ"، هَلْ هُوَ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ٱلْإِنْسانُ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أَمِ ٱلطَّبيعَةُ نَفْسُها؟ مُقَدِّماً (ةً) ثَلاثَ حُجَجٍ مُناسِبَةٍ؛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F636069A-E763-E09F-5228-83DF91DB270F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247510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733475" y="520725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D6B39F-28BA-0E4E-302B-C695B52B33B2}"/>
              </a:ext>
            </a:extLst>
          </p:cNvPr>
          <p:cNvSpPr txBox="1"/>
          <p:nvPr/>
        </p:nvSpPr>
        <p:spPr>
          <a:xfrm>
            <a:off x="486383" y="1286765"/>
            <a:ext cx="8025320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طاقَةُ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 قُوَّةٌ مِنْ صَميمِ ٱلطَّبيعَةِ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تَتَدَفَّقُ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أَعالي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لا تَسْقي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فَحَسْبُ، بَلْ تَحْمِلُ في جَرَيانِها طاقَةً هائِلَةً يَسْتَطيعُ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تَسْخيرَها لِإِنْتاجِ كَهْرَباءَ مُتَجَدِّدَةٍ تَنْفَعُ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ٱلْأَفْرادَ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وَٱلْمُجْتَمَعاتِ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تَقومُ فِكْرَةُ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ٱلْمائِيَّةِ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بِناءِ سُدودٍ ضَخْمَةٍ عَبْرَ مَجاري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ٱلْأَنْهارِ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فَتَتَجَمَّعُ خَلْفَها كَمِّيَّاتٌ هائِلَةٌ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وَحينَ تَنْدَفِعُ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بِقُوَّةٍ عَبْرَ أَنابيبَ ضَيِّقَةٍ، تُوَلِّدُ طاقَةً كَهْرَبائِيَّةً، يَتِمُّ تَوْزيعُها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وَٱلْقُرى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وَكُلَّما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ٱرْتَفَعَ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مَنْسوبُ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وَٱزْدادَ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تَدَفُّقُها، تَضاعَفَ إِنْتاجُ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وَٱتَّسَعَ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نِطاقُ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ٱلِاسْتِفادَةِ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مِنْها.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تَتَمَيَّزُ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ٱلْمائِيَّةُ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بِمَزايا تَجْعَلُها رِهاناً حَقيقِيّاً لِلتَّنْمِيَةِ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ٱلْمُسْتَدامَةِ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فَهِيَ طاقَةٌ نَظيفَةٌ لا تُلَوِّثُ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وَمَصْدَرُها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يَتَجَدَّدُ مَعَ كُلِّ مَوْسِمِ أَمْطارٍ. 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BD75-8D80-AED4-B4F6-328C1A49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9BB544BC-584D-6295-DEAF-CAF0EC55DE8C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تصحيح نشاط تشغيل التلاميذ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49C01A-1895-3AA3-A678-2549EDECC9ED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 </a:t>
            </a:r>
            <a:r>
              <a:rPr lang="ar-MA" sz="32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88938315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1D1C3-27CC-E9C7-321D-0A3EA1705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4C2AC-B21A-D004-0486-520321A70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نصحح جماعة.  من يصحح النشاط الأول على السبورة  مع توضيح كيف توصل إلى الجواب؟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من يذكرنا بطريقة تحديد نوع الهمزة في بداية الكلمة؟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6378F1-F66F-FF0A-6DEA-9FAC2FF9C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E03803-DC16-75F4-DEC6-E48C508E1D76}"/>
              </a:ext>
            </a:extLst>
          </p:cNvPr>
          <p:cNvSpPr txBox="1"/>
          <p:nvPr/>
        </p:nvSpPr>
        <p:spPr>
          <a:xfrm>
            <a:off x="573932" y="2375514"/>
            <a:ext cx="7996136" cy="31668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اُرْسُم (ي) 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ٱلْهَمْزَةَ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 مَكانَ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 : 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-.. هَلَّ.. لْعيدُ                          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-..لتُّفّاحَةُ ..لنّاضِجَةُ                   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- .. كْتُبِ.. لدَّرْسَ</a:t>
            </a:r>
          </a:p>
        </p:txBody>
      </p:sp>
    </p:spTree>
    <p:extLst>
      <p:ext uri="{BB962C8B-B14F-4D97-AF65-F5344CB8AC3E}">
        <p14:creationId xmlns:p14="http://schemas.microsoft.com/office/powerpoint/2010/main" val="12119386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3E93-818D-9A80-931F-442F1026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9A20D-5A26-A38A-B630-223AB932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السؤال الثاني. من يصحح على السبورة مع توضيح كيف توصل إلى الجواب؟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بحالات حذف همزة "ابن"؟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53A3A2-EE31-7CB4-25A0-EF470DFCA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ADCE5D-35ED-AEC4-6621-9E8ADF3AD4DD}"/>
              </a:ext>
            </a:extLst>
          </p:cNvPr>
          <p:cNvSpPr txBox="1"/>
          <p:nvPr/>
        </p:nvSpPr>
        <p:spPr>
          <a:xfrm>
            <a:off x="814787" y="2052039"/>
            <a:ext cx="7554969" cy="39159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اُرْسُم (ي)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ٱسم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"ابن" مَكانَ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ٱلنُّقَطِ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بِإِثْباتِ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ٱلْهَمْزَةِ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بِحَذْفِها.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- يا ....  عَلِيٍّ أَقْبِلْ!          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- أَخالِدُ ......زَيْدٍ حاضِرٌ؟  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-  مُحَمَّدٌ ....... عَلِيٍّ.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 جاءَ والِدُ ........ إِبْراهيمَ.             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.......بْنُ تَيْمِيَّةَ عالِمٌ.                               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-  يا سَعْدُ ......بْنَ عَبْدِ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541624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D3C50-DCB3-2C6E-1D06-3BED61F73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0B7F3-5566-0CF0-3FC7-084BA609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الثالث.  من يصحح على السبورة مع توضيح كيف توصل إلى الجواب؟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بالكلمات التي يخالف نطقها رسمها؟ ( توجيه التلاميذ إلى الصفحة  77  لإعادة قراءة القاعدة.)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0F9AB1-5C96-F70B-0483-C20E4F112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36F96D-F88E-DAAC-84E3-1C0BA8D96EE4}"/>
              </a:ext>
            </a:extLst>
          </p:cNvPr>
          <p:cNvSpPr txBox="1"/>
          <p:nvPr/>
        </p:nvSpPr>
        <p:spPr>
          <a:xfrm>
            <a:off x="400450" y="2414701"/>
            <a:ext cx="8343100" cy="237511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R="666750" lvl="0" algn="r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أَعِد (ي) كِتابَةَ </a:t>
            </a:r>
            <a:r>
              <a:rPr lang="ar-S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ٱلْجُمْلَتَيْنِ</a:t>
            </a:r>
            <a:r>
              <a:rPr lang="ar-S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ٱلتّالِيَتَيْنِ</a:t>
            </a:r>
            <a:r>
              <a:rPr lang="ar-S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تَصْحيحِ ٱلْأَخْطاءِ </a:t>
            </a:r>
            <a:r>
              <a:rPr lang="ar-S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ٱلْإِمْلائِيَّةِ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ٱلْوارِدَةِ فيهِما.</a:t>
            </a:r>
            <a:endParaRPr lang="ar-MA" sz="3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marR="666750" lvl="0" indent="-571500" algn="just" rtl="1">
              <a:lnSpc>
                <a:spcPct val="150000"/>
              </a:lnSpc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يَشْعُرُ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ٱللَّذينَ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ٱجْتازو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ٱلِامْتِحانَ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بِتَفَوُّقٍ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marR="666750" lvl="0" indent="-571500" algn="just" rtl="1">
              <a:lnSpc>
                <a:spcPct val="150000"/>
              </a:lnSpc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قالَ عَبْدُ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ٱلرَّحْمانِ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:"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اِغْسِلو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أَيْديَكُمْ قَبْلَ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ٱلْأَكْلِ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 </a:t>
            </a:r>
          </a:p>
        </p:txBody>
      </p:sp>
    </p:spTree>
    <p:extLst>
      <p:ext uri="{BB962C8B-B14F-4D97-AF65-F5344CB8AC3E}">
        <p14:creationId xmlns:p14="http://schemas.microsoft.com/office/powerpoint/2010/main" val="43075490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0E717-D79C-DA61-3511-3032474D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8BEF-40E8-FD4E-8A85-18DC6C65A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الرابع.  من يصحح على السبورة مع توضيح كيف توصل إلى الجواب؟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بقاعدة تنوين الاسمين المقصور والمنقوص بعد تعريف كل منهما؟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E43D4E-301D-E3C9-5698-86FEE5AE43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8E5667-3824-6710-DE29-B1C3F893ED39}"/>
              </a:ext>
            </a:extLst>
          </p:cNvPr>
          <p:cNvSpPr txBox="1"/>
          <p:nvPr/>
        </p:nvSpPr>
        <p:spPr>
          <a:xfrm>
            <a:off x="953311" y="2181237"/>
            <a:ext cx="7527592" cy="31668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R="666750" lvl="0"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اُكْتُب(ي)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ٱلِاسْمَ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ٱلْوارِدَ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ٱلْقَوْسَيْنِ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مُنَوَّناً مَكانَ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ٱلنُّقَطِ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R="666750" lvl="0" algn="r" rtl="1"/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 رَمَى (رامي).............ٱلْهَدَفَ بِدِقَّةٍ.                                   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R="666750" lvl="0"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دَعا (مُنادي )................... 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ٱلْمَحْفَلِ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R="666750" lvl="0" algn="r" rtl="1"/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 سَكَنْتُ في (مَأْوى )...................   آمِنٍ.                       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R="666750" lvl="0"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قَدَّمَ  (شّاكي)............. 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مَظْلَمَتَهُ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لِقاضي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S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666764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9A17A-FAA1-9DED-605B-5AFED4A60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3CE7A55-F664-EA0C-29CE-7389AA9667A5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صَحِّحوا عَلى دَفاتِرِكُمْ. </a:t>
            </a:r>
          </a:p>
        </p:txBody>
      </p:sp>
    </p:spTree>
    <p:extLst>
      <p:ext uri="{BB962C8B-B14F-4D97-AF65-F5344CB8AC3E}">
        <p14:creationId xmlns:p14="http://schemas.microsoft.com/office/powerpoint/2010/main" val="25583935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lang="ar-MA" sz="2800" dirty="0"/>
              <a:t>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581331" y="18071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التوكيد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892799" y="1785197"/>
            <a:ext cx="1114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47D03-EE1C-2CE3-1F1A-0BC3C61D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42694-6935-1345-62BB-19305AC8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في هذه الحصة التوكيد ووظيفته في الجملة، من خلال الإجابة عن السؤالين التاليين: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78043C-F49E-3B5A-9E8C-263739062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FEA7CE2D-866A-4D3C-EE5E-41EBA233FC98}"/>
              </a:ext>
            </a:extLst>
          </p:cNvPr>
          <p:cNvSpPr txBox="1">
            <a:spLocks/>
          </p:cNvSpPr>
          <p:nvPr/>
        </p:nvSpPr>
        <p:spPr>
          <a:xfrm>
            <a:off x="1741252" y="2772383"/>
            <a:ext cx="5348598" cy="21668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360363" indent="-360363" algn="r">
              <a:buFont typeface="Arial" panose="020B0604020202020204" pitchFamily="34" charset="0"/>
              <a:buChar char="•"/>
            </a:pP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 ٱلْمَقْصودُ </a:t>
            </a:r>
            <a:r>
              <a:rPr lang="ar-MA" sz="5400" dirty="0" err="1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بِٱلتَّوْكيدِ</a:t>
            </a: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؟ </a:t>
            </a:r>
          </a:p>
          <a:p>
            <a:pPr marL="360363" indent="-360363" algn="r">
              <a:buFont typeface="Arial" panose="020B0604020202020204" pitchFamily="34" charset="0"/>
              <a:buChar char="•"/>
            </a:pP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 وَظيفَتُهُ في ٱلْجُمْلَةِ؟ </a:t>
            </a:r>
          </a:p>
        </p:txBody>
      </p:sp>
    </p:spTree>
    <p:extLst>
      <p:ext uri="{BB962C8B-B14F-4D97-AF65-F5344CB8AC3E}">
        <p14:creationId xmlns:p14="http://schemas.microsoft.com/office/powerpoint/2010/main" val="184459337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28BE2-3DBB-99BC-4418-1F7BA9AE6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6D588-6BE9-C688-4C88-1FFF4BB2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التعريف التالي. سأقرأ ثم أعين تلميذين لإعادة القراءة.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8058C6-E9AB-B9BF-ED98-17C89AEBF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2FCB94FC-327A-43A8-24EC-416182FBA58E}"/>
              </a:ext>
            </a:extLst>
          </p:cNvPr>
          <p:cNvSpPr txBox="1">
            <a:spLocks/>
          </p:cNvSpPr>
          <p:nvPr/>
        </p:nvSpPr>
        <p:spPr>
          <a:xfrm>
            <a:off x="1158399" y="2898841"/>
            <a:ext cx="7335289" cy="18567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اَلتَّوْكيدُ كَلِمَةٌ  تَرِدُ في ٱلْجُمْلَةِ لِتَأْكيدِ وَتَثْبيتِ </a:t>
            </a:r>
            <a:r>
              <a:rPr lang="ar-MA" sz="540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ٱسْمٍ</a:t>
            </a: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أَوْ فِعْلٍ أَوْ حَرْفٍ قَبْلَها.</a:t>
            </a:r>
          </a:p>
        </p:txBody>
      </p:sp>
    </p:spTree>
    <p:extLst>
      <p:ext uri="{BB962C8B-B14F-4D97-AF65-F5344CB8AC3E}">
        <p14:creationId xmlns:p14="http://schemas.microsoft.com/office/powerpoint/2010/main" val="165508973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B8BE5-321B-9719-A408-3DAB765F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502B77-F631-2968-0A0B-FCB936343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90" y="675854"/>
            <a:ext cx="7459497" cy="756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مثال: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أن كلمة (الطبيب) في الجملة وردت لتأكيد الكلمة التي قبلها (الطبيب)، أي تكرار الكلمة نفسها . نقول أنه توكيد لفظي.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02BE9F-5673-7EBA-764D-5037210E5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6B9CA834-595E-CA80-42F9-C128785EC3D3}"/>
              </a:ext>
            </a:extLst>
          </p:cNvPr>
          <p:cNvSpPr txBox="1">
            <a:spLocks/>
          </p:cNvSpPr>
          <p:nvPr/>
        </p:nvSpPr>
        <p:spPr>
          <a:xfrm>
            <a:off x="729574" y="3200400"/>
            <a:ext cx="7459498" cy="18567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      حَضَرَ </a:t>
            </a:r>
            <a:r>
              <a:rPr lang="ar-MA" sz="5400" dirty="0" err="1">
                <a:solidFill>
                  <a:srgbClr val="00B050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ٱلطَّبيبُ</a:t>
            </a: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rgbClr val="FF0000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ٱلطَّبيبُ</a:t>
            </a: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إِلى ٱلْمَدْرَسَةِ</a:t>
            </a:r>
          </a:p>
        </p:txBody>
      </p:sp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B993BDCD-163B-0394-495B-0BA0AF76BD46}"/>
              </a:ext>
            </a:extLst>
          </p:cNvPr>
          <p:cNvSpPr/>
          <p:nvPr/>
        </p:nvSpPr>
        <p:spPr>
          <a:xfrm>
            <a:off x="4572000" y="3200400"/>
            <a:ext cx="1400783" cy="350196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306BDDD8-A763-A743-3CFE-00F8AF67FE3C}"/>
              </a:ext>
            </a:extLst>
          </p:cNvPr>
          <p:cNvSpPr/>
          <p:nvPr/>
        </p:nvSpPr>
        <p:spPr>
          <a:xfrm>
            <a:off x="2173323" y="1956191"/>
            <a:ext cx="2286000" cy="863872"/>
          </a:xfrm>
          <a:prstGeom prst="wedgeRoundRectCallout">
            <a:avLst>
              <a:gd name="adj1" fmla="val 34912"/>
              <a:gd name="adj2" fmla="val 164971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لَفْظِيٌّ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236899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E1E12-4197-C16A-F38F-A3FA4671A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8726FE-BA0C-A64F-1907-49C3E745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675854"/>
            <a:ext cx="7224053" cy="756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آخر. 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أن كلمة (نفس) في الجملة وردت لتأكيد الكلمة التي قبلها (الطبيب) ، وهي متصلة بضمير يعود على الكلمة التي قبلها. "نفسه"، الهاء تعود على الطبيب. وفي هذه الحالة يسمى توكيدا معنويا.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2F39EC-BC9E-39D1-F280-46E5E54F9B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D82CF08A-24B8-A996-BB28-C1A0F7C610BF}"/>
              </a:ext>
            </a:extLst>
          </p:cNvPr>
          <p:cNvSpPr txBox="1">
            <a:spLocks/>
          </p:cNvSpPr>
          <p:nvPr/>
        </p:nvSpPr>
        <p:spPr>
          <a:xfrm>
            <a:off x="910258" y="3035028"/>
            <a:ext cx="7459498" cy="18567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     حَضَرَ </a:t>
            </a:r>
            <a:r>
              <a:rPr lang="ar-MA" sz="5400" dirty="0" err="1">
                <a:solidFill>
                  <a:srgbClr val="00B050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ٱلطَّبيبُ</a:t>
            </a: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rgbClr val="FF0000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نَفْسُـــ</a:t>
            </a:r>
            <a:r>
              <a:rPr lang="ar-MA" sz="5400" dirty="0">
                <a:solidFill>
                  <a:srgbClr val="00B050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ــهُ</a:t>
            </a: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إِلى ٱلْمَدْرَسَةِ.</a:t>
            </a:r>
          </a:p>
        </p:txBody>
      </p:sp>
      <p:sp>
        <p:nvSpPr>
          <p:cNvPr id="4" name="Flèche : courbe vers le bas 3">
            <a:extLst>
              <a:ext uri="{FF2B5EF4-FFF2-40B4-BE49-F238E27FC236}">
                <a16:creationId xmlns:a16="http://schemas.microsoft.com/office/drawing/2014/main" id="{C144FB53-121F-D747-6BA9-010DEF3BEB02}"/>
              </a:ext>
            </a:extLst>
          </p:cNvPr>
          <p:cNvSpPr/>
          <p:nvPr/>
        </p:nvSpPr>
        <p:spPr>
          <a:xfrm>
            <a:off x="4572000" y="3200400"/>
            <a:ext cx="1400783" cy="350196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227FB4A1-EE17-725C-BF6A-3B3E304FD7D5}"/>
              </a:ext>
            </a:extLst>
          </p:cNvPr>
          <p:cNvSpPr/>
          <p:nvPr/>
        </p:nvSpPr>
        <p:spPr>
          <a:xfrm>
            <a:off x="2212234" y="1772520"/>
            <a:ext cx="2058208" cy="756000"/>
          </a:xfrm>
          <a:prstGeom prst="wedgeRoundRectCallout">
            <a:avLst>
              <a:gd name="adj1" fmla="val 81229"/>
              <a:gd name="adj2" fmla="val 212580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مَعْنَوِيٌّ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058149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C5B3-8E17-9379-F25E-0F36FF65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036D7-905D-9E2E-3985-A145388A2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 ألفاظ أخرى يمكن استعمالها للتوكيد المعنوي . سأقرؤها ثم أعين تلميذين لإعادة قراءتها.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سأوضح لكم معانيها.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7E5EA8-233D-4F0F-03F5-5A3E4C6BEA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8B5FCC70-7DC7-569B-826F-11F6AFE656CE}"/>
              </a:ext>
            </a:extLst>
          </p:cNvPr>
          <p:cNvSpPr txBox="1">
            <a:spLocks/>
          </p:cNvSpPr>
          <p:nvPr/>
        </p:nvSpPr>
        <p:spPr>
          <a:xfrm>
            <a:off x="1070043" y="2830749"/>
            <a:ext cx="7459498" cy="22847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نَفْسُ</a:t>
            </a:r>
            <a:r>
              <a:rPr lang="ar-MA" sz="66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</a:t>
            </a:r>
            <a:r>
              <a:rPr lang="ar-MA" sz="66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ذاتُ- عَيْنُ - كُلُّ - جَميعُ - عامَّةُ - كِلا – كِلْتا.</a:t>
            </a:r>
          </a:p>
        </p:txBody>
      </p:sp>
    </p:spTree>
    <p:extLst>
      <p:ext uri="{BB962C8B-B14F-4D97-AF65-F5344CB8AC3E}">
        <p14:creationId xmlns:p14="http://schemas.microsoft.com/office/powerpoint/2010/main" val="307977611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28369-29B3-001B-1B79-A8CCC6EA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5CD65-AA36-F947-2DC7-29FEDA63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مثال آخر. من يحدد التوكيد الوارد في الجملة ونوعه؟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849DA0-1A00-0BC4-AB35-2A84936B28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59DFC0E-0437-9C85-B537-FFF69B06AEA7}"/>
              </a:ext>
            </a:extLst>
          </p:cNvPr>
          <p:cNvSpPr txBox="1"/>
          <p:nvPr/>
        </p:nvSpPr>
        <p:spPr>
          <a:xfrm>
            <a:off x="821519" y="3092207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 ٱلتِّلْميذُ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ٱلصّورَةَ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ٱلصّورَةَ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بِإتْقانٍ وَجَمالٍ.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11571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FFA13-173D-3FAF-DB28-C8AE6E2DD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C3388-EE49-EA09-F734-FB83A9CE3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512E70-7B26-4F85-09E3-9618945B65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A084AA2-C507-5D85-FDD2-BAE6E5913F7D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 ٱلتِّلْميذُ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ٱلصّورَةَ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ٱلصّورَةَ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بِإتْقانٍ وَجَمالٍ.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7BBAC35B-7AE8-EA46-0429-E92FCEABAA07}"/>
              </a:ext>
            </a:extLst>
          </p:cNvPr>
          <p:cNvSpPr/>
          <p:nvPr/>
        </p:nvSpPr>
        <p:spPr>
          <a:xfrm>
            <a:off x="2066319" y="4738589"/>
            <a:ext cx="2286000" cy="863872"/>
          </a:xfrm>
          <a:prstGeom prst="wedgeRoundRectCallout">
            <a:avLst>
              <a:gd name="adj1" fmla="val 45550"/>
              <a:gd name="adj2" fmla="val -123299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لَفْظِيٌّ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212264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0B69D-CDEE-94A6-C245-7730C71A6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F00D17-5B98-4130-7E83-F20C4A785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مثال آخر. من يحدد التوكيد الوارد في الجملة ونوعه؟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BC9A33-9856-EA10-4C7E-FFB6BB009B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767D7AC-320E-46D0-9933-FA3F137ED465}"/>
              </a:ext>
            </a:extLst>
          </p:cNvPr>
          <p:cNvSpPr txBox="1"/>
          <p:nvPr/>
        </p:nvSpPr>
        <p:spPr>
          <a:xfrm>
            <a:off x="821519" y="3117715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ea typeface="+mn-ea"/>
              </a:rPr>
              <a:t>اَلْبَحْرانِ كِلاهُما غَنِيّانِ </a:t>
            </a:r>
            <a:r>
              <a:rPr lang="ar-MA" sz="4800" b="1" kern="0" dirty="0" err="1">
                <a:solidFill>
                  <a:srgbClr val="424D7B"/>
                </a:solidFill>
                <a:ea typeface="+mn-ea"/>
              </a:rPr>
              <a:t>بِٱلْخَيْراتِ</a:t>
            </a:r>
            <a:r>
              <a:rPr lang="ar-MA" sz="4800" b="1" kern="0" dirty="0">
                <a:solidFill>
                  <a:srgbClr val="424D7B"/>
                </a:solidFill>
                <a:ea typeface="+mn-ea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ea typeface="+mn-ea"/>
              </a:rPr>
              <a:t>وَٱلْأَسْرارِ</a:t>
            </a:r>
            <a:r>
              <a:rPr lang="ar-MA" sz="4800" b="1" kern="0" dirty="0">
                <a:solidFill>
                  <a:srgbClr val="424D7B"/>
                </a:solidFill>
                <a:ea typeface="+mn-ea"/>
              </a:rPr>
              <a:t>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618767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11888-E84A-BBCB-9122-A2039A199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060A3A-EB18-84EF-381D-88A14D92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97322-E2E3-52F9-F67F-4742CEC8DC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7D7FE1F-DC1F-9D3F-38C2-2012EE4CE07C}"/>
              </a:ext>
            </a:extLst>
          </p:cNvPr>
          <p:cNvSpPr txBox="1"/>
          <p:nvPr/>
        </p:nvSpPr>
        <p:spPr>
          <a:xfrm>
            <a:off x="821519" y="2677217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اَلْبَحْرانِ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كِلا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هُما غَنِيّانِ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بِٱلْخَيْراتِ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وَٱلْأَسْرارِ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92F5C261-F85B-8F86-223F-C555C5AFF4A0}"/>
              </a:ext>
            </a:extLst>
          </p:cNvPr>
          <p:cNvSpPr/>
          <p:nvPr/>
        </p:nvSpPr>
        <p:spPr>
          <a:xfrm>
            <a:off x="3835763" y="4436685"/>
            <a:ext cx="2286000" cy="863872"/>
          </a:xfrm>
          <a:prstGeom prst="wedgeRoundRectCallout">
            <a:avLst>
              <a:gd name="adj1" fmla="val 51082"/>
              <a:gd name="adj2" fmla="val -168341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مَعْنَوِيٌّ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227846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621D7-3B3E-3F61-D9D9-0252A7178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02246-D9EF-DEC2-D919-2159F0D7A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D44F0A-4F5A-2FAF-01DE-5A370E7E8A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99B2C0-E3D2-15D9-CC0D-45E806BDD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10" y="2330822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1063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F8C71-51C3-3CDC-EF48-05C991542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A884F-2F7B-5041-4E7A-464930396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توكيدا لفظيا مناسبا مكان النقط.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43D5DE-50B8-FEFF-AD9F-AB3D78AA33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188CA10-8FD6-289F-CF5D-9BB5C0FF0D1A}"/>
              </a:ext>
            </a:extLst>
          </p:cNvPr>
          <p:cNvSpPr txBox="1"/>
          <p:nvPr/>
        </p:nvSpPr>
        <p:spPr>
          <a:xfrm>
            <a:off x="703425" y="3043569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إِنَّ ٱلْعِلْمَ .........  مِفْتاحُ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ٱلنَّجاحِ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وَٱلتَّقَدُّمِ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F5CF58A4-787E-9068-8729-9EA7FD2037A6}"/>
              </a:ext>
            </a:extLst>
          </p:cNvPr>
          <p:cNvSpPr/>
          <p:nvPr/>
        </p:nvSpPr>
        <p:spPr>
          <a:xfrm>
            <a:off x="2980718" y="4748316"/>
            <a:ext cx="2286000" cy="863872"/>
          </a:xfrm>
          <a:prstGeom prst="wedgeRoundRectCallout">
            <a:avLst>
              <a:gd name="adj1" fmla="val 52784"/>
              <a:gd name="adj2" fmla="val -158207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لَفْظِيٌّ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492040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35B34-0108-B0DF-3035-F8B31D954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80D82-4DB6-C2D8-E029-D606849BC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65A7DA-CD61-9297-744B-F934FF8BD3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C157624-71AE-1076-AA92-161011BB87C3}"/>
              </a:ext>
            </a:extLst>
          </p:cNvPr>
          <p:cNvSpPr txBox="1"/>
          <p:nvPr/>
        </p:nvSpPr>
        <p:spPr>
          <a:xfrm>
            <a:off x="868795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•	إِنَّ ٱلْعِلْمَ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ٱلْعِلْمَ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مِفْتاحُ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ٱلنَّجاحِ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وَٱلتَّقَدُّمِ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CE28F95B-59B2-99A3-0D13-BF6C3B6957EB}"/>
              </a:ext>
            </a:extLst>
          </p:cNvPr>
          <p:cNvSpPr/>
          <p:nvPr/>
        </p:nvSpPr>
        <p:spPr>
          <a:xfrm>
            <a:off x="2192778" y="5079057"/>
            <a:ext cx="2286000" cy="863872"/>
          </a:xfrm>
          <a:prstGeom prst="wedgeRoundRectCallout">
            <a:avLst>
              <a:gd name="adj1" fmla="val 85124"/>
              <a:gd name="adj2" fmla="val -171719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لَفْظِيٌّ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378808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0FE5E-356C-5706-D1F8-CC39A7283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B9297-3462-3D25-235C-746D28BE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توكيدا معنويا مناسبا مكان النقط.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25AAA-ABDC-43EA-A32A-2C686D6072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C23FE8D-ACCA-C3F1-65EB-1AF7060D3EF2}"/>
              </a:ext>
            </a:extLst>
          </p:cNvPr>
          <p:cNvSpPr txBox="1"/>
          <p:nvPr/>
        </p:nvSpPr>
        <p:spPr>
          <a:xfrm>
            <a:off x="979854" y="3511218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سافَرَ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ٱلتّاجِرُ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................... طَلَباً لِلرِّزْقَ. 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A4C6839-87AE-A1FB-B048-7984F9B1C94D}"/>
              </a:ext>
            </a:extLst>
          </p:cNvPr>
          <p:cNvSpPr/>
          <p:nvPr/>
        </p:nvSpPr>
        <p:spPr>
          <a:xfrm>
            <a:off x="2611067" y="4966915"/>
            <a:ext cx="2286000" cy="863872"/>
          </a:xfrm>
          <a:prstGeom prst="wedgeRoundRectCallout">
            <a:avLst>
              <a:gd name="adj1" fmla="val 45550"/>
              <a:gd name="adj2" fmla="val -123299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مَعْنَوِيٌّ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BF607D8F-1434-9CB1-94F8-E685918A84BE}"/>
              </a:ext>
            </a:extLst>
          </p:cNvPr>
          <p:cNvSpPr txBox="1">
            <a:spLocks/>
          </p:cNvSpPr>
          <p:nvPr/>
        </p:nvSpPr>
        <p:spPr>
          <a:xfrm>
            <a:off x="324244" y="1459149"/>
            <a:ext cx="3654369" cy="1887634"/>
          </a:xfrm>
          <a:prstGeom prst="wedgeEllipseCallout">
            <a:avLst>
              <a:gd name="adj1" fmla="val 25484"/>
              <a:gd name="adj2" fmla="val 53133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نَفْسُ</a:t>
            </a:r>
            <a:r>
              <a:rPr lang="ar-MA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</a:t>
            </a:r>
            <a:r>
              <a:rPr lang="ar-MA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ذاتُ- عَيْنُ - كُلُّ - جَميعُ - عامَّةُ - كِلا – كِلْتا.</a:t>
            </a:r>
          </a:p>
        </p:txBody>
      </p:sp>
    </p:spTree>
    <p:extLst>
      <p:ext uri="{BB962C8B-B14F-4D97-AF65-F5344CB8AC3E}">
        <p14:creationId xmlns:p14="http://schemas.microsoft.com/office/powerpoint/2010/main" val="44245489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FF921-0F4C-B597-94B1-9FBEAC01F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DF565-3C3A-0DE0-6512-A5749B0A7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المقترحات الأخرى.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0E4920-A293-4D66-0C67-28929B6936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89B08AED-6530-9B88-4C5A-8C1A613F2D8F}"/>
              </a:ext>
            </a:extLst>
          </p:cNvPr>
          <p:cNvSpPr txBox="1"/>
          <p:nvPr/>
        </p:nvSpPr>
        <p:spPr>
          <a:xfrm>
            <a:off x="868795" y="3263882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سافَرَ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ٱلتّاجِرُ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نَفْسُ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ـــــهُ طَلَباً لِلرِّزْقَ.</a:t>
            </a: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A3692700-64BD-037F-A36E-A2DF15DC26A8}"/>
              </a:ext>
            </a:extLst>
          </p:cNvPr>
          <p:cNvSpPr/>
          <p:nvPr/>
        </p:nvSpPr>
        <p:spPr>
          <a:xfrm>
            <a:off x="2669434" y="4652784"/>
            <a:ext cx="2286000" cy="863872"/>
          </a:xfrm>
          <a:prstGeom prst="wedgeRoundRectCallout">
            <a:avLst>
              <a:gd name="adj1" fmla="val 45550"/>
              <a:gd name="adj2" fmla="val -123299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مَعْنَوِيٌّ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383364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354F1-62C4-CE0F-2455-22B08D6B5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864FF4-DD3D-AB53-3850-F973862AF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توكيدا معنويا مناسبا مكان النقط.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9F596A-8C7C-E2E8-D44A-FEDEE6E327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7C59EE2-CE3F-FB67-5ECA-EA5214DADB98}"/>
              </a:ext>
            </a:extLst>
          </p:cNvPr>
          <p:cNvSpPr txBox="1"/>
          <p:nvPr/>
        </p:nvSpPr>
        <p:spPr>
          <a:xfrm>
            <a:off x="940944" y="379234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•	شارَكَ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ٱلتَّلاميذُ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ٱلنَّشاطِ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ٱلرِّياضِيِّ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8F8A4BB-3416-D7B3-4F85-5BE6D0F530A9}"/>
              </a:ext>
            </a:extLst>
          </p:cNvPr>
          <p:cNvSpPr/>
          <p:nvPr/>
        </p:nvSpPr>
        <p:spPr>
          <a:xfrm>
            <a:off x="2552701" y="5238128"/>
            <a:ext cx="2286000" cy="863872"/>
          </a:xfrm>
          <a:prstGeom prst="wedgeRoundRectCallout">
            <a:avLst>
              <a:gd name="adj1" fmla="val 45550"/>
              <a:gd name="adj2" fmla="val -123299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مَعْنَوِيٌّ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0E0DC353-98F8-B789-CC06-E7D89284945C}"/>
              </a:ext>
            </a:extLst>
          </p:cNvPr>
          <p:cNvSpPr txBox="1">
            <a:spLocks/>
          </p:cNvSpPr>
          <p:nvPr/>
        </p:nvSpPr>
        <p:spPr>
          <a:xfrm>
            <a:off x="324244" y="1459149"/>
            <a:ext cx="3654369" cy="1887634"/>
          </a:xfrm>
          <a:prstGeom prst="wedgeEllipseCallout">
            <a:avLst>
              <a:gd name="adj1" fmla="val 25484"/>
              <a:gd name="adj2" fmla="val 53133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نَفْسُ</a:t>
            </a:r>
            <a:r>
              <a:rPr lang="ar-MA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</a:t>
            </a:r>
            <a:r>
              <a:rPr lang="ar-MA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ذاتُ- عَيْنُ - كُلُّ - جَميعُ - عامَّةُ - كِلا – كِلْتا.</a:t>
            </a:r>
          </a:p>
        </p:txBody>
      </p:sp>
    </p:spTree>
    <p:extLst>
      <p:ext uri="{BB962C8B-B14F-4D97-AF65-F5344CB8AC3E}">
        <p14:creationId xmlns:p14="http://schemas.microsoft.com/office/powerpoint/2010/main" val="260834123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414CA-FFB8-E7BC-D344-F388D075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1EB4AB-DE43-8FD3-CBC9-C9F39547B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المقترحات الأخرى.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287087-44E9-738D-B7EF-36DA3F0681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7BA03EC-F6EF-8066-C3A1-58ED93E3B512}"/>
              </a:ext>
            </a:extLst>
          </p:cNvPr>
          <p:cNvSpPr txBox="1"/>
          <p:nvPr/>
        </p:nvSpPr>
        <p:spPr>
          <a:xfrm>
            <a:off x="960399" y="3224971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شارَكَ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ٱلتَّلاميذُ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كُلُّـــ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ـهُمْ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ٱلنَّشاطِ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ٱلرِّياضِيِّ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C26CF87B-F866-CD94-969C-7E075C56CB21}"/>
              </a:ext>
            </a:extLst>
          </p:cNvPr>
          <p:cNvSpPr/>
          <p:nvPr/>
        </p:nvSpPr>
        <p:spPr>
          <a:xfrm>
            <a:off x="3136361" y="4626563"/>
            <a:ext cx="2286000" cy="863872"/>
          </a:xfrm>
          <a:prstGeom prst="wedgeRoundRectCallout">
            <a:avLst>
              <a:gd name="adj1" fmla="val 45550"/>
              <a:gd name="adj2" fmla="val -123299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تَوْكيدٌ مَعْنَوِيٌّ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382166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74088-291A-F5F8-586A-F401FFA8D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339D61-1CE9-1D4D-C112-FBF332419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-172-. أنجزوا نشاط " أنجز بمفردي".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5CE9EC-50BD-B8CF-0540-C723C34E20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5F74F3-F8CE-AACA-DFE9-A7F5BD437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016" y="1547232"/>
            <a:ext cx="3414409" cy="50443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4E3D9B-C718-817E-7D76-A56F6B28D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016" y="3599234"/>
            <a:ext cx="3414409" cy="1582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723F2C-726B-ED22-7134-32327E4EA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8" y="1293778"/>
            <a:ext cx="617654" cy="7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497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10CB0-13AC-05D8-AA3A-8AE7FF69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13DAD4-AB37-0629-05B6-B559016F6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E7787A-77C9-9982-097C-64BE4983E1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CA80FB-D520-F624-7432-E7D48DC89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1994170"/>
            <a:ext cx="7369968" cy="39591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947331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D8693-A45A-EC2D-95DF-CD0D57A51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5D3FC0-5292-21D0-C15C-017DE061B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B079F6-B138-E271-C3DB-3C9D8F9146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14CA24-D0F6-AE54-3404-7B2B9AF72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016" y="1914940"/>
            <a:ext cx="7369968" cy="454281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C753AF-D5F7-ED5A-2B39-4C214F29391A}"/>
              </a:ext>
            </a:extLst>
          </p:cNvPr>
          <p:cNvSpPr txBox="1"/>
          <p:nvPr/>
        </p:nvSpPr>
        <p:spPr>
          <a:xfrm>
            <a:off x="5519549" y="4933997"/>
            <a:ext cx="139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عَيْنَهُ 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51C57E8-B280-155C-1C45-3C43B332EED8}"/>
              </a:ext>
            </a:extLst>
          </p:cNvPr>
          <p:cNvSpPr txBox="1"/>
          <p:nvPr/>
        </p:nvSpPr>
        <p:spPr>
          <a:xfrm>
            <a:off x="1070042" y="3528350"/>
            <a:ext cx="3852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هذِهِ ٱلْفِكْرَةَ رائِعَةٌ وَمُفيدَةٌ.</a:t>
            </a:r>
            <a:endParaRPr lang="fr-FR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A04CE6-A363-4E96-6E02-55FB093D9292}"/>
              </a:ext>
            </a:extLst>
          </p:cNvPr>
          <p:cNvSpPr txBox="1"/>
          <p:nvPr/>
        </p:nvSpPr>
        <p:spPr>
          <a:xfrm>
            <a:off x="1070041" y="4075290"/>
            <a:ext cx="3852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ٱلطَّبيعَةُ غَنِيَّةٌ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غَنِيَّةٌ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بِٱلْجَمالِ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وَٱلتَّنَوُّعِ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B64B0C-A777-390F-32E9-1EB9D0707FE9}"/>
              </a:ext>
            </a:extLst>
          </p:cNvPr>
          <p:cNvSpPr txBox="1"/>
          <p:nvPr/>
        </p:nvSpPr>
        <p:spPr>
          <a:xfrm>
            <a:off x="1070041" y="3097197"/>
            <a:ext cx="3852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ٱلْمُعَلِّمُ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ٱلنَّصَّ بِصَوْتٍ واضِحٍ.</a:t>
            </a:r>
            <a:r>
              <a:rPr lang="ar-MA" sz="20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A32BE92-DB69-69CD-2C36-0745BDA3A994}"/>
              </a:ext>
            </a:extLst>
          </p:cNvPr>
          <p:cNvSpPr txBox="1"/>
          <p:nvPr/>
        </p:nvSpPr>
        <p:spPr>
          <a:xfrm>
            <a:off x="5519549" y="5434267"/>
            <a:ext cx="139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كُلُّهُمْ</a:t>
            </a:r>
            <a:endParaRPr lang="fr-FR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AD9127-BCCB-D560-6F4B-803324DE2C3A}"/>
              </a:ext>
            </a:extLst>
          </p:cNvPr>
          <p:cNvSpPr txBox="1"/>
          <p:nvPr/>
        </p:nvSpPr>
        <p:spPr>
          <a:xfrm>
            <a:off x="5603132" y="5872981"/>
            <a:ext cx="139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ذاتُهُ </a:t>
            </a:r>
            <a:endParaRPr lang="fr-F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93765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"أنجز بمفردي " على الكراسة في منازلكم.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82556D-BE89-E323-0402-6579DAF4E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016" y="1547232"/>
            <a:ext cx="3414409" cy="50443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A32DCD-8CFA-9490-0692-A2BB01BED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016" y="5155660"/>
            <a:ext cx="3414409" cy="1225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18860</TotalTime>
  <Words>1938</Words>
  <Application>Microsoft Office PowerPoint</Application>
  <PresentationFormat>Affichage à l'écran (4:3)</PresentationFormat>
  <Paragraphs>252</Paragraphs>
  <Slides>46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46</vt:i4>
      </vt:variant>
    </vt:vector>
  </HeadingPairs>
  <TitlesOfParts>
    <vt:vector size="77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 خذوا دفاتر الدعم وأنجزوا الأنشطة التالية. سأسجلها على السبورة.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1. نصحح جماعة.  من يصحح النشاط الأول على السبورة  مع توضيح كيف توصل إلى الجواب؟  2. من يذكرنا بطريقة تحديد نوع الهمزة في بداية الكلمة؟ </vt:lpstr>
      <vt:lpstr> ننتقل إلى السؤال الثاني. من يصحح على السبورة مع توضيح كيف توصل إلى الجواب؟  من يذكرنا بحالات حذف همزة "ابن"؟ </vt:lpstr>
      <vt:lpstr>ننتقل إلى السؤال الثالث.  من يصحح على السبورة مع توضيح كيف توصل إلى الجواب؟ من يذكرنا بالكلمات التي يخالف نطقها رسمها؟ ( توجيه التلاميذ إلى الصفحة  77  لإعادة قراءة القاعدة.)</vt:lpstr>
      <vt:lpstr>ننتقل إلى السؤال الرابع.  من يصحح على السبورة مع توضيح كيف توصل إلى الجواب؟ من يذكرنا بقاعدة تنوين الاسمين المقصور والمنقوص بعد تعريف كل منهما؟</vt:lpstr>
      <vt:lpstr>Présentation PowerPoint</vt:lpstr>
      <vt:lpstr>قراءة </vt:lpstr>
      <vt:lpstr>ستتعرفون في هذه الحصة التوكيد ووظيفته في الجملة، من خلال الإجابة عن السؤالين التاليين: </vt:lpstr>
      <vt:lpstr>انتبهوا إلى التعريف التالي. سأقرأ ثم أعين تلميذين لإعادة القراءة. </vt:lpstr>
      <vt:lpstr>هذا مثال:  لاحظوا أن كلمة (الطبيب) في الجملة وردت لتأكيد الكلمة التي قبلها (الطبيب)، أي تكرار الكلمة نفسها . نقول أنه توكيد لفظي. </vt:lpstr>
      <vt:lpstr>هذا مثال آخر.   لاحظوا أن كلمة (نفس) في الجملة وردت لتأكيد الكلمة التي قبلها (الطبيب) ، وهي متصلة بضمير يعود على الكلمة التي قبلها. "نفسه"، الهاء تعود على الطبيب. وفي هذه الحالة يسمى توكيدا معنويا. </vt:lpstr>
      <vt:lpstr>هذه  ألفاظ أخرى يمكن استعمالها للتوكيد المعنوي . سأقرؤها ثم أعين تلميذين لإعادة قراءتها.  سأوضح لكم معانيها. </vt:lpstr>
      <vt:lpstr> هذا مثال آخر. من يحدد التوكيد الوارد في الجملة ونوعه؟ </vt:lpstr>
      <vt:lpstr>نصحح. </vt:lpstr>
      <vt:lpstr> هذا مثال آخر. من يحدد التوكيد الوارد في الجملة ونوعه؟ </vt:lpstr>
      <vt:lpstr>نصحح. </vt:lpstr>
      <vt:lpstr>خذوا ألواحكم.</vt:lpstr>
      <vt:lpstr>اكتبوا على ألواحكم  توكيدا لفظيا مناسبا مكان النقط. </vt:lpstr>
      <vt:lpstr>نصحح.</vt:lpstr>
      <vt:lpstr>اكتبوا على ألواحكم  توكيدا معنويا مناسبا مكان النقط. </vt:lpstr>
      <vt:lpstr>نصحح. مناقشة المقترحات الأخرى. </vt:lpstr>
      <vt:lpstr>اكتبوا على ألواحكم  توكيدا معنويا مناسبا مكان النقط. </vt:lpstr>
      <vt:lpstr>نصحح. مناقشة المقترحات الأخرى. </vt:lpstr>
      <vt:lpstr>خذوا كراساتكم الصفحة رقم -172-. أنجزوا نشاط " أنجز بمفردي". </vt:lpstr>
      <vt:lpstr>نصحح. </vt:lpstr>
      <vt:lpstr>صححوا على كراساتكم. </vt:lpstr>
      <vt:lpstr>اختتام الحصة</vt:lpstr>
      <vt:lpstr>أنجزوا نشاط "أنجز بمفردي " على الكراسة في منازلكم.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265</cp:revision>
  <dcterms:created xsi:type="dcterms:W3CDTF">2023-09-20T21:35:22Z</dcterms:created>
  <dcterms:modified xsi:type="dcterms:W3CDTF">2026-06-08T07:01:16Z</dcterms:modified>
</cp:coreProperties>
</file>