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69"/>
  </p:notesMasterIdLst>
  <p:handoutMasterIdLst>
    <p:handoutMasterId r:id="rId70"/>
  </p:handoutMasterIdLst>
  <p:sldIdLst>
    <p:sldId id="2147482937" r:id="rId21"/>
    <p:sldId id="2147482603" r:id="rId22"/>
    <p:sldId id="2147482462" r:id="rId23"/>
    <p:sldId id="2147482845" r:id="rId24"/>
    <p:sldId id="2147482691" r:id="rId25"/>
    <p:sldId id="2147482835" r:id="rId26"/>
    <p:sldId id="2147482844" r:id="rId27"/>
    <p:sldId id="2147482740" r:id="rId28"/>
    <p:sldId id="2147482915" r:id="rId29"/>
    <p:sldId id="2147482841" r:id="rId30"/>
    <p:sldId id="2147482836" r:id="rId31"/>
    <p:sldId id="2147482876" r:id="rId32"/>
    <p:sldId id="2147482879" r:id="rId33"/>
    <p:sldId id="2147482839" r:id="rId34"/>
    <p:sldId id="2147482871" r:id="rId35"/>
    <p:sldId id="2147482842" r:id="rId36"/>
    <p:sldId id="2147482843" r:id="rId37"/>
    <p:sldId id="2147482896" r:id="rId38"/>
    <p:sldId id="2147482916" r:id="rId39"/>
    <p:sldId id="2147482917" r:id="rId40"/>
    <p:sldId id="2147482897" r:id="rId41"/>
    <p:sldId id="2147482938" r:id="rId42"/>
    <p:sldId id="2147482933" r:id="rId43"/>
    <p:sldId id="2147482934" r:id="rId44"/>
    <p:sldId id="2147482935" r:id="rId45"/>
    <p:sldId id="2147482939" r:id="rId46"/>
    <p:sldId id="2147482940" r:id="rId47"/>
    <p:sldId id="2147482734" r:id="rId48"/>
    <p:sldId id="2147482872" r:id="rId49"/>
    <p:sldId id="2147482900" r:id="rId50"/>
    <p:sldId id="2147482901" r:id="rId51"/>
    <p:sldId id="2147482902" r:id="rId52"/>
    <p:sldId id="2147482903" r:id="rId53"/>
    <p:sldId id="2147482904" r:id="rId54"/>
    <p:sldId id="2147482941" r:id="rId55"/>
    <p:sldId id="2147482942" r:id="rId56"/>
    <p:sldId id="2147482943" r:id="rId57"/>
    <p:sldId id="2147482944" r:id="rId58"/>
    <p:sldId id="2147482949" r:id="rId59"/>
    <p:sldId id="2147482950" r:id="rId60"/>
    <p:sldId id="2147482945" r:id="rId61"/>
    <p:sldId id="2147482947" r:id="rId62"/>
    <p:sldId id="2147482948" r:id="rId63"/>
    <p:sldId id="2147482951" r:id="rId64"/>
    <p:sldId id="2147482704" r:id="rId65"/>
    <p:sldId id="2147482869" r:id="rId66"/>
    <p:sldId id="2147482752" r:id="rId67"/>
    <p:sldId id="2147482707" r:id="rId6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86433"/>
  </p:normalViewPr>
  <p:slideViewPr>
    <p:cSldViewPr snapToGrid="0">
      <p:cViewPr varScale="1">
        <p:scale>
          <a:sx n="79" d="100"/>
          <a:sy n="79" d="100"/>
        </p:scale>
        <p:origin x="1646" y="72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slide" Target="slides/slide46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05/06/2026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Relationship Id="rId5" Type="http://schemas.openxmlformats.org/officeDocument/2006/relationships/image" Target="../media/image4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B682C-0BF9-C702-3886-9ABE29E1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7637F14-FE67-3E36-61C1-DCC0AB3E0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045E6A9-EF56-2653-ACBD-5BEFE544EEB6}"/>
              </a:ext>
            </a:extLst>
          </p:cNvPr>
          <p:cNvSpPr txBox="1"/>
          <p:nvPr/>
        </p:nvSpPr>
        <p:spPr>
          <a:xfrm rot="20954829">
            <a:off x="3220432" y="3318477"/>
            <a:ext cx="1560556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908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 (50 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 تصحيح نشاط تشغيل التلاميذ أثناء تمرير الرائزين)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داعمة ( 30 د)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( 30د).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15350" y="54822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(30د).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B8B96F3-5C86-19A0-27CC-2CF3A7821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408" y="3427276"/>
            <a:ext cx="3831420" cy="13620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06FDDAB6-60E6-3F43-B12D-B53809872F75}"/>
              </a:ext>
            </a:extLst>
          </p:cNvPr>
          <p:cNvSpPr txBox="1">
            <a:spLocks/>
          </p:cNvSpPr>
          <p:nvPr/>
        </p:nvSpPr>
        <p:spPr>
          <a:xfrm>
            <a:off x="4915773" y="384551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دعم  ( 20 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(30د).</a:t>
            </a: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108358DD-16B8-FC82-7FAE-698D4C834561}"/>
              </a:ext>
            </a:extLst>
          </p:cNvPr>
          <p:cNvSpPr/>
          <p:nvPr/>
        </p:nvSpPr>
        <p:spPr>
          <a:xfrm>
            <a:off x="7076031" y="337634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F9A9222-1038-2318-6898-77C964114A33}"/>
              </a:ext>
            </a:extLst>
          </p:cNvPr>
          <p:cNvGrpSpPr/>
          <p:nvPr/>
        </p:nvGrpSpPr>
        <p:grpSpPr>
          <a:xfrm flipH="1">
            <a:off x="4626000" y="1918341"/>
            <a:ext cx="3780000" cy="1332000"/>
            <a:chOff x="648000" y="1944000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5AAC905-1D22-7108-B018-FA5EEFF23C0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8A614DB-9785-3608-28F8-AE5BC17CCA0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1 - </a:t>
              </a:r>
            </a:p>
          </p:txBody>
        </p:sp>
      </p:grp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B84A139A-DCA0-E0CC-7C1D-D498A6EA8DE9}"/>
              </a:ext>
            </a:extLst>
          </p:cNvPr>
          <p:cNvSpPr txBox="1">
            <a:spLocks/>
          </p:cNvSpPr>
          <p:nvPr/>
        </p:nvSpPr>
        <p:spPr>
          <a:xfrm>
            <a:off x="4806000" y="235098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 تصحيح نشاط تشغيل التلاميذ أثناء تمرير الرائزين)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(30د).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165369" y="1507787"/>
            <a:ext cx="8657617" cy="5038926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20 دقيقة من كل حصة لتمرير رائزي التحدث والطلاقة؛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الرابع؛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تمرير رائزي التحدث والطلاقة يتم تشغيل بقية التلاميذ  بإنجاز النشاط المقترح؛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تخصيص 20 دقيقة لتصحيح نشاط تشغيل التلاميذ ومعالجة تعثراتهم المرتبطة به؛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مواصلة تنفيذ برامج المرحلة الخامسة وفق الأنشطة المقترحة في كل حصة.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926078" y="807396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0CEC4-F72C-FAED-08A7-BA23532F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A0697E68-956E-DAA9-BCA3-963B3A7B63DC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1210002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7FA99-E5C1-FB0D-C9C7-9E4F4E825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FCEFCB-0C77-D2E2-9FCF-8C72FF127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القسم وكراساتكم الصفحة -178-.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9F16EB-B27F-3BD7-35CF-C28075DA0B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48E6F3-64A0-4E56-085F-90CCAA0E9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24" y="1374128"/>
            <a:ext cx="3578678" cy="52807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41F7C4-BDA8-34EE-0CF8-37C259CB93B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4572000" y="2501096"/>
            <a:ext cx="4110177" cy="302679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82438369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4135A-3CB3-1ED2-7535-F005763DE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9020AF-FF60-A190-FDF9-0FA81D8A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 جميع الأنشطة الواردة على الصفحة. من يقرأ التعليمات؟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إنتاج جمل حول المجالين معا.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5EC616-69E8-581F-CFB4-E40F0F5425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1C314F-F215-222D-3AD8-C480B9B2F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837" y="1368000"/>
            <a:ext cx="3578678" cy="52807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0CF513-B7A1-DD93-63D1-8577250381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837" y="2062264"/>
            <a:ext cx="3578678" cy="22957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3A0D8D-7993-B261-F8DA-3C393D275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837" y="4355497"/>
            <a:ext cx="3578678" cy="1938299"/>
          </a:xfrm>
          <a:prstGeom prst="rect">
            <a:avLst/>
          </a:prstGeom>
        </p:spPr>
      </p:pic>
      <p:pic>
        <p:nvPicPr>
          <p:cNvPr id="10" name="Espace réservé pour une image  20">
            <a:extLst>
              <a:ext uri="{FF2B5EF4-FFF2-40B4-BE49-F238E27FC236}">
                <a16:creationId xmlns:a16="http://schemas.microsoft.com/office/drawing/2014/main" id="{C56D4A80-3609-F8F9-183F-35F1E72577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3253" y="1448603"/>
            <a:ext cx="899999" cy="8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393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208179" y="3224719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FC73DC-3708-AEE5-5B9E-6EDB69CA0CBF}"/>
              </a:ext>
            </a:extLst>
          </p:cNvPr>
          <p:cNvSpPr txBox="1"/>
          <p:nvPr/>
        </p:nvSpPr>
        <p:spPr>
          <a:xfrm>
            <a:off x="208064" y="6086551"/>
            <a:ext cx="3751093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العرض. 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914B0-E0B9-0943-2FEA-0AA437EE2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C3D361A-8C7B-1764-40FF-B807CEDFA7E4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B08EE27-FC0A-E985-B589-490187667D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142555"/>
              </p:ext>
            </p:extLst>
          </p:nvPr>
        </p:nvGraphicFramePr>
        <p:xfrm>
          <a:off x="527459" y="2141328"/>
          <a:ext cx="8089081" cy="399296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08481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659389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10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تعريف للطاقات النظيفة.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مثالين، على الأقل، من مصادر الطاقات النظيفة.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الرأي 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حجتين على الأقل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758073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518036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DC9D2-CB1A-A15B-3755-D45413336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 de texte 65">
            <a:extLst>
              <a:ext uri="{FF2B5EF4-FFF2-40B4-BE49-F238E27FC236}">
                <a16:creationId xmlns:a16="http://schemas.microsoft.com/office/drawing/2014/main" id="{CAA4640D-F73A-4B1A-7994-C0E1D75B2A2A}"/>
              </a:ext>
            </a:extLst>
          </p:cNvPr>
          <p:cNvSpPr txBox="1">
            <a:spLocks/>
          </p:cNvSpPr>
          <p:nvPr/>
        </p:nvSpPr>
        <p:spPr>
          <a:xfrm>
            <a:off x="272375" y="1692613"/>
            <a:ext cx="8375514" cy="4776281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تَعَلَّمْت خِلالَ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ٱلْخامِسَةِ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مَعْلوماتٍ حَوْلَ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ٱلنَّظيفَةِ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خُذ(ي) مُهْلَةً لِلتَّفْكيرِ، ثُمَّ تَحَدَّث (ي) بِٱسْتِرْسالٍ لِمُدَّةِ دَقيقَةٍ مُحاوِلاً (ةً):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9138" indent="-63182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تَعْريفَ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ٱلطَّاقاتِ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ٱلنَّظيفَةِ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MA" sz="2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إِعْطاءَ أَمْثِلَةٍ لِمَصادِرِ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ٱلطَّاقاتِ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ٱلنَّظيفَةِ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MA" sz="26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 اَلتَّعْبيرَ عَنْ رَأْيِك حَوْلَ "ٱسْتِعْمالِ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ٱلطَّاقاتِ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ٱلنَّظيفَةِ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"،  هَلْ هُوَ مُفيدٌ أَمْ مُضِرٌّ؟ مُقَدِّماً (ةً) ثَلاثَ حُجَجٍ مُناسِبَةٍ؛</a:t>
            </a:r>
            <a:endParaRPr lang="ar-MA" sz="2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لتَّحَدُّثَ بِٱسْتِرْسالٍ؛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تَجَنُّبَ ٱلْأَخْطاءِ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id="{E131FE6E-33F8-C4A4-FA5D-25598105F9BD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31899920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89172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733475" y="520725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56F81E2-BC88-2B11-00D2-495B4ED2FA14}"/>
              </a:ext>
            </a:extLst>
          </p:cNvPr>
          <p:cNvSpPr txBox="1"/>
          <p:nvPr/>
        </p:nvSpPr>
        <p:spPr>
          <a:xfrm>
            <a:off x="486383" y="1114112"/>
            <a:ext cx="8025320" cy="550920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طاقَةُ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 نورٌ لا يَنْطَفِئُ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تُشْرِقُ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كُلَّ صَباحٍ، لا تَحْمِلُ مَعَها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وَٱلدِّفْءَ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وَحْدَهُما، بَلْ تَمْنَحُ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طاقَةً هائِلَةً يَسْتَطيعُ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تَحْويلَها إِلى كَهْرَباءٍ نَظيفَةٍ تُضيءُ بُيوتَهُ وَمَدارِسَهُ دونَ أَيِّ أَثَرٍ مُلَوِّثٍ.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وَتَعْتَمِدُ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أَلْواحٍ خاصَّةٍ تُنْصَبُ فَوْقَ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ٱلْأَسْطُحِ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وَٱلسُّهولِ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ٱلْمَفْتوحَةِ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فَعِنْدَما تُلامِسُها أَشِعَّةُ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يَتِمُّ تَحْويلُها إِلى تَيّارٍ كَهْرَبائيٍّ يُخَزَّنُ في بَطّارِياتٍ ضَخْمَةٍ. وَكُلَّما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ٱشْتَدَّتْ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أَشِعَّةُ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وَطالَ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ٱلنَّهارُ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زادَ إِنْتاجُ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وَٱتَّسَعَ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نِطاقُها.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وَيَفْخَرُ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بِٱمْتِلاكِهِ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مَشاريعَ شَمْسِيَّةٍ ضَخْمَةٍ، مِنْ أَبْرَزِها مَحَطَّةُ "نورْ" ٱلَّتي تُعَدُّ مِنْ أَكْبَرِ مَحَطّاتِ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ٱلْعالَمِ، مِمّا يَجْعَلُهُ في طَليعَةِ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ٱلسّاعِيَةِ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ٱلِاسْتِقْلالِ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مَجالِ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BBD75-8D80-AED4-B4F6-328C1A498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9BB544BC-584D-6295-DEAF-CAF0EC55DE8C}"/>
              </a:ext>
            </a:extLst>
          </p:cNvPr>
          <p:cNvSpPr txBox="1">
            <a:spLocks/>
          </p:cNvSpPr>
          <p:nvPr/>
        </p:nvSpPr>
        <p:spPr>
          <a:xfrm>
            <a:off x="1439694" y="2898843"/>
            <a:ext cx="6099242" cy="13594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تصحيح نشاط تشغيل التلاميذ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49C01A-1895-3AA3-A678-2549EDECC9ED}"/>
              </a:ext>
            </a:extLst>
          </p:cNvPr>
          <p:cNvSpPr txBox="1"/>
          <p:nvPr/>
        </p:nvSpPr>
        <p:spPr>
          <a:xfrm>
            <a:off x="208064" y="6086551"/>
            <a:ext cx="3751093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 الحاسوب  </a:t>
            </a:r>
            <a:r>
              <a:rPr lang="ar-MA" sz="32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ب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شاشة العرض. </a:t>
            </a:r>
          </a:p>
        </p:txBody>
      </p:sp>
    </p:spTree>
    <p:extLst>
      <p:ext uri="{BB962C8B-B14F-4D97-AF65-F5344CB8AC3E}">
        <p14:creationId xmlns:p14="http://schemas.microsoft.com/office/powerpoint/2010/main" val="188938315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2C243-A123-1FCF-F9AE-D56C29D3E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E3B41-B4C8-7414-383C-F641E019B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الجمل ؟  سنناقشها من حيث عدد المفردات، ومن حيث سلامة المعنى.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6D6062-04F2-4224-72BA-2C74CA02BE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7D6485-178B-AA91-508B-14055B5BB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09" y="1848254"/>
            <a:ext cx="7303230" cy="4333891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353706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0D57F-24C3-5604-D339-443145423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2A32A5-9122-B319-11E5-C3AB47925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 سنلعب لعبة المعاني. الصف الفائز  هو الذي استطاع تحديد معاني أكبر عدد من الكلمات.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يختار تلميذ من كل  صف كلمة ويقدم معناها . الصف الفائز هو الذي استمر في التحدي إلى نهاية المسابقة.)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74CF2F-2F5C-6296-BD7F-FD3D6700F1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21093D-09AE-C912-5BA5-FF2D0A9A0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57" y="1805604"/>
            <a:ext cx="8083685" cy="4721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55264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B3E93-818D-9A80-931F-442F1026C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29A20D-5A26-A38A-B630-223AB932B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النشاط الأول من الأساليب. من يقرأ النص؟ سنناقشه من حيث الحجج المقترحة والأساليب المستعملة.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53A3A2-EE31-7CB4-25A0-EF470DFCA0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72A364-D671-EC99-6E4F-441954318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298" y="2402634"/>
            <a:ext cx="7879403" cy="309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87469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00260-87AB-C022-6498-5AFCBAD3C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3349B-433A-8DE2-55F5-38FFC20CC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نصحح النشاط الثاني  من الأساليب. من يقرأ النص؟ سنناقشه من حيث الأساليب المستعملة.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من يذكرنا بأساليب عرض الحجج؟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46B5FB-CE80-C446-5CE3-EA402894B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9C427AE-CB99-7B6E-7511-ADAD0D9AD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22" y="1931717"/>
            <a:ext cx="7714034" cy="356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69936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4E170-FEF7-2393-9DFB-D758017F8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B8A6DB-8881-131D-E455-B9B90B97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مراجعة إستراتيجية مخطط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بتعريفه وطريقة استعماله؟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BE7F3-4560-3E47-3148-6F06793A23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5F4AC8-47DB-7EF8-03DE-8529B7799891}"/>
              </a:ext>
            </a:extLst>
          </p:cNvPr>
          <p:cNvSpPr/>
          <p:nvPr/>
        </p:nvSpPr>
        <p:spPr>
          <a:xfrm>
            <a:off x="666050" y="3171188"/>
            <a:ext cx="7626485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بِمُخَطَّطِ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فراير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043355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6FFA-ED79-9DB5-E9C4-5326AB7D8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3C5F9A-F38B-8386-196E-C1D5AB62B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511CD9-045F-EE06-58C0-5154D4C4BC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DA3FBCA-1FB0-6A33-0848-00DA77D8D95F}"/>
              </a:ext>
            </a:extLst>
          </p:cNvPr>
          <p:cNvSpPr txBox="1"/>
          <p:nvPr/>
        </p:nvSpPr>
        <p:spPr>
          <a:xfrm>
            <a:off x="527833" y="1909966"/>
            <a:ext cx="7882992" cy="146423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مُخَطَّطُ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فراير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مُخَطَّطٌ يُساعِدُ عَلى تَوْضيحِ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ٱلْمَفاهيمِ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خِلالِ 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تَعْريفِها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وَتَحْديدِ 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خَصائِصِها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إِعْطاءِ 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أَمْثِلَةٍ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لَها وَأُخْرى 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مُضادَّةٍ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Google Shape;2106;p52">
            <a:extLst>
              <a:ext uri="{FF2B5EF4-FFF2-40B4-BE49-F238E27FC236}">
                <a16:creationId xmlns:a16="http://schemas.microsoft.com/office/drawing/2014/main" id="{7C4C5019-9FC9-B5FC-4DF8-51EB51A3F406}"/>
              </a:ext>
            </a:extLst>
          </p:cNvPr>
          <p:cNvSpPr txBox="1"/>
          <p:nvPr/>
        </p:nvSpPr>
        <p:spPr>
          <a:xfrm flipH="1">
            <a:off x="694944" y="3483804"/>
            <a:ext cx="7295891" cy="131765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مُخَطَّطَ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فرايَرْ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وَأَكْتُبُ في وَسَطِهِ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ٱلْمَفْهومَ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ٱلْمُرادَ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تَوْضيحُهُ.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040907-CE89-12AF-487B-33BD39D6E0E9}"/>
              </a:ext>
            </a:extLst>
          </p:cNvPr>
          <p:cNvSpPr txBox="1"/>
          <p:nvPr/>
        </p:nvSpPr>
        <p:spPr>
          <a:xfrm>
            <a:off x="683562" y="5101387"/>
            <a:ext cx="7307274" cy="15193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أَمْلَأُ بِطاقاتِ </a:t>
            </a:r>
            <a:r>
              <a:rPr lang="ar-MA" sz="3600" dirty="0" err="1"/>
              <a:t>ٱلْمُخَطَّطِ</a:t>
            </a:r>
            <a:r>
              <a:rPr lang="ar-MA" sz="3600" dirty="0"/>
              <a:t> بِإِعْطاءِ تَعْريفٍ لِلْمَفْهومِ وَتَحْديدِ خَصائِصِهِ، ثُمَّ تَقْديمِ أَمْثِلَةٍ تَوْضيحِيَّةٍ وَأُخْرى مُضادَّةٍ.</a:t>
            </a:r>
            <a:endParaRPr lang="fr-FR" sz="3600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C38A87D-DE72-8909-DBC7-074936822AA5}"/>
              </a:ext>
            </a:extLst>
          </p:cNvPr>
          <p:cNvSpPr/>
          <p:nvPr/>
        </p:nvSpPr>
        <p:spPr>
          <a:xfrm>
            <a:off x="7990836" y="3838209"/>
            <a:ext cx="561396" cy="77819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2299DF5-C770-C5A9-87AB-D7C37CC21E33}"/>
              </a:ext>
            </a:extLst>
          </p:cNvPr>
          <p:cNvSpPr/>
          <p:nvPr/>
        </p:nvSpPr>
        <p:spPr>
          <a:xfrm>
            <a:off x="8011366" y="5381472"/>
            <a:ext cx="566730" cy="95921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53299475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4B0F-2EBE-1D5E-24DB-BC2F2A8AF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DD2C09-48C4-C36F-7086-BEBBC7C77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على دفاتر القسم،  ارسموا مخطط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وعبئوه لتوضيح مفهوم "التنمية المستدامة".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C4059BF-5FE3-A48E-5217-77DC1882B9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C404B4A-C8F0-9DCC-E0AE-D2E66863E897}"/>
              </a:ext>
            </a:extLst>
          </p:cNvPr>
          <p:cNvSpPr txBox="1"/>
          <p:nvPr/>
        </p:nvSpPr>
        <p:spPr>
          <a:xfrm>
            <a:off x="1308370" y="2029830"/>
            <a:ext cx="71498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اِمْلَأْ مُخَطَّطَ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فرايْر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ٱلْخاصَّ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بِمَفْهومِ « اَلتَّنْمِيَةُ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ٱلْمُسْتَدامَةُ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B0A1AF9-4092-B354-D8EC-2E8B0A24C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285522"/>
              </p:ext>
            </p:extLst>
          </p:nvPr>
        </p:nvGraphicFramePr>
        <p:xfrm>
          <a:off x="714983" y="3130137"/>
          <a:ext cx="7563255" cy="255143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873651">
                  <a:extLst>
                    <a:ext uri="{9D8B030D-6E8A-4147-A177-3AD203B41FA5}">
                      <a16:colId xmlns:a16="http://schemas.microsoft.com/office/drawing/2014/main" val="2678525545"/>
                    </a:ext>
                  </a:extLst>
                </a:gridCol>
                <a:gridCol w="3689604">
                  <a:extLst>
                    <a:ext uri="{9D8B030D-6E8A-4147-A177-3AD203B41FA5}">
                      <a16:colId xmlns:a16="http://schemas.microsoft.com/office/drawing/2014/main" val="4011649617"/>
                    </a:ext>
                  </a:extLst>
                </a:gridCol>
              </a:tblGrid>
              <a:tr h="1218446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اَلتَّعْريفُ:....................................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اَلْخَصائِصُ:..............................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9242014"/>
                  </a:ext>
                </a:extLst>
              </a:tr>
              <a:tr h="1129493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اَلْأَمْثِلَةُ:......................................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اَلْأَمْثِلَةُ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ٱلْمُضادَّةُ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:......................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5825461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0AEC857-9BE7-88DF-9DD2-FC5DE5452F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76" y="1368000"/>
            <a:ext cx="910335" cy="104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24656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62C76-763E-BA37-6BD7-3D9175759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D1B23D-B068-EF31-AE27-3F886DA74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يقدم تعريفا للتنمية المستدامة؟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التعريف قبل الانتقال إلى بقية العناصر.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860E76-B345-FAA2-EE82-B6D312B86F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CBEF554-49EE-8C29-6411-C87637570D3F}"/>
              </a:ext>
            </a:extLst>
          </p:cNvPr>
          <p:cNvSpPr txBox="1"/>
          <p:nvPr/>
        </p:nvSpPr>
        <p:spPr>
          <a:xfrm>
            <a:off x="1308370" y="2029830"/>
            <a:ext cx="71498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اِمْلَأ مُخَطَّطَ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ٱلْخاصَّ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بِمَفْهومِ « اَلتَّنْمِيَةُ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ٱلْمُسْتَدامَةُ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3915C9F-D5A6-C148-B75B-9D3355803CDA}"/>
              </a:ext>
            </a:extLst>
          </p:cNvPr>
          <p:cNvGraphicFramePr>
            <a:graphicFrameLocks noGrp="1"/>
          </p:cNvGraphicFramePr>
          <p:nvPr/>
        </p:nvGraphicFramePr>
        <p:xfrm>
          <a:off x="714983" y="3130137"/>
          <a:ext cx="7563255" cy="255143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873651">
                  <a:extLst>
                    <a:ext uri="{9D8B030D-6E8A-4147-A177-3AD203B41FA5}">
                      <a16:colId xmlns:a16="http://schemas.microsoft.com/office/drawing/2014/main" val="2678525545"/>
                    </a:ext>
                  </a:extLst>
                </a:gridCol>
                <a:gridCol w="3689604">
                  <a:extLst>
                    <a:ext uri="{9D8B030D-6E8A-4147-A177-3AD203B41FA5}">
                      <a16:colId xmlns:a16="http://schemas.microsoft.com/office/drawing/2014/main" val="4011649617"/>
                    </a:ext>
                  </a:extLst>
                </a:gridCol>
              </a:tblGrid>
              <a:tr h="1218446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اَلتَّعْريفُ:....................................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اَلْخَصائِصُ:..............................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9242014"/>
                  </a:ext>
                </a:extLst>
              </a:tr>
              <a:tr h="1129493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اَلْأَمْثِلَةُ:......................................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اَلْأَمْثِلَةُ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ٱلْمُضادَّةُ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:......................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5825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320517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93E9C-44F7-9330-0A10-6E8778BE7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A8D294-8FBF-93A9-AABB-A895FFA1C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355DFE-E041-6FE4-0CBA-664C15B8D9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96C251E-09DD-1A1D-2EF6-CA02B47C2B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110842"/>
              </p:ext>
            </p:extLst>
          </p:nvPr>
        </p:nvGraphicFramePr>
        <p:xfrm>
          <a:off x="712143" y="2263770"/>
          <a:ext cx="7657613" cy="332467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714550">
                  <a:extLst>
                    <a:ext uri="{9D8B030D-6E8A-4147-A177-3AD203B41FA5}">
                      <a16:colId xmlns:a16="http://schemas.microsoft.com/office/drawing/2014/main" val="2678525545"/>
                    </a:ext>
                  </a:extLst>
                </a:gridCol>
                <a:gridCol w="3943063">
                  <a:extLst>
                    <a:ext uri="{9D8B030D-6E8A-4147-A177-3AD203B41FA5}">
                      <a16:colId xmlns:a16="http://schemas.microsoft.com/office/drawing/2014/main" val="4011649617"/>
                    </a:ext>
                  </a:extLst>
                </a:gridCol>
              </a:tblGrid>
              <a:tr h="1397738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اَلتَّعْريفُ: 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اِزْدِهارٌ وَتَطَوُّرٌ مَعَ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ٱلْحِفاظِ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عَلى ٱلثَّرَواتِ ٱلطَّبيعِيَّةِ لِصالِحِ ٱلْأَجْيالِ ٱللاَّحِقَةِ.</a:t>
                      </a:r>
                      <a:endParaRPr lang="ar-MA" sz="36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اَلْخَصائِصُ: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تُحَقِّقُ تَنْمِيَةً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ٱقْتِصادِيَّةً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  -تُحافِظُ عَلى ٱلثَّرَواتِ ٱلطَّبيعِيَّةِ.- تَضْمَنُ لِلْأَجْيالِ ٱللاحِقَةِ حَقَّهُمْ في ٱلثَّرَواتِ ٱلطَّبيعِيَّةِ.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9242014"/>
                  </a:ext>
                </a:extLst>
              </a:tr>
              <a:tr h="1129493">
                <a:tc>
                  <a:txBody>
                    <a:bodyPr/>
                    <a:lstStyle/>
                    <a:p>
                      <a:pPr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اَلْأَمْثِلَةُ</a:t>
                      </a:r>
                      <a:r>
                        <a:rPr lang="ar-M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:-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اِسْتِعْمالُ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ٱلطّاقَةِ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ٱلشَّمْسِيَّةِ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؛ </a:t>
                      </a: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تَدْويرُ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ٱلنُّفاياتِ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اَلْأَمْثِلَةُ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ٱلْمُضادَّةُ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:-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اِسْتِعْمالُ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ٱلْفَحْمِ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ٱلصِّناعَةِ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-اَلرَّعْيُ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ٱلْجائِرُ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5825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06956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lang="ar-MA" sz="2800" dirty="0"/>
              <a:t>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581331" y="18071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أنا الطبيعة.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6187752" y="1785197"/>
            <a:ext cx="819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47D03-EE1C-2CE3-1F1A-0BC3C61DC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A42694-6935-1345-62BB-19305AC8B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170.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78043C-F49E-3B5A-9E8C-2637390621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7CAB7B-A9CA-EBAE-451A-3A72D09D6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004" y="1368000"/>
            <a:ext cx="3589507" cy="489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9337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1C5B3-8E17-9379-F25E-0F36FF65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4036D7-905D-9E2E-3985-A145388A2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بشكل ثنائي بناء توقع حول مضمون النص من خلال العنوان والصور المرفقة به.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7E5EA8-233D-4F0F-03F5-5A3E4C6BEA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2">
            <a:extLst>
              <a:ext uri="{FF2B5EF4-FFF2-40B4-BE49-F238E27FC236}">
                <a16:creationId xmlns:a16="http://schemas.microsoft.com/office/drawing/2014/main" id="{8A22348F-0706-1F72-4B2D-402445F9EB24}"/>
              </a:ext>
            </a:extLst>
          </p:cNvPr>
          <p:cNvSpPr txBox="1">
            <a:spLocks/>
          </p:cNvSpPr>
          <p:nvPr/>
        </p:nvSpPr>
        <p:spPr>
          <a:xfrm>
            <a:off x="4023360" y="3656987"/>
            <a:ext cx="4820014" cy="11154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أُحَدِّدُ تَوَقُّعي حَوْلَ مَضْمونِ ٱلنَّصِّ.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B881EA-3D29-D629-0838-82CE96C01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34" y="1575854"/>
            <a:ext cx="3491299" cy="489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7611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28369-29B3-001B-1B79-A8CCC6EA9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25CD65-AA36-F947-2DC7-29FEDA63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التوقع؟  ما الذي جعلكما تتوقعان ذلك؟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849DA0-1A00-0BC4-AB35-2A84936B28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659DFC0E-0437-9C85-B537-FFF69B06AEA7}"/>
              </a:ext>
            </a:extLst>
          </p:cNvPr>
          <p:cNvSpPr txBox="1"/>
          <p:nvPr/>
        </p:nvSpPr>
        <p:spPr>
          <a:xfrm>
            <a:off x="821519" y="328676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 ٱلنَّصَّ سَيَتَحَدَّثُ عَنْ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115713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443D9-BE16-FFCD-525D-BD264B0FB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FB8422-5299-48F6-37CB-F2FFE6989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اقرؤوا القصيدة قراءة صامتة وحاولوا التحقق من توقعاتكم.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4638DC-EB34-246A-53DD-AF25F1312A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7A7F46-509F-C96F-485F-6713A80C7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061" y="1575854"/>
            <a:ext cx="3589507" cy="489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93512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F9BAE-04F0-6D53-AE9F-B4930EAA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4440A1-4480-DC39-B561-E03A38B5C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توقعه؟ ثم يوضح لزملائه كيف تمكن من التحقق منه.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457F68-6020-7F1B-0AFA-4C9CFE3548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7311906A-C645-A7F8-D2E0-D5ED4D5E5FB9}"/>
              </a:ext>
            </a:extLst>
          </p:cNvPr>
          <p:cNvSpPr txBox="1">
            <a:spLocks/>
          </p:cNvSpPr>
          <p:nvPr/>
        </p:nvSpPr>
        <p:spPr>
          <a:xfrm>
            <a:off x="906754" y="3745315"/>
            <a:ext cx="3739243" cy="793157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تَوَقُّعي.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0">
            <a:extLst>
              <a:ext uri="{FF2B5EF4-FFF2-40B4-BE49-F238E27FC236}">
                <a16:creationId xmlns:a16="http://schemas.microsoft.com/office/drawing/2014/main" id="{1894CC4B-4DE6-88CB-572F-B95C951AC9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51330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1979E-3C83-02C3-4D04-19D9AA77C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944116-87DD-8B0C-F7C8-839A3A22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القصيدة. ضعوا أصابعكم تحت كل كلمة أقرؤها.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871156-C8BF-5AA6-EA6C-60C58C2955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4B6E02-8ECE-5B9C-BF90-6D4802897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061" y="1575854"/>
            <a:ext cx="3589507" cy="489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4442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EBA22-98E9-E558-62BD-AEEE3BE0C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73EFFF-7377-C4C1-57F9-A5770888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القصيدة  قراءة هامسة وتدربوا على إلقائها بشكل معبر.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832471-9F0D-63DA-3AC2-6F13AA05D5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800CDA-9174-1390-6F6C-C9818794B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061" y="1575854"/>
            <a:ext cx="3589507" cy="489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3981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75FC6-6EBE-FB1F-78ED-0D3098057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8AF630-E5DE-CAED-3682-E3943FF1F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بشكل معبر مستحضرا الضوابط التالية؟ سنحدد صاحب أحسن إلقاء.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71D059-29B9-F8D8-7747-0407143E7C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944EB3F-94EB-151F-7E55-8C6E534BA95F}"/>
              </a:ext>
            </a:extLst>
          </p:cNvPr>
          <p:cNvGrpSpPr/>
          <p:nvPr/>
        </p:nvGrpSpPr>
        <p:grpSpPr>
          <a:xfrm>
            <a:off x="613358" y="3374252"/>
            <a:ext cx="7742242" cy="584775"/>
            <a:chOff x="221753" y="2354115"/>
            <a:chExt cx="7742242" cy="584775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6ACA12CF-485B-1BE9-3B1A-17E93E5C4EE6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57C2A5A-747F-769E-7E44-5457D8063941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أَتَقَمَّصُ ٱلْمَشاعِرَ ٱلَّتي تُعَبِّرُ عَنْها كُلُّ عِبارَةٍ</a:t>
              </a:r>
              <a:r>
                <a:rPr lang="f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لِيَتَّضِحَ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ٱلْمَعْنى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4E88160-A2DD-44BF-69B9-2ABA800E59DA}"/>
              </a:ext>
            </a:extLst>
          </p:cNvPr>
          <p:cNvGrpSpPr/>
          <p:nvPr/>
        </p:nvGrpSpPr>
        <p:grpSpPr>
          <a:xfrm>
            <a:off x="613358" y="4396898"/>
            <a:ext cx="7742242" cy="584775"/>
            <a:chOff x="221753" y="2354115"/>
            <a:chExt cx="7742242" cy="584775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A0F461C8-82F9-32D5-AA56-E3E9A83E38B3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7D8F24C-482B-42D4-2ED0-20B9B8606274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أَحْتَرِمُ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ٱلْإيقاعَ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360BA4D-994A-F480-301D-D86D96CBE7E2}"/>
              </a:ext>
            </a:extLst>
          </p:cNvPr>
          <p:cNvGrpSpPr/>
          <p:nvPr/>
        </p:nvGrpSpPr>
        <p:grpSpPr>
          <a:xfrm>
            <a:off x="291071" y="2313603"/>
            <a:ext cx="8064529" cy="1077218"/>
            <a:chOff x="-100534" y="2322169"/>
            <a:chExt cx="8064529" cy="1077218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508D4D7F-A935-BE67-2238-B2C24AAF19F2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4F5DF29-2DBB-521E-8537-1A02BC1FB0B7}"/>
                </a:ext>
              </a:extLst>
            </p:cNvPr>
            <p:cNvSpPr txBox="1"/>
            <p:nvPr/>
          </p:nvSpPr>
          <p:spPr>
            <a:xfrm>
              <a:off x="-100534" y="2322169"/>
              <a:ext cx="7596529" cy="107721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أَصِلُ ٱلْكَلِماتِ بَعْضَها بِبَعْضٍ (لا أَنْطِقُ هَمْزَةَ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ٱلْوَصْلِ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في وَسَطِ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ٱلْكَلامِ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) ؛</a:t>
              </a:r>
            </a:p>
            <a:p>
              <a:pPr algn="r" rtl="1"/>
              <a:endParaRPr lang="fr-FR" sz="3200" dirty="0">
                <a:solidFill>
                  <a:srgbClr val="424D7B"/>
                </a:solidFill>
              </a:endParaRP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B547A261-7501-EB1E-C456-AA069F3BA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65" y="1431603"/>
            <a:ext cx="763887" cy="87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45265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D08B0-EFE4-7001-F22E-7FCC120FE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8A670-DDB4-E3FC-EED6-E006F66F5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أسئلة الفهم العام. من يقرأ السؤال ثم يجيب عنه؟ </a:t>
            </a: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الجواب بشكل تفاعلي بين التلاميذ. )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50A3D7-6EBB-B672-CE09-CDE40847E9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A1D7401B-13D9-B88D-89CD-62C6ED53E51B}"/>
              </a:ext>
            </a:extLst>
          </p:cNvPr>
          <p:cNvSpPr txBox="1"/>
          <p:nvPr/>
        </p:nvSpPr>
        <p:spPr>
          <a:xfrm>
            <a:off x="827215" y="3162555"/>
            <a:ext cx="7331265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4800" b="1" kern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ٱلْمَوْضوعُ ٱلَّذي تَتَحَدَّثُ عَنْهُ ٱلْقَصيدَةُ؟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81312398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97F36-D3B7-66F5-127B-5C3E8AA8A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6D6278-25C8-3437-B075-389B3A57F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2F490E-C8F7-916F-12AB-4EEBD87E0F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3D55180D-AE89-CF14-2691-68410813E84A}"/>
              </a:ext>
            </a:extLst>
          </p:cNvPr>
          <p:cNvSpPr txBox="1"/>
          <p:nvPr/>
        </p:nvSpPr>
        <p:spPr>
          <a:xfrm>
            <a:off x="827215" y="3162555"/>
            <a:ext cx="7331265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4800" b="1" kern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مَنِ </a:t>
            </a:r>
            <a:r>
              <a:rPr lang="ar-MA" dirty="0" err="1"/>
              <a:t>ٱلْمُتَكَلِّمُ</a:t>
            </a:r>
            <a:r>
              <a:rPr lang="ar-MA" dirty="0"/>
              <a:t> في ٱلْقَصيدَةِ؟ وَما ٱلَّذي يَشْكو مِنْهُ؟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69222423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55812-4C19-0C05-9506-09ED87800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948EAC-824C-F672-E3D3-C0DB44D6F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E385E4-997A-42C9-6EF8-42C63811A9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BD1FCF1C-98C9-6733-258E-777C551B6080}"/>
              </a:ext>
            </a:extLst>
          </p:cNvPr>
          <p:cNvSpPr txBox="1"/>
          <p:nvPr/>
        </p:nvSpPr>
        <p:spPr>
          <a:xfrm>
            <a:off x="827215" y="3162555"/>
            <a:ext cx="7609649" cy="1964465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4800" b="1" kern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ٱلَّذي قَدَّمَتْهُ ٱلطَّبيعَةُ لِلْإِنْسانِ وَفْقَ ما وَرَدَ في ٱلْقَصيدَةِ؟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19666402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11534-C4AD-594E-BA7D-1800B0412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C35E3D-433D-2857-04F4-C1DBA8136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59A356-8293-2040-E38D-D68C256471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509AEE9D-1645-EC89-4EBE-1E5672A29ED3}"/>
              </a:ext>
            </a:extLst>
          </p:cNvPr>
          <p:cNvSpPr txBox="1"/>
          <p:nvPr/>
        </p:nvSpPr>
        <p:spPr>
          <a:xfrm>
            <a:off x="827215" y="3162555"/>
            <a:ext cx="7609649" cy="1964465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4800" b="1" kern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لِماذا جَعَلَ </a:t>
            </a:r>
            <a:r>
              <a:rPr lang="ar-MA" dirty="0" err="1"/>
              <a:t>ٱلشّاعِرُ</a:t>
            </a:r>
            <a:r>
              <a:rPr lang="ar-MA" dirty="0"/>
              <a:t> ٱلطَّبيعَةَ تَتَكَلَّمُ بِضَميرِ </a:t>
            </a:r>
            <a:r>
              <a:rPr lang="ar-MA" dirty="0" err="1"/>
              <a:t>ٱلْمُتَكَلِّمِ</a:t>
            </a:r>
            <a:r>
              <a:rPr lang="ar-MA" dirty="0"/>
              <a:t> "أَنا"؟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382101545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74088-291A-F5F8-586A-F401FFA8D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339D61-1CE9-1D4D-C112-FBF332419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رقم -171-. أجيبوا عن الأسئلة المحددة على الشريحة.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5CE9EC-50BD-B8CF-0540-C723C34E20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45B8C5-756C-3D24-E3E9-17F714078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979" y="1512624"/>
            <a:ext cx="3367987" cy="492604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4E3D9B-C718-817E-7D76-A56F6B28DC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7646" y="2367564"/>
            <a:ext cx="3500651" cy="2977811"/>
          </a:xfrm>
          <a:prstGeom prst="rect">
            <a:avLst/>
          </a:prstGeom>
        </p:spPr>
      </p:pic>
      <p:pic>
        <p:nvPicPr>
          <p:cNvPr id="8" name="Image 7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5533FAD-0F0B-AFC6-39D3-F894DDF2D9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613358" y="1484313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44970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10CB0-13AC-05D8-AA3A-8AE7FF69B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13DAD4-AB37-0629-05B6-B559016F6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E7787A-77C9-9982-097C-64BE4983E1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0E0800-BF3F-2D58-E526-EA494ABB8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979" y="1512624"/>
            <a:ext cx="3367987" cy="492604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044457-122A-978C-8D99-A68DB0A5F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7646" y="2367564"/>
            <a:ext cx="3500651" cy="297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47331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D8693-A45A-EC2D-95DF-CD0D57A51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5D3FC0-5292-21D0-C15C-017DE061B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( تتمة التصحيح على الشريحة الموالية)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B079F6-B138-E271-C3DB-3C9D8F9146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AA1F9BC-F61A-2BC5-4792-8550A85639A0}"/>
              </a:ext>
            </a:extLst>
          </p:cNvPr>
          <p:cNvSpPr txBox="1"/>
          <p:nvPr/>
        </p:nvSpPr>
        <p:spPr>
          <a:xfrm>
            <a:off x="398834" y="1709966"/>
            <a:ext cx="76600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سُكونٌ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#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تَهْتاجُ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 هَيَجانٌ)       - اَ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لْحُرِّيَّةُ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#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جْن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          -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ضَيْقٌ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#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مُتَّسَعٌ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200" name="Tableau 199">
            <a:extLst>
              <a:ext uri="{FF2B5EF4-FFF2-40B4-BE49-F238E27FC236}">
                <a16:creationId xmlns:a16="http://schemas.microsoft.com/office/drawing/2014/main" id="{E6A18BAC-FB11-80F6-50BA-93FAA01C1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01377"/>
              </p:ext>
            </p:extLst>
          </p:nvPr>
        </p:nvGraphicFramePr>
        <p:xfrm>
          <a:off x="662713" y="2346155"/>
          <a:ext cx="7545096" cy="108464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4131337">
                  <a:extLst>
                    <a:ext uri="{9D8B030D-6E8A-4147-A177-3AD203B41FA5}">
                      <a16:colId xmlns:a16="http://schemas.microsoft.com/office/drawing/2014/main" val="2491180613"/>
                    </a:ext>
                  </a:extLst>
                </a:gridCol>
                <a:gridCol w="3413759">
                  <a:extLst>
                    <a:ext uri="{9D8B030D-6E8A-4147-A177-3AD203B41FA5}">
                      <a16:colId xmlns:a16="http://schemas.microsoft.com/office/drawing/2014/main" val="4072733773"/>
                    </a:ext>
                  </a:extLst>
                </a:gridCol>
              </a:tblGrid>
              <a:tr h="239878">
                <a:tc>
                  <a:txBody>
                    <a:bodyPr/>
                    <a:lstStyle/>
                    <a:p>
                      <a:pPr marL="457200" marR="90170" algn="ctr" rtl="1">
                        <a:lnSpc>
                          <a:spcPct val="107000"/>
                        </a:lnSpc>
                        <a:buNone/>
                        <a:tabLst>
                          <a:tab pos="-15240" algn="l"/>
                          <a:tab pos="4770755" algn="r"/>
                        </a:tabLst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مُفْرَداتٌ تَدُلُّ عَلى ٱلطَّبيعَةِ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marR="9017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-15240" algn="l"/>
                          <a:tab pos="4770755" algn="r"/>
                        </a:tabLst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مُفْرَداتٌ تَدُلُّ عَلى </a:t>
                      </a:r>
                      <a:r>
                        <a:rPr lang="ar-S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ٱلثَّلَوُّثِ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25163795"/>
                  </a:ext>
                </a:extLst>
              </a:tr>
              <a:tr h="660122">
                <a:tc>
                  <a:txBody>
                    <a:bodyPr/>
                    <a:lstStyle/>
                    <a:p>
                      <a:pPr marL="0" marR="90170" indent="0" algn="r" rtl="1">
                        <a:lnSpc>
                          <a:spcPct val="107000"/>
                        </a:lnSpc>
                        <a:buNone/>
                        <a:tabLst>
                          <a:tab pos="-15240" algn="l"/>
                          <a:tab pos="4770755" algn="r"/>
                        </a:tabLst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fr-FR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لْعُشْبُ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-اَلْأَشْجارُ- اَلطُّيورُ- اَلنَّهْرُ -اَلْوَرْدُ...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90170" indent="0" algn="r" rtl="1">
                        <a:lnSpc>
                          <a:spcPct val="107000"/>
                        </a:lnSpc>
                        <a:buNone/>
                        <a:tabLst>
                          <a:tab pos="-15240" algn="l"/>
                          <a:tab pos="4770755" algn="r"/>
                        </a:tabLst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اَلدُّخانُ-اَلنَّفْطُ- اَلْغازاتُ...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marL="457200" marR="90170" algn="r" rtl="1">
                        <a:lnSpc>
                          <a:spcPct val="107000"/>
                        </a:lnSpc>
                        <a:buNone/>
                        <a:tabLst>
                          <a:tab pos="-15240" algn="l"/>
                          <a:tab pos="4770755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8646015"/>
                  </a:ext>
                </a:extLst>
              </a:tr>
            </a:tbl>
          </a:graphicData>
        </a:graphic>
      </p:graphicFrame>
      <p:sp>
        <p:nvSpPr>
          <p:cNvPr id="202" name="ZoneTexte 201">
            <a:extLst>
              <a:ext uri="{FF2B5EF4-FFF2-40B4-BE49-F238E27FC236}">
                <a16:creationId xmlns:a16="http://schemas.microsoft.com/office/drawing/2014/main" id="{482B7343-96F9-0644-2B7D-2DD314BA9951}"/>
              </a:ext>
            </a:extLst>
          </p:cNvPr>
          <p:cNvSpPr txBox="1"/>
          <p:nvPr/>
        </p:nvSpPr>
        <p:spPr>
          <a:xfrm>
            <a:off x="572828" y="3482213"/>
            <a:ext cx="807285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تُ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عاني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ٱلطَّبيعَةُ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عِدَّةِ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مَظاهِرَ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مِنْها :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َطْعُ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-تَلْويثُ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ٱلْبِحارِ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تَدْميرُ أَعْشاشِ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إِطْلاقُ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ٱلدُّخانِ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وَٱلْغازاتِ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ٱلْمَصانِعِ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اَلِاحْتِباسُ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ٱلْحَرارِيُّ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  <a:p>
            <a:pPr algn="just" rtl="1">
              <a:buNone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من أَشْكالُ جَمالِ ٱلطَّبيعَةِ: اَلطُّيورُ ٱلَّتي بَنَتْ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بِٱلْقَشِّ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مَمالِكَها- صَوْتُ خَريرِ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ٱلنَّهْرِ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ٱلْغُصونُ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ٱلْمُثْمِرَةُ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ٱلظَّليلَةُ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  <a:p>
            <a:pPr algn="just" rtl="1">
              <a:buNone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تُعَبِّرُ ٱلطَّبيعَةُ عَنْ شُعورٍ عَميقٍ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بِٱلْحُزْنِ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وَٱلظُّلْمِ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وَٱلتَّأَلُّمِ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وَيَدُلُّ عَلى ذلِكَ قَوْلُ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ٱلشّاعِرِ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"لَكِنَّكُمْ لَمْ تُراعوا حُرْمَتي"  ثُمَّ عِبارَةُ "وَلَمْ يُصِبْكُمْ مِنَ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ٱلْمَأْساةِ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إِحْراجُ"...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4" name="ZoneTexte 203">
            <a:extLst>
              <a:ext uri="{FF2B5EF4-FFF2-40B4-BE49-F238E27FC236}">
                <a16:creationId xmlns:a16="http://schemas.microsoft.com/office/drawing/2014/main" id="{4DF95970-B74C-1B6F-54DC-4E2B6B4F98DD}"/>
              </a:ext>
            </a:extLst>
          </p:cNvPr>
          <p:cNvSpPr txBox="1"/>
          <p:nvPr/>
        </p:nvSpPr>
        <p:spPr>
          <a:xfrm>
            <a:off x="8207809" y="1799617"/>
            <a:ext cx="42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1.</a:t>
            </a:r>
            <a:endParaRPr lang="fr-FR" dirty="0"/>
          </a:p>
        </p:txBody>
      </p:sp>
      <p:sp>
        <p:nvSpPr>
          <p:cNvPr id="205" name="ZoneTexte 204">
            <a:extLst>
              <a:ext uri="{FF2B5EF4-FFF2-40B4-BE49-F238E27FC236}">
                <a16:creationId xmlns:a16="http://schemas.microsoft.com/office/drawing/2014/main" id="{5BE7291F-6B1B-8D1E-BC4D-95D9F8BEAFBD}"/>
              </a:ext>
            </a:extLst>
          </p:cNvPr>
          <p:cNvSpPr txBox="1"/>
          <p:nvPr/>
        </p:nvSpPr>
        <p:spPr>
          <a:xfrm>
            <a:off x="8261376" y="2456249"/>
            <a:ext cx="42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2.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693765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9E2F1-CF59-72E2-03C6-13634A611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103B99-0657-1A08-50D8-8527BA6A8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تتمة التصحيح على الشريحة الموالية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4B420A-C696-2DE2-AE16-ABADA8E6CC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2" name="ZoneTexte 201">
            <a:extLst>
              <a:ext uri="{FF2B5EF4-FFF2-40B4-BE49-F238E27FC236}">
                <a16:creationId xmlns:a16="http://schemas.microsoft.com/office/drawing/2014/main" id="{725A6BC0-CF7D-0497-3F38-D0B2A1E7317F}"/>
              </a:ext>
            </a:extLst>
          </p:cNvPr>
          <p:cNvSpPr txBox="1"/>
          <p:nvPr/>
        </p:nvSpPr>
        <p:spPr>
          <a:xfrm>
            <a:off x="535572" y="2458508"/>
            <a:ext cx="807285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قَدَّمَتِ ٱلطَّبيعَةُ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ٱلنَّصيحَةَ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ٱلتّالِيَةَ: اِسْتيقاظِ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ٱلضَّمائِرِ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وَٱلتَّحَرُّكِ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قَبْلَ فَواتِ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ٱلْأَوانِ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5. يَقْصِدُ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ٱلشّاعِرُ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ٱلتَّلَوُّثَ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أَصْبَحَ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كَٱلسِّجْنِ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يَحْبِسُ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وَٱلطَّبيعَةَ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مَعاً، فَلا مَخْرَجَ مِنْهُ إِلَّا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بِٱسْتيقاظِ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ٱلْهِمَمِ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وَٱلْعَوْدَةِ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ٱحْتِرامِ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وَإِلَّا فَإِنَّ مَصيرَ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هُوَ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ٱلْهَلاكُ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وَٱلزَّوالُ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142210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راجعوا تعاريف المفردات الواردة في مقاطع" أستعد لفهم النص" وفق الصفحات التالية.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C35B0BC-957F-05D0-30B8-F140B944B241}"/>
              </a:ext>
            </a:extLst>
          </p:cNvPr>
          <p:cNvSpPr txBox="1"/>
          <p:nvPr/>
        </p:nvSpPr>
        <p:spPr>
          <a:xfrm>
            <a:off x="1340994" y="5924060"/>
            <a:ext cx="5791748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أَسْتَعينُ بِمُفَكِّرَتي لِمُراجَعَةِ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ٱلدُّروسِ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نَفْسِها.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75599-9E4C-9F4D-AC1D-F9349ECC302C}"/>
              </a:ext>
            </a:extLst>
          </p:cNvPr>
          <p:cNvSpPr txBox="1">
            <a:spLocks/>
          </p:cNvSpPr>
          <p:nvPr/>
        </p:nvSpPr>
        <p:spPr>
          <a:xfrm>
            <a:off x="1425897" y="1498032"/>
            <a:ext cx="5836037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الاستماع والتحدث : اَلطَّبيعَةُ أَمانَةُ ٱلْأَجْيالِ ( الصفحة </a:t>
            </a:r>
            <a:r>
              <a:rPr lang="ar-MA" dirty="0">
                <a:solidFill>
                  <a:srgbClr val="FF0000"/>
                </a:solidFill>
              </a:rPr>
              <a:t>127</a:t>
            </a:r>
            <a:r>
              <a:rPr lang="ar-MA" dirty="0"/>
              <a:t>)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37BAB42C-9260-E6A7-9652-AE99E46278C0}"/>
              </a:ext>
            </a:extLst>
          </p:cNvPr>
          <p:cNvSpPr txBox="1">
            <a:spLocks/>
          </p:cNvSpPr>
          <p:nvPr/>
        </p:nvSpPr>
        <p:spPr>
          <a:xfrm>
            <a:off x="1425898" y="2224378"/>
            <a:ext cx="583603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اَلْكَوارِثُ ٱلطَّبيعِيَّةُ( الصفحة </a:t>
            </a:r>
            <a:r>
              <a:rPr lang="ar-MA" dirty="0">
                <a:solidFill>
                  <a:srgbClr val="FF0000"/>
                </a:solidFill>
              </a:rPr>
              <a:t>128</a:t>
            </a:r>
            <a:r>
              <a:rPr lang="ar-MA" dirty="0"/>
              <a:t>)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2BA3AA82-856D-EFB0-DB0F-AF72CDEDB1EA}"/>
              </a:ext>
            </a:extLst>
          </p:cNvPr>
          <p:cNvSpPr txBox="1">
            <a:spLocks/>
          </p:cNvSpPr>
          <p:nvPr/>
        </p:nvSpPr>
        <p:spPr>
          <a:xfrm>
            <a:off x="1425898" y="2950724"/>
            <a:ext cx="583603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مَصادِرُ </a:t>
            </a:r>
            <a:r>
              <a:rPr lang="ar-MA" dirty="0" err="1"/>
              <a:t>ٱلطّاقَةِ</a:t>
            </a:r>
            <a:r>
              <a:rPr lang="ar-MA" dirty="0"/>
              <a:t> ( الصفحة </a:t>
            </a:r>
            <a:r>
              <a:rPr lang="ar-MA" dirty="0">
                <a:solidFill>
                  <a:srgbClr val="FF0000"/>
                </a:solidFill>
              </a:rPr>
              <a:t>142</a:t>
            </a:r>
            <a:r>
              <a:rPr lang="ar-MA" dirty="0"/>
              <a:t>)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3E04855-2E80-2313-8767-7AD016C3ADDD}"/>
              </a:ext>
            </a:extLst>
          </p:cNvPr>
          <p:cNvSpPr txBox="1">
            <a:spLocks/>
          </p:cNvSpPr>
          <p:nvPr/>
        </p:nvSpPr>
        <p:spPr>
          <a:xfrm>
            <a:off x="1470186" y="3700241"/>
            <a:ext cx="5791748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الاستماع والتحدث: كَوْكَبُ </a:t>
            </a:r>
            <a:r>
              <a:rPr lang="ar-MA" dirty="0" err="1"/>
              <a:t>ٱلْأَرْضِ</a:t>
            </a:r>
            <a:r>
              <a:rPr lang="ar-MA" dirty="0"/>
              <a:t>( الصفحة </a:t>
            </a:r>
            <a:r>
              <a:rPr lang="ar-MA" dirty="0">
                <a:solidFill>
                  <a:srgbClr val="FF0000"/>
                </a:solidFill>
              </a:rPr>
              <a:t>155</a:t>
            </a:r>
            <a:r>
              <a:rPr lang="ar-MA" dirty="0"/>
              <a:t>)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FF7B2A50-E623-A07F-C02A-A293BA47DBFE}"/>
              </a:ext>
            </a:extLst>
          </p:cNvPr>
          <p:cNvSpPr txBox="1">
            <a:spLocks/>
          </p:cNvSpPr>
          <p:nvPr/>
        </p:nvSpPr>
        <p:spPr>
          <a:xfrm>
            <a:off x="1470186" y="4449758"/>
            <a:ext cx="5791748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مُغامَرَةٌ مُذْهِلَةٌ ( الصفحة </a:t>
            </a:r>
            <a:r>
              <a:rPr lang="ar-MA" dirty="0">
                <a:solidFill>
                  <a:srgbClr val="FF0000"/>
                </a:solidFill>
              </a:rPr>
              <a:t>156</a:t>
            </a:r>
            <a:r>
              <a:rPr lang="ar-MA" dirty="0"/>
              <a:t>)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85D86244-7EF7-4956-DFB2-1016FAA85C91}"/>
              </a:ext>
            </a:extLst>
          </p:cNvPr>
          <p:cNvSpPr txBox="1">
            <a:spLocks/>
          </p:cNvSpPr>
          <p:nvPr/>
        </p:nvSpPr>
        <p:spPr>
          <a:xfrm>
            <a:off x="1470186" y="5312277"/>
            <a:ext cx="5791748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أَنا ٱلطَّبيعَةُ( الصفحة </a:t>
            </a:r>
            <a:r>
              <a:rPr lang="ar-MA" dirty="0">
                <a:solidFill>
                  <a:srgbClr val="FF0000"/>
                </a:solidFill>
              </a:rPr>
              <a:t>170</a:t>
            </a:r>
            <a:r>
              <a:rPr lang="ar-M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513869" y="2839748"/>
            <a:ext cx="7474225" cy="890781"/>
            <a:chOff x="553320" y="2851205"/>
            <a:chExt cx="7474225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553320" y="3070709"/>
              <a:ext cx="578148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معجم المرحلة؟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18742</TotalTime>
  <Words>1877</Words>
  <Application>Microsoft Office PowerPoint</Application>
  <PresentationFormat>Affichage à l'écran (4:3)</PresentationFormat>
  <Paragraphs>253</Paragraphs>
  <Slides>48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48</vt:i4>
      </vt:variant>
    </vt:vector>
  </HeadingPairs>
  <TitlesOfParts>
    <vt:vector size="79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تقويم التحدث والطلاقة</vt:lpstr>
      <vt:lpstr>Présentation PowerPoint</vt:lpstr>
      <vt:lpstr>Présentation PowerPoint</vt:lpstr>
      <vt:lpstr>Présentation PowerPoint</vt:lpstr>
      <vt:lpstr> خذوا دفاتر القسم وكراساتكم الصفحة -178-. </vt:lpstr>
      <vt:lpstr>أنجزوا  جميع الأنشطة الواردة على الصفحة. من يقرأ التعليمات؟ توجيه التلاميذ إلى إنتاج جمل حول المجالين معا.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Présentation PowerPoint</vt:lpstr>
      <vt:lpstr>نصحح جماعة. من يقرأ الجمل ؟  سنناقشها من حيث عدد المفردات، ومن حيث سلامة المعنى. </vt:lpstr>
      <vt:lpstr>الآن،  سنلعب لعبة المعاني. الصف الفائز  هو الذي استطاع تحديد معاني أكبر عدد من الكلمات. ( يختار تلميذ من كل  صف كلمة ويقدم معناها . الصف الفائز هو الذي استمر في التحدي إلى نهاية المسابقة.) </vt:lpstr>
      <vt:lpstr>ننتقل إلى النشاط الأول من الأساليب. من يقرأ النص؟ سنناقشه من حيث الحجج المقترحة والأساليب المستعملة. </vt:lpstr>
      <vt:lpstr>1. نصحح النشاط الثاني  من الأساليب. من يقرأ النص؟ سنناقشه من حيث الأساليب المستعملة.  2. من يذكرنا بأساليب عرض الحجج؟</vt:lpstr>
      <vt:lpstr>ننتقل إلى مراجعة إستراتيجية مخطط فراير. من يذكرنا بتعريفه وطريقة استعماله؟ </vt:lpstr>
      <vt:lpstr>نتذكر جماعة. من يقرأ؟</vt:lpstr>
      <vt:lpstr> على دفاتر القسم،  ارسموا مخطط فراير وعبئوه لتوضيح مفهوم "التنمية المستدامة". </vt:lpstr>
      <vt:lpstr>نصحح. من يقدم تعريفا للتنمية المستدامة؟ مناقشة التعريف قبل الانتقال إلى بقية العناصر.</vt:lpstr>
      <vt:lpstr>صححوا على دفاتركم.</vt:lpstr>
      <vt:lpstr>قراءة </vt:lpstr>
      <vt:lpstr>خذوا كراساتكم، الصفحة 170.</vt:lpstr>
      <vt:lpstr>حاولوا بشكل ثنائي بناء توقع حول مضمون النص من خلال العنوان والصور المرفقة به.</vt:lpstr>
      <vt:lpstr>من يقرأ التوقع؟  ما الذي جعلكما تتوقعان ذلك؟ </vt:lpstr>
      <vt:lpstr>اقرؤوا القصيدة قراءة صامتة وحاولوا التحقق من توقعاتكم.</vt:lpstr>
      <vt:lpstr>من يقرأ توقعه؟ ثم يوضح لزملائه كيف تمكن من التحقق منه. </vt:lpstr>
      <vt:lpstr>سأقرأ القصيدة. ضعوا أصابعكم تحت كل كلمة أقرؤها.</vt:lpstr>
      <vt:lpstr>اقرؤوا القصيدة  قراءة هامسة وتدربوا على إلقائها بشكل معبر.</vt:lpstr>
      <vt:lpstr>من يقرأ بشكل معبر مستحضرا الضوابط التالية؟ سنحدد صاحب أحسن إلقاء.</vt:lpstr>
      <vt:lpstr>ننتقل إلى أسئلة الفهم العام. من يقرأ السؤال ثم يجيب عنه؟ (مناقشة الجواب بشكل تفاعلي بين التلاميذ. ) </vt:lpstr>
      <vt:lpstr>Présentation PowerPoint</vt:lpstr>
      <vt:lpstr>Présentation PowerPoint</vt:lpstr>
      <vt:lpstr>Présentation PowerPoint</vt:lpstr>
      <vt:lpstr>خذوا كراساتكم الصفحة رقم -171-. أجيبوا عن الأسئلة المحددة على الشريحة. </vt:lpstr>
      <vt:lpstr>نصحح. </vt:lpstr>
      <vt:lpstr>صححوا على كراساتكم. ( تتمة التصحيح على الشريحة الموالية)</vt:lpstr>
      <vt:lpstr>تتمة التصحيح على الشريحة الموالية</vt:lpstr>
      <vt:lpstr>اختتام الحصة</vt:lpstr>
      <vt:lpstr> راجعوا تعاريف المفردات الواردة في مقاطع" أستعد لفهم النص" وفق الصفحات التالية.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258</cp:revision>
  <dcterms:created xsi:type="dcterms:W3CDTF">2023-09-20T21:35:22Z</dcterms:created>
  <dcterms:modified xsi:type="dcterms:W3CDTF">2026-06-05T13:52:13Z</dcterms:modified>
</cp:coreProperties>
</file>