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0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1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2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3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14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5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6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7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theme/theme18.xml" ContentType="application/vnd.openxmlformats-officedocument.theme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9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860" r:id="rId11"/>
    <p:sldMasterId id="2147483786" r:id="rId12"/>
    <p:sldMasterId id="2147483820" r:id="rId13"/>
    <p:sldMasterId id="2147483843" r:id="rId14"/>
    <p:sldMasterId id="2147483878" r:id="rId15"/>
    <p:sldMasterId id="2147483901" r:id="rId16"/>
    <p:sldMasterId id="2147483924" r:id="rId17"/>
    <p:sldMasterId id="2147483947" r:id="rId18"/>
    <p:sldMasterId id="2147483741" r:id="rId19"/>
    <p:sldMasterId id="2147483686" r:id="rId20"/>
  </p:sldMasterIdLst>
  <p:notesMasterIdLst>
    <p:notesMasterId r:id="rId61"/>
  </p:notesMasterIdLst>
  <p:handoutMasterIdLst>
    <p:handoutMasterId r:id="rId62"/>
  </p:handoutMasterIdLst>
  <p:sldIdLst>
    <p:sldId id="2147482893" r:id="rId21"/>
    <p:sldId id="2147482603" r:id="rId22"/>
    <p:sldId id="2147482462" r:id="rId23"/>
    <p:sldId id="2147482845" r:id="rId24"/>
    <p:sldId id="2147482691" r:id="rId25"/>
    <p:sldId id="2147482835" r:id="rId26"/>
    <p:sldId id="2147482844" r:id="rId27"/>
    <p:sldId id="2147482740" r:id="rId28"/>
    <p:sldId id="2147482841" r:id="rId29"/>
    <p:sldId id="2147482836" r:id="rId30"/>
    <p:sldId id="2147482840" r:id="rId31"/>
    <p:sldId id="2147482837" r:id="rId32"/>
    <p:sldId id="2147482839" r:id="rId33"/>
    <p:sldId id="2147482871" r:id="rId34"/>
    <p:sldId id="2147482842" r:id="rId35"/>
    <p:sldId id="2147482843" r:id="rId36"/>
    <p:sldId id="2147482896" r:id="rId37"/>
    <p:sldId id="2147482894" r:id="rId38"/>
    <p:sldId id="2147482897" r:id="rId39"/>
    <p:sldId id="2147482898" r:id="rId40"/>
    <p:sldId id="2147482899" r:id="rId41"/>
    <p:sldId id="2147482734" r:id="rId42"/>
    <p:sldId id="2147482872" r:id="rId43"/>
    <p:sldId id="2147482900" r:id="rId44"/>
    <p:sldId id="2147482901" r:id="rId45"/>
    <p:sldId id="2147482902" r:id="rId46"/>
    <p:sldId id="2147482903" r:id="rId47"/>
    <p:sldId id="2147482904" r:id="rId48"/>
    <p:sldId id="2147482905" r:id="rId49"/>
    <p:sldId id="2147482906" r:id="rId50"/>
    <p:sldId id="2147482907" r:id="rId51"/>
    <p:sldId id="2147482911" r:id="rId52"/>
    <p:sldId id="2147482912" r:id="rId53"/>
    <p:sldId id="2147482873" r:id="rId54"/>
    <p:sldId id="2147482913" r:id="rId55"/>
    <p:sldId id="2147482914" r:id="rId56"/>
    <p:sldId id="2147482704" r:id="rId57"/>
    <p:sldId id="2147482869" r:id="rId58"/>
    <p:sldId id="2147482752" r:id="rId59"/>
    <p:sldId id="2147482707" r:id="rId6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56B64A"/>
    <a:srgbClr val="D0CECE"/>
    <a:srgbClr val="B1EDEA"/>
    <a:srgbClr val="565F88"/>
    <a:srgbClr val="CC0000"/>
    <a:srgbClr val="B5EEF2"/>
    <a:srgbClr val="9CA3C0"/>
    <a:srgbClr val="94E4EA"/>
    <a:srgbClr val="0097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30" autoAdjust="0"/>
    <p:restoredTop sz="86433"/>
  </p:normalViewPr>
  <p:slideViewPr>
    <p:cSldViewPr snapToGrid="0">
      <p:cViewPr varScale="1">
        <p:scale>
          <a:sx n="79" d="100"/>
          <a:sy n="79" d="100"/>
        </p:scale>
        <p:origin x="1646" y="72"/>
      </p:cViewPr>
      <p:guideLst/>
    </p:cSldViewPr>
  </p:slideViewPr>
  <p:outlineViewPr>
    <p:cViewPr>
      <p:scale>
        <a:sx n="33" d="100"/>
        <a:sy n="33" d="100"/>
      </p:scale>
      <p:origin x="0" y="-23664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21" Type="http://schemas.openxmlformats.org/officeDocument/2006/relationships/slide" Target="slides/slide1.xml"/><Relationship Id="rId34" Type="http://schemas.openxmlformats.org/officeDocument/2006/relationships/slide" Target="slides/slide14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50" Type="http://schemas.openxmlformats.org/officeDocument/2006/relationships/slide" Target="slides/slide30.xml"/><Relationship Id="rId55" Type="http://schemas.openxmlformats.org/officeDocument/2006/relationships/slide" Target="slides/slide35.xml"/><Relationship Id="rId63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9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53" Type="http://schemas.openxmlformats.org/officeDocument/2006/relationships/slide" Target="slides/slide33.xml"/><Relationship Id="rId58" Type="http://schemas.openxmlformats.org/officeDocument/2006/relationships/slide" Target="slides/slide38.xml"/><Relationship Id="rId66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notesMaster" Target="notesMasters/notesMaster1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56" Type="http://schemas.openxmlformats.org/officeDocument/2006/relationships/slide" Target="slides/slide36.xml"/><Relationship Id="rId64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59" Type="http://schemas.openxmlformats.org/officeDocument/2006/relationships/slide" Target="slides/slide39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54" Type="http://schemas.openxmlformats.org/officeDocument/2006/relationships/slide" Target="slides/slide34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slide" Target="slides/slide3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slide" Target="slides/slide40.xml"/><Relationship Id="rId65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05/06/2026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05/06/2026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8.png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8.png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8.png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8.png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8.png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8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141889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40280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24028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309332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407720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024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4394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81951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727205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275940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102703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68248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820203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74285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7157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991933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54403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1107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521454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36237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81555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41023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609420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62182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65953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148863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70257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48994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508145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531592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8192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35041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22363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67833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58466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7412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4254585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162880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613421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794795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90709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096969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013989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396535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22903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08583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45589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35008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4335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04362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2916550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187847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47039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52291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974157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43069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337563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636950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198668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17318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9673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802445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2356088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43813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79786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130265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327228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5872823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1579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91698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25533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146644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273825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41125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08737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432885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639893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887956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872984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598390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757893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439488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07387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5679218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997496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183184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061334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88245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925952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4755382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701681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96420709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588000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18334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865054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26296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5458596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0185985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213540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6689198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3694531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494145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210795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70085714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39696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4722806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465162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12332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5513348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477927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7361329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9308837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4664736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4252591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804603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07639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581053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653912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58572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009846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394268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382288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180215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5838842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2026997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411149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471286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531432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594099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487184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15012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253553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448693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464665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702264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1206498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4230241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855073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9172695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48796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346033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4756428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809480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9810151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329852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4033148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44554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3708009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theme" Target="../theme/theme3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4.xml"/><Relationship Id="rId15" Type="http://schemas.openxmlformats.org/officeDocument/2006/relationships/image" Target="../media/image9.png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3.xml"/><Relationship Id="rId9" Type="http://schemas.openxmlformats.org/officeDocument/2006/relationships/theme" Target="../theme/theme4.xml"/><Relationship Id="rId14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0.xml"/><Relationship Id="rId7" Type="http://schemas.openxmlformats.org/officeDocument/2006/relationships/theme" Target="../theme/theme5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42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41.xml"/><Relationship Id="rId9" Type="http://schemas.openxmlformats.org/officeDocument/2006/relationships/image" Target="../media/image6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5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8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54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5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9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6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5.xml"/><Relationship Id="rId15" Type="http://schemas.openxmlformats.org/officeDocument/2006/relationships/image" Target="../media/image9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4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image" Target="../media/image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1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91.xml"/><Relationship Id="rId21" Type="http://schemas.openxmlformats.org/officeDocument/2006/relationships/image" Target="../media/image12.png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1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0.xml"/><Relationship Id="rId16" Type="http://schemas.openxmlformats.org/officeDocument/2006/relationships/slideLayout" Target="../slideLayouts/slideLayout104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24" Type="http://schemas.openxmlformats.org/officeDocument/2006/relationships/image" Target="../media/image15.png"/><Relationship Id="rId5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103.xml"/><Relationship Id="rId23" Type="http://schemas.openxmlformats.org/officeDocument/2006/relationships/image" Target="../media/image14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Layout" Target="../slideLayouts/slideLayout102.xml"/><Relationship Id="rId22" Type="http://schemas.openxmlformats.org/officeDocument/2006/relationships/image" Target="../media/image13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107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110.xml"/><Relationship Id="rId15" Type="http://schemas.openxmlformats.org/officeDocument/2006/relationships/image" Target="../media/image5.png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image" Target="../media/image8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26" Type="http://schemas.openxmlformats.org/officeDocument/2006/relationships/image" Target="../media/image12.png"/><Relationship Id="rId3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5" Type="http://schemas.openxmlformats.org/officeDocument/2006/relationships/image" Target="../media/image11.png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23" Type="http://schemas.openxmlformats.org/officeDocument/2006/relationships/theme" Target="../theme/theme13.xml"/><Relationship Id="rId28" Type="http://schemas.openxmlformats.org/officeDocument/2006/relationships/image" Target="../media/image14.png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Relationship Id="rId22" Type="http://schemas.openxmlformats.org/officeDocument/2006/relationships/slideLayout" Target="../slideLayouts/slideLayout136.xml"/><Relationship Id="rId27" Type="http://schemas.openxmlformats.org/officeDocument/2006/relationships/image" Target="../media/image13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39.xml"/><Relationship Id="rId21" Type="http://schemas.openxmlformats.org/officeDocument/2006/relationships/image" Target="../media/image13.png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image" Target="../media/image15.png"/><Relationship Id="rId10" Type="http://schemas.openxmlformats.org/officeDocument/2006/relationships/slideLayout" Target="../slideLayouts/slideLayout146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image" Target="../media/image14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13" Type="http://schemas.openxmlformats.org/officeDocument/2006/relationships/slideLayout" Target="../slideLayouts/slideLayout165.xml"/><Relationship Id="rId18" Type="http://schemas.openxmlformats.org/officeDocument/2006/relationships/slideLayout" Target="../slideLayouts/slideLayout170.xml"/><Relationship Id="rId26" Type="http://schemas.openxmlformats.org/officeDocument/2006/relationships/image" Target="../media/image10.bin"/><Relationship Id="rId3" Type="http://schemas.openxmlformats.org/officeDocument/2006/relationships/slideLayout" Target="../slideLayouts/slideLayout155.xml"/><Relationship Id="rId21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59.xml"/><Relationship Id="rId12" Type="http://schemas.openxmlformats.org/officeDocument/2006/relationships/slideLayout" Target="../slideLayouts/slideLayout164.xml"/><Relationship Id="rId17" Type="http://schemas.openxmlformats.org/officeDocument/2006/relationships/slideLayout" Target="../slideLayouts/slideLayout169.xml"/><Relationship Id="rId25" Type="http://schemas.openxmlformats.org/officeDocument/2006/relationships/theme" Target="../theme/theme15.xml"/><Relationship Id="rId2" Type="http://schemas.openxmlformats.org/officeDocument/2006/relationships/slideLayout" Target="../slideLayouts/slideLayout154.xml"/><Relationship Id="rId16" Type="http://schemas.openxmlformats.org/officeDocument/2006/relationships/slideLayout" Target="../slideLayouts/slideLayout168.xml"/><Relationship Id="rId20" Type="http://schemas.openxmlformats.org/officeDocument/2006/relationships/slideLayout" Target="../slideLayouts/slideLayout172.xm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slideLayout" Target="../slideLayouts/slideLayout163.xml"/><Relationship Id="rId24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57.xml"/><Relationship Id="rId15" Type="http://schemas.openxmlformats.org/officeDocument/2006/relationships/slideLayout" Target="../slideLayouts/slideLayout167.xml"/><Relationship Id="rId23" Type="http://schemas.openxmlformats.org/officeDocument/2006/relationships/slideLayout" Target="../slideLayouts/slideLayout175.xml"/><Relationship Id="rId10" Type="http://schemas.openxmlformats.org/officeDocument/2006/relationships/slideLayout" Target="../slideLayouts/slideLayout162.xml"/><Relationship Id="rId19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Relationship Id="rId14" Type="http://schemas.openxmlformats.org/officeDocument/2006/relationships/slideLayout" Target="../slideLayouts/slideLayout166.xml"/><Relationship Id="rId22" Type="http://schemas.openxmlformats.org/officeDocument/2006/relationships/slideLayout" Target="../slideLayouts/slideLayout17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slideLayout" Target="../slideLayouts/slideLayout189.xml"/><Relationship Id="rId18" Type="http://schemas.openxmlformats.org/officeDocument/2006/relationships/slideLayout" Target="../slideLayouts/slideLayout194.xml"/><Relationship Id="rId3" Type="http://schemas.openxmlformats.org/officeDocument/2006/relationships/slideLayout" Target="../slideLayouts/slideLayout179.xml"/><Relationship Id="rId21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17" Type="http://schemas.openxmlformats.org/officeDocument/2006/relationships/slideLayout" Target="../slideLayouts/slideLayout193.xml"/><Relationship Id="rId2" Type="http://schemas.openxmlformats.org/officeDocument/2006/relationships/slideLayout" Target="../slideLayouts/slideLayout178.xml"/><Relationship Id="rId16" Type="http://schemas.openxmlformats.org/officeDocument/2006/relationships/slideLayout" Target="../slideLayouts/slideLayout192.xml"/><Relationship Id="rId20" Type="http://schemas.openxmlformats.org/officeDocument/2006/relationships/slideLayout" Target="../slideLayouts/slideLayout196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81.xml"/><Relationship Id="rId15" Type="http://schemas.openxmlformats.org/officeDocument/2006/relationships/slideLayout" Target="../slideLayouts/slideLayout191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86.xml"/><Relationship Id="rId19" Type="http://schemas.openxmlformats.org/officeDocument/2006/relationships/slideLayout" Target="../slideLayouts/slideLayout195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slideLayout" Target="../slideLayouts/slideLayout190.xml"/><Relationship Id="rId22" Type="http://schemas.openxmlformats.org/officeDocument/2006/relationships/slideLayout" Target="../slideLayouts/slideLayout19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slideLayout" Target="../slideLayouts/slideLayout211.xml"/><Relationship Id="rId18" Type="http://schemas.openxmlformats.org/officeDocument/2006/relationships/slideLayout" Target="../slideLayouts/slideLayout216.xml"/><Relationship Id="rId3" Type="http://schemas.openxmlformats.org/officeDocument/2006/relationships/slideLayout" Target="../slideLayouts/slideLayout201.xml"/><Relationship Id="rId21" Type="http://schemas.openxmlformats.org/officeDocument/2006/relationships/slideLayout" Target="../slideLayouts/slideLayout219.xml"/><Relationship Id="rId7" Type="http://schemas.openxmlformats.org/officeDocument/2006/relationships/slideLayout" Target="../slideLayouts/slideLayout205.xml"/><Relationship Id="rId12" Type="http://schemas.openxmlformats.org/officeDocument/2006/relationships/slideLayout" Target="../slideLayouts/slideLayout210.xml"/><Relationship Id="rId17" Type="http://schemas.openxmlformats.org/officeDocument/2006/relationships/slideLayout" Target="../slideLayouts/slideLayout215.xml"/><Relationship Id="rId2" Type="http://schemas.openxmlformats.org/officeDocument/2006/relationships/slideLayout" Target="../slideLayouts/slideLayout200.xml"/><Relationship Id="rId16" Type="http://schemas.openxmlformats.org/officeDocument/2006/relationships/slideLayout" Target="../slideLayouts/slideLayout214.xml"/><Relationship Id="rId20" Type="http://schemas.openxmlformats.org/officeDocument/2006/relationships/slideLayout" Target="../slideLayouts/slideLayout218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203.xml"/><Relationship Id="rId15" Type="http://schemas.openxmlformats.org/officeDocument/2006/relationships/slideLayout" Target="../slideLayouts/slideLayout213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208.xml"/><Relationship Id="rId19" Type="http://schemas.openxmlformats.org/officeDocument/2006/relationships/slideLayout" Target="../slideLayouts/slideLayout217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Relationship Id="rId14" Type="http://schemas.openxmlformats.org/officeDocument/2006/relationships/slideLayout" Target="../slideLayouts/slideLayout212.xml"/><Relationship Id="rId22" Type="http://schemas.openxmlformats.org/officeDocument/2006/relationships/slideLayout" Target="../slideLayouts/slideLayout220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23.xml"/><Relationship Id="rId21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slideLayout" Target="../slideLayouts/slideLayout237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slideLayout" Target="../slideLayouts/slideLayout240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24" Type="http://schemas.openxmlformats.org/officeDocument/2006/relationships/theme" Target="../theme/theme18.xml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23" Type="http://schemas.openxmlformats.org/officeDocument/2006/relationships/slideLayout" Target="../slideLayouts/slideLayout243.xml"/><Relationship Id="rId10" Type="http://schemas.openxmlformats.org/officeDocument/2006/relationships/slideLayout" Target="../slideLayouts/slideLayout230.xml"/><Relationship Id="rId19" Type="http://schemas.openxmlformats.org/officeDocument/2006/relationships/slideLayout" Target="../slideLayouts/slideLayout239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Relationship Id="rId22" Type="http://schemas.openxmlformats.org/officeDocument/2006/relationships/slideLayout" Target="../slideLayouts/slideLayout242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1.xml"/><Relationship Id="rId3" Type="http://schemas.openxmlformats.org/officeDocument/2006/relationships/slideLayout" Target="../slideLayouts/slideLayout246.xml"/><Relationship Id="rId7" Type="http://schemas.openxmlformats.org/officeDocument/2006/relationships/slideLayout" Target="../slideLayouts/slideLayout250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45.xml"/><Relationship Id="rId1" Type="http://schemas.openxmlformats.org/officeDocument/2006/relationships/slideLayout" Target="../slideLayouts/slideLayout244.xml"/><Relationship Id="rId6" Type="http://schemas.openxmlformats.org/officeDocument/2006/relationships/slideLayout" Target="../slideLayouts/slideLayout249.xml"/><Relationship Id="rId11" Type="http://schemas.openxmlformats.org/officeDocument/2006/relationships/slideLayout" Target="../slideLayouts/slideLayout254.xml"/><Relationship Id="rId5" Type="http://schemas.openxmlformats.org/officeDocument/2006/relationships/slideLayout" Target="../slideLayouts/slideLayout248.xml"/><Relationship Id="rId10" Type="http://schemas.openxmlformats.org/officeDocument/2006/relationships/slideLayout" Target="../slideLayouts/slideLayout253.xml"/><Relationship Id="rId4" Type="http://schemas.openxmlformats.org/officeDocument/2006/relationships/slideLayout" Target="../slideLayouts/slideLayout247.xml"/><Relationship Id="rId9" Type="http://schemas.openxmlformats.org/officeDocument/2006/relationships/slideLayout" Target="../slideLayouts/slideLayout252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theme" Target="../theme/theme20.xml"/><Relationship Id="rId2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55.xml"/><Relationship Id="rId4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736" r:id="rId8"/>
    <p:sldLayoutId id="2147483737" r:id="rId9"/>
    <p:sldLayoutId id="2147483685" r:id="rId10"/>
    <p:sldLayoutId id="2147483684" r:id="rId11"/>
    <p:sldLayoutId id="2147483679" r:id="rId12"/>
    <p:sldLayoutId id="2147483731" r:id="rId13"/>
    <p:sldLayoutId id="2147483730" r:id="rId14"/>
    <p:sldLayoutId id="2147483680" r:id="rId15"/>
    <p:sldLayoutId id="2147483732" r:id="rId16"/>
    <p:sldLayoutId id="2147483733" r:id="rId17"/>
    <p:sldLayoutId id="2147483675" r:id="rId18"/>
    <p:sldLayoutId id="2147483676" r:id="rId19"/>
    <p:sldLayoutId id="2147483677" r:id="rId20"/>
    <p:sldLayoutId id="2147483971" r:id="rId21"/>
    <p:sldLayoutId id="2147483974" r:id="rId2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أساليب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استماع وتحدث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2416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  <p:sldLayoutId id="2147483877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7531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  <p:sldLayoutId id="2147483838" r:id="rId18"/>
    <p:sldLayoutId id="2147483839" r:id="rId19"/>
    <p:sldLayoutId id="2147483840" r:id="rId20"/>
    <p:sldLayoutId id="2147483841" r:id="rId21"/>
    <p:sldLayoutId id="21474838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3267F-929C-48B9-6665-4C625D98F949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99AA5-1E55-7CD9-BDA4-52611AB69DA1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B879D6-DD8F-9ADE-71B6-EEAF0BD12F30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4A887-E24C-8CC4-7077-4472C0BA62C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14A99-41E1-ACEC-893A-0714AC99D1A5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5ACC60-8B5C-28C3-46B4-957C8075B212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81B862-B674-B048-4938-ACFE9BA03B4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DCEFE3-14F3-9640-1B27-B7A15C0CE12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DD9A40-A515-2F93-D5FF-77728696A3C1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ECC50-043E-F539-E430-491C4F11FE0C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4458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  <p:sldLayoutId id="2147483858" r:id="rId15"/>
    <p:sldLayoutId id="214748385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98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895" r:id="rId17"/>
    <p:sldLayoutId id="2147483896" r:id="rId18"/>
    <p:sldLayoutId id="2147483897" r:id="rId19"/>
    <p:sldLayoutId id="2147483898" r:id="rId20"/>
    <p:sldLayoutId id="2147483899" r:id="rId21"/>
    <p:sldLayoutId id="2147483900" r:id="rId22"/>
    <p:sldLayoutId id="2147483976" r:id="rId23"/>
    <p:sldLayoutId id="2147483977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56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  <p:sldLayoutId id="214748392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2920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  <p:sldLayoutId id="2147483940" r:id="rId16"/>
    <p:sldLayoutId id="2147483941" r:id="rId17"/>
    <p:sldLayoutId id="2147483942" r:id="rId18"/>
    <p:sldLayoutId id="2147483943" r:id="rId19"/>
    <p:sldLayoutId id="2147483944" r:id="rId20"/>
    <p:sldLayoutId id="2147483945" r:id="rId21"/>
    <p:sldLayoutId id="214748394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1788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  <p:sldLayoutId id="2147483961" r:id="rId14"/>
    <p:sldLayoutId id="2147483962" r:id="rId15"/>
    <p:sldLayoutId id="2147483963" r:id="rId16"/>
    <p:sldLayoutId id="2147483964" r:id="rId17"/>
    <p:sldLayoutId id="2147483965" r:id="rId18"/>
    <p:sldLayoutId id="2147483966" r:id="rId19"/>
    <p:sldLayoutId id="2147483967" r:id="rId20"/>
    <p:sldLayoutId id="2147483968" r:id="rId21"/>
    <p:sldLayoutId id="2147483969" r:id="rId22"/>
    <p:sldLayoutId id="214748397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05/06/2026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5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76.xml"/><Relationship Id="rId4" Type="http://schemas.openxmlformats.org/officeDocument/2006/relationships/image" Target="../media/image13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75.xml"/><Relationship Id="rId7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13921-BB5E-1DD5-BF87-A17E03A56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E1F2FDC-E071-1DE0-4903-E6AA7E9693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549" y="0"/>
            <a:ext cx="9231549" cy="6858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E2D98A1-993A-DE1D-9925-24C65724DD91}"/>
              </a:ext>
            </a:extLst>
          </p:cNvPr>
          <p:cNvSpPr txBox="1"/>
          <p:nvPr/>
        </p:nvSpPr>
        <p:spPr>
          <a:xfrm rot="20954829">
            <a:off x="3344995" y="3322547"/>
            <a:ext cx="1395634" cy="646986"/>
          </a:xfrm>
          <a:prstGeom prst="roundRect">
            <a:avLst/>
          </a:prstGeom>
          <a:solidFill>
            <a:srgbClr val="33CC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الخامسة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458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تنظيم حصص الأسبوع</a:t>
            </a:r>
            <a:endParaRPr lang="fr-MA" dirty="0">
              <a:solidFill>
                <a:srgbClr val="424D7B"/>
              </a:solidFill>
            </a:endParaRP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1910926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79350" y="239528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تقويم التحدث والطلاقة (20د)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دعم ( تصحيح نشاط تشغيل التلاميذ أثناء تمرير الرائزين) ( 20 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أساليب (30د).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48000" y="3429000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(20د)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 ( 20 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 (50 د).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(20د)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 ( 20 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داعمة ( 30 د)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indent="0">
              <a:lnSpc>
                <a:spcPct val="100000"/>
              </a:lnSpc>
              <a:spcBef>
                <a:spcPts val="300"/>
              </a:spcBef>
              <a:buClrTx/>
              <a:buNone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2338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تقويم التحدث والطلاقة (20د)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 ( 20 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(30د).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(20د)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 ( 20 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تدريبية ( 40د).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15350" y="548220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(20د)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 ( 20 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 (30د).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66F8B-1578-797B-D261-F9283DFE9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D4444D9-E070-671D-CB9D-A9574ACFC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254" y="927854"/>
            <a:ext cx="7886700" cy="720000"/>
          </a:xfrm>
        </p:spPr>
        <p:txBody>
          <a:bodyPr/>
          <a:lstStyle/>
          <a:p>
            <a:r>
              <a:rPr lang="ar-MA" sz="2800" dirty="0"/>
              <a:t>             تقويم التحدث والطلاقة</a:t>
            </a:r>
            <a:endParaRPr lang="fr-MA" sz="32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3395B5B4-87F2-3C42-F0F2-9245C31BB7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75467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1379A70B-32F3-CC74-E971-4A80F3F0627C}"/>
              </a:ext>
            </a:extLst>
          </p:cNvPr>
          <p:cNvSpPr txBox="1">
            <a:spLocks/>
          </p:cNvSpPr>
          <p:nvPr/>
        </p:nvSpPr>
        <p:spPr>
          <a:xfrm>
            <a:off x="1300715" y="2330694"/>
            <a:ext cx="5962196" cy="159709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تقويم التحدث والطلاقة؛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01DE2514-F696-7246-D84C-08707715C3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7065A5C-6A4E-7B86-CFC6-3C2E1D65FB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1207" y="991369"/>
            <a:ext cx="547338" cy="54733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81702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F4C5F033-E1A2-0B2A-F997-2E1B47FB83EE}"/>
              </a:ext>
            </a:extLst>
          </p:cNvPr>
          <p:cNvSpPr txBox="1">
            <a:spLocks/>
          </p:cNvSpPr>
          <p:nvPr/>
        </p:nvSpPr>
        <p:spPr>
          <a:xfrm>
            <a:off x="165369" y="1507787"/>
            <a:ext cx="8657617" cy="5038926"/>
          </a:xfrm>
          <a:prstGeom prst="roundRect">
            <a:avLst>
              <a:gd name="adj" fmla="val 7963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تخصص 20 دقيقة من كل حصة لتمرير رائزي التحدث والطلاقة؛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توزيع المتعلمين إلى 5 أو 6 مجموعات، حيث يتم تمرير الرائزين الفرديين (التحدث+ الطلاقة) مع مجموعة في كل حصة خلال الأسبوع الرابع؛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إعداد شبكة تفريغ نتائج التمرير الفردي؛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إعداد جانب من الفصل الدراسي للتمرير الفردي؛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الحرص على خلق بيئة آمنة لتمرير الروائز؛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تمرير رائزي التحدث والطلاقة بالتتابع وبشكل فردي في جلسة واحدة مع كل تلميذ(ة)؛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عرض وضعيتي التقويم على شاشة الحاسوب بعد فصله عن شاشة العرض؛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تغيير وضعية تقويم التحدث و</a:t>
            </a: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 الطلاقة</a:t>
            </a: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يوم إلى آخر؛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أثناء تمرير رائزي التحدث والطلاقة يتم تشغيل بقية التلاميذ  بإنجاز النشاط المقترح؛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تخصيص 20 دقيقة لتصحيح نشاط تشغيل التلاميذ ومعالجة تعثراتهم المرتبطة به؛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مواصلة تنفيذ برامج المرحلة الخامسة وفق الأنشطة المقترحة في كل حصة.</a:t>
            </a:r>
          </a:p>
        </p:txBody>
      </p:sp>
      <p:sp>
        <p:nvSpPr>
          <p:cNvPr id="7" name="Titre 3">
            <a:extLst>
              <a:ext uri="{FF2B5EF4-FFF2-40B4-BE49-F238E27FC236}">
                <a16:creationId xmlns:a16="http://schemas.microsoft.com/office/drawing/2014/main" id="{2CF6B59E-75C6-B66F-9A1E-D69DDDF4D5B4}"/>
              </a:ext>
            </a:extLst>
          </p:cNvPr>
          <p:cNvSpPr txBox="1">
            <a:spLocks/>
          </p:cNvSpPr>
          <p:nvPr/>
        </p:nvSpPr>
        <p:spPr>
          <a:xfrm>
            <a:off x="1926078" y="807396"/>
            <a:ext cx="4970833" cy="6031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توجيه 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D0C98-7728-93D4-2FD8-1A7C75D62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>
            <a:extLst>
              <a:ext uri="{FF2B5EF4-FFF2-40B4-BE49-F238E27FC236}">
                <a16:creationId xmlns:a16="http://schemas.microsoft.com/office/drawing/2014/main" id="{D469E661-0E19-AA73-8F05-A43F4DE0F064}"/>
              </a:ext>
            </a:extLst>
          </p:cNvPr>
          <p:cNvSpPr txBox="1"/>
          <p:nvPr/>
        </p:nvSpPr>
        <p:spPr>
          <a:xfrm>
            <a:off x="754053" y="952181"/>
            <a:ext cx="7342625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مقترح شبكة التفريغ 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, capture d’écran, nombre, ligne&#10;&#10;Le contenu généré par l’IA peut être incorrect.">
            <a:extLst>
              <a:ext uri="{FF2B5EF4-FFF2-40B4-BE49-F238E27FC236}">
                <a16:creationId xmlns:a16="http://schemas.microsoft.com/office/drawing/2014/main" id="{924FF893-3AEA-77D3-1B4D-686641C53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053" y="1634334"/>
            <a:ext cx="7436636" cy="457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067207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0CEC4-F72C-FAED-08A7-BA23532FE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A0697E68-956E-DAA9-BCA3-963B3A7B63DC}"/>
              </a:ext>
            </a:extLst>
          </p:cNvPr>
          <p:cNvSpPr txBox="1">
            <a:spLocks/>
          </p:cNvSpPr>
          <p:nvPr/>
        </p:nvSpPr>
        <p:spPr>
          <a:xfrm>
            <a:off x="2071992" y="2745632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نشاط تشغيل التلاميذ </a:t>
            </a:r>
          </a:p>
        </p:txBody>
      </p:sp>
    </p:spTree>
    <p:extLst>
      <p:ext uri="{BB962C8B-B14F-4D97-AF65-F5344CB8AC3E}">
        <p14:creationId xmlns:p14="http://schemas.microsoft.com/office/powerpoint/2010/main" val="251210002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7FA99-E5C1-FB0D-C9C7-9E4F4E825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FCEFCB-0C77-D2E2-9FCF-8C72FF127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دفاتر الدعم وأنجزوا الأنشطة التالية. 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سأسجلها على السبورة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B9F16EB-B27F-3BD7-35CF-C28075DA0B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829A1C0-FEC4-0FDE-4C08-AEDC175F4F2A}"/>
              </a:ext>
            </a:extLst>
          </p:cNvPr>
          <p:cNvSpPr txBox="1"/>
          <p:nvPr/>
        </p:nvSpPr>
        <p:spPr>
          <a:xfrm>
            <a:off x="243191" y="1704305"/>
            <a:ext cx="8287965" cy="1482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800"/>
              </a:spcAft>
              <a:buNone/>
            </a:pPr>
            <a:r>
              <a:rPr lang="ar-M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ضع (ي) 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خَطّاً تَحْتَ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ٱلْمَصْدَرِ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ٱلْمُؤَوَّلِ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ٱلْجُمَلِ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ٱلتّالِيَةِ</a:t>
            </a:r>
            <a:r>
              <a:rPr lang="ar-M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</a:t>
            </a:r>
          </a:p>
          <a:p>
            <a:pPr algn="r" rtl="1">
              <a:spcAft>
                <a:spcPts val="800"/>
              </a:spcAft>
              <a:buNone/>
            </a:pPr>
            <a:r>
              <a:rPr lang="ar-M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يَأْمَلُ </a:t>
            </a:r>
            <a:r>
              <a:rPr lang="ar-M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ٱلشّابُّ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أَنْ يَسْطَعَ نَجْمُهُ في سَماءِ </a:t>
            </a:r>
            <a:r>
              <a:rPr lang="ar-M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ٱلإِبْداعِ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          - 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تَمَنّى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ٱلشّاعِرُ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لَوْ خُلِّدَتْ أَبياتُهُ عَلى أَلْسِنَةِ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ٱلزَّمانِ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25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spcAft>
                <a:spcPts val="800"/>
              </a:spcAft>
              <a:buNone/>
            </a:pP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أَحْتَرِمُ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ٱلْقَوانينَ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لِكَيْ يَسودَ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ٱلْعَدْلُ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وَٱلنِّظامُ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         - 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يَرْغَبُ </a:t>
            </a:r>
            <a:r>
              <a:rPr lang="ar-SA" sz="2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ٱلطّالِبُ</a:t>
            </a:r>
            <a:r>
              <a:rPr lang="ar-S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أَنْ يُحَقِّقَ نَجاحاً باهِراً</a:t>
            </a:r>
            <a:r>
              <a:rPr lang="ar-MA" sz="2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5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C9E591D-8E3F-BBDA-3868-FBE7DC0EBE5A}"/>
              </a:ext>
            </a:extLst>
          </p:cNvPr>
          <p:cNvSpPr txBox="1"/>
          <p:nvPr/>
        </p:nvSpPr>
        <p:spPr>
          <a:xfrm>
            <a:off x="3959156" y="3084380"/>
            <a:ext cx="45720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حَدِّد(ي)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ٱلْمَفْعولَ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لِأَجْلِهِ وَنَوْعَهُ في كُلِّ جُمْلَةٍ</a:t>
            </a:r>
            <a:endParaRPr lang="fr-FR" sz="2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EC604A15-63EC-6986-68E6-87AF6029E7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3858604"/>
              </p:ext>
            </p:extLst>
          </p:nvPr>
        </p:nvGraphicFramePr>
        <p:xfrm>
          <a:off x="520429" y="3576823"/>
          <a:ext cx="7733488" cy="127197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4608257">
                  <a:extLst>
                    <a:ext uri="{9D8B030D-6E8A-4147-A177-3AD203B41FA5}">
                      <a16:colId xmlns:a16="http://schemas.microsoft.com/office/drawing/2014/main" val="1464931953"/>
                    </a:ext>
                  </a:extLst>
                </a:gridCol>
                <a:gridCol w="1506989">
                  <a:extLst>
                    <a:ext uri="{9D8B030D-6E8A-4147-A177-3AD203B41FA5}">
                      <a16:colId xmlns:a16="http://schemas.microsoft.com/office/drawing/2014/main" val="792631972"/>
                    </a:ext>
                  </a:extLst>
                </a:gridCol>
                <a:gridCol w="1618242">
                  <a:extLst>
                    <a:ext uri="{9D8B030D-6E8A-4147-A177-3AD203B41FA5}">
                      <a16:colId xmlns:a16="http://schemas.microsoft.com/office/drawing/2014/main" val="2691972740"/>
                    </a:ext>
                  </a:extLst>
                </a:gridCol>
              </a:tblGrid>
              <a:tr h="37369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اَلْجُمْلَةُ</a:t>
                      </a:r>
                      <a:endParaRPr lang="fr-FR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6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اَلْمَفْعولُ لِأَجْلِهِ</a:t>
                      </a:r>
                      <a:endParaRPr lang="fr-FR" sz="26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6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نَوْعُهُ</a:t>
                      </a:r>
                      <a:endParaRPr lang="fr-FR" sz="26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37476735"/>
                  </a:ext>
                </a:extLst>
              </a:tr>
              <a:tr h="85049"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يُجْري </a:t>
                      </a:r>
                      <a:r>
                        <a:rPr lang="ar-S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ٱلْباحِثونَ</a:t>
                      </a:r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تَجارِبَ مُخْتَبَرِيَّةً بَحْثاً عَنْ أَدْوِيَةٍ جَديدَةٍ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FR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6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26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81516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يُراقِبُ </a:t>
                      </a:r>
                      <a:r>
                        <a:rPr lang="ar-S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ٱلْعُلَماءُ</a:t>
                      </a:r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حَرَكَةَ </a:t>
                      </a:r>
                      <a:r>
                        <a:rPr lang="ar-S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ٱلْكَواكِبِ</a:t>
                      </a:r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لِتَفْسيرِ ظَواهِرِ </a:t>
                      </a:r>
                      <a:r>
                        <a:rPr lang="ar-S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ٱلْفَضاءِ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FR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6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26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71921952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8878FAAF-38B1-BA74-FD7C-2AEA4683F768}"/>
              </a:ext>
            </a:extLst>
          </p:cNvPr>
          <p:cNvSpPr txBox="1"/>
          <p:nvPr/>
        </p:nvSpPr>
        <p:spPr>
          <a:xfrm>
            <a:off x="2122828" y="6084605"/>
            <a:ext cx="6549177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4. أَعْرِب(ي)  ٱلْجُمْلَةَ ٱلتّالِيَةَ:      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تُقَدِّمُونَ مُساهَماتٍ كَبيرَةً دَعْماً لِلْفُقَراءِ.</a:t>
            </a:r>
            <a:endParaRPr lang="fr-FR" sz="27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B52F77E-1EE5-C428-FD71-2BD566C9D22C}"/>
              </a:ext>
            </a:extLst>
          </p:cNvPr>
          <p:cNvSpPr txBox="1"/>
          <p:nvPr/>
        </p:nvSpPr>
        <p:spPr>
          <a:xfrm>
            <a:off x="243191" y="5351149"/>
            <a:ext cx="79442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666750" lvl="0" indent="-342900" algn="r" rtl="1">
              <a:buFontTx/>
              <a:buChar char="-"/>
            </a:pP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زَرَعْنا (5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شَجَرَة )................................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          - 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شاهَدْتُ (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8 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طائِر)......................</a:t>
            </a:r>
            <a:endParaRPr lang="ar-MA" sz="2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marR="666750" lvl="0" indent="-342900" algn="r" rtl="1">
              <a:buFontTx/>
              <a:buChar char="-"/>
            </a:pP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يَضُمُّ </a:t>
            </a:r>
            <a:r>
              <a:rPr lang="ar-S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ٱلْمَشْروعُ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ٱلْبيئِيُّ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(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26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نَوْع).......................</a:t>
            </a:r>
            <a:r>
              <a:rPr lang="a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 -</a:t>
            </a:r>
            <a:r>
              <a:rPr lang="ar-S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جَمَعْنا (16كيس)...........................</a:t>
            </a:r>
            <a:endParaRPr lang="fr-FR" sz="2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BD1A34C-EF19-BF50-8797-520E73BFB36B}"/>
              </a:ext>
            </a:extLst>
          </p:cNvPr>
          <p:cNvSpPr txBox="1"/>
          <p:nvPr/>
        </p:nvSpPr>
        <p:spPr>
          <a:xfrm>
            <a:off x="2062001" y="4916095"/>
            <a:ext cx="6549177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اُكْتُب (ي) 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ٱلْعَدَدَ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بِٱلْحُروفِ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وَٱلْمَعْدودَ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بِشَكْلٍ صَحيحٍ في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ٱلْجُمَلِ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ٱلتّالِيَةِ</a:t>
            </a:r>
            <a:r>
              <a:rPr lang="ar-M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endParaRPr lang="fr-FR" sz="2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24383697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44B5B-62FD-C067-00EE-0EE051720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59370930-A2D8-E36D-5583-B400CC2D910A}"/>
              </a:ext>
            </a:extLst>
          </p:cNvPr>
          <p:cNvSpPr txBox="1">
            <a:spLocks/>
          </p:cNvSpPr>
          <p:nvPr/>
        </p:nvSpPr>
        <p:spPr>
          <a:xfrm>
            <a:off x="2208179" y="3224719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التحدث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8FC73DC-3708-AEE5-5B9E-6EDB69CA0CBF}"/>
              </a:ext>
            </a:extLst>
          </p:cNvPr>
          <p:cNvSpPr txBox="1"/>
          <p:nvPr/>
        </p:nvSpPr>
        <p:spPr>
          <a:xfrm>
            <a:off x="208064" y="6086551"/>
            <a:ext cx="3751093" cy="5478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فصل الحاسوب عن شاشة العرض. </a:t>
            </a:r>
          </a:p>
        </p:txBody>
      </p:sp>
    </p:spTree>
    <p:extLst>
      <p:ext uri="{BB962C8B-B14F-4D97-AF65-F5344CB8AC3E}">
        <p14:creationId xmlns:p14="http://schemas.microsoft.com/office/powerpoint/2010/main" val="1249187530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28852-E3C4-3895-F760-07FFA867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15DC19E6-222D-2FA7-93E5-8D2AFBF4679D}"/>
              </a:ext>
            </a:extLst>
          </p:cNvPr>
          <p:cNvSpPr txBox="1">
            <a:spLocks/>
          </p:cNvSpPr>
          <p:nvPr/>
        </p:nvSpPr>
        <p:spPr>
          <a:xfrm>
            <a:off x="1712069" y="787941"/>
            <a:ext cx="4970833" cy="6031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دليل تمرير رائز التحدث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A3E1CD-B075-F322-73E1-998777B67033}"/>
              </a:ext>
            </a:extLst>
          </p:cNvPr>
          <p:cNvSpPr txBox="1">
            <a:spLocks/>
          </p:cNvSpPr>
          <p:nvPr/>
        </p:nvSpPr>
        <p:spPr>
          <a:xfrm>
            <a:off x="325877" y="1712068"/>
            <a:ext cx="8142051" cy="4173167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الأستاذ(ة) الوضعية على المتعلم(ة) ويتأكد من فهمه (ها) للتعليمة؛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يمنح الأستاذ (ة) للمتعلم(ة) 30 ثانية لترتيب أفكاره قبل البدء في التحدث، ثم ينصت لجوابه في حدود دقيقتين،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يدون الأستاذ (ة)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نتيجة كل مؤشر على شبكة التنقيط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ثم يحتسب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النقطة الإجمالية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ويسجلها على الشبكة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يسجل الأستاذ(ة) لاحقا النقطة الإجمالية في دفتر الكفايات على منظومة مسار. </a:t>
            </a:r>
          </a:p>
        </p:txBody>
      </p:sp>
    </p:spTree>
    <p:extLst>
      <p:ext uri="{BB962C8B-B14F-4D97-AF65-F5344CB8AC3E}">
        <p14:creationId xmlns:p14="http://schemas.microsoft.com/office/powerpoint/2010/main" val="1189547926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4D77D1-280C-6EC2-DFB6-A6392D11D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>
            <a:extLst>
              <a:ext uri="{FF2B5EF4-FFF2-40B4-BE49-F238E27FC236}">
                <a16:creationId xmlns:a16="http://schemas.microsoft.com/office/drawing/2014/main" id="{8590D27A-648B-F083-5F51-521872B7E677}"/>
              </a:ext>
            </a:extLst>
          </p:cNvPr>
          <p:cNvSpPr txBox="1"/>
          <p:nvPr/>
        </p:nvSpPr>
        <p:spPr>
          <a:xfrm>
            <a:off x="744325" y="1273194"/>
            <a:ext cx="7342625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معايير التصحيح وتحديد مستوى التحكم في كفاية التحدث: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F0ED959B-0080-5867-9B78-57E1FB43F8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5886762"/>
              </p:ext>
            </p:extLst>
          </p:nvPr>
        </p:nvGraphicFramePr>
        <p:xfrm>
          <a:off x="527459" y="2141328"/>
          <a:ext cx="8089081" cy="3992964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252754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4084818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659389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517441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7747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335661">
                <a:tc rowSpan="10">
                  <a:txBody>
                    <a:bodyPr/>
                    <a:lstStyle/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PO</a:t>
                      </a: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احترام الموضوع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تعريف للطاقات الأحفورية . 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6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مثالين، على الأقل، من مصادر الطاقات الأحفورية.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التعبير عن الرأي .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1867758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حجتين على الأقل 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0758073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التحدث باسترسال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توقفان على الأكثر(10 ثوان لكل توقف).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من0 إلى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توقفات أو أربعة.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أربعة توقفات.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عدم ارتكاب أخطاء لغوية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 أخطاء على الأكثر.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131636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 أو 6 أخطاء.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711272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6 أخطاء.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082847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898169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B5CB7-9CE6-DA9B-071B-BD01F26DA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 de texte 65">
            <a:extLst>
              <a:ext uri="{FF2B5EF4-FFF2-40B4-BE49-F238E27FC236}">
                <a16:creationId xmlns:a16="http://schemas.microsoft.com/office/drawing/2014/main" id="{B7311788-640E-68BD-A1D1-F18FD3850B09}"/>
              </a:ext>
            </a:extLst>
          </p:cNvPr>
          <p:cNvSpPr txBox="1">
            <a:spLocks/>
          </p:cNvSpPr>
          <p:nvPr/>
        </p:nvSpPr>
        <p:spPr>
          <a:xfrm>
            <a:off x="272375" y="1692613"/>
            <a:ext cx="8375514" cy="4776281"/>
          </a:xfrm>
          <a:prstGeom prst="roundRect">
            <a:avLst/>
          </a:prstGeom>
          <a:solidFill>
            <a:schemeClr val="lt1"/>
          </a:solidFill>
          <a:ln w="38100">
            <a:solidFill>
              <a:schemeClr val="accent5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تَعَلَّمْت خِلالَ </a:t>
            </a:r>
            <a:r>
              <a:rPr lang="ar-MA" sz="2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ٱلْمَرْحَلَةِ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ٱلْخامِسَةِ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مَعْلوماتٍ حَوْلَ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ٱلطّاقاتِ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ٱلْأُحْفورِيَّةِ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خُذ(ي) مُهْلَةً لِلتَّفْكيرِ، 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ثُمَّ تَحَدَّث (ي) بِٱسْتِرْسالٍ لِمُدَّةِ دَقيقَةٍ مُحاوِلاً (ةً):</a:t>
            </a:r>
            <a:endParaRPr lang="fr-FR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19138" indent="-631825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•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تَعْريفَ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ٱلطَّاقاتِ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ٱلْأُحْفورِيَّةِ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  <a:endParaRPr lang="ar-MA" sz="26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	إِعْطاءَ أَمْثِلَةٍ لِمَصادِرِ </a:t>
            </a:r>
            <a:r>
              <a:rPr lang="ar-MA" sz="2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ٱلطَّاقاتِ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ٱلْأُحْفورِيَّةِ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  <a:endParaRPr lang="ar-MA" sz="2600" b="1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  اَلتَّعْبيرَ عَنْ رَأْيِك حَوْلَ "اِسْتِعْمالِ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ٱلطَّاقاتِ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ٱلْأُفورِيَّةِ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"،  هَلْ هُوَ مُفيدٌ أَمْ مُضِرٌّ؟ مُقَدِّماً (ةً) ثَلاثَ حُجَجٍ مُناسِبَةٍ؛</a:t>
            </a:r>
            <a:endParaRPr lang="ar-MA" sz="26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	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لتَّحَدُّثَ بِٱسْتِرْسالٍ؛</a:t>
            </a: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	تَجَنُّبَ ٱلْأَخْطاءِ </a:t>
            </a:r>
            <a:r>
              <a:rPr lang="ar-MA" sz="2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ٱللُّغَوِيَّةِ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fr-FR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re 3">
            <a:extLst>
              <a:ext uri="{FF2B5EF4-FFF2-40B4-BE49-F238E27FC236}">
                <a16:creationId xmlns:a16="http://schemas.microsoft.com/office/drawing/2014/main" id="{4BF26E52-4003-32CA-288E-CCB16520137B}"/>
              </a:ext>
            </a:extLst>
          </p:cNvPr>
          <p:cNvSpPr txBox="1">
            <a:spLocks/>
          </p:cNvSpPr>
          <p:nvPr/>
        </p:nvSpPr>
        <p:spPr>
          <a:xfrm>
            <a:off x="1857985" y="973062"/>
            <a:ext cx="5000016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وضعية تقويم التحدث</a:t>
            </a:r>
          </a:p>
        </p:txBody>
      </p:sp>
    </p:spTree>
    <p:extLst>
      <p:ext uri="{BB962C8B-B14F-4D97-AF65-F5344CB8AC3E}">
        <p14:creationId xmlns:p14="http://schemas.microsoft.com/office/powerpoint/2010/main" val="2801176454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5DA37-5904-49B0-EE2A-EDD3F8E62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2EA6260C-68C5-D84F-257F-D885295389DF}"/>
              </a:ext>
            </a:extLst>
          </p:cNvPr>
          <p:cNvSpPr txBox="1">
            <a:spLocks/>
          </p:cNvSpPr>
          <p:nvPr/>
        </p:nvSpPr>
        <p:spPr>
          <a:xfrm>
            <a:off x="2071992" y="2891547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الطلاقة </a:t>
            </a:r>
          </a:p>
        </p:txBody>
      </p:sp>
    </p:spTree>
    <p:extLst>
      <p:ext uri="{BB962C8B-B14F-4D97-AF65-F5344CB8AC3E}">
        <p14:creationId xmlns:p14="http://schemas.microsoft.com/office/powerpoint/2010/main" val="1719006499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6B2ED-E59F-A0DF-FFEC-652B5F318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582ADF19-B48E-7779-F42C-5FBAA8410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9618" y="807396"/>
            <a:ext cx="5000016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دليل تمرير رائز الطلاقة </a:t>
            </a:r>
            <a:endParaRPr lang="fr-MA" sz="4400" dirty="0">
              <a:solidFill>
                <a:srgbClr val="424D7B"/>
              </a:solidFill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D957C65C-9D62-BEAD-8E99-4D434AAB38AE}"/>
              </a:ext>
            </a:extLst>
          </p:cNvPr>
          <p:cNvSpPr txBox="1">
            <a:spLocks/>
          </p:cNvSpPr>
          <p:nvPr/>
        </p:nvSpPr>
        <p:spPr>
          <a:xfrm>
            <a:off x="389108" y="1527242"/>
            <a:ext cx="7971818" cy="5107024"/>
          </a:xfrm>
          <a:prstGeom prst="roundRect">
            <a:avLst>
              <a:gd name="adj" fmla="val 8958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ينجز تقويم الطلاقة مباشرة بعد تقويم التحدث؛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يعرض الأستاذ(ة) على المتعلم(ة) النص المخصص للطلاقة على شاشة الحاسوب ( </a:t>
            </a:r>
            <a:r>
              <a:rPr lang="fr-FR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MODE DIAPO)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أو على بطاقة معدة سلفا؛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يذكر الأستاذ(ة) المتعلم(ة) أن عليه (ها) قراءة النص وفق ضوابط القراءة بطلاقة، التي تم تعلمها خلال الأسابيع الماضية مع تجنب القراءة بشكل سريع جدا؛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يمنح المتعلم(ة) 30 ثانية لملاحظة النص قبل البدء في القراءة؛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المتعلم (ة) النص كاملا، 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ويتم احتساب الأخطاء المرتكبة في الدقة والاسترسال أثناء قراءته</a:t>
            </a:r>
            <a:r>
              <a:rPr lang="fr-FR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عبر وضع علامة عند كل خطأ على مسودة؛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يدون الأستاذ (ة) نتيجة كل مؤشر والنقطة الإجمالية على البطاقة الخاصة بتفريغ النتائج. </a:t>
            </a:r>
          </a:p>
          <a:p>
            <a:pPr algn="r" rtl="1"/>
            <a:r>
              <a:rPr lang="ar-MA" sz="24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ملاحظتان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</a:p>
          <a:p>
            <a:pPr marL="457200" indent="-95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إذا تدارك المتعلم(ة) (دون أي مساعدة) قراءة الكلمة، لا تحتسب خطأ.</a:t>
            </a:r>
          </a:p>
          <a:p>
            <a:pPr marL="457200" indent="-95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يتوقف الإجراء بعد انتهاء مدة 90 ثانية، على أن تحتسب الكلمات غير المقروءة أخطاء.</a:t>
            </a:r>
            <a:endParaRPr lang="fr-FR" sz="2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38306598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3FA48-9858-E8B0-5900-5463D4943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3">
            <a:extLst>
              <a:ext uri="{FF2B5EF4-FFF2-40B4-BE49-F238E27FC236}">
                <a16:creationId xmlns:a16="http://schemas.microsoft.com/office/drawing/2014/main" id="{17F764D7-713C-520D-46B8-D2658B754948}"/>
              </a:ext>
            </a:extLst>
          </p:cNvPr>
          <p:cNvSpPr txBox="1"/>
          <p:nvPr/>
        </p:nvSpPr>
        <p:spPr>
          <a:xfrm>
            <a:off x="2242011" y="933829"/>
            <a:ext cx="4231532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معايير تصحيح رائز الطلاقة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1FB8C3F-5579-7498-4B0D-29B8A36155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5689172"/>
              </p:ext>
            </p:extLst>
          </p:nvPr>
        </p:nvGraphicFramePr>
        <p:xfrm>
          <a:off x="743879" y="1546625"/>
          <a:ext cx="7549337" cy="475589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381327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608962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817124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167245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40665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النقط الجزئية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184150">
                <a:tc rowSpan="10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الدقة: عدم ارتكاب الأخطاء أثناء القراءة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0 و 3 أخطاء</a:t>
                      </a:r>
                      <a:endParaRPr lang="fr-FR" sz="20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5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4 و 6 أخطاء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184150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7 و 10 أخطاء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أكثر من 11 خطأ.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850647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الاسترسال : وصل النفس أثناء القراءة مع التوقف المناسب لعلامات الترقيم.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تعثرات على الأكثر (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 في غير موضعه أو تهجي)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3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بين 4 و6 تعثرات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 توقف في غير موضعه أو تهجي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)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7 تعثرات (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 أو تهجي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)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171555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التعبيرية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بشكل معبر.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المعبرة لبعض المقاطع من النص. 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بشكل غير معبر.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النقطة الإجمالية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  <a:endParaRPr lang="fr-FR" sz="20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3797885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A9531-19F7-8FDE-48C0-3BDBE675F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FDC6BF65-771E-3EAF-2E69-4020CAF27ED2}"/>
              </a:ext>
            </a:extLst>
          </p:cNvPr>
          <p:cNvSpPr txBox="1">
            <a:spLocks/>
          </p:cNvSpPr>
          <p:nvPr/>
        </p:nvSpPr>
        <p:spPr>
          <a:xfrm>
            <a:off x="2655653" y="817419"/>
            <a:ext cx="3229581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نص الطلاقة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43FCA73-5EB4-65A3-0262-3BF4F910C86D}"/>
              </a:ext>
            </a:extLst>
          </p:cNvPr>
          <p:cNvSpPr txBox="1"/>
          <p:nvPr/>
        </p:nvSpPr>
        <p:spPr>
          <a:xfrm>
            <a:off x="381476" y="1507736"/>
            <a:ext cx="8186495" cy="5016758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indent="354013"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طاقَةُ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ٱلرِّياحِ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 مُسْتَقْبَلٌ نَظيفٌ</a:t>
            </a:r>
          </a:p>
          <a:p>
            <a:pPr indent="354013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حينَ تَهُبُّ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ٱلرِّياحُ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لا تَحْمِلُ مَعَها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ٱلْغُبارَ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وَحْدَهُ، بَلْ تَحْمِلُ طاقَةً هائِلَةً يَسْتَطيعُ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تَحْويلَها إِلى كَهْرَباءٍ نَظيفَةٍ تُضيءُ بُيوتَهُ وَمَدارِسَهُ.</a:t>
            </a:r>
          </a:p>
          <a:p>
            <a:pPr indent="354013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وَتَعْتَمِدُ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ٱلطّاقَةُ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ٱلرّيحِيَّةُ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تُرْبيناتٍ ضَخْمَةٍ تُنْصَبُ في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ٱلْفَضاءِ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ٱلْمَفْتوحِ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فَحينَ تَدْفَعُ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ٱلرِّياحُ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شَفَراتِها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ٱلْعِمْلاقَةَ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تَدورُ هذِهِ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ٱلشَّفَراتُ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فَتُحَرِّكُ مُوَلِّداتٍ تُنْتِجُ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ٱلْكَهْرَباءَ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وَكُلَّما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ٱشْتَدَّتِ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ٱلرِّياحُ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، زادَ إِنْتاجُ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ٱلطَّاقَةِ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وَٱتَّسَعَ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نِطاقُها.</a:t>
            </a:r>
          </a:p>
          <a:p>
            <a:pPr indent="354013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وَتَتَمَيَّزُ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ٱلطّاقَةُ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ٱلرّيحِيَّةُ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بِمَزايا عَديدَةٍ تَجْعَلُها خِياراً مُفَضَّلاً في عالَمِنا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ٱلْمُعاصِرِ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 فَهِيَ لا تُصْدِرُ غازاتٍ سامَّةً وَلا دُخاناً يُلَوِّثُ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ٱلْهَواءَ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وَمَصْدَرُها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ٱلرِّياحُ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لا تَنْضَبُ وَلا تَنْفَدُ. فَضْلاً عَنْ ذلِكَ، فَإِنَّ تَكْلِفَتَها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ٱنْخَفَضَتْ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كَثيراً في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ٱلسَّنَواتِ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ٱلْأَخيرَةِ، مِمَّا جَعَلَها في مُتَناوَلِ كَثيرٍ مِنَ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ٱلدُّوَلِ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60430564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BBD75-8D80-AED4-B4F6-328C1A498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9BB544BC-584D-6295-DEAF-CAF0EC55DE8C}"/>
              </a:ext>
            </a:extLst>
          </p:cNvPr>
          <p:cNvSpPr txBox="1">
            <a:spLocks/>
          </p:cNvSpPr>
          <p:nvPr/>
        </p:nvSpPr>
        <p:spPr>
          <a:xfrm>
            <a:off x="1439694" y="2898843"/>
            <a:ext cx="6099242" cy="135944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تصحيح نشاط تشغيل التلاميذ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549C01A-1895-3AA3-A678-2549EDECC9ED}"/>
              </a:ext>
            </a:extLst>
          </p:cNvPr>
          <p:cNvSpPr txBox="1"/>
          <p:nvPr/>
        </p:nvSpPr>
        <p:spPr>
          <a:xfrm>
            <a:off x="208064" y="6086551"/>
            <a:ext cx="3751093" cy="5478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ربط الحاسوب  </a:t>
            </a:r>
            <a:r>
              <a:rPr lang="ar-MA" sz="3200" b="1" dirty="0">
                <a:solidFill>
                  <a:srgbClr val="C00000"/>
                </a:solidFill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ب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شاشة العرض. </a:t>
            </a:r>
          </a:p>
        </p:txBody>
      </p:sp>
    </p:spTree>
    <p:extLst>
      <p:ext uri="{BB962C8B-B14F-4D97-AF65-F5344CB8AC3E}">
        <p14:creationId xmlns:p14="http://schemas.microsoft.com/office/powerpoint/2010/main" val="1889383159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1D1C3-27CC-E9C7-321D-0A3EA1705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E4C2AC-B21A-D004-0486-520321A70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22405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نصحح جماعة.  من يصحح النشاط الأول مع توضيح كيف توصل إلى الجواب؟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من يذكرنا بالفرق بين المصدر الصريح و المصدر المؤول؟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D6378F1-F66F-FF0A-6DEA-9FAC2FF9CE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3E03803-DC16-75F4-DEC6-E48C508E1D76}"/>
              </a:ext>
            </a:extLst>
          </p:cNvPr>
          <p:cNvSpPr txBox="1"/>
          <p:nvPr/>
        </p:nvSpPr>
        <p:spPr>
          <a:xfrm>
            <a:off x="865761" y="1850220"/>
            <a:ext cx="7412477" cy="3280331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r" rtl="1">
              <a:spcAft>
                <a:spcPts val="800"/>
              </a:spcAft>
              <a:buNone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ضَع (ي) 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خَطّاً تَحْتَ </a:t>
            </a:r>
            <a:r>
              <a:rPr lang="ar-S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ٱلْمَصْدَرِ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ٱلْمُؤَوَّلِ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S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ٱلْجُمَلِ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ٱلتّالِيَةِ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</a:t>
            </a:r>
          </a:p>
          <a:p>
            <a:pPr marL="457200" indent="-457200" algn="r" rtl="1">
              <a:spcAft>
                <a:spcPts val="800"/>
              </a:spcAft>
              <a:buFontTx/>
              <a:buChar char="-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يَأْمَلُ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ٱلشّابُّ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أَنْ يَسْطَعَ نَجْمُهُ في سَماءِ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ٱلإِبْداعِ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marL="457200" indent="-457200" algn="r" rtl="1">
              <a:spcAft>
                <a:spcPts val="800"/>
              </a:spcAft>
              <a:buFontTx/>
              <a:buChar char="-"/>
            </a:pP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تَمَنّى </a:t>
            </a:r>
            <a:r>
              <a:rPr lang="ar-S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ٱلشّاعِرُ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لَوْ خُلِّدَتْ أَبياتُهُ عَلى أَلْسِنَةِ </a:t>
            </a:r>
            <a:r>
              <a:rPr lang="ar-S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ٱلزَّمانِ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457200" indent="-457200" algn="r" rtl="1">
              <a:spcAft>
                <a:spcPts val="800"/>
              </a:spcAft>
              <a:buFontTx/>
              <a:buChar char="-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أَحْتَرِمُ </a:t>
            </a:r>
            <a:r>
              <a:rPr lang="ar-S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ٱلْقَوانينَ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لِكَيْ يَسودَ </a:t>
            </a:r>
            <a:r>
              <a:rPr lang="ar-S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ٱلْعَدْلُ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وَٱلنِّظامُ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 </a:t>
            </a:r>
          </a:p>
          <a:p>
            <a:pPr marL="457200" indent="-457200" algn="r" rtl="1">
              <a:spcAft>
                <a:spcPts val="800"/>
              </a:spcAft>
              <a:buFontTx/>
              <a:buChar char="-"/>
            </a:pP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يَرْغَبُ </a:t>
            </a:r>
            <a:r>
              <a:rPr lang="ar-S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ٱلطّالِبُ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أَنْ يُحَقِّقَ نَجاحاً باهِراً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11938647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B3E93-818D-9A80-931F-442F1026C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29A20D-5A26-A38A-B630-223AB932B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22405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ننتقل إلى السؤال الثاني. من يصحح على السبورة مع توضيح كيف توصل إلى الجواب؟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بقاعدة المفعول لأجله؟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B53A3A2-EE31-7CB4-25A0-EF470DFCA0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6ADCE5D-35ED-AEC4-6621-9E8ADF3AD4DD}"/>
              </a:ext>
            </a:extLst>
          </p:cNvPr>
          <p:cNvSpPr txBox="1"/>
          <p:nvPr/>
        </p:nvSpPr>
        <p:spPr>
          <a:xfrm>
            <a:off x="2062264" y="2003401"/>
            <a:ext cx="6377922" cy="64698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حَدِّد(ي) </a:t>
            </a:r>
            <a:r>
              <a:rPr lang="ar-S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ٱلْمَفْعولَ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لِأَجْلِهِ وَنَوْعَهُ في كُلِّ جُمْلَةٍ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BC29D0A-EDD5-2B52-D926-0701005CAA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0162036"/>
              </p:ext>
            </p:extLst>
          </p:nvPr>
        </p:nvGraphicFramePr>
        <p:xfrm>
          <a:off x="706698" y="3115419"/>
          <a:ext cx="7733488" cy="2442611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4608257">
                  <a:extLst>
                    <a:ext uri="{9D8B030D-6E8A-4147-A177-3AD203B41FA5}">
                      <a16:colId xmlns:a16="http://schemas.microsoft.com/office/drawing/2014/main" val="1464931953"/>
                    </a:ext>
                  </a:extLst>
                </a:gridCol>
                <a:gridCol w="1506989">
                  <a:extLst>
                    <a:ext uri="{9D8B030D-6E8A-4147-A177-3AD203B41FA5}">
                      <a16:colId xmlns:a16="http://schemas.microsoft.com/office/drawing/2014/main" val="792631972"/>
                    </a:ext>
                  </a:extLst>
                </a:gridCol>
                <a:gridCol w="1618242">
                  <a:extLst>
                    <a:ext uri="{9D8B030D-6E8A-4147-A177-3AD203B41FA5}">
                      <a16:colId xmlns:a16="http://schemas.microsoft.com/office/drawing/2014/main" val="2691972740"/>
                    </a:ext>
                  </a:extLst>
                </a:gridCol>
              </a:tblGrid>
              <a:tr h="54345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اَلْجُمْلَةُ</a:t>
                      </a:r>
                      <a:endParaRPr lang="fr-FR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اَلْمَفْعولُ لِأَجْلِهِ</a:t>
                      </a:r>
                      <a:endParaRPr lang="fr-FR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نَوْعُهُ</a:t>
                      </a:r>
                      <a:endParaRPr lang="fr-FR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37476735"/>
                  </a:ext>
                </a:extLst>
              </a:tr>
              <a:tr h="490818"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يُجْري </a:t>
                      </a:r>
                      <a:r>
                        <a:rPr lang="ar-S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ٱلْباحِثونَ</a:t>
                      </a:r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تَجارِبَ مُخْتَبَرِيَّةً بَحْثاً عَنْ أَدْوِيَةٍ جَديدَةٍ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FR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ar-MA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6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26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8151619"/>
                  </a:ext>
                </a:extLst>
              </a:tr>
              <a:tr h="543453"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يُراقِبُ </a:t>
                      </a:r>
                      <a:r>
                        <a:rPr lang="ar-S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ٱلْعُلَماءُ</a:t>
                      </a:r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حَرَكَةَ </a:t>
                      </a:r>
                      <a:r>
                        <a:rPr lang="ar-S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ٱلْكَواكِبِ</a:t>
                      </a:r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لِتَفْسيرِ ظَواهِرِ </a:t>
                      </a:r>
                      <a:r>
                        <a:rPr lang="ar-S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ٱلْفَضاءِ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FR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ar-MA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719219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887469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D3C50-DCB3-2C6E-1D06-3BED61F73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70B7F3-5566-0CF0-3FC7-084BA609E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5" y="756000"/>
            <a:ext cx="7149829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السؤال الثالث.  من يصحح على السبورة مع توضيح كيف توصل إلى الجواب؟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بقواعد كتابة العدد بالحروف ؟ - من يذكرنا بقواعد كتابة المعدود؟ 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E0F9AB1-5C96-F70B-0483-C20E4F1123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B36F96D-F88E-DAAC-84E3-1C0BA8D96EE4}"/>
              </a:ext>
            </a:extLst>
          </p:cNvPr>
          <p:cNvSpPr txBox="1"/>
          <p:nvPr/>
        </p:nvSpPr>
        <p:spPr>
          <a:xfrm>
            <a:off x="569700" y="3084509"/>
            <a:ext cx="7944201" cy="2553891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L="342900" marR="666750" lvl="0" indent="-342900" algn="r" rtl="1">
              <a:buFontTx/>
              <a:buChar char="-"/>
            </a:pP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زَرَعْنا (5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شَجَرَة )................................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  </a:t>
            </a:r>
          </a:p>
          <a:p>
            <a:pPr marL="342900" marR="666750" lvl="0" indent="-342900" algn="r" rtl="1">
              <a:buFontTx/>
              <a:buChar char="-"/>
            </a:pP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شاهَدْتُ (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8 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طائِر)................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</a:t>
            </a:r>
            <a:endParaRPr lang="ar-MA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marR="666750" lvl="0" indent="-342900" algn="r" rtl="1">
              <a:buFontTx/>
              <a:buChar char="-"/>
            </a:pP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يَضُمُّ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ٱلْمَشْروعُ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ٱلْبيئِيُّ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(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26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نَوْع)....................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 </a:t>
            </a:r>
          </a:p>
          <a:p>
            <a:pPr marL="342900" marR="666750" lvl="0" indent="-342900" algn="r" rtl="1">
              <a:buFontTx/>
              <a:buChar char="-"/>
            </a:pP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جَمَعْنا (16كيس).......................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2509135-AF83-346C-2E74-1DA824A767D9}"/>
              </a:ext>
            </a:extLst>
          </p:cNvPr>
          <p:cNvSpPr txBox="1"/>
          <p:nvPr/>
        </p:nvSpPr>
        <p:spPr>
          <a:xfrm>
            <a:off x="569700" y="2163167"/>
            <a:ext cx="7944201" cy="64698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اُكْتُب (ي) 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ٱلْعَدَدَ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بِٱلْحُروفِ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وَٱلْمَعْدودَ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بِشَكْلٍ صَحيحٍ في </a:t>
            </a:r>
            <a:r>
              <a:rPr lang="ar-S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ٱلْجُمَلِ</a:t>
            </a: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ٱلتّالِيَةِ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3075490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9A17A-FAA1-9DED-605B-5AFED4A60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53CE7A55-F664-EA0C-29CE-7389AA9667A5}"/>
              </a:ext>
            </a:extLst>
          </p:cNvPr>
          <p:cNvSpPr txBox="1">
            <a:spLocks/>
          </p:cNvSpPr>
          <p:nvPr/>
        </p:nvSpPr>
        <p:spPr>
          <a:xfrm>
            <a:off x="1439694" y="2898843"/>
            <a:ext cx="6099242" cy="135944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صححوا على دفاتركم. </a:t>
            </a:r>
          </a:p>
        </p:txBody>
      </p:sp>
    </p:spTree>
    <p:extLst>
      <p:ext uri="{BB962C8B-B14F-4D97-AF65-F5344CB8AC3E}">
        <p14:creationId xmlns:p14="http://schemas.microsoft.com/office/powerpoint/2010/main" val="255839359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D3D67-6CCB-AB1F-525B-0324B4DD7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6E1C68B-CFB0-88FD-74BC-A30CC625B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331" y="905038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أساليب</a:t>
            </a:r>
            <a:r>
              <a:rPr lang="ar-MA" sz="2800" dirty="0"/>
              <a:t> </a:t>
            </a:r>
            <a:endParaRPr lang="fr-MA" sz="32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6EAC7167-9209-3D38-E488-8609FE1003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581331" y="18071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4B0F4B46-9F6D-6658-2989-4571AA63F6A9}"/>
              </a:ext>
            </a:extLst>
          </p:cNvPr>
          <p:cNvSpPr txBox="1">
            <a:spLocks/>
          </p:cNvSpPr>
          <p:nvPr/>
        </p:nvSpPr>
        <p:spPr>
          <a:xfrm>
            <a:off x="1300715" y="2330694"/>
            <a:ext cx="5962196" cy="159709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أساليب عرض الحجج.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46FCFC0-829C-CA46-3A1C-CFF88D46EEF3}"/>
              </a:ext>
            </a:extLst>
          </p:cNvPr>
          <p:cNvSpPr txBox="1"/>
          <p:nvPr/>
        </p:nvSpPr>
        <p:spPr>
          <a:xfrm>
            <a:off x="5140991" y="1785197"/>
            <a:ext cx="18662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الحجج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E021CB4E-BBF2-02D3-175F-39C90562F0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25D4E49-499F-FB3B-AD8D-487DFDD94C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50097" y="985792"/>
            <a:ext cx="457111" cy="45711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8736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47D03-EE1C-2CE3-1F1A-0BC3C61DC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A42694-6935-1345-62BB-19305AC8B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ستتعلمون أساليب تساعدكم على عرض حجج للدفاع عن آرائكم.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F78043C-F49E-3B5A-9E8C-2637390621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re 3">
            <a:extLst>
              <a:ext uri="{FF2B5EF4-FFF2-40B4-BE49-F238E27FC236}">
                <a16:creationId xmlns:a16="http://schemas.microsoft.com/office/drawing/2014/main" id="{475600C8-BDF5-DAEB-B752-2008E5DD584A}"/>
              </a:ext>
            </a:extLst>
          </p:cNvPr>
          <p:cNvSpPr txBox="1">
            <a:spLocks/>
          </p:cNvSpPr>
          <p:nvPr/>
        </p:nvSpPr>
        <p:spPr>
          <a:xfrm>
            <a:off x="1449421" y="3112852"/>
            <a:ext cx="6099242" cy="135944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أَساليبُ عَرْضِ </a:t>
            </a:r>
            <a:r>
              <a:rPr lang="ar-MA" sz="6000" dirty="0" err="1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ٱلْحُجَجِ</a:t>
            </a:r>
            <a:endParaRPr lang="ar-MA" sz="6000" dirty="0">
              <a:solidFill>
                <a:srgbClr val="424D7B"/>
              </a:solidFill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44593377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1C5B3-8E17-9379-F25E-0F36FF65A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4036D7-905D-9E2E-3985-A145388A2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البداية من يذكرنا بتعريف الرأي؟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07E5EA8-233D-4F0F-03F5-5A3E4C6BEAA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re 3">
            <a:extLst>
              <a:ext uri="{FF2B5EF4-FFF2-40B4-BE49-F238E27FC236}">
                <a16:creationId xmlns:a16="http://schemas.microsoft.com/office/drawing/2014/main" id="{F17DA78C-2341-0D44-F121-F81967D24F08}"/>
              </a:ext>
            </a:extLst>
          </p:cNvPr>
          <p:cNvSpPr txBox="1">
            <a:spLocks/>
          </p:cNvSpPr>
          <p:nvPr/>
        </p:nvSpPr>
        <p:spPr>
          <a:xfrm>
            <a:off x="1522379" y="3112852"/>
            <a:ext cx="6099242" cy="135944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تَعْريفُ </a:t>
            </a:r>
            <a:r>
              <a:rPr lang="ar-MA" sz="6000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ٱلرَّأْيِ</a:t>
            </a:r>
            <a:endParaRPr lang="fr-FR" sz="6000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79776116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28369-29B3-001B-1B79-A8CCC6EA9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25CD65-AA36-F947-2DC7-29FEDA636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5849DA0-1A00-0BC4-AB35-2A84936B28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CC1EB36-2DCD-EAFC-6BB6-DDEDEB8AF2F8}"/>
              </a:ext>
            </a:extLst>
          </p:cNvPr>
          <p:cNvSpPr txBox="1"/>
          <p:nvPr/>
        </p:nvSpPr>
        <p:spPr>
          <a:xfrm>
            <a:off x="736773" y="2197496"/>
            <a:ext cx="7614059" cy="3473291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66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اَلرَّأْيُ 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فِكْرَةٌ أَوْ وِجْهَةُ نَظَرٍ تُجاهَ مَوْضوعٍ مُعَيَّنٍ، يَحْتاجُ إِلى حُجَجٍ مُناسِبَةٍ لِدَعْمِها.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21157130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443D9-BE16-FFCD-525D-BD264B0FB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FB8422-5299-48F6-37CB-F2FFE6989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بتعريف الحجة؟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F4638DC-EB34-246A-53DD-AF25F1312A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0731637-4AAE-38E6-9E17-46A0AD80DF96}"/>
              </a:ext>
            </a:extLst>
          </p:cNvPr>
          <p:cNvSpPr txBox="1"/>
          <p:nvPr/>
        </p:nvSpPr>
        <p:spPr>
          <a:xfrm>
            <a:off x="1704773" y="2855418"/>
            <a:ext cx="6219476" cy="160043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تَعْريفُ </a:t>
            </a:r>
            <a:r>
              <a:rPr lang="ar-MA" sz="8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ٱلْحُجَّةِ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5893512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F9BAE-04F0-6D53-AE9F-B4930EAA4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4440A1-4480-DC39-B561-E03A38B5C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6457F68-6020-7F1B-0AFA-4C9CFE3548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6B59496-D898-B165-20C7-4150A104BA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959" y="2958391"/>
            <a:ext cx="7994082" cy="1940957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altLang="fr-FR" sz="5400" b="1" dirty="0">
                <a:solidFill>
                  <a:srgbClr val="48B2D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اَلْحُجَّةُ </a:t>
            </a:r>
            <a:r>
              <a:rPr lang="ar-SA" altLang="fr-FR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دَليلٌ أَوْ فِكْرَةٌ نَسْتَعْمِلُها لِإِقْناعِ ٱلْآخَرينَ بِصِحَّةِ رَأْيِنا.</a:t>
            </a:r>
            <a:endParaRPr lang="fr-FR" alt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2351330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D1979E-3C83-02C3-4D04-19D9AA77C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944116-87DD-8B0C-F7C8-839A3A221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يذكرنا بأنواع الحجج التي تعلمتموها في حصة سابقة؟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9871156-C8BF-5AA6-EA6C-60C58C2955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E0DD982-D5DE-F36D-5111-CF373105FAAE}"/>
              </a:ext>
            </a:extLst>
          </p:cNvPr>
          <p:cNvSpPr txBox="1"/>
          <p:nvPr/>
        </p:nvSpPr>
        <p:spPr>
          <a:xfrm>
            <a:off x="1704773" y="2855418"/>
            <a:ext cx="6219476" cy="160043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أَنْواعُ </a:t>
            </a:r>
            <a:r>
              <a:rPr lang="ar-MA" sz="8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ٱلْحُجَجِ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19544426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AA615-A44A-6772-C94E-DDC8C7A5B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A0B105-4721-DA5C-259C-E24C01AF4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C6CE3A9-A5C1-4B48-4852-5DB9270EDDF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97FA954-B673-45CD-876A-8BD2CEA3AAB0}"/>
              </a:ext>
            </a:extLst>
          </p:cNvPr>
          <p:cNvSpPr/>
          <p:nvPr/>
        </p:nvSpPr>
        <p:spPr>
          <a:xfrm>
            <a:off x="3148256" y="1476000"/>
            <a:ext cx="2468880" cy="87376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اَلِاسْتِشْهادُ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39A0C0D-8D7C-50A9-DB95-A4A955CFD60B}"/>
              </a:ext>
            </a:extLst>
          </p:cNvPr>
          <p:cNvSpPr/>
          <p:nvPr/>
        </p:nvSpPr>
        <p:spPr>
          <a:xfrm>
            <a:off x="694944" y="3610447"/>
            <a:ext cx="3425251" cy="87376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مِثالٌ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2E9346F-B715-9791-EC3E-75CB8D56C5EE}"/>
              </a:ext>
            </a:extLst>
          </p:cNvPr>
          <p:cNvSpPr/>
          <p:nvPr/>
        </p:nvSpPr>
        <p:spPr>
          <a:xfrm>
            <a:off x="5470947" y="3532837"/>
            <a:ext cx="3054039" cy="1028981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مَعْلومَةٌ مُقْتَبَسَةٌ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94AFF38-A19F-4CB0-E920-3FF96696F7B7}"/>
              </a:ext>
            </a:extLst>
          </p:cNvPr>
          <p:cNvSpPr txBox="1"/>
          <p:nvPr/>
        </p:nvSpPr>
        <p:spPr>
          <a:xfrm>
            <a:off x="5877286" y="4740364"/>
            <a:ext cx="2373549" cy="200906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آيَةٌ قُرْآنِيَّةٌ.</a:t>
            </a:r>
          </a:p>
          <a:p>
            <a:pPr algn="r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حَديثٌ نَبَوِيٌّ شَريفٌ</a:t>
            </a:r>
          </a:p>
          <a:p>
            <a:pPr algn="r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حِكْمَةٌ؛</a:t>
            </a:r>
          </a:p>
          <a:p>
            <a:pPr algn="r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قَوْلٌ...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B838B5D-97DD-8A19-6F36-472428067323}"/>
              </a:ext>
            </a:extLst>
          </p:cNvPr>
          <p:cNvSpPr txBox="1"/>
          <p:nvPr/>
        </p:nvSpPr>
        <p:spPr>
          <a:xfrm>
            <a:off x="893165" y="5154735"/>
            <a:ext cx="3028808" cy="78319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قِصَّةٌ أَوْ حَدَثٌ واقِعِيٌّ.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0CA94BD7-C784-12CE-9699-D04C9712B6BA}"/>
              </a:ext>
            </a:extLst>
          </p:cNvPr>
          <p:cNvCxnSpPr>
            <a:cxnSpLocks/>
          </p:cNvCxnSpPr>
          <p:nvPr/>
        </p:nvCxnSpPr>
        <p:spPr>
          <a:xfrm flipH="1">
            <a:off x="2407570" y="2349760"/>
            <a:ext cx="1975126" cy="12606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A3A7CEF0-143E-2C7B-9E8C-D74835D1562D}"/>
              </a:ext>
            </a:extLst>
          </p:cNvPr>
          <p:cNvCxnSpPr>
            <a:cxnSpLocks/>
          </p:cNvCxnSpPr>
          <p:nvPr/>
        </p:nvCxnSpPr>
        <p:spPr>
          <a:xfrm>
            <a:off x="4382696" y="2349760"/>
            <a:ext cx="2615271" cy="11830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2305183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CD3E7-8EB8-3EC1-A87C-8D313CCCA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410DFA-43EA-3803-0C31-AC90D30DC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 هذا رأي حول قطع الأشجار، وهذه حجة للدفاع عنه. سأربط بينهما باستعمال أسلوب مناسب 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A2575D5-86F2-DE1C-B5FB-F6AC1540DB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448DE7F-57AC-7AEC-A6C9-0C73BC9F45EE}"/>
              </a:ext>
            </a:extLst>
          </p:cNvPr>
          <p:cNvSpPr txBox="1"/>
          <p:nvPr/>
        </p:nvSpPr>
        <p:spPr>
          <a:xfrm>
            <a:off x="1001949" y="2274054"/>
            <a:ext cx="6239686" cy="78319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قَطْعُ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ٱلْأَشْجارِ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يُهَدِّدُ حَياةَ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ٱلْأَرْضِ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chemeClr val="accent6">
                  <a:lumMod val="7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 de texte 42">
            <a:extLst>
              <a:ext uri="{FF2B5EF4-FFF2-40B4-BE49-F238E27FC236}">
                <a16:creationId xmlns:a16="http://schemas.microsoft.com/office/drawing/2014/main" id="{4BD11E52-5349-C1BF-0ACF-1C3136E94B08}"/>
              </a:ext>
            </a:extLst>
          </p:cNvPr>
          <p:cNvSpPr txBox="1"/>
          <p:nvPr/>
        </p:nvSpPr>
        <p:spPr>
          <a:xfrm>
            <a:off x="699400" y="4190033"/>
            <a:ext cx="7220356" cy="1723866"/>
          </a:xfrm>
          <a:prstGeom prst="roundRect">
            <a:avLst/>
          </a:prstGeom>
          <a:solidFill>
            <a:schemeClr val="lt1"/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اَلْأَشْجارُ هِيَ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ٱلرِّئَةُ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يَتَنَفَّسُ بِها كَوْكَبُ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ٱلْأَرْضِ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وَبِدونِها قَدْ يَخْتَفي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ٱلْأُكْسِجينُ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ٱلْأَرْضِ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313F150-21B3-BC50-125B-7A00FE3B7D9B}"/>
              </a:ext>
            </a:extLst>
          </p:cNvPr>
          <p:cNvSpPr/>
          <p:nvPr/>
        </p:nvSpPr>
        <p:spPr>
          <a:xfrm>
            <a:off x="7144566" y="3717593"/>
            <a:ext cx="1300034" cy="472440"/>
          </a:xfrm>
          <a:prstGeom prst="roundRect">
            <a:avLst/>
          </a:prstGeom>
          <a:solidFill>
            <a:schemeClr val="bg2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  <a:tabLst>
                <a:tab pos="6159500" algn="l"/>
              </a:tabLst>
            </a:pPr>
            <a:r>
              <a:rPr lang="ar-SA" sz="16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اَلْحُجَّةُ</a:t>
            </a:r>
            <a:endParaRPr lang="fr-FR" sz="1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E0E41BF-5A39-F303-A515-565AC308DAC1}"/>
              </a:ext>
            </a:extLst>
          </p:cNvPr>
          <p:cNvSpPr/>
          <p:nvPr/>
        </p:nvSpPr>
        <p:spPr>
          <a:xfrm>
            <a:off x="7027626" y="1788254"/>
            <a:ext cx="1342130" cy="472440"/>
          </a:xfrm>
          <a:prstGeom prst="roundRect">
            <a:avLst/>
          </a:prstGeom>
          <a:solidFill>
            <a:schemeClr val="bg2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  <a:tabLst>
                <a:tab pos="6159500" algn="l"/>
              </a:tabLst>
            </a:pPr>
            <a:r>
              <a:rPr lang="ar-SA" sz="16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اَل</a:t>
            </a:r>
            <a:r>
              <a:rPr lang="ar-MA" sz="16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رَّأْيُ</a:t>
            </a:r>
            <a:endParaRPr lang="fr-FR" sz="1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86692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5F4B3A-CA10-F2DE-C0E4-0F15DF9C3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CB058C-AA0C-8A76-EBEB-41525FADE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سأقرأ؟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استعملت أسلوب " على اعتبار أن " . من يعيد القراءة؟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DA889FE-8A0E-3C88-98C7-FE160986315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 de texte 42">
            <a:extLst>
              <a:ext uri="{FF2B5EF4-FFF2-40B4-BE49-F238E27FC236}">
                <a16:creationId xmlns:a16="http://schemas.microsoft.com/office/drawing/2014/main" id="{B9BC5E81-D2FF-78FA-39B5-C4CFBC6CF766}"/>
              </a:ext>
            </a:extLst>
          </p:cNvPr>
          <p:cNvSpPr txBox="1"/>
          <p:nvPr/>
        </p:nvSpPr>
        <p:spPr>
          <a:xfrm>
            <a:off x="398833" y="2567067"/>
            <a:ext cx="8210145" cy="2773418"/>
          </a:xfrm>
          <a:prstGeom prst="roundRect">
            <a:avLst/>
          </a:prstGeom>
          <a:solidFill>
            <a:schemeClr val="lt1"/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قَطْعُ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ٱلْأَشْجارِ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يُهَدِّدُ حَياةَ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ٱلْأَرْضِ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عَلى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ٱعْتِبارِ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أَنَّ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ٱلْأَشْجارَ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هِيَ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ٱلرِّئَةُ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يَتَنَفَّسُ بِها كَوْكَبُ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ٱلْأَرْضِ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وَبِدونِها قَدْ يَخْتَفي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ٱلْأُكْسِجينُ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ٱلْأَرْضِ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40747624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5D635-CE9F-19FA-9236-12AEC4E6B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00F33D-1CE3-E87D-1321-721EF20E1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أساليب أخرى. من يردد الجملة بعد تغيير الأسلوب بآخر مناسب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5046384-35E3-B5C1-8CF3-D5E22436BF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 de texte 42">
            <a:extLst>
              <a:ext uri="{FF2B5EF4-FFF2-40B4-BE49-F238E27FC236}">
                <a16:creationId xmlns:a16="http://schemas.microsoft.com/office/drawing/2014/main" id="{6863CA5B-5EE1-7CAC-EF57-80C94105C75C}"/>
              </a:ext>
            </a:extLst>
          </p:cNvPr>
          <p:cNvSpPr txBox="1"/>
          <p:nvPr/>
        </p:nvSpPr>
        <p:spPr>
          <a:xfrm>
            <a:off x="466927" y="1955067"/>
            <a:ext cx="8210145" cy="2052729"/>
          </a:xfrm>
          <a:prstGeom prst="roundRect">
            <a:avLst/>
          </a:prstGeom>
          <a:solidFill>
            <a:schemeClr val="lt1"/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قَطْعُ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ٱلْأَشْجارِ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يُهَدِّدُ حَياةَ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ٱلْأَرْضِ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عَلى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ٱعْتِبارِ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أَنَّ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ٱلْأَشْجارَ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هِيَ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ٱلرِّئَةُ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يَتَنَفَّسُ بِها كَوْكَبُ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ٱلْأَرْضِ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وَبِدونِها قَدْ يَخْتَفي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ٱلْأُكْسِجينُ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ٱلْأَرْضِ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1E47934-4D93-BA95-B66A-83A740EA4DEC}"/>
              </a:ext>
            </a:extLst>
          </p:cNvPr>
          <p:cNvSpPr txBox="1"/>
          <p:nvPr/>
        </p:nvSpPr>
        <p:spPr>
          <a:xfrm>
            <a:off x="1206229" y="5019471"/>
            <a:ext cx="6731540" cy="146423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عَلى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ٱعْتِبارِ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أَنَّ – إِذْ تُشَكِّلُ - فَمِنَ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ٱلْمُؤَكَّدِ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أَنَّ - لِأَنَّ – ذلِكَ لِكَوْنِ -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1A7097CA-1848-5789-DAFB-CE166C6C4238}"/>
              </a:ext>
            </a:extLst>
          </p:cNvPr>
          <p:cNvSpPr/>
          <p:nvPr/>
        </p:nvSpPr>
        <p:spPr>
          <a:xfrm>
            <a:off x="2529192" y="4110613"/>
            <a:ext cx="2951450" cy="694236"/>
          </a:xfrm>
          <a:prstGeom prst="wedgeRoundRectCallout">
            <a:avLst>
              <a:gd name="adj1" fmla="val -5876"/>
              <a:gd name="adj2" fmla="val 84919"/>
              <a:gd name="adj3" fmla="val 16667"/>
            </a:avLst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أَساليبُ أُخْرى</a:t>
            </a:r>
            <a:endParaRPr lang="fr-FR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5811376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E064-353A-A4F3-6B3F-5E658C269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74CA53-3628-36ED-C1F2-36DC4E186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رأي  من يقدم حجة مناسبة للدفاع عنها مستعملا أحد الأساليب التالية؟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 اقتراح أساليب أخرى.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38C6DF-F962-7C24-A55C-C0179FE169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10DCC01-189F-5149-F9AD-66CA8DB659D2}"/>
              </a:ext>
            </a:extLst>
          </p:cNvPr>
          <p:cNvSpPr txBox="1"/>
          <p:nvPr/>
        </p:nvSpPr>
        <p:spPr>
          <a:xfrm>
            <a:off x="1021404" y="2410542"/>
            <a:ext cx="6239686" cy="78319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اَلْأَلْعابُ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ٱلْإِلِكْترونِيَّةُ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مُضِرَّةٌ بِصِحَّةِ ٱلْأَطْفالِ.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1A50EA9-FD42-85B8-A170-F6788CF14AE2}"/>
              </a:ext>
            </a:extLst>
          </p:cNvPr>
          <p:cNvSpPr/>
          <p:nvPr/>
        </p:nvSpPr>
        <p:spPr>
          <a:xfrm>
            <a:off x="6874001" y="1871638"/>
            <a:ext cx="1342130" cy="472440"/>
          </a:xfrm>
          <a:prstGeom prst="roundRect">
            <a:avLst/>
          </a:prstGeom>
          <a:solidFill>
            <a:schemeClr val="bg2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  <a:tabLst>
                <a:tab pos="6159500" algn="l"/>
              </a:tabLst>
            </a:pPr>
            <a:r>
              <a:rPr lang="ar-SA" sz="16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اَل</a:t>
            </a:r>
            <a:r>
              <a:rPr lang="ar-MA" sz="16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رَّأْيُ</a:t>
            </a:r>
            <a:endParaRPr lang="fr-FR" sz="1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B7C365F6-B49A-A6CF-B9A9-60E1466FC829}"/>
              </a:ext>
            </a:extLst>
          </p:cNvPr>
          <p:cNvSpPr/>
          <p:nvPr/>
        </p:nvSpPr>
        <p:spPr>
          <a:xfrm>
            <a:off x="690664" y="3664266"/>
            <a:ext cx="2951450" cy="694236"/>
          </a:xfrm>
          <a:prstGeom prst="wedgeRoundRectCallout">
            <a:avLst>
              <a:gd name="adj1" fmla="val -5876"/>
              <a:gd name="adj2" fmla="val 84919"/>
              <a:gd name="adj3" fmla="val 16667"/>
            </a:avLst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أَساليبُ عَرْضِ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ٱلْحُجَجِ</a:t>
            </a:r>
            <a:endParaRPr lang="ar-MA" sz="36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2718A6F-D97A-758D-9D64-258EE8180C3E}"/>
              </a:ext>
            </a:extLst>
          </p:cNvPr>
          <p:cNvSpPr txBox="1"/>
          <p:nvPr/>
        </p:nvSpPr>
        <p:spPr>
          <a:xfrm>
            <a:off x="1206229" y="5019471"/>
            <a:ext cx="6731540" cy="146423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عَلى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ٱعْتِبارِ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أَنَّ – إِذْ تُشَكِّلُ - فَمِنَ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ٱلْمُؤَكَّدِ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أَنَّ - لِأَنَّ – ذلِكَ لِكَوْنِ -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86360009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BF8A2-D646-F082-1588-8B03D911B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38D6A3-24E8-3B95-D19D-74D0995BF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خذوا الكراسة الصفحة،  أنجزوا نشاط " أتدرب مع زملائي". من يقرأ التعليمة؟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9D4EB79-8ACD-904E-96E5-27596A8672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99F8911-79D7-A1AA-EF85-80B4B4DA87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0476" y="1575854"/>
            <a:ext cx="3073941" cy="4859163"/>
          </a:xfrm>
          <a:prstGeom prst="rect">
            <a:avLst/>
          </a:prstGeom>
          <a:ln>
            <a:solidFill>
              <a:srgbClr val="00B0F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92171311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D2D65-F9C3-DC73-7CA7-4E9BD96E7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F6EAF8-B5C4-0BC5-D9A0-F0058BFD9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20687F-B637-B24D-F3E6-28A7FFB145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289FAE1-5D4A-4CB9-00AD-83863F25E9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932" y="2130356"/>
            <a:ext cx="7996135" cy="3657600"/>
          </a:xfrm>
          <a:prstGeom prst="rect">
            <a:avLst/>
          </a:prstGeom>
          <a:ln>
            <a:solidFill>
              <a:srgbClr val="00B0F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33331933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9B69E-2A91-EB41-7597-220CF9695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A9050A-CF0C-0C97-D64F-2365813F4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يعيد قراءة النص؟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 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47A8055-916E-1D7D-71A0-F4688DA803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482ADB8-E52B-EF8C-58FE-0F47A5235B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289" y="2097872"/>
            <a:ext cx="8420922" cy="3657600"/>
          </a:xfrm>
          <a:prstGeom prst="rect">
            <a:avLst/>
          </a:prstGeom>
          <a:ln>
            <a:solidFill>
              <a:srgbClr val="00B0F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D0BD476-4ACA-9FE3-445F-B55186BCBC55}"/>
              </a:ext>
            </a:extLst>
          </p:cNvPr>
          <p:cNvSpPr txBox="1"/>
          <p:nvPr/>
        </p:nvSpPr>
        <p:spPr>
          <a:xfrm>
            <a:off x="1478604" y="3244780"/>
            <a:ext cx="13618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إِذْ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687D9C5-171F-AC20-469A-2511351A6CBA}"/>
              </a:ext>
            </a:extLst>
          </p:cNvPr>
          <p:cNvSpPr txBox="1"/>
          <p:nvPr/>
        </p:nvSpPr>
        <p:spPr>
          <a:xfrm>
            <a:off x="0" y="3802359"/>
            <a:ext cx="19710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وَمِنَ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ٱلْمُؤَكَّدِ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أَنَّ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5E55634-4E19-175E-6F86-44300B562AFB}"/>
              </a:ext>
            </a:extLst>
          </p:cNvPr>
          <p:cNvSpPr txBox="1"/>
          <p:nvPr/>
        </p:nvSpPr>
        <p:spPr>
          <a:xfrm>
            <a:off x="4010860" y="4256353"/>
            <a:ext cx="17068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عَلى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ٱعْتِبارِ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أَنَّ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5BBC3E5-30C8-D599-1079-60378ED4B6AE}"/>
              </a:ext>
            </a:extLst>
          </p:cNvPr>
          <p:cNvSpPr txBox="1"/>
          <p:nvPr/>
        </p:nvSpPr>
        <p:spPr>
          <a:xfrm>
            <a:off x="5888736" y="4714738"/>
            <a:ext cx="1036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فَمَثَلاً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471101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7471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56C52B6-A142-D14E-DFD8-E2E2E842F0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04978" y="847659"/>
            <a:ext cx="549907" cy="54990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1BFE0-605E-DBAA-7AE8-43D5DD018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ABA7DC-6F1B-F35E-CDF0-F18FE02D2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راجعوا ملخصات الدروس الواردة في مقاطع" نتعلم معا" وفق الصفحات التالية ،وأنجزوا الأنشطة الواردة في كتيب مفكرتي المتعلقة بدروس الظواهر اللغوية نفسها. ( في حالة توفره)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413740F-88DF-0CB0-31D1-4A3678C9AC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9B9378C-9320-68BB-2C09-74B4387CEA07}"/>
              </a:ext>
            </a:extLst>
          </p:cNvPr>
          <p:cNvSpPr txBox="1">
            <a:spLocks/>
          </p:cNvSpPr>
          <p:nvPr/>
        </p:nvSpPr>
        <p:spPr>
          <a:xfrm>
            <a:off x="585216" y="2514946"/>
            <a:ext cx="7473695" cy="678593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sz="4000" dirty="0"/>
              <a:t>دَرْسُ: اَلْمَصْدَرُ </a:t>
            </a:r>
            <a:r>
              <a:rPr lang="ar-MA" sz="4000" dirty="0" err="1"/>
              <a:t>ٱلْمُؤَوَّلُ</a:t>
            </a:r>
            <a:r>
              <a:rPr lang="ar-MA" sz="4000" dirty="0"/>
              <a:t> ( اَلصَّفْحَةُ </a:t>
            </a:r>
            <a:r>
              <a:rPr lang="ar-MA" sz="4000" dirty="0">
                <a:solidFill>
                  <a:srgbClr val="FF0000"/>
                </a:solidFill>
              </a:rPr>
              <a:t>134</a:t>
            </a:r>
            <a:r>
              <a:rPr lang="ar-MA" sz="4000" dirty="0"/>
              <a:t>)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88F5771E-2C33-7DDF-B344-B2903D5967D1}"/>
              </a:ext>
            </a:extLst>
          </p:cNvPr>
          <p:cNvSpPr txBox="1">
            <a:spLocks/>
          </p:cNvSpPr>
          <p:nvPr/>
        </p:nvSpPr>
        <p:spPr>
          <a:xfrm>
            <a:off x="585216" y="3390060"/>
            <a:ext cx="7473695" cy="598950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sz="4000" dirty="0"/>
              <a:t>دَرْسُ: اَلْمَفْعولُ لِأَجْلِهْ (اَلصَّفْحَةُ </a:t>
            </a:r>
            <a:r>
              <a:rPr lang="ar-MA" sz="4000" dirty="0">
                <a:solidFill>
                  <a:srgbClr val="FF0000"/>
                </a:solidFill>
              </a:rPr>
              <a:t>148</a:t>
            </a:r>
            <a:r>
              <a:rPr lang="ar-MA" sz="4000" dirty="0"/>
              <a:t>)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97455EA6-AC0E-8ACB-FFB4-B8A4BD908CAF}"/>
              </a:ext>
            </a:extLst>
          </p:cNvPr>
          <p:cNvSpPr txBox="1">
            <a:spLocks/>
          </p:cNvSpPr>
          <p:nvPr/>
        </p:nvSpPr>
        <p:spPr>
          <a:xfrm>
            <a:off x="585216" y="4340485"/>
            <a:ext cx="7473695" cy="678593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sz="4000" dirty="0"/>
              <a:t>دَرْسُ: اَلْعَدَدُ </a:t>
            </a:r>
            <a:r>
              <a:rPr lang="ar-MA" sz="4000" dirty="0" err="1"/>
              <a:t>وَٱلْمَعْدودُ</a:t>
            </a:r>
            <a:r>
              <a:rPr lang="ar-MA" sz="4000" dirty="0"/>
              <a:t>. (اَلصَّفْحَةُ </a:t>
            </a:r>
            <a:r>
              <a:rPr lang="ar-MA" sz="4000" dirty="0">
                <a:solidFill>
                  <a:srgbClr val="FF0000"/>
                </a:solidFill>
              </a:rPr>
              <a:t>162</a:t>
            </a:r>
            <a:r>
              <a:rPr lang="ar-MA" sz="4000" dirty="0"/>
              <a:t>)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C35B0BC-957F-05D0-30B8-F140B944B241}"/>
              </a:ext>
            </a:extLst>
          </p:cNvPr>
          <p:cNvSpPr txBox="1"/>
          <p:nvPr/>
        </p:nvSpPr>
        <p:spPr>
          <a:xfrm>
            <a:off x="1331267" y="5729507"/>
            <a:ext cx="5791748" cy="71508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أَسْتَعينُ بِمُفَكِّرَتي لِمُراجَعَةِ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ٱلدُّروسِ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نَفْسِها.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36827270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4A956-1637-C68B-E60E-19D3E2D71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34E5D2-BF70-0653-E20F-9502D8269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FA05ED-45B6-9DFF-ABDA-312637F3EC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DC9E5C2-95F5-3D42-AE26-A996A8CBE9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C9BF79A-4F10-8F5C-ABA6-2C7855C3ED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6E24A0-3A01-FCD4-3EB7-98C61BF97A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FC040C3-E6E6-BC3D-CE1C-7F2E4876FC21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6A5467-629D-39E3-D9C6-2877B3908EB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A88AA04-E3F9-F66E-9187-809F45BAB689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EEEBB11-3C16-84C7-31E4-803FD66C93D8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ACD1F8E-201E-2661-B5D3-959240AA18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31B6043E-2237-50C4-F6CE-D47B926BE2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4627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513869" y="2839748"/>
            <a:ext cx="7474225" cy="890781"/>
            <a:chOff x="553320" y="2851205"/>
            <a:chExt cx="7474225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553320" y="3070709"/>
              <a:ext cx="578148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معجم المرحلة؟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معجم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18642</TotalTime>
  <Words>1832</Words>
  <Application>Microsoft Office PowerPoint</Application>
  <PresentationFormat>Affichage à l'écran (4:3)</PresentationFormat>
  <Paragraphs>259</Paragraphs>
  <Slides>40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40</vt:i4>
      </vt:variant>
    </vt:vector>
  </HeadingPairs>
  <TitlesOfParts>
    <vt:vector size="71" baseType="lpstr">
      <vt:lpstr>Aptos</vt:lpstr>
      <vt:lpstr>Aptos Display</vt:lpstr>
      <vt:lpstr>Arial</vt:lpstr>
      <vt:lpstr>Calibri</vt:lpstr>
      <vt:lpstr>Dosis</vt:lpstr>
      <vt:lpstr>Dosis ExtraBold</vt:lpstr>
      <vt:lpstr>Dosis Medium</vt:lpstr>
      <vt:lpstr>Dosis SemiBold</vt:lpstr>
      <vt:lpstr>Microsoft Uighur</vt:lpstr>
      <vt:lpstr>Modern Love</vt:lpstr>
      <vt:lpstr>Wingdings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1_03- استماع وتحدث</vt:lpstr>
      <vt:lpstr>4_04- قراءة/ كتابة</vt:lpstr>
      <vt:lpstr>1_01- نشاط اعتيادي</vt:lpstr>
      <vt:lpstr>1_02- معــــــــــجم</vt:lpstr>
      <vt:lpstr>افتتاح الحصة nv</vt:lpstr>
      <vt:lpstr>نشاط اعتيادي nv</vt:lpstr>
      <vt:lpstr>معجم nv</vt:lpstr>
      <vt:lpstr>استماع وتحدث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             تقويم التحدث والطلاقة</vt:lpstr>
      <vt:lpstr>Présentation PowerPoint</vt:lpstr>
      <vt:lpstr>Présentation PowerPoint</vt:lpstr>
      <vt:lpstr>Présentation PowerPoint</vt:lpstr>
      <vt:lpstr> خذوا دفاتر الدعم وأنجزوا الأنشطة التالية. سأسجلها على السبورة.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دليل تمرير رائز الطلاقة </vt:lpstr>
      <vt:lpstr>Présentation PowerPoint</vt:lpstr>
      <vt:lpstr>Présentation PowerPoint</vt:lpstr>
      <vt:lpstr>Présentation PowerPoint</vt:lpstr>
      <vt:lpstr>1. نصحح جماعة.  من يصحح النشاط الأول مع توضيح كيف توصل إلى الجواب؟  2. من يذكرنا بالفرق بين المصدر الصريح و المصدر المؤول؟ </vt:lpstr>
      <vt:lpstr> ننتقل إلى السؤال الثاني. من يصحح على السبورة مع توضيح كيف توصل إلى الجواب؟  من يذكرنا بقاعدة المفعول لأجله؟ </vt:lpstr>
      <vt:lpstr>ننتقل إلى السؤال الثالث.  من يصحح على السبورة مع توضيح كيف توصل إلى الجواب؟ من يذكرنا بقواعد كتابة العدد بالحروف ؟ - من يذكرنا بقواعد كتابة المعدود؟  </vt:lpstr>
      <vt:lpstr>Présentation PowerPoint</vt:lpstr>
      <vt:lpstr>أساليب </vt:lpstr>
      <vt:lpstr>في هذه الحصة ستتعلمون أساليب تساعدكم على عرض حجج للدفاع عن آرائكم. </vt:lpstr>
      <vt:lpstr>في البداية من يذكرنا بتعريف الرأي؟ </vt:lpstr>
      <vt:lpstr>نتذكر جماعة. من يقرأ؟ </vt:lpstr>
      <vt:lpstr>من يذكرنا بتعريف الحجة؟</vt:lpstr>
      <vt:lpstr>نتذكر جماعة. من يقرأ؟ </vt:lpstr>
      <vt:lpstr> من يذكرنا بأنواع الحجج التي تعلمتموها في حصة سابقة؟ </vt:lpstr>
      <vt:lpstr> من يقرأ؟ </vt:lpstr>
      <vt:lpstr>انتبهوا  هذا رأي حول قطع الأشجار، وهذه حجة للدفاع عنه. سأربط بينهما باستعمال أسلوب مناسب .</vt:lpstr>
      <vt:lpstr> سأقرأ؟  استعملت أسلوب " على اعتبار أن " . من يعيد القراءة؟ </vt:lpstr>
      <vt:lpstr>هذه أساليب أخرى. من يردد الجملة بعد تغيير الأسلوب بآخر مناسب </vt:lpstr>
      <vt:lpstr>هذا رأي  من يقدم حجة مناسبة للدفاع عنها مستعملا أحد الأساليب التالية؟  يمكن اقتراح أساليب أخرى. </vt:lpstr>
      <vt:lpstr>  خذوا الكراسة الصفحة،  أنجزوا نشاط " أتدرب مع زملائي". من يقرأ التعليمة؟ </vt:lpstr>
      <vt:lpstr>نصحح جماعة. </vt:lpstr>
      <vt:lpstr>من يعيد قراءة النص؟ صححوا على كراساتكم.  </vt:lpstr>
      <vt:lpstr>اختتام الحصة</vt:lpstr>
      <vt:lpstr> راجعوا ملخصات الدروس الواردة في مقاطع" نتعلم معا" وفق الصفحات التالية ،وأنجزوا الأنشطة الواردة في كتيب مفكرتي المتعلقة بدروس الظواهر اللغوية نفسها. ( في حالة توفره)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AIT BOUCETTA MOHAMED</cp:lastModifiedBy>
  <cp:revision>256</cp:revision>
  <dcterms:created xsi:type="dcterms:W3CDTF">2023-09-20T21:35:22Z</dcterms:created>
  <dcterms:modified xsi:type="dcterms:W3CDTF">2026-06-05T13:51:11Z</dcterms:modified>
</cp:coreProperties>
</file>