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1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3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7" r:id="rId2"/>
    <p:sldMasterId id="2147483672" r:id="rId3"/>
    <p:sldMasterId id="2147483933" r:id="rId4"/>
    <p:sldMasterId id="2147483738" r:id="rId5"/>
    <p:sldMasterId id="2147483714" r:id="rId6"/>
    <p:sldMasterId id="2147483849" r:id="rId7"/>
    <p:sldMasterId id="2147483827" r:id="rId8"/>
    <p:sldMasterId id="2147483764" r:id="rId9"/>
    <p:sldMasterId id="2147483838" r:id="rId10"/>
    <p:sldMasterId id="2147483866" r:id="rId11"/>
    <p:sldMasterId id="2147483883" r:id="rId12"/>
    <p:sldMasterId id="2147483900" r:id="rId13"/>
    <p:sldMasterId id="2147483686" r:id="rId14"/>
  </p:sldMasterIdLst>
  <p:notesMasterIdLst>
    <p:notesMasterId r:id="rId78"/>
  </p:notesMasterIdLst>
  <p:handoutMasterIdLst>
    <p:handoutMasterId r:id="rId79"/>
  </p:handoutMasterIdLst>
  <p:sldIdLst>
    <p:sldId id="2147482886" r:id="rId15"/>
    <p:sldId id="2147482735" r:id="rId16"/>
    <p:sldId id="2147482472" r:id="rId17"/>
    <p:sldId id="2147482736" r:id="rId18"/>
    <p:sldId id="2147482616" r:id="rId19"/>
    <p:sldId id="2147482445" r:id="rId20"/>
    <p:sldId id="2147482739" r:id="rId21"/>
    <p:sldId id="2147482453" r:id="rId22"/>
    <p:sldId id="2147482669" r:id="rId23"/>
    <p:sldId id="2147482695" r:id="rId24"/>
    <p:sldId id="2147482698" r:id="rId25"/>
    <p:sldId id="2147482699" r:id="rId26"/>
    <p:sldId id="2147482700" r:id="rId27"/>
    <p:sldId id="2147482701" r:id="rId28"/>
    <p:sldId id="2147482702" r:id="rId29"/>
    <p:sldId id="2147482793" r:id="rId30"/>
    <p:sldId id="2147482755" r:id="rId31"/>
    <p:sldId id="2147482756" r:id="rId32"/>
    <p:sldId id="2147482779" r:id="rId33"/>
    <p:sldId id="2147482780" r:id="rId34"/>
    <p:sldId id="2147482775" r:id="rId35"/>
    <p:sldId id="2147482857" r:id="rId36"/>
    <p:sldId id="2147482887" r:id="rId37"/>
    <p:sldId id="2147482888" r:id="rId38"/>
    <p:sldId id="2147482896" r:id="rId39"/>
    <p:sldId id="2147482897" r:id="rId40"/>
    <p:sldId id="2147482898" r:id="rId41"/>
    <p:sldId id="2147482891" r:id="rId42"/>
    <p:sldId id="2147482899" r:id="rId43"/>
    <p:sldId id="2147482900" r:id="rId44"/>
    <p:sldId id="2147482892" r:id="rId45"/>
    <p:sldId id="2147482783" r:id="rId46"/>
    <p:sldId id="2147482901" r:id="rId47"/>
    <p:sldId id="2147482858" r:id="rId48"/>
    <p:sldId id="2147482859" r:id="rId49"/>
    <p:sldId id="2147482902" r:id="rId50"/>
    <p:sldId id="2147482903" r:id="rId51"/>
    <p:sldId id="2147482862" r:id="rId52"/>
    <p:sldId id="2147482861" r:id="rId53"/>
    <p:sldId id="2147482904" r:id="rId54"/>
    <p:sldId id="2147482905" r:id="rId55"/>
    <p:sldId id="2147482910" r:id="rId56"/>
    <p:sldId id="2147482911" r:id="rId57"/>
    <p:sldId id="2147482906" r:id="rId58"/>
    <p:sldId id="2147482907" r:id="rId59"/>
    <p:sldId id="2147482909" r:id="rId60"/>
    <p:sldId id="2147482908" r:id="rId61"/>
    <p:sldId id="2147482868" r:id="rId62"/>
    <p:sldId id="2147482912" r:id="rId63"/>
    <p:sldId id="2147482913" r:id="rId64"/>
    <p:sldId id="2147482914" r:id="rId65"/>
    <p:sldId id="2147482915" r:id="rId66"/>
    <p:sldId id="2147482875" r:id="rId67"/>
    <p:sldId id="2147482916" r:id="rId68"/>
    <p:sldId id="2147482917" r:id="rId69"/>
    <p:sldId id="2147482918" r:id="rId70"/>
    <p:sldId id="2147482883" r:id="rId71"/>
    <p:sldId id="2147482919" r:id="rId72"/>
    <p:sldId id="2147482740" r:id="rId73"/>
    <p:sldId id="2147482742" r:id="rId74"/>
    <p:sldId id="2147482920" r:id="rId75"/>
    <p:sldId id="2147482744" r:id="rId76"/>
    <p:sldId id="2147482745" r:id="rId77"/>
  </p:sldIdLst>
  <p:sldSz cx="9144000" cy="6858000" type="screen4x3"/>
  <p:notesSz cx="6858000" cy="9144000"/>
  <p:embeddedFontLst>
    <p:embeddedFont>
      <p:font typeface="Dosis ExtraBold" pitchFamily="2" charset="0"/>
      <p:bold r:id="rId80"/>
    </p:embeddedFont>
    <p:embeddedFont>
      <p:font typeface="Microsoft Uighur" panose="02000000000000000000" pitchFamily="2" charset="-78"/>
      <p:regular r:id="rId81"/>
      <p:bold r:id="rId8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9" autoAdjust="0"/>
    <p:restoredTop sz="94610"/>
  </p:normalViewPr>
  <p:slideViewPr>
    <p:cSldViewPr snapToGrid="0">
      <p:cViewPr varScale="1">
        <p:scale>
          <a:sx n="75" d="100"/>
          <a:sy n="75" d="100"/>
        </p:scale>
        <p:origin x="1315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viewProps" Target="viewProps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slide" Target="slides/slide6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font" Target="fonts/font1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2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61" Type="http://schemas.openxmlformats.org/officeDocument/2006/relationships/slide" Target="slides/slide47.xml"/><Relationship Id="rId82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31/05/2026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0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DB89-703F-DDE4-BEA2-273A755D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EE78B-97D6-4481-474B-49C54669D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8C6A42-5929-6137-503A-C949743A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BB7B16-5233-5BE7-6638-6CB7896C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5D8309-02AD-8B00-72C1-4263371A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8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C3220-7545-7816-749E-EC185DF7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9FC7E5-390F-E730-C670-7478EF31E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87EEE-BBB7-B85A-9EDF-51E34C05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86F79C-778B-85DE-636B-CD61DB2E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125E2-86FF-1215-0391-7E1EDAF9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08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1D888-E0EA-4C4B-1C42-4FD0AE7C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69502-0397-493F-9D2F-E5BAC8C6C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7FC5A-8CE2-3FB0-0563-EB8AF9D12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992589-65B1-1946-6793-D11A6F77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CE1A2-27EF-203A-E87B-198BD793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A8AD04-9B23-1436-F759-DC5F8BDD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16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F3FD9-BE0B-C6C0-786E-FF5D4CD4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04101-6413-745D-1874-321C37E6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222081-CC47-4BC8-850E-4A61F2BC6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58D015-7DDC-B802-6D42-3EED023D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C3890B-C400-DB25-71F2-059EAA59B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B9112C-6C21-159E-F12E-627EC933E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4038F-2254-4486-FBA1-45737D6F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3DEE6D-0F8A-BF86-580E-E0C2ADA8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3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B8AC0-4F02-8961-62F0-8AB0FF49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BAF240-9FA7-BEAF-373D-33887763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C9ACEB-9621-DEAA-5355-D0E5DA6B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2F1E-125C-4B91-FD2B-2CDAB279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1362E6-D3F6-A83D-8A06-0AA19DF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4DE8E0-801E-0E82-92F5-2FB7A8A1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444E0-C049-2E80-5032-C6530406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97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A349-A45B-ED36-8835-D2F689BF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77A57F-0A9C-2910-FC37-AEEC6B56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603D80-FA5F-D25E-BDEE-E77330CB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8694C2-A1A4-6312-113D-DA2F83B7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93EAE-1204-422C-C56A-7CAA3A18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3D0CB-DFDF-8987-C98A-1244E3AB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1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3CD7D-85BE-A4A6-AB84-874AC20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708145-488B-70B1-3BE2-D72734077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70F048-E97B-01E2-8866-6B44E826B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7ED21D-7681-32E7-9B0E-B9E3C851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B2FCF1-E1ED-81A1-38C8-6E04B1FD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F15506-6C97-015B-E009-CA1528CD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33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9AB98-E09C-93E6-F355-471BEB0A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5868E4-0442-B8E4-92A4-FDAA7E7C2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AC858D-F0DE-3BE9-FDD5-27B34A38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CDCAD-F2FD-F936-2F8F-29B2DCD1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F429D6-30B9-6BE8-C9D0-901C29BA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571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9452D4-300D-4ED0-3C75-5F62C97EC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EBDF10-8B8C-4776-9B69-CBB621971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B7FCCB-91F0-9881-A169-47B9DCA1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551B7-5F75-428A-5685-E89CA917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BF343F-166D-56F1-F289-7DDF4981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224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82333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6835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B6E5C3-2789-CD8C-676E-ED6B0812F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2E1B2E-2F75-5D2A-7AD4-51D9826A5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EC46B-9D2D-6849-633B-956F37FD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06A042-12BE-231E-CA53-2A20622C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8000AA-99E0-28EC-0FD2-566D3278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35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E7E3-AF89-A9E8-A810-B6A77565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96D91C-1F2C-28A1-CFB3-DCFF33D2A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BA7F9D-2231-08DE-2B58-4C66C6AF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7BCF52-CEBF-9E11-CA07-1337D97C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59E309-4D86-2A88-49EC-23ED9755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9577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7D9D-1218-77E4-677D-D534D1A0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137C1-F919-5EED-A3B7-E53D37E3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91DF77-E6C1-398D-8049-5D3D52A9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DDE11C-290F-288F-35C1-FCF87502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571AB-07F3-E179-1112-966CC05D8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3692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A6794-0D58-687D-5409-71D705B8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8D2A1-4250-16F6-B971-994B8833A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131748-C223-23B9-2AAB-3F3E7E219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DCFDFC-FD8A-F48D-54D3-5AF60655B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D2D181-1273-8EA8-EF3D-41D41B3F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BB5AB-B246-6317-84EB-A3345D2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549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3E10A-0E80-BB44-B8B7-669F5350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5F1F8-D3F4-C345-BD65-54B729E45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BA2AD1-299A-7D27-3486-F80800E6C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8F3274-1F09-B7EF-9606-4D91809AD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F3F5E3-19F2-C348-C0B7-A61445393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D8A0A3-9CFF-9D8B-E06A-00E21C3BB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2B70E89-3C8A-9C06-46BB-9F543465D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26284C6-E7F9-30E6-B34B-CB17BFE1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3276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7DB43-C949-BD34-11C6-3207BCE9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7EB73C-466C-B680-416D-E826BA80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38D1EE-183A-F247-2CFB-1B5D79F2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A63A95-F60E-8702-A909-56F6C5E5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4012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BC948D-B1CE-7E0A-AB27-8C65EC218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702B41-3229-0F37-CCC0-B3873189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781A52-03C6-FAB5-00BE-1ECECADF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9667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4DF0A-3F8E-BDBB-43C3-9775D0BA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4A9BFC-33A2-7B27-24B2-13031F95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7009AC-9027-CEA5-0277-D8C20C7FA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A57D77-0682-10E4-5CC7-E309557B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628C7F-4F66-EA58-7C6E-A31CD78A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8F85CF-D8AD-3800-25AE-8442633C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25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4FA7A-3D81-7E9A-C66B-686BA991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798D13-00E1-B6B6-7CF8-78FE25751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5BEBA-B807-7673-9AF4-A3F000582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2913D7-7853-D228-E584-E74A771B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D9939D-173A-BA9B-7E3B-684FEF98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3E1BB9-5DBF-5D3C-ABD1-5219540C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940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B04B-35BE-1C4A-3FE1-72966A9D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0FF395-6650-8641-003A-4ED583DB0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4C9EF-5711-1B42-F120-E91F1F90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1C3B49-085C-BDE9-A4A5-8462CBE0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50F54D-D8CF-B4F9-B7DC-DFABAC44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50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0EFFFE-C290-93B0-8156-5F32F7475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CBB2C8-40CF-BE90-E28B-10F3E5593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849FDC-F202-2AFF-5C3D-FF647D2C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17571-AFF4-263C-8DF3-87343117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C41021-84A8-06BE-7E81-F1598C68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190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7127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4851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9287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4559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0644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6398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974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8696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06279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85134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26045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2588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1840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30805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7832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9541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37424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478368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472688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99321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9710325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046014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21223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37548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218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95486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4362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ختتام الحصة n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51735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77031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6497658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25283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77055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74627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0572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803130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07856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21187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8112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713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45554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4184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36685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5457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630291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93335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6452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61949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39759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39357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43405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62357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2859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33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34587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909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37742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74620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93484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85972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12197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5984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655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1774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8838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198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8730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15283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8133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71798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71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32942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4773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53730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06697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5146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05130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87609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234158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4821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12909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99677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8556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197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6024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0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0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20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9" r:id="rId26"/>
    <p:sldLayoutId id="2147483932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287A43-0CDB-4427-579E-178D1538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EADC06-7417-39FE-DD2A-67DEE9B0B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45E96-E36E-862C-1F0A-9F091129E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CC4AE-CDD9-4238-9298-6DB4617CD36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BFA48-103A-2D7E-007D-44A277D4E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1D7D0-903B-DF24-9041-83F1490A1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35" y="15784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87384" y="1787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681" y="13792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8A5F16-8AA6-EBFF-BED6-3B375B09B5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4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F018A4-F4F1-5327-006E-4FE23C72EAB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0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302BC-B9E7-5D2D-4B17-6BE25E3B39A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EAE15-866D-FE9E-394F-3F984E483CA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0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51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63897-6BFE-E80D-FD2E-8F6AD4F53AE1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B6A54-AF18-3317-004D-E87533BA9D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245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3213FF-48A1-4C22-F908-EB16B4E3105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61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7B44C-C83B-CB9C-7ABC-20F04C17DFB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97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C84897-EE17-0953-629D-716588D2558F}"/>
              </a:ext>
            </a:extLst>
          </p:cNvPr>
          <p:cNvSpPr>
            <a:spLocks/>
          </p:cNvSpPr>
          <p:nvPr userDrawn="1"/>
        </p:nvSpPr>
        <p:spPr>
          <a:xfrm>
            <a:off x="2693018" y="175581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</p:spTree>
    <p:extLst>
      <p:ext uri="{BB962C8B-B14F-4D97-AF65-F5344CB8AC3E}">
        <p14:creationId xmlns:p14="http://schemas.microsoft.com/office/powerpoint/2010/main" val="81561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491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4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838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4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0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6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8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9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9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2.xml"/><Relationship Id="rId6" Type="http://schemas.openxmlformats.org/officeDocument/2006/relationships/image" Target="../media/image37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A0B77-6B46-F022-6372-15A00EA3F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4F7EA4-A614-335C-9ED2-BC259A700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5120" cy="699008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D091A79-C528-E603-83A4-D7CA778C0916}"/>
              </a:ext>
            </a:extLst>
          </p:cNvPr>
          <p:cNvSpPr txBox="1"/>
          <p:nvPr/>
        </p:nvSpPr>
        <p:spPr>
          <a:xfrm rot="20954829">
            <a:off x="3424113" y="3433444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277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88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وتحدث 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879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</a:t>
            </a:r>
            <a:r>
              <a:rPr lang="fr-FR" dirty="0"/>
              <a:t> </a:t>
            </a:r>
            <a:r>
              <a:rPr lang="ar-SA" dirty="0"/>
              <a:t>-2- 30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</a:t>
            </a:r>
            <a:r>
              <a:rPr lang="fr-FR" dirty="0"/>
              <a:t> </a:t>
            </a:r>
            <a:r>
              <a:rPr lang="ar-SA" dirty="0"/>
              <a:t>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 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>
                <a:solidFill>
                  <a:srgbClr val="424D7B"/>
                </a:solidFill>
              </a:rPr>
              <a:t>مراجعة وتوليف </a:t>
            </a:r>
            <a:r>
              <a:rPr lang="ar-MA" dirty="0">
                <a:solidFill>
                  <a:srgbClr val="424D7B"/>
                </a:solidFill>
              </a:rPr>
              <a:t>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دعم (40)د.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None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73017" y="252501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تكنولوجيا استكشاف الفضاء 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4226560" y="2122576"/>
            <a:ext cx="241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452" y="3875228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081525" y="42948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تثبيت </a:t>
            </a:r>
            <a:r>
              <a:rPr lang="ar-MA" sz="1600" b="1" dirty="0" err="1">
                <a:cs typeface="Microsoft Uighur" panose="02000000000000000000" pitchFamily="2" charset="-78"/>
              </a:rPr>
              <a:t>التعلمات</a:t>
            </a:r>
            <a:r>
              <a:rPr lang="ar-MA" sz="1600" b="1" dirty="0">
                <a:cs typeface="Microsoft Uighur" panose="02000000000000000000" pitchFamily="2" charset="-78"/>
              </a:rPr>
              <a:t> ومعالجة التعثرات.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968857" y="3956313"/>
            <a:ext cx="612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دعم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11401" y="4006598"/>
            <a:ext cx="536339" cy="540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9B2EBA-BBFC-0989-4ABF-70C61B44F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536" y="2042507"/>
            <a:ext cx="558298" cy="6427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685942-E845-ED72-9DFC-E724CFE7D9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548" y="3769018"/>
            <a:ext cx="598938" cy="68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0" y="2983609"/>
            <a:ext cx="8069051" cy="890781"/>
            <a:chOff x="879567" y="1995266"/>
            <a:chExt cx="7325715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2289" y="1995266"/>
              <a:ext cx="706299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79567" y="2300748"/>
              <a:ext cx="57650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" تكنولوجيا استكشاف الفضاء " واستثماره لغويا.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85513" y="4612919"/>
            <a:ext cx="7375439" cy="890781"/>
            <a:chOff x="1320353" y="273379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0353" y="273379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22859" y="301696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تعلماتهم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ومعالجة تعثراتهم.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54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8AA8C7-E1D0-0153-46FD-A3F46C3A5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8BE47D-8680-5384-EF35-40C68265AE1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C21976-4E68-55C9-FB04-8169F100013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0CFA-BACE-E0FF-5161-4E2FBB00DA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7768C5-A853-1F92-1F83-0F467CF1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D0BB45-A75B-DD6E-567E-B02E0FB20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85D1A4-21AC-694E-E227-FB9DC60476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DB53C68D-D68B-F112-BDD6-8DC906CF467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</a:t>
            </a:r>
            <a:r>
              <a:rPr lang="ar-MA" dirty="0">
                <a:solidFill>
                  <a:srgbClr val="424D7B"/>
                </a:solidFill>
              </a:rPr>
              <a:t>   </a:t>
            </a:r>
            <a:r>
              <a:rPr lang="fr-FR" dirty="0">
                <a:solidFill>
                  <a:srgbClr val="424D7B"/>
                </a:solidFill>
              </a:rPr>
              <a:t>                                   </a:t>
            </a:r>
            <a:r>
              <a:rPr lang="ar-MA" dirty="0">
                <a:solidFill>
                  <a:srgbClr val="424D7B"/>
                </a:solidFill>
              </a:rPr>
              <a:t>مراجعة وتوليف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288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شكل النص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واستثمار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991361" y="1771950"/>
            <a:ext cx="5107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تكنولوجيا استكشاف الفضاء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0990" y="1101143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443E80-C1A5-CD3D-7669-7723C754F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91F25-1BF0-BEE1-175E-FF4BF87555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A7A6E-D932-9112-399F-9D64F56FA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F5A86D-663E-6E55-C19F-7027E355BB7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6727A-DBC9-8451-5CA0-5E60753C3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26805-1CBB-A1F8-8223-42DE02320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4F9ED-B572-2201-DC6B-E9E60B98F8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2CACE606-5DB2-B17B-A16E-73352EB314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4848" y="2184400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D942-94F2-6877-25B3-C98D233E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9F3-5246-3F85-EEBC-651CF2AB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حصة اليوم، ستشكلون جملا من نص ثم تستثمرونه لغويا بعد فهم مضامينه.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D800297-3ED3-C1E2-A835-F15C4C1C2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F846CD-5213-36C9-58F3-D42DA70928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CDF78-A4F2-2270-8F52-2B9A6ECE6A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A815E-7591-999C-98E7-DFFC585C6C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E84EA5-E0C2-8142-6C50-AB55D61421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6A652-459F-75CB-C71E-CC2E73F474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0E077-FE9B-A5BB-E3B7-B4AF564F9F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0DC27B-D1D4-C33B-36BA-16E65626194F}"/>
              </a:ext>
            </a:extLst>
          </p:cNvPr>
          <p:cNvSpPr txBox="1"/>
          <p:nvPr/>
        </p:nvSpPr>
        <p:spPr>
          <a:xfrm>
            <a:off x="1152000" y="277429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سَأَشْكُلُ جُمَلاً مِنْ نَصٍّ ثُمَّ أَسْتَثْمِرُ مَضامينَهُ.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568910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3BF1-4057-D3B1-DEB6-CEFD7CD3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20F19-EFE7-419C-A522-D4472812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كراساتكم، الصفحة 166. اقرؤوا النص قراءة صامتة.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F2E027B-57A0-38F7-CEDB-68E3D7890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59C58-8C16-29C2-D8E3-72C8067ED4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7975AA-9B60-4C9D-5AD0-5F18A36ABFA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E63108-8CCB-B5A2-1BC1-E1D619D6DC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D4A213-349A-B82C-0157-C7364BD12D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B845FC-4410-9422-D853-AB1A2F1B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B68396-D9E5-7EE5-093D-33FAAC6B2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F313B7-8418-46AC-8450-2A89FFED79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423" y="1451920"/>
            <a:ext cx="734742" cy="84558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419845-B361-682E-4043-E4EDEDF7BF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2101" y="1451920"/>
            <a:ext cx="3505199" cy="503805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836847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20F5-52B3-FDB7-D512-42956EE6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42CC-E4CF-4A9F-6F5E-A3C70CD6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اشكلوا الفقرة الأولى من النص. (سأسجلها على السبورة استعدادا للتصحيح.)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E709A-C3E4-52FA-0AC1-898C23CDE9A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0604FB-49B7-24E2-5A79-48CC9574EA4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CAEBF-EB2E-AC6F-99B2-00602A9459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E9F9CA-FD91-65B0-8A88-2A159E8B4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BB9DFD-703E-FB42-E7C4-A7FF09110B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612CDC-269A-3CF0-14CE-4CD00AEB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2727-F922-070D-1B3A-811CEECD10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6D8AB85-6798-67BA-4EBB-49000D8522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2101" y="1451920"/>
            <a:ext cx="3505199" cy="503805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5E148F9-F709-F0FC-7290-C512AC4460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2101" y="2184400"/>
            <a:ext cx="3505199" cy="46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2933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E9660-1A43-66E3-F200-C5A4E99C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E7133-5A04-CBB6-D43F-3DBFEE97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لشكل الجملة الأولى؟ (مناقشة الجواب قبل الانتقال إلى الجملة الموالية.)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22D47-9504-CB3F-ABF2-7AFDC89994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E0B75A-B858-85CA-4183-7BBE422B100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E9E64-448D-7065-55BF-2D10501C955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99406-3BF2-604C-F943-84F972B5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053643-E4FC-F907-2378-6BA07E8070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8824DF-7811-6827-2E68-96839FD64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10D3A-10DD-9ED6-AE53-458C1FDC6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F11412-13E4-B910-F6C8-44643A6920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880" y="2967479"/>
            <a:ext cx="7508240" cy="204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0973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04BE-D149-540A-C9FD-3D44366C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33717-6A70-BCD4-1CD7-ECAC0F6B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أخطاءكم.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571ACA-900C-39C9-E82A-7E2E8C0111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82099A-112F-0C60-81D1-97E2AA294F2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A3C0D-9496-59EA-2EEA-D640D293E0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1C4600-387F-A9B7-BB3B-5DCC4408F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E76A6-6826-D5E1-34B3-B8CF0AC6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CC4917-A7E7-79D4-3BF4-BD11F62210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4F4E0-4BD2-45E3-EADC-901AB05B2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6AD994-C5F2-B30D-2EA1-3B3DCA22F036}"/>
              </a:ext>
            </a:extLst>
          </p:cNvPr>
          <p:cNvSpPr txBox="1"/>
          <p:nvPr/>
        </p:nvSpPr>
        <p:spPr>
          <a:xfrm>
            <a:off x="481547" y="2445734"/>
            <a:ext cx="8180905" cy="3785652"/>
          </a:xfrm>
          <a:prstGeom prst="rect">
            <a:avLst/>
          </a:prstGeom>
          <a:noFill/>
          <a:ln w="1905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تُعَدُّ تِكْنولوجْيا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ٱسْتِكْشافِ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أَعْظَمِ إِنْجازاتِ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ٱلْعَصْرِ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ٱلْحَديثِ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حَيْثُ فَتَحَتْ آفاقاً واسِعَةً لِفَهْمِ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ٱلْكَوْنِ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وَمَكانَةِ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فيهِ. فَقَدْ طَوَّرَ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تِقْنِياتٍ تُمَكِّنُهُ مِنْ إِرْسالِ مِئاتِ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ٱلْأَقْمارِ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ٱلِاصْطِناعِيَّةِ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وَٱلْمَرْكَباتِ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ٱلْفَضائِيَّةِ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ٱلْخارِجِيِّ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683142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4083-C5F9-4E49-D14A-F1CE827F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30FF2-36F6-4FC5-CB2C-669856A7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النص بطلاقة على كراسته؟ (قراءتان فقط)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01A065-75FA-E02C-259C-01B29491398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CB798-6379-9EF1-6B39-B74F614A038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25D0C-2CDA-2AE1-6AC9-8FF07FF8FA6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DF844D-E133-8BEB-3742-AFD67883F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83BCB1-B800-0D9B-F9A2-32EC5A78DE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5631D-F3A3-BC40-B152-1B8DEB46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20283-3C6E-D012-D6BE-9DECCE84F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681F61-0F55-59B6-1C18-FF60683130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0821" y="1438160"/>
            <a:ext cx="3505199" cy="503805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590620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8C10-3A37-02B2-4502-A4F0ECE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60A10-5575-E49D-4C18-3ADC8762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أجيبوا عن أسئلة استثمار المعجم وفهم النص.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A6C6-3A13-2FED-E37F-558D3E8945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C5295-9712-0A7B-DEC4-B43440859DD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3D28E-A692-84F5-5179-7675556A0A1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B05188-BFE0-6B4A-6024-4D2E4887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A6EA6D-646B-4C6C-4239-A94BB86A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E31463-F96C-D704-C347-612A18A438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D1832E-0595-DF79-A6AC-FACA3D6BF0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2D3235-4FDB-E3AA-136A-A78245E615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363" y="1827840"/>
            <a:ext cx="2979802" cy="45180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2893C9-3DA2-8A57-877B-6A4E09379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6363" y="5490000"/>
            <a:ext cx="2979802" cy="61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F3CA1BD-E3C3-BC24-BDA4-970A394725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288" y="1852308"/>
            <a:ext cx="3004625" cy="45180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22C21C-B23B-CA67-FF12-F28A0A3856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287" y="2320080"/>
            <a:ext cx="3004625" cy="10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854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67A36-8381-BC72-1677-5DBC3DB3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D21A4B-E54F-2211-C6A6-94A91BD5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F1EB1C-8616-4DFD-0E35-45342356CA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7C72C-7A39-7173-8BE8-5D2D079CFAA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0E9F9-5CB4-5D57-BDD9-7FCCFDC6537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606DDB-A9B1-10FA-C3F9-4E3E378A3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BAA9BD-01F1-F84C-E900-D29191EE30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993619-4A36-9A2E-F3D9-7DDA4BD31C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7B3416-5F90-B6C2-9B6E-08069052BE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40F605-22FF-0CCB-3AA0-81C20A5FDA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363" y="1827840"/>
            <a:ext cx="2979802" cy="45180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5F8CE8-8435-75B9-E1A4-B98BA574B9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6363" y="5490000"/>
            <a:ext cx="2979802" cy="61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FC37A2-A8E8-A335-D42C-D7C51FE4E2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288" y="1852308"/>
            <a:ext cx="3004625" cy="45180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225DC5-D563-411B-63B5-99CFFD3FE2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287" y="2320080"/>
            <a:ext cx="3004625" cy="10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4531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B2B5C-2FAB-17F7-5E63-38357EFB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9FBB6-A9FF-8856-A1BB-B83CC2705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 (تتمة التصحيح على الشريحة الموالية)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B1F681-1EDF-B595-1F9C-7B379AC0371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BE452B-14BE-1092-6452-E64FF583FBF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90CA1-5918-1B0F-A3B3-65E4F03208B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5A3D25-2361-BD33-AC4A-F47C2CB3CD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A95277-F179-4258-9983-9665DF88E1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183EEA-75B5-DF65-316E-396CFCA2B4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1A7B43-AB9C-8DA4-1423-5BB3D6940A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36B9D4B4-C1BC-43CD-0289-D3606475537F}"/>
              </a:ext>
            </a:extLst>
          </p:cNvPr>
          <p:cNvSpPr txBox="1"/>
          <p:nvPr/>
        </p:nvSpPr>
        <p:spPr>
          <a:xfrm>
            <a:off x="648510" y="1712829"/>
            <a:ext cx="790551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اَلْكَوْنُ — اَلْمَدارُ — اَلْأَقْمارُ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ٱلِاصْطِناعِيَّةُ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— اَلْمَرْكَباتُ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ٱلفَضائِيَّةُ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— اَلْمَحَطَّةُ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ٱلفَضائِيَّةُ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— اَلْغِلافُ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ٱلجَوِّيُّ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— سبوتْنيكُ — اَلْجاذِبِيَّةُ- اِسْتِكْشافٌ...</a:t>
            </a:r>
          </a:p>
          <a:p>
            <a:pPr marL="457200" indent="-457200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يَعودُ: يَرْجِعُ تاريخُ                             - أُفُقٌ: مَجالٌ- نِطاقٌ...</a:t>
            </a:r>
          </a:p>
          <a:p>
            <a:pPr marL="457200" indent="-457200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وَظائِفُ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ٱلْقَمَرِ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ٱلِاصْطِناعِيِّ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ٱلْوارِدَةُ في ٱلنَّصِّ: - اَلِاتِّصالاتُ: تَسْهيلُ نَقْلِ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عَبْرَ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ٱلْقارّاتِ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- اَلْمُراقَبَةُ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ٱلْجَوِّيَّةُ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اَلْمُساعَدَةُ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ٱلتَّنَبُّؤِ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بِحالَةِ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ٱلطَّقْسِ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- اَلْمُراقَبَةُ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ٱلْبيئِيَّةُ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رَصْدُ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ٱلتَّحَوُّلاتِ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ٱلْمُناخِيَّةِ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وَٱلْحِفاظُ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ٱلْمَوارِدِ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ٱلطَّبيعِيَّةِ.</a:t>
            </a:r>
          </a:p>
          <a:p>
            <a:pPr marL="457200" indent="-457200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اَلصّورَةُ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ٱلْمُرْفَقَةُ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بِٱلنَّصِّ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تَتَضَمَّنُ قَمَراً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ٱصْطِناعِيّاً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يَحْمِلُ ٱلْعَلَمَ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ٱلْمَغْرِبِيَّ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ٱسْمُهُ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مُحَمَّدٌ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ٱلسّادِسُ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تُساهِمُ هذِهِ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ٱلتِّكْنولوجْيا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ٱلتَّعَرُّفِ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خِلالِ إِرْسالِ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ٱلْأَقْمارِ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ٱلِاصْطِناعِيَّةِ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لِرَصْدِ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ٱلْغِلافِ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ٱلْجَوِّيِّ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وَإِقامَةِ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ٱلْمَحَطّاتِ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ٱلْفَضائِيَّةِ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لِإِجْراءِ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ٱلتَّجارِبِ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خارِجَ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ٱلْجاذِبِيَّةِ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وَدِراسَةِ آثارِ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جِسْمِ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تَمْهيداً لِرِحْلاتٍ أَبْعَدَ في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ٱلْكَوْنِ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421616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8EE2-E954-B7A8-CE9B-BB0870B0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0ADE7-3E5A-17A3-CD65-BDD87AF7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استثمار الظواهر اللغوية. أجيبوا عن الأسئلة المحددة على الشريحة.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CDA0D1-052F-71DA-CCF9-37F951544F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95048-DA24-F0A9-E7EF-481F936CE1D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6D034-7EF1-73E4-EB72-79662C390CD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C1FD60-F805-51F6-D34A-27B36E5C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7F3F7B-CC0D-AD62-5839-31E1971091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D12EE2-55E9-EF4D-5A23-CF2A573E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26655F-14FE-6B6D-E3FC-70AE57BB6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C1319C-3DD3-AB59-EC36-275D0DEC63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42" y="1368000"/>
            <a:ext cx="664049" cy="76422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61ECCE-3381-AA36-4259-193E99DEB0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5113" y="1584000"/>
            <a:ext cx="3004625" cy="45180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07AA9C-85EE-0A60-3881-DE03297DFB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096" y="3667212"/>
            <a:ext cx="3042642" cy="208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5192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5CFBB-99FF-BC08-833C-1ADD5DF6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33F81-0B6B-C162-B101-D66BE934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368D35-B89A-5D4C-108E-978AEB7E3E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F096CB-E168-976B-4139-F8917D8461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DC0610-DD71-4F92-6789-ADAB629E9D5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BD14-CEAC-3BDA-5259-2BD62F4AE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5CD0CA-1671-B7B1-23B5-D9E03A562C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2525E3-6476-7AB7-3F1E-0286F2E3EA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C106EA-86B6-C152-3BDA-2681E1E3FD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411621-F629-9300-82F1-16C1E507ED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560" y="2062480"/>
            <a:ext cx="7782560" cy="420521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892298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99075-D166-77D1-5B7A-C758F1B4B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7370BA-62E1-9A96-2E1E-6ECE04824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مناقشة الجمل الخاصة بالسؤال الثامن.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ECFA07-C7F1-FBF2-4584-9E97AFC912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F92AB-D49B-4AA6-F026-87255CF66B8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44849A-869F-161D-406A-A9E6F2F1DE8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801145-7ADF-FA19-54F6-28AFD05C8E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21F059-A869-46D9-B0CD-A95961087A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71F3EC-D2F0-23B6-C126-23C6E8917F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AB9698-EBD6-AB0C-5909-05623C06A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83C927-BF88-3941-7EF5-6639366876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720" y="1693468"/>
            <a:ext cx="7782560" cy="4808931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DA8F08A-B7C9-B3BB-A729-62D08E6F50EA}"/>
              </a:ext>
            </a:extLst>
          </p:cNvPr>
          <p:cNvCxnSpPr/>
          <p:nvPr/>
        </p:nvCxnSpPr>
        <p:spPr>
          <a:xfrm>
            <a:off x="4363720" y="2326640"/>
            <a:ext cx="41656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88795AE-AA50-031C-859F-4A7873783BCC}"/>
              </a:ext>
            </a:extLst>
          </p:cNvPr>
          <p:cNvCxnSpPr>
            <a:cxnSpLocks/>
          </p:cNvCxnSpPr>
          <p:nvPr/>
        </p:nvCxnSpPr>
        <p:spPr>
          <a:xfrm>
            <a:off x="3947160" y="2326640"/>
            <a:ext cx="32004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A0A28E1-97ED-5C64-AFC8-99DA856F00A4}"/>
              </a:ext>
            </a:extLst>
          </p:cNvPr>
          <p:cNvCxnSpPr>
            <a:cxnSpLocks/>
          </p:cNvCxnSpPr>
          <p:nvPr/>
        </p:nvCxnSpPr>
        <p:spPr>
          <a:xfrm>
            <a:off x="3947160" y="2407920"/>
            <a:ext cx="32004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E66F2663-0D07-1477-698B-4558E0D95D1C}"/>
              </a:ext>
            </a:extLst>
          </p:cNvPr>
          <p:cNvSpPr txBox="1"/>
          <p:nvPr/>
        </p:nvSpPr>
        <p:spPr>
          <a:xfrm>
            <a:off x="4780280" y="2652109"/>
            <a:ext cx="2919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قَرَأْتُ خَمْسَ عَشْرَةَ مَجَلَّةً عِلْمِيَّةً.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37B925F-8352-D05E-259C-2C1AB3E85130}"/>
              </a:ext>
            </a:extLst>
          </p:cNvPr>
          <p:cNvSpPr txBox="1"/>
          <p:nvPr/>
        </p:nvSpPr>
        <p:spPr>
          <a:xfrm>
            <a:off x="4094481" y="2977577"/>
            <a:ext cx="3605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قَرَأْتُ </a:t>
            </a:r>
            <a:r>
              <a:rPr lang="ar-MA" sz="2000" b="1" dirty="0" err="1">
                <a:solidFill>
                  <a:srgbClr val="C00000"/>
                </a:solidFill>
              </a:rPr>
              <a:t>ٱثْنَتَيْنِ</a:t>
            </a:r>
            <a:r>
              <a:rPr lang="ar-MA" sz="2000" b="1" dirty="0">
                <a:solidFill>
                  <a:srgbClr val="C00000"/>
                </a:solidFill>
              </a:rPr>
              <a:t> وَعِشْرينَ مَجَلَّةً عِلْمِيَّةً.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3BCF080-DA6F-4398-1EC7-FCBEB0462DEE}"/>
              </a:ext>
            </a:extLst>
          </p:cNvPr>
          <p:cNvSpPr txBox="1"/>
          <p:nvPr/>
        </p:nvSpPr>
        <p:spPr>
          <a:xfrm>
            <a:off x="1187355" y="3605727"/>
            <a:ext cx="6420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فِعْلٌ مُضارِعٌ مَرْفوعٌ وَعَلامَةُ رَفْعِهِ </a:t>
            </a:r>
            <a:r>
              <a:rPr lang="ar-MA" sz="2000" b="1" dirty="0" err="1">
                <a:solidFill>
                  <a:srgbClr val="C00000"/>
                </a:solidFill>
              </a:rPr>
              <a:t>ٱلضَّمَّةُ</a:t>
            </a:r>
            <a:r>
              <a:rPr lang="ar-MA" sz="2000" b="1" dirty="0">
                <a:solidFill>
                  <a:srgbClr val="C00000"/>
                </a:solidFill>
              </a:rPr>
              <a:t> </a:t>
            </a:r>
            <a:r>
              <a:rPr lang="ar-MA" sz="2000" b="1" dirty="0" err="1">
                <a:solidFill>
                  <a:srgbClr val="C00000"/>
                </a:solidFill>
              </a:rPr>
              <a:t>ٱلظّاهِرَةُ</a:t>
            </a:r>
            <a:r>
              <a:rPr lang="ar-MA" sz="2000" b="1" dirty="0">
                <a:solidFill>
                  <a:srgbClr val="C00000"/>
                </a:solidFill>
              </a:rPr>
              <a:t> عَلى آخِرِهِ.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CD80D7-78CA-2036-5D0C-DCFC4486A703}"/>
              </a:ext>
            </a:extLst>
          </p:cNvPr>
          <p:cNvSpPr txBox="1"/>
          <p:nvPr/>
        </p:nvSpPr>
        <p:spPr>
          <a:xfrm>
            <a:off x="1609437" y="3890809"/>
            <a:ext cx="6101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 فاعِلٌ مَرْفوعٌ وَعَلامَةُ رَفْعِهِ </a:t>
            </a:r>
            <a:r>
              <a:rPr lang="ar-MA" sz="2000" b="1" dirty="0" err="1">
                <a:solidFill>
                  <a:srgbClr val="C00000"/>
                </a:solidFill>
              </a:rPr>
              <a:t>ٱلضَّمَّةُ</a:t>
            </a:r>
            <a:r>
              <a:rPr lang="ar-MA" sz="2000" b="1" dirty="0">
                <a:solidFill>
                  <a:srgbClr val="C00000"/>
                </a:solidFill>
              </a:rPr>
              <a:t> </a:t>
            </a:r>
            <a:r>
              <a:rPr lang="ar-MA" sz="2000" b="1" dirty="0" err="1">
                <a:solidFill>
                  <a:srgbClr val="C00000"/>
                </a:solidFill>
              </a:rPr>
              <a:t>ٱلظّاهِرَةُ</a:t>
            </a:r>
            <a:r>
              <a:rPr lang="ar-MA" sz="2000" b="1" dirty="0">
                <a:solidFill>
                  <a:srgbClr val="C00000"/>
                </a:solidFill>
              </a:rPr>
              <a:t> عَلى آخِرِهِ.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949C4CB-1F5E-162D-D40B-883298FBECB0}"/>
              </a:ext>
            </a:extLst>
          </p:cNvPr>
          <p:cNvSpPr txBox="1"/>
          <p:nvPr/>
        </p:nvSpPr>
        <p:spPr>
          <a:xfrm>
            <a:off x="680720" y="4233877"/>
            <a:ext cx="6971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مَفْعولٌ بِهِ مَنْصوبٌ وَعَلامَةُ نَصْبِهِ </a:t>
            </a:r>
            <a:r>
              <a:rPr lang="ar-MA" sz="2000" b="1" dirty="0" err="1">
                <a:solidFill>
                  <a:srgbClr val="C00000"/>
                </a:solidFill>
              </a:rPr>
              <a:t>ٱلْفَتْحَةُ</a:t>
            </a:r>
            <a:r>
              <a:rPr lang="ar-MA" sz="2000" b="1" dirty="0">
                <a:solidFill>
                  <a:srgbClr val="C00000"/>
                </a:solidFill>
              </a:rPr>
              <a:t> </a:t>
            </a:r>
            <a:r>
              <a:rPr lang="ar-MA" sz="2000" b="1" dirty="0" err="1">
                <a:solidFill>
                  <a:srgbClr val="C00000"/>
                </a:solidFill>
              </a:rPr>
              <a:t>ٱلظّاهِرَةُ</a:t>
            </a:r>
            <a:r>
              <a:rPr lang="ar-MA" sz="2000" b="1" dirty="0">
                <a:solidFill>
                  <a:srgbClr val="C00000"/>
                </a:solidFill>
              </a:rPr>
              <a:t> عَلى آخِرِهِ، وَهُوَ مُضافٌ.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5198B43-4884-521F-D2B0-BD35BB78955E}"/>
              </a:ext>
            </a:extLst>
          </p:cNvPr>
          <p:cNvSpPr txBox="1"/>
          <p:nvPr/>
        </p:nvSpPr>
        <p:spPr>
          <a:xfrm>
            <a:off x="846161" y="4529670"/>
            <a:ext cx="6778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مُضافٌ إِلَيْهِ مَجْرورٌ وَعَلامَةُ جَرِّهِ </a:t>
            </a:r>
            <a:r>
              <a:rPr lang="ar-MA" sz="2000" b="1" dirty="0" err="1">
                <a:solidFill>
                  <a:srgbClr val="C00000"/>
                </a:solidFill>
              </a:rPr>
              <a:t>ٱلْكَسْرَةُ</a:t>
            </a:r>
            <a:r>
              <a:rPr lang="ar-MA" sz="2000" b="1" dirty="0">
                <a:solidFill>
                  <a:srgbClr val="C00000"/>
                </a:solidFill>
              </a:rPr>
              <a:t> </a:t>
            </a:r>
            <a:r>
              <a:rPr lang="ar-MA" sz="2000" b="1" dirty="0" err="1">
                <a:solidFill>
                  <a:srgbClr val="C00000"/>
                </a:solidFill>
              </a:rPr>
              <a:t>ٱلظّاهِرَةُ</a:t>
            </a:r>
            <a:r>
              <a:rPr lang="ar-MA" sz="2000" b="1" dirty="0">
                <a:solidFill>
                  <a:srgbClr val="C00000"/>
                </a:solidFill>
              </a:rPr>
              <a:t> عَلى آخِرِهِ.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1C2179F-B621-6FA7-1EAF-6ACE1B81B008}"/>
              </a:ext>
            </a:extLst>
          </p:cNvPr>
          <p:cNvSpPr txBox="1"/>
          <p:nvPr/>
        </p:nvSpPr>
        <p:spPr>
          <a:xfrm>
            <a:off x="1774209" y="4880137"/>
            <a:ext cx="5714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نَعْتٌ مَجْرورٌ وَعَلامَةُ جَرِّهِ </a:t>
            </a:r>
            <a:r>
              <a:rPr lang="ar-MA" sz="2000" b="1" dirty="0" err="1">
                <a:solidFill>
                  <a:srgbClr val="C00000"/>
                </a:solidFill>
              </a:rPr>
              <a:t>ٱلْكَسْرَةُ</a:t>
            </a:r>
            <a:r>
              <a:rPr lang="ar-MA" sz="2000" b="1" dirty="0">
                <a:solidFill>
                  <a:srgbClr val="C00000"/>
                </a:solidFill>
              </a:rPr>
              <a:t> </a:t>
            </a:r>
            <a:r>
              <a:rPr lang="ar-MA" sz="2000" b="1" dirty="0" err="1">
                <a:solidFill>
                  <a:srgbClr val="C00000"/>
                </a:solidFill>
              </a:rPr>
              <a:t>ٱلظّاهِرَةُ</a:t>
            </a:r>
            <a:r>
              <a:rPr lang="ar-MA" sz="2000" b="1" dirty="0">
                <a:solidFill>
                  <a:srgbClr val="C00000"/>
                </a:solidFill>
              </a:rPr>
              <a:t> عَلى آخِرِهِ.</a:t>
            </a:r>
            <a:endParaRPr lang="fr-F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76535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F375CD3-80A9-E533-389A-D0BC174A8DD8}"/>
              </a:ext>
            </a:extLst>
          </p:cNvPr>
          <p:cNvSpPr/>
          <p:nvPr/>
        </p:nvSpPr>
        <p:spPr>
          <a:xfrm>
            <a:off x="628650" y="1613991"/>
            <a:ext cx="7782128" cy="42420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تخصيص حصة الدعم لتثبيت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التعلمات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المدرسة خلال المراحل السابقة ومعالجة التعثرات المرتبطة بها؛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تخصيص دفتر للدعم تنجز فيه الأنشطة المقترحة؛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في نهاية كل حصة إلى استثمار أنشطة مفكرتي لمراجعة قواعد الظواهر اللغوية والتدرب على توظيفها من خلال الأنشطة المدرجة فيها.</a:t>
            </a:r>
          </a:p>
        </p:txBody>
      </p:sp>
    </p:spTree>
    <p:extLst>
      <p:ext uri="{BB962C8B-B14F-4D97-AF65-F5344CB8AC3E}">
        <p14:creationId xmlns:p14="http://schemas.microsoft.com/office/powerpoint/2010/main" val="250835747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EFF63-9AA5-7BAC-73E8-23846D925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E02F4C2-60B8-F442-8390-2297900CD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دعم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7B9208B-2FE0-8202-8372-70EE129C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5D4AA451-A73A-17B0-47A7-78CC89B2D7D6}"/>
              </a:ext>
            </a:extLst>
          </p:cNvPr>
          <p:cNvSpPr txBox="1">
            <a:spLocks/>
          </p:cNvSpPr>
          <p:nvPr/>
        </p:nvSpPr>
        <p:spPr>
          <a:xfrm>
            <a:off x="2447260" y="2607549"/>
            <a:ext cx="4500000" cy="174721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 نصب الأفعال الخمسة وجزمها؛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 الجملة الشرطية.</a:t>
            </a:r>
            <a:endParaRPr lang="fr-FR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CA2ECF7-F4ED-8602-EBFB-4475FAA5E6AD}"/>
              </a:ext>
            </a:extLst>
          </p:cNvPr>
          <p:cNvSpPr txBox="1"/>
          <p:nvPr/>
        </p:nvSpPr>
        <p:spPr>
          <a:xfrm>
            <a:off x="4699064" y="1777877"/>
            <a:ext cx="2472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دعم دروس التراكيب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7E3FD43-69E6-9B03-7E84-71D3B67DA7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49591771-59FD-B541-E054-8027D03CBD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4052" y="105453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17D5F9-1AB4-86E3-5B0C-D52B6430B4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36" y="1594536"/>
            <a:ext cx="814257" cy="93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932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602C3-0B4B-1387-772F-FC09F4999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E13DD-BFFB-85C9-0850-BCCAFE45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البداية، سنتذكر الدروس التي راجعناها  في الحصة الماضية. خذوا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74828D-BD09-A6B2-4171-28672B0224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22C3E-D380-6256-2937-29BA64CB872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1E9BE-5199-1430-0ABA-8D01BFF99C9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FF6C97-0125-C36D-043A-FB7D80E434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C34CB6-7E8F-7FA1-1262-4846CBDD8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42B744-AA5B-C30A-62D6-3A3ABC94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EAA9A5-9116-41A5-83D5-B6C531B8C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C1EC96-2B18-BCD9-DB97-F9C28F4099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970" y="1947469"/>
            <a:ext cx="3572435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22704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A52E-2F87-EA99-3F89-54A7BADA5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249D9-E78A-CF81-4290-A1631492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ألواحكم نعتا حقيقيا مناسبا مكان النقط؟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135F1F-6546-710A-54F0-A81C70A0EC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2B2E0B-DEC1-CBA3-AF0A-4101A98AC43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328B46-2289-5485-2B61-55E793E3A1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D20D00-0CBB-B223-D622-25389FD538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00C40E-62AF-B9FE-1CF4-D0D3D7BAD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6AB24D-A942-2B4D-03FF-E33E687CA6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327013-2A13-F0AF-FE58-6B7A26716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7689E1-4A23-A66B-E57D-1974FA60693D}"/>
              </a:ext>
            </a:extLst>
          </p:cNvPr>
          <p:cNvSpPr/>
          <p:nvPr/>
        </p:nvSpPr>
        <p:spPr>
          <a:xfrm>
            <a:off x="817434" y="3429000"/>
            <a:ext cx="7254533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اِسْتِعْمالُ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ٱلطّاقاتِ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 حِمايَةٌ لِلْبيئَةِ.</a:t>
            </a:r>
          </a:p>
        </p:txBody>
      </p:sp>
    </p:spTree>
    <p:extLst>
      <p:ext uri="{BB962C8B-B14F-4D97-AF65-F5344CB8AC3E}">
        <p14:creationId xmlns:p14="http://schemas.microsoft.com/office/powerpoint/2010/main" val="251461786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E0760-E626-B33F-F757-0B304F424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07CFB7-2D38-C4CA-5B3C-32454501F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ألواحكم نعتين حقيقيين مناسبين مكان النقط؟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81FFCF-A532-4B74-410A-67CB33DE545E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D2172B-9D14-26D3-DEAE-1FE5857F875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0ED841-9FBE-3F48-6AE4-DB2BB38F38B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86F544-3288-B702-7E3A-1EE803C4E1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F91D979-3FB5-C54B-5CEE-25E257EE5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4CE84-0A7F-E6CF-F6E4-F7067B0D15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3A06E9-D5EB-7601-BA48-ED9714E5EE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526FFE1-4F43-29CD-FF07-37E7C9F5BDEF}"/>
              </a:ext>
            </a:extLst>
          </p:cNvPr>
          <p:cNvSpPr/>
          <p:nvPr/>
        </p:nvSpPr>
        <p:spPr>
          <a:xfrm>
            <a:off x="1084248" y="3241040"/>
            <a:ext cx="7541591" cy="170688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قَدَّمَ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ٱلْمُنْتَدى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أَفْكاراً ............... حَوْلَ ظاهِرَةِ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ٱلِاحْتِباسِ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46753130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58C9D-6A85-8421-DC4B-D57833290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85654-E166-17DB-CBF6-E5F5DFCDD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أعربوا على ألواحكم الكلمة المكتوبة بلون مغاير.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E55A4C-7437-C465-048D-8C9B7B5858B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A8F4AD-7E1E-5C3F-E60E-CB886DA5D0F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3067CE-4D51-0F4B-CA7D-9963D9F06AE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70AA28A-4356-4A39-12BD-5571ACB864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295C084-5FA1-52B6-6674-EF99182A2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5BB3F4-3140-7BC9-728F-63CB91512E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62A3BE-816C-908C-0F6B-E58BA4BB6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BF34CE0-35EC-2C81-5F95-206F1F09D333}"/>
              </a:ext>
            </a:extLst>
          </p:cNvPr>
          <p:cNvSpPr/>
          <p:nvPr/>
        </p:nvSpPr>
        <p:spPr>
          <a:xfrm>
            <a:off x="1002968" y="2946400"/>
            <a:ext cx="7541591" cy="170688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قَدَّمَ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ٱلتِّلْميذانِ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ٱلْمُجِدّانِ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مَشْروعاً بيئِيّاً.</a:t>
            </a:r>
          </a:p>
        </p:txBody>
      </p:sp>
    </p:spTree>
    <p:extLst>
      <p:ext uri="{BB962C8B-B14F-4D97-AF65-F5344CB8AC3E}">
        <p14:creationId xmlns:p14="http://schemas.microsoft.com/office/powerpoint/2010/main" val="232513304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8B503-BC4B-726D-0974-3C3EAED90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5A5EA-06E8-6432-DABA-F957A62C7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أعربوا على ألواحكم الكلمة المكتوبة بلون مغاير.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CAE07C-2424-751B-974F-8B80AC01230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B23562-993E-04E3-5FBB-CC3F493020B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E9F9F7-1324-4FED-FB74-C5E18CF976D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4928A8C-3E13-9788-3474-FE8846441D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C8B354-6F12-646E-E0CF-7D3A714F6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ED9909-C14C-B5EC-27A4-A60548C01B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79C464-EDAA-3029-F3BD-D70F595438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4BECC7-3248-16DE-E409-8D0F14134A00}"/>
              </a:ext>
            </a:extLst>
          </p:cNvPr>
          <p:cNvSpPr/>
          <p:nvPr/>
        </p:nvSpPr>
        <p:spPr>
          <a:xfrm>
            <a:off x="1002968" y="2946400"/>
            <a:ext cx="7541591" cy="170688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ساهَمَ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ٱلْمُواطِنونَ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ٱلْمُتَطَوِّعونَ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غَرْسِ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445323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54B3-44EC-2BAC-E1AD-4B2455A6E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DBD81D-BA36-5B20-A9E6-FB5AB1881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الحال. اكتبوا على ألواحكم الحال الوارد في الجملة التالية وحددوا نوعه.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5AC3F5-CF1F-68A1-0EDB-CC70D474400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3BD3FB-3A17-2E74-0AEA-5AEFD517E9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48F371-C01B-3277-92E7-F2FA121F946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AC537C6-FDEC-EB0F-E301-61F0673747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F871D9-CBC4-2FC1-056A-246BE63966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254403-A501-41CD-373C-07C1292206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20D55B-B018-5F3D-7D58-4158522EAD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E483975-93E1-A275-E592-504A879C42EA}"/>
              </a:ext>
            </a:extLst>
          </p:cNvPr>
          <p:cNvSpPr/>
          <p:nvPr/>
        </p:nvSpPr>
        <p:spPr>
          <a:xfrm>
            <a:off x="948377" y="3219355"/>
            <a:ext cx="7541591" cy="170688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ٱلصَّيَّادُ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خائِباً بَعْدَ أَنْ أَفْسَدَ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ٱلتَّلَوُّثُ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مِياهَهُ.</a:t>
            </a:r>
          </a:p>
        </p:txBody>
      </p:sp>
    </p:spTree>
    <p:extLst>
      <p:ext uri="{BB962C8B-B14F-4D97-AF65-F5344CB8AC3E}">
        <p14:creationId xmlns:p14="http://schemas.microsoft.com/office/powerpoint/2010/main" val="177398132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EA4EE-FDE2-1CD8-2081-349F8B2E5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FE5B77-8166-6D04-C9C2-314C69F32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ألواحكم الحال الوارد في الجملة التالية وحددوا نوعه.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9B05CE-1238-82B2-2513-9832214D6E1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238601-19D4-4EAC-5AC8-596A27E6582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49A23F-D974-B484-C933-2B3F4BA5FC6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743ADA-3E92-30C8-27F5-94ECAE9213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61BF1B-D6BA-72CD-90AD-F6F260DC2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B3F21A6-2A34-D630-77F0-886D1A7493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D31BA9-E717-9C1B-D2D3-405BC12E11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CD481D5-1EA1-2EB5-2B90-7938A9E07D59}"/>
              </a:ext>
            </a:extLst>
          </p:cNvPr>
          <p:cNvSpPr/>
          <p:nvPr/>
        </p:nvSpPr>
        <p:spPr>
          <a:xfrm>
            <a:off x="1002968" y="2946400"/>
            <a:ext cx="7541591" cy="170688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ٱلْأَطْفالُ يَرْسُمونَ لَوْحاتِ ٱلطَّبيعَةِ.</a:t>
            </a:r>
          </a:p>
        </p:txBody>
      </p:sp>
    </p:spTree>
    <p:extLst>
      <p:ext uri="{BB962C8B-B14F-4D97-AF65-F5344CB8AC3E}">
        <p14:creationId xmlns:p14="http://schemas.microsoft.com/office/powerpoint/2010/main" val="131934566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B55C4-07EC-1F7D-740B-2C9792AA9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B8C2F9-D914-FDD0-3067-9C8CF7678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ألواحكم الحال الوارد في الجملة التالية وحددوا نوعه.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851318-CB73-BA6F-D171-4BF2C80DA02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6C711A-DD41-80E5-8171-D96D90042AA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AB6BCB-1B13-7296-4A33-03E60BCA21C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AAC339-5B21-3648-F20B-13097714E2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325D53-3641-0F33-9E83-3364106994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6AA2FC-2355-5653-26D1-CBABDE1D4E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4593C-89C0-0576-6D3D-11FCBE316D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A4B64F2-C7F7-9697-4419-E0BCB22D5356}"/>
              </a:ext>
            </a:extLst>
          </p:cNvPr>
          <p:cNvSpPr/>
          <p:nvPr/>
        </p:nvSpPr>
        <p:spPr>
          <a:xfrm>
            <a:off x="1002968" y="2946400"/>
            <a:ext cx="7541591" cy="170688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نَظَرَتِ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ٱلْأُمُّ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ٱلْأَنْهارِ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ٱلْمُلَوَّثَةِ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حَزينَةٌ عَلى فُقْدانِ صَفائِها.</a:t>
            </a:r>
          </a:p>
        </p:txBody>
      </p:sp>
    </p:spTree>
    <p:extLst>
      <p:ext uri="{BB962C8B-B14F-4D97-AF65-F5344CB8AC3E}">
        <p14:creationId xmlns:p14="http://schemas.microsoft.com/office/powerpoint/2010/main" val="361544293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82FA2-E8D4-2AFE-A4BA-307C8E3B0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C2D49D-739A-2694-F6C8-304E4937A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الآن. سنراجع الدرسين التاليين: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24D9EE-79B1-F327-0D4E-7CBBA47FB7C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9A54B1-48AF-C16C-8612-09DD38ED723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94090-BAA8-B3DC-FD83-14197CA8B08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144E0A4-1C17-4A6C-DC3E-2FA9614650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66C75A-6461-6307-74A5-649F8C751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03B61D9-E630-34A0-3654-77930EF287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A2FF47-86FC-D9C2-17BE-C1469A945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8CC58078-1DC9-46A6-DD2D-55C82AB0B0D7}"/>
              </a:ext>
            </a:extLst>
          </p:cNvPr>
          <p:cNvSpPr txBox="1">
            <a:spLocks/>
          </p:cNvSpPr>
          <p:nvPr/>
        </p:nvSpPr>
        <p:spPr>
          <a:xfrm>
            <a:off x="648510" y="2435149"/>
            <a:ext cx="6501971" cy="27336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Courier New" panose="02070309020205020404" pitchFamily="49" charset="0"/>
              <a:buChar char="o"/>
            </a:pPr>
            <a:r>
              <a:rPr lang="ar-MA" sz="5400" b="1" dirty="0">
                <a:cs typeface="Microsoft Uighur" panose="02000000000000000000" pitchFamily="2" charset="-78"/>
              </a:rPr>
              <a:t> نَصْبُ </a:t>
            </a:r>
            <a:r>
              <a:rPr lang="ar-MA" sz="5400" b="1" dirty="0" err="1">
                <a:cs typeface="Microsoft Uighur" panose="02000000000000000000" pitchFamily="2" charset="-78"/>
              </a:rPr>
              <a:t>ٱلْأَفْعالِ</a:t>
            </a:r>
            <a:r>
              <a:rPr lang="ar-MA" sz="5400" b="1" dirty="0"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cs typeface="Microsoft Uighur" panose="02000000000000000000" pitchFamily="2" charset="-78"/>
              </a:rPr>
              <a:t>ٱلْخَمْسَةِ</a:t>
            </a:r>
            <a:r>
              <a:rPr lang="ar-MA" sz="5400" b="1" dirty="0">
                <a:cs typeface="Microsoft Uighur" panose="02000000000000000000" pitchFamily="2" charset="-78"/>
              </a:rPr>
              <a:t> وَجَزْمُها؛</a:t>
            </a:r>
          </a:p>
          <a:p>
            <a:pPr algn="r" rtl="1">
              <a:buClr>
                <a:srgbClr val="424D7B"/>
              </a:buClr>
              <a:buFont typeface="Courier New" panose="02070309020205020404" pitchFamily="49" charset="0"/>
              <a:buChar char="o"/>
            </a:pPr>
            <a:r>
              <a:rPr lang="ar-MA" sz="5400" b="1" dirty="0">
                <a:cs typeface="Microsoft Uighur" panose="02000000000000000000" pitchFamily="2" charset="-78"/>
              </a:rPr>
              <a:t> اَلْجُمْلَةُ </a:t>
            </a:r>
            <a:r>
              <a:rPr lang="ar-MA" sz="5400" b="1" dirty="0" err="1">
                <a:cs typeface="Microsoft Uighur" panose="02000000000000000000" pitchFamily="2" charset="-78"/>
              </a:rPr>
              <a:t>ٱلشَّرْطِيَّةُ</a:t>
            </a:r>
            <a:r>
              <a:rPr lang="ar-MA" sz="5400" b="1" dirty="0">
                <a:cs typeface="Microsoft Uighur" panose="02000000000000000000" pitchFamily="2" charset="-78"/>
              </a:rPr>
              <a:t>.</a:t>
            </a:r>
            <a:endParaRPr lang="fr-FR" sz="5400" b="1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1305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A52E-2F87-EA99-3F89-54A7BADA5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249D9-E78A-CF81-4290-A1631492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بتعريف الأفعال الخمسة؟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135F1F-6546-710A-54F0-A81C70A0EC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2B2E0B-DEC1-CBA3-AF0A-4101A98AC43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328B46-2289-5485-2B61-55E793E3A1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D20D00-0CBB-B223-D622-25389FD538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00C40E-62AF-B9FE-1CF4-D0D3D7BAD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6AB24D-A942-2B4D-03FF-E33E687CA6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327013-2A13-F0AF-FE58-6B7A26716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D16301A-DE4C-11D1-DC82-EF6260A221B3}"/>
              </a:ext>
            </a:extLst>
          </p:cNvPr>
          <p:cNvSpPr/>
          <p:nvPr/>
        </p:nvSpPr>
        <p:spPr>
          <a:xfrm>
            <a:off x="1784051" y="2967376"/>
            <a:ext cx="5759946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 نَقْصِدُ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بِٱلْأَفْعالِ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ٱلْخَمْسَةِ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13484758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062FF-A42F-B097-408E-451B104E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9C580B-6D17-8022-A05D-668F49DF7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التعريف التالي 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5AEBCA-1C8D-AE99-F5FA-AD8107325D9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E9AB0E-F207-6F6C-2698-C03586F47AA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C17B32-3D75-8987-9FA7-2A8EB6F96E4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840082-F4B1-CA3B-552B-A5E8C10EB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902613F-35A2-B567-100A-EE0AB6CFD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B2C9BF-28B0-4E40-6895-ABFC487D6A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9DD59FD-EAFC-0E89-756A-11CF27E8F8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EF8CFED-2F8D-8330-B9E1-BE146061BB4F}"/>
              </a:ext>
            </a:extLst>
          </p:cNvPr>
          <p:cNvSpPr txBox="1"/>
          <p:nvPr/>
        </p:nvSpPr>
        <p:spPr>
          <a:xfrm>
            <a:off x="457229" y="1478087"/>
            <a:ext cx="7336509" cy="146423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اَلْأَفْعالُ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ٱلْخَمْسَةُ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صِيَغُ تَصْريفِ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ٱلضَّمائِرِ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ٱلتّالِيَةِ: 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 – أَنْتُما – هُما – أَنْتُمْ – هُمْ.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41E076-BCEC-BE3D-0D13-B2EE079E9DB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347274" y="4461003"/>
            <a:ext cx="925916" cy="789529"/>
          </a:xfrm>
          <a:prstGeom prst="roundRect">
            <a:avLst/>
          </a:prstGeom>
          <a:noFill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89942B3-2517-C0E8-F139-3EE05E3AC6BA}"/>
              </a:ext>
            </a:extLst>
          </p:cNvPr>
          <p:cNvSpPr/>
          <p:nvPr/>
        </p:nvSpPr>
        <p:spPr>
          <a:xfrm>
            <a:off x="6776720" y="4196080"/>
            <a:ext cx="1597529" cy="120032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أَمْثِلَةٌ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426E99F-152B-523A-7B35-4A92C79D5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883607"/>
              </p:ext>
            </p:extLst>
          </p:nvPr>
        </p:nvGraphicFramePr>
        <p:xfrm>
          <a:off x="632373" y="3118408"/>
          <a:ext cx="4312260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8937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103323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تَجْلِسينَ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تَجْلِسانِ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يَجْلِسانِ-تَجْلِسانِ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هُما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تَجْلِسونَ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يَجْلِسونَ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650984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2D093-C02B-2D69-5BAB-8A2151799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C19A66-794E-F707-54E6-29DC9929F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بأدوات نصب المضارع؟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3EC71A-333A-A9B4-28E9-E44F36ECF06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479305-D20A-E93B-D0A4-708D1197E8C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E17FD1-D286-75CA-F5A9-8D1212CC9C8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03BBF1E-DEBA-F01B-C2A5-939F214A1D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4D2170E-AF4D-4B8B-BB2C-390F0F702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870E6D-021A-E272-26D5-2A43A9EE9F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602DA3-92FC-89E1-99A6-80CC64D8D7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C48AF46-1307-3ED8-C8D7-E9ED371D2D63}"/>
              </a:ext>
            </a:extLst>
          </p:cNvPr>
          <p:cNvSpPr/>
          <p:nvPr/>
        </p:nvSpPr>
        <p:spPr>
          <a:xfrm>
            <a:off x="1886236" y="2910231"/>
            <a:ext cx="5408013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نَصْبِ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605731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5BFC4-E5DA-5BFD-4554-60662C242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799516-9E74-5290-CD90-937136F3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لاحظوا تغير حركة الفعل المضارع من الضمة إلى الفتحة.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65532B-1CF2-E390-FCA7-F8E4288A9BD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B3AF1F-8157-BD63-C565-B04FA3EF448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311727-A363-909B-F6E1-770E1D71E7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A537CB-228E-AEAC-42B5-8D25D33848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F1B8B6-8258-CFD7-3B56-034E5795F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F4DC32-24DB-9BBB-BB7B-4C886A26D8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D9AF83-9004-AF97-EA0C-4214795722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41C51EC-D6F8-816F-9B7B-7FF86519672E}"/>
              </a:ext>
            </a:extLst>
          </p:cNvPr>
          <p:cNvSpPr/>
          <p:nvPr/>
        </p:nvSpPr>
        <p:spPr>
          <a:xfrm>
            <a:off x="1359678" y="1934871"/>
            <a:ext cx="6424644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نَصْبِ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: أَنْ – لَنْ – إِذَنْ- كَيْ...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80B13B4-E03A-1C73-848E-2BFAD3F5F470}"/>
              </a:ext>
            </a:extLst>
          </p:cNvPr>
          <p:cNvSpPr txBox="1"/>
          <p:nvPr/>
        </p:nvSpPr>
        <p:spPr>
          <a:xfrm>
            <a:off x="1957122" y="3882447"/>
            <a:ext cx="5096061" cy="255389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تَلْعَ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ــبُ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لَنْ تَلْعَــ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ـبَ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يَجْلِـــ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أَنْ يَجْلِـ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ـــسَ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تَرْسُــ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ــمُ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كَيْ تَرْسُـــ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ـــمَ</a:t>
            </a:r>
            <a:endParaRPr lang="fr-FR" sz="4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17DB06E-F3C0-4DC6-D7E3-9EF25B24390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4505152" y="4276459"/>
            <a:ext cx="925916" cy="283717"/>
          </a:xfrm>
          <a:prstGeom prst="roundRect">
            <a:avLst/>
          </a:prstGeom>
          <a:noFill/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B75054E-4933-59AA-159F-53D4466DA93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4505153" y="5058223"/>
            <a:ext cx="925916" cy="283717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4F3A194-335C-7835-1E7C-CC35E96C358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4505532" y="5818283"/>
            <a:ext cx="925916" cy="283717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353757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E56CC-1EDF-FBCC-DB7A-760DD5E2D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7387B7-9AD1-92D1-C1DE-01E82E3E2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بأدوات جزم المضارع؟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88A02E-8D0B-8EC5-FB43-0253D0DB9CD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55C494-2675-7F97-3924-2CAA2613AFA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A10A31-CC94-120D-BFFC-FF2BE6C9120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7F78071-14CE-18B3-5AA3-C1E382CC17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ACEF9A-DEE9-3E03-B093-39FE51FDD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6AFA07-0691-5363-D6D7-5A6A741F5D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84F62F-8615-FDB3-EA16-87138CA836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F61DDE6-DC61-CF32-233E-D7C32AFC4D49}"/>
              </a:ext>
            </a:extLst>
          </p:cNvPr>
          <p:cNvSpPr/>
          <p:nvPr/>
        </p:nvSpPr>
        <p:spPr>
          <a:xfrm>
            <a:off x="1886236" y="2910231"/>
            <a:ext cx="5408013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جَزْمِ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109093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1FC3F-EE00-90BC-66DA-EA65D9CDE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500BD-F2C5-1968-1061-EE39A1EB4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 لاحظوا تغير حركة آخر الفعل المضارع من الضمة إلى السكون.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B340E2-9CA3-A291-F66C-0740EAFB8AB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16A696-85D5-946B-D6C6-0E333770A41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5063D5-D24C-E745-4751-BFF02A2BFDC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139E5AE-124D-0AFF-0F23-4A16238784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071D16-8464-7721-8F14-4FE7E93DB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686429-EA8F-4256-1AD8-25E52E4179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4761-902E-6746-B4E1-2EFF70FEAC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90DBF67-5FB5-E75D-9CFF-26C7A4C4FC97}"/>
              </a:ext>
            </a:extLst>
          </p:cNvPr>
          <p:cNvSpPr/>
          <p:nvPr/>
        </p:nvSpPr>
        <p:spPr>
          <a:xfrm>
            <a:off x="1359678" y="1990810"/>
            <a:ext cx="6424644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جَزْمِ 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: لَمْ – لَمّا – لامُ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لا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ٱلنّاهِيَةُ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7BC286-D527-D088-7737-F5BE22B742E3}"/>
              </a:ext>
            </a:extLst>
          </p:cNvPr>
          <p:cNvSpPr txBox="1"/>
          <p:nvPr/>
        </p:nvSpPr>
        <p:spPr>
          <a:xfrm>
            <a:off x="2211024" y="4005231"/>
            <a:ext cx="4976169" cy="255389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تَلْعَــ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ـــبُ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لَمْ تَلْعَـــ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ــب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يَجْلِــ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ــسُ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لَمّا يَجْلِــ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ــس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تَرْسُــ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ــمُ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لا تَرْسُـــ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ــــم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F89FA12-E336-A3E7-649C-7822F02D78B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4481190" y="4521650"/>
            <a:ext cx="925916" cy="283717"/>
          </a:xfrm>
          <a:prstGeom prst="roundRect">
            <a:avLst/>
          </a:prstGeom>
          <a:noFill/>
        </p:spPr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3DA5A1B-F67C-C98F-3812-D35B1792523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4517917" y="5271271"/>
            <a:ext cx="925916" cy="283717"/>
          </a:xfrm>
          <a:prstGeom prst="roundRect">
            <a:avLst/>
          </a:prstGeom>
          <a:noFill/>
        </p:spPr>
      </p:pic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6FBC185-272F-15CF-72A5-97B747F9AD9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4518296" y="6031331"/>
            <a:ext cx="925916" cy="283717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2260554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65DD2-CCBA-A95D-CC63-EF924745F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1F26D8-5C80-D2E9-6279-7B88685D8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اكتبوا  الأفعال الخمسة من فعل:  كتب.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772D01-7AFC-F157-E5D2-22CE76F9397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A2E3B7-19AC-37ED-06DE-8EF4F15DECF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927AD6-7E43-D749-1095-398A8CF79B2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5297C7A-E646-D161-BE4F-CA7DB3E1FA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94A5A3-1A56-2307-369F-5ABDB0FCDD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B05EE7-E2A7-C4FB-180F-923BD7795C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B77923-D9D6-0ACC-0B3F-688C3DC2B8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B401469-51CB-E9DB-17CE-E5AE4118A7C8}"/>
              </a:ext>
            </a:extLst>
          </p:cNvPr>
          <p:cNvSpPr/>
          <p:nvPr/>
        </p:nvSpPr>
        <p:spPr>
          <a:xfrm>
            <a:off x="2433078" y="2405264"/>
            <a:ext cx="4023245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كَتَبَ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831550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001F5-AFA8-E0D4-53AF-DF2007387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5A98B9-5C8F-3527-2D7B-328259227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4E7EEC-A5DB-F05E-5572-52D52DE9549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3141A7-B33E-C8C7-887F-CC065B5130F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6E3D79-4976-6A0A-70A7-9431BA312DD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632AEF6-DBD3-4155-E2CB-1323673FA1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0F6C48-ED7C-937A-AEFC-AA3D5D1C7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798A93-3625-2325-2172-ACA31917D9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0E6A66-7EB8-B221-4169-79BB5763AE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E31D77C-DB18-4BF8-E5C1-BAB756F9C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917026"/>
              </p:ext>
            </p:extLst>
          </p:nvPr>
        </p:nvGraphicFramePr>
        <p:xfrm>
          <a:off x="2768227" y="2190360"/>
          <a:ext cx="4312260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8937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103323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تَكْتُبينَ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يَكْتُبانِ-  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هُما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62311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10D36-9053-C3CE-28D4-FDBE3CC6C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C2B60A-A963-996A-F35C-1FE8EF605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2E69DF-16A9-D84B-ACAF-564E9FA3712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DC02AB-AA98-C042-62BC-448FE2FE68B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27B916-1A49-46C1-0E57-9C53E7CABA1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745C67-33F8-190E-16D4-AAAA66BA6F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833F81-A567-12C8-02A9-67B7E2006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BC83CD-5D84-8DAE-2D7F-F3FE125F32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A9CEFE-5D85-15AF-7C26-06E7DC61A8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4018C07-9347-F420-0CF4-A164453140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306590"/>
              </p:ext>
            </p:extLst>
          </p:nvPr>
        </p:nvGraphicFramePr>
        <p:xfrm>
          <a:off x="2768227" y="2183642"/>
          <a:ext cx="4312260" cy="3481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8937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103323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580240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تَكْتُبينَ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يَكْتُبانِ-  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هُما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908327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1B984-2246-1478-8512-F85F4EF7F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D84D57-C7E5-1A04-5A6A-BD33F8520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يعرب" تكتبين"؟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مناقشة الأجوبة مع التركيز على ذكر الفاعل قبل الانتقال إلى الفعل الموالي.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F180A8-0080-EFD2-3B1F-5DF5350BD75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1AE23E-9C27-2BAB-07E6-BAE8F0A4D35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7DC7CC-83E5-BB85-B2D6-DB397C32649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6A90487-C0DA-A5E6-3652-3EFD63C8D7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6BCE787-54B6-08AD-916B-24AE2194B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F45A38-B70D-2E74-5075-3FBC13A84F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2EB686-1238-F84C-006E-800A5ED958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F3312F4-98F7-C892-3794-E7ADD2EBFE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05442"/>
              </p:ext>
            </p:extLst>
          </p:nvPr>
        </p:nvGraphicFramePr>
        <p:xfrm>
          <a:off x="2768227" y="2183642"/>
          <a:ext cx="4312260" cy="3481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8937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103323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580240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تَكْتُبينَ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يَكْتُبانِ-  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هُما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76258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67EC6-5703-34F5-0419-BD5871BE0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B38E14-876D-D1B9-6032-33D5EECE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كيف نجزم أو ننصب  الأفعال الخمسة؟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B61855-682C-9CC6-D6E7-24AB29255A5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4C498D-7A0F-2C78-B748-CB1957A3A01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E4B3EE-2E3D-1FB6-35ED-C838EDDA5D2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6114A6E-6F36-3D89-B62F-A7C730AF3C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7CE8E4-24FD-2B38-CE55-51BEF25AE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10E4A4-29D1-6A32-BAD1-B6818DE872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D7B1B4-7C2C-0E17-CCF7-A1BD7820D4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300972-E1CB-4E29-38AF-CBB5058A8961}"/>
              </a:ext>
            </a:extLst>
          </p:cNvPr>
          <p:cNvSpPr txBox="1"/>
          <p:nvPr/>
        </p:nvSpPr>
        <p:spPr>
          <a:xfrm>
            <a:off x="961002" y="3289110"/>
            <a:ext cx="7413247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نَنْصِبُ أَوْ نَجْزِمُ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ٱلْأَفْعالَ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ٱلْخَمْسَةَ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33166836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31BE0-B7DA-ACD2-27E5-C3C4B8EF2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2C8E9-D9B0-15C4-5638-E0B61CC3C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DF8CC0-D09E-2D23-46C5-991475CCF17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32A23B-B119-8CF1-C3AE-601E3CF5DDA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EB8A53-5006-E2A3-230B-406EDA9C799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EC11FCD-4367-E1B9-CB44-78431EA46D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4B66AD-FF6E-11D1-D143-501BADC46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FA641A-2361-3F33-9A18-E1BB047FB3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CE89E0-EAF3-E3F7-370B-031D7A6527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A1327FE-8183-8C4C-A771-B60C154CE646}"/>
              </a:ext>
            </a:extLst>
          </p:cNvPr>
          <p:cNvSpPr txBox="1"/>
          <p:nvPr/>
        </p:nvSpPr>
        <p:spPr>
          <a:xfrm>
            <a:off x="865376" y="295383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لِنَصْبِ أَوْ جَزْمِ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ٱلْأَفْعالِ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ٱلْخَمْسَةِ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نَحْذِفُ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ٱلنّونَ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آخِرِها.</a:t>
            </a:r>
          </a:p>
        </p:txBody>
      </p:sp>
    </p:spTree>
    <p:extLst>
      <p:ext uri="{BB962C8B-B14F-4D97-AF65-F5344CB8AC3E}">
        <p14:creationId xmlns:p14="http://schemas.microsoft.com/office/powerpoint/2010/main" val="363126468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478DD-D0F1-BFD9-3740-7146FB340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E0D639-9044-CD37-57FD-E5EE4D6AB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أعيدوا كتابة الأفعال على ألواحكم  بعد إدخال أداة النصب " كي".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9B616F-06C3-57A9-33D4-6A9C1446FDD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312D25-B8AB-FDB5-6AA8-2C1DB176C6B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DDDE27-632F-797E-F929-F95A6B6173B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309D9C-1B26-07B8-C978-AC278D7D50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A0AFFD-3151-DC2E-764E-85700F86A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C2505F-6B7C-FB24-CC3D-69D3F5000D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032D05-1047-2087-2318-150971F32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7A88857-CB81-0298-0A2F-334D57BC98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811157"/>
              </p:ext>
            </p:extLst>
          </p:nvPr>
        </p:nvGraphicFramePr>
        <p:xfrm>
          <a:off x="2768227" y="2183642"/>
          <a:ext cx="4312260" cy="3481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8937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103323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580240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تَكْتُبينَ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يَكْتُبانِ-  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هُما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664019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C9F2A-6ABD-D0D3-F7A0-4342C427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F6665-6AC8-9676-BA11-96B7953F3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نصحح،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DD1460-EC91-7C4E-C80E-C355A1F6A2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0AD612-1228-B5CC-BF6F-D057A855A08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6D4817-5350-A875-E5A0-A0E3CA2CD7B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E1C6EC-0A0F-ACC9-5004-D27880DFC9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B68559-3ACE-F330-DD6C-7D0942BAB4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1AC6D3E-0943-336B-32AA-4AC640633C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09B8C6-95F1-E5CD-328F-9BFC1D5A78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F2E748D-FECD-C918-C1E0-69300ECBA1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64158"/>
              </p:ext>
            </p:extLst>
          </p:nvPr>
        </p:nvGraphicFramePr>
        <p:xfrm>
          <a:off x="993487" y="2320120"/>
          <a:ext cx="6839998" cy="3966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75873">
                  <a:extLst>
                    <a:ext uri="{9D8B030D-6E8A-4147-A177-3AD203B41FA5}">
                      <a16:colId xmlns:a16="http://schemas.microsoft.com/office/drawing/2014/main" val="1177499218"/>
                    </a:ext>
                  </a:extLst>
                </a:gridCol>
                <a:gridCol w="242824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1635885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0840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نَصْبُ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ar-MA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كَيْ</a:t>
                      </a:r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تَكْتُبي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تَكْتُبينَ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كَيْ</a:t>
                      </a: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تَكْتُبا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كَيْ</a:t>
                      </a: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يَكْتُبا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كَيْ</a:t>
                      </a: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تَكْتُبا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يَكْتُبانِ</a:t>
                      </a: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 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هُما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كَيْ</a:t>
                      </a: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تَكْتُبوا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كَيْ</a:t>
                      </a: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يَكْتُبوا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604881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6D0BC-277C-C92E-D0DF-2157B75BC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3672DD-4D3F-FEE0-E087-AA51FDB80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أعيدوا كتابة الأفعال على ألواحكم  بعد إدخال أداة الجزم " لم"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4C76DE-FEF6-4991-80DF-D9A2820A776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454345-EF34-4AEA-0EE8-44EC7FAE1F3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AC80C4-F0F1-CF91-C292-6C1C6473D56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1C2C63-3EA9-7156-672E-B70C434B26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1A9784-3B74-FEB3-FEBC-081A2D9C9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0E0125-B1BE-BAB1-C572-FD183A66AB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24C43A-F295-B5BB-5422-CE4BDCE944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370E98A-5E6C-5BA7-B019-D24F0CB6D9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297637"/>
              </p:ext>
            </p:extLst>
          </p:nvPr>
        </p:nvGraphicFramePr>
        <p:xfrm>
          <a:off x="2768227" y="2183642"/>
          <a:ext cx="4312260" cy="3481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8937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103323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580240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تَكْتُبينَ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يَكْتُبانِ-  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هُما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343574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242FB-7EBB-FD1A-B365-B72AD6E83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332DBB-2942-376A-1B73-5472A7297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30B232-8FDB-9548-D71F-84AADE0142A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3151AA-BF2D-A3E6-BFA9-5B54EBC1961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E3BF2D-7371-D609-29EB-6BF3F767B17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43FB8F1-0190-E8E8-A445-7070635D9C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932E3A-CBDC-5FEF-F3C6-0AFE76B54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14A8BF-FCA7-8360-B847-48FECA8E23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D139444-3EC0-A656-2B37-AEBC5A678B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E22577F-B6D8-1D32-4DE0-3A760B3C79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254944"/>
              </p:ext>
            </p:extLst>
          </p:nvPr>
        </p:nvGraphicFramePr>
        <p:xfrm>
          <a:off x="993487" y="2320120"/>
          <a:ext cx="6839998" cy="3966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75873">
                  <a:extLst>
                    <a:ext uri="{9D8B030D-6E8A-4147-A177-3AD203B41FA5}">
                      <a16:colId xmlns:a16="http://schemas.microsoft.com/office/drawing/2014/main" val="1177499218"/>
                    </a:ext>
                  </a:extLst>
                </a:gridCol>
                <a:gridCol w="242824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1635885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08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جَزْمُ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ar-MA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</a:t>
                      </a:r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تَكْتُبي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تَكْتُبينَ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</a:t>
                      </a: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تَكْتُبا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</a:t>
                      </a: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يَكْتُبا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</a:t>
                      </a: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تَكْتُبا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يَكْتُبانِ</a:t>
                      </a: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 تَكْتُبانِ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هُما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</a:t>
                      </a: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تَكْتُبوا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580240"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</a:t>
                      </a: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يَكْتُبوا</a:t>
                      </a:r>
                      <a:endParaRPr kumimoji="0" lang="fr-FR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15721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D89C6-697F-FBB8-ADD5-5732B2AAA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10AC61-D897-07F9-374E-4CBB90B8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الجملة الشرطية. من يذكرنا بتعريف الجملة الشرطية؟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27841C-5E4D-ED9D-1038-863FA9D638DE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D1A807-9281-B093-8AE9-54DD9C05E39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CF7903-00F5-9A13-CD3F-813C770D136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1BE1EA-DEA4-815F-21A8-8EC4D0C15E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A2269D-7558-62F6-B72C-11BEC82BE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495866-DE36-66A3-514A-FB020E5E16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5F0376-D850-CDF1-8FF7-80A50D64D5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8303D0B-0BEB-2AB9-EB5A-3387993D68FC}"/>
              </a:ext>
            </a:extLst>
          </p:cNvPr>
          <p:cNvSpPr txBox="1"/>
          <p:nvPr/>
        </p:nvSpPr>
        <p:spPr>
          <a:xfrm>
            <a:off x="865376" y="3429000"/>
            <a:ext cx="7413247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تَعْريفُ ٱلْجُمْلَةِ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ٱلشَّرْطِيَّةِ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034605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84B21-58A8-DDFB-C313-A9E78EC79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F3D291-6D41-2BC7-37E2-BFE4BAF8A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71EF25-9849-CFEF-5989-FAD04CC5D81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45FED1-9557-4A93-E9B0-CC9E25A9CCE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36F6B4-B009-DBFF-CEEB-42E63109FCF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93CE70B-FB0F-BDCF-9C4D-93C6936303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D431D1-A451-8F0A-B75F-34C99924C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EF95B9-B536-8E5F-86F6-3908EB8C6F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1F14DE-67A9-E9E9-2C9A-853AEC53FC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DDB467-61A8-1436-088A-10DBD5EF292B}"/>
              </a:ext>
            </a:extLst>
          </p:cNvPr>
          <p:cNvSpPr/>
          <p:nvPr/>
        </p:nvSpPr>
        <p:spPr>
          <a:xfrm>
            <a:off x="782021" y="2580029"/>
            <a:ext cx="7325360" cy="2456219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تَتَكَوَّنُ ٱلْجُمْلَةُ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ٱلشَّرْطِيَّةُ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مِنْ أَداةِ  جَزْمٍ، وَمِنْ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فِعْلَيْنِ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مُضارِعَيْنِ مَجْزومَيْنِ، يُسَمّى ٱلْأَوَّلُ فِعْلَ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ٱلشَّرْطِ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وَٱلثّاني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جَوابَ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ٱلشَّرْطِ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420897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59ECE-23E3-746A-F0B0-1C54AB48A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995D28-1336-3BFA-C7D4-386724FC6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مثال لجملة شرطية.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التذكير بأن  أداة الشرط تجزم فعلين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4B2C8F-3BEC-8AC7-0353-BF922CF04C4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3E74AD-C677-1D3F-CC14-C07C12AC580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29AEFB-BFB2-990D-E795-D0C69160578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C25BF8-C8B3-836F-1630-DAC90A7B50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010535-B682-786A-B841-433AFC4A2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38BB29-09FA-FFF2-B9E4-4FE059D4C3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CF41F8-3252-557E-F5A9-FA1D8DB74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1F3802-5974-F4BA-6B03-C2469FDAFFAD}"/>
              </a:ext>
            </a:extLst>
          </p:cNvPr>
          <p:cNvSpPr/>
          <p:nvPr/>
        </p:nvSpPr>
        <p:spPr>
          <a:xfrm>
            <a:off x="441153" y="2977757"/>
            <a:ext cx="8128000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مَنْ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يَجْتَهِدْ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دِراسَتِهِ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يَحْصُلْ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عَلى نَتائِجَ جَيِّدَةٍ.</a:t>
            </a:r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08D84223-794D-D0BD-9C28-006E4E2CB65E}"/>
              </a:ext>
            </a:extLst>
          </p:cNvPr>
          <p:cNvSpPr/>
          <p:nvPr/>
        </p:nvSpPr>
        <p:spPr>
          <a:xfrm>
            <a:off x="827797" y="1522080"/>
            <a:ext cx="3224576" cy="966126"/>
          </a:xfrm>
          <a:prstGeom prst="wedgeRoundRectCallout">
            <a:avLst>
              <a:gd name="adj1" fmla="val 46568"/>
              <a:gd name="adj2" fmla="val 142261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جَوابُ </a:t>
            </a:r>
            <a:r>
              <a:rPr lang="ar-MA" sz="3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1EF6E16E-08DB-5ACB-B03B-B042B0D57808}"/>
              </a:ext>
            </a:extLst>
          </p:cNvPr>
          <p:cNvSpPr/>
          <p:nvPr/>
        </p:nvSpPr>
        <p:spPr>
          <a:xfrm>
            <a:off x="5190468" y="5248560"/>
            <a:ext cx="2480331" cy="853440"/>
          </a:xfrm>
          <a:prstGeom prst="wedgeRoundRectCallout">
            <a:avLst>
              <a:gd name="adj1" fmla="val 59902"/>
              <a:gd name="adj2" fmla="val -198214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أَداةُ جَزْمٍ تَجْزِمُ فِعْلَيْنِ مُضارِعَيْنِ.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643B2E9D-57AE-8DD9-15CF-94C9114E63F1}"/>
              </a:ext>
            </a:extLst>
          </p:cNvPr>
          <p:cNvSpPr/>
          <p:nvPr/>
        </p:nvSpPr>
        <p:spPr>
          <a:xfrm>
            <a:off x="5091629" y="1522080"/>
            <a:ext cx="2599093" cy="966126"/>
          </a:xfrm>
          <a:prstGeom prst="wedgeRoundRectCallout">
            <a:avLst>
              <a:gd name="adj1" fmla="val 32162"/>
              <a:gd name="adj2" fmla="val 155356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3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328676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784E3-8398-906D-7174-FB8691B0B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8C350D-E56C-39AD-55BA-CE78BBB72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مثال آخر لجلمة شرطية.  من يحدد عناصرها؟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441137-17BF-55B2-B21C-B52C00B21F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ACD3F3-ECFD-1ADC-D2ED-DAEE8B8EDB7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82F344-1F38-47A0-5803-88D169D3CFF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BC4D75A-A557-AB7F-1D50-76E2610548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198725-B481-1954-31E1-78CA6BC993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3382EDD-A9D0-977F-A586-F7A24F31C7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4C155D-6EF3-DD57-51AC-04B44A3305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5152265-EA90-4BA6-9166-988F852BC5C8}"/>
              </a:ext>
            </a:extLst>
          </p:cNvPr>
          <p:cNvSpPr/>
          <p:nvPr/>
        </p:nvSpPr>
        <p:spPr>
          <a:xfrm>
            <a:off x="508000" y="3220261"/>
            <a:ext cx="8128000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تُقَدِّمُوا مِنْ خَيْرٍ تَجِدُوهُ عِنْدَ اللَّهِ.</a:t>
            </a:r>
          </a:p>
        </p:txBody>
      </p:sp>
    </p:spTree>
    <p:extLst>
      <p:ext uri="{BB962C8B-B14F-4D97-AF65-F5344CB8AC3E}">
        <p14:creationId xmlns:p14="http://schemas.microsoft.com/office/powerpoint/2010/main" val="141560487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7FF4B-AB50-2598-DD52-201FB90E1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61966E-C3C3-6D05-1A6D-8A01BEF35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1F1CCD-5C62-1637-A096-A8017EB44F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79E1D5-F64A-96A7-025E-893C9E592AC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1FBD82-6B5D-FCF7-B436-2BC10220D98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12F25E-61CE-3D5D-241B-8875EB735D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C07BA3-3002-7BD4-58AD-C457B98E9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2268E5-3DA2-AC7A-75AA-7E3EB91F63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615175-96AB-4564-6931-077C28B63F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6DB4489-2C79-9AE9-EA49-9824A0B4B1D8}"/>
              </a:ext>
            </a:extLst>
          </p:cNvPr>
          <p:cNvSpPr/>
          <p:nvPr/>
        </p:nvSpPr>
        <p:spPr>
          <a:xfrm>
            <a:off x="508000" y="3220261"/>
            <a:ext cx="8128000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تُقَدِّمُوا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مِنْ خَيْرٍ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تَجِدُو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هُ عِنْدَ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ٱللَّهِ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DF6ED3F4-941D-C46D-0318-3A589249EF39}"/>
              </a:ext>
            </a:extLst>
          </p:cNvPr>
          <p:cNvSpPr/>
          <p:nvPr/>
        </p:nvSpPr>
        <p:spPr>
          <a:xfrm>
            <a:off x="4984837" y="5444974"/>
            <a:ext cx="2480331" cy="853440"/>
          </a:xfrm>
          <a:prstGeom prst="wedgeRoundRectCallout">
            <a:avLst>
              <a:gd name="adj1" fmla="val 59902"/>
              <a:gd name="adj2" fmla="val -198214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أَداةُ جَزْمٍ تَجْزِمُ فِعْلَيْنِ مُضارِعَيْنِ.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5BCF119E-E3B4-57F5-C5AC-AB2BB0689324}"/>
              </a:ext>
            </a:extLst>
          </p:cNvPr>
          <p:cNvSpPr/>
          <p:nvPr/>
        </p:nvSpPr>
        <p:spPr>
          <a:xfrm>
            <a:off x="421397" y="1667758"/>
            <a:ext cx="3224576" cy="966126"/>
          </a:xfrm>
          <a:prstGeom prst="wedgeRoundRectCallout">
            <a:avLst>
              <a:gd name="adj1" fmla="val 46568"/>
              <a:gd name="adj2" fmla="val 142261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جَوابُ </a:t>
            </a:r>
            <a:r>
              <a:rPr lang="ar-MA" sz="3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9AB9AEDE-8393-44F2-E4DA-F7B067267F20}"/>
              </a:ext>
            </a:extLst>
          </p:cNvPr>
          <p:cNvSpPr/>
          <p:nvPr/>
        </p:nvSpPr>
        <p:spPr>
          <a:xfrm>
            <a:off x="4685229" y="1667758"/>
            <a:ext cx="2599093" cy="966126"/>
          </a:xfrm>
          <a:prstGeom prst="wedgeRoundRectCallout">
            <a:avLst>
              <a:gd name="adj1" fmla="val 32162"/>
              <a:gd name="adj2" fmla="val 155356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3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115105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5F51C-8A6F-7A57-6F5B-09DDFDAE2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E6FB1-107E-1730-A7D8-9E8141B5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 أداة الشرط وفعل الشرط وجواب الشرط في الجملة التالية: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74A9E6-105B-8400-AF84-C913770D0AF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09F0E0-74F0-ADFB-699A-2409D047AAC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3FB88E-1D81-4CFD-BECF-84DF4CCF93F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1537DC-7E81-F78A-E6DD-51E7611200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5C92C7-B1D0-DD09-7351-0A6C8944A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56540DB-8F11-3C7E-C567-37ADF42836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85C6B0-7FA0-479F-4B43-B90C1E72B7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83246C-D04B-26FC-6A0D-B97E393B5427}"/>
              </a:ext>
            </a:extLst>
          </p:cNvPr>
          <p:cNvSpPr txBox="1"/>
          <p:nvPr/>
        </p:nvSpPr>
        <p:spPr>
          <a:xfrm>
            <a:off x="648510" y="3289110"/>
            <a:ext cx="7967170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 تَحْمِ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ٱلْغاباتِ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ٱلْقَطْعِ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تَجِدْ هَواءً نَقِيّاً وَحَياةً أَفْضَلَ.</a:t>
            </a:r>
          </a:p>
        </p:txBody>
      </p:sp>
    </p:spTree>
    <p:extLst>
      <p:ext uri="{BB962C8B-B14F-4D97-AF65-F5344CB8AC3E}">
        <p14:creationId xmlns:p14="http://schemas.microsoft.com/office/powerpoint/2010/main" val="204859848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28DA7-3DC7-6B8F-8DC8-07E3076BD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AA6664-6FD6-4097-4989-D56BCF3E0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 أداة الشرط وفعل الشرط وجواب الشرط في الجملة التالية: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64A3C2-BF09-B9AA-77BA-C63FEE11FAD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CBA1DA-B0DB-EC36-54DA-31B7210BAED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314E4A-53F0-B21B-2CA5-62F7707F191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FE0CB8C-6D4E-2B3B-4228-DA1929E9CB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67AACE-4EA9-A43B-114A-43C273D54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81C124-C558-05DA-FF96-C0B3A7DB06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7333D1-96E2-F640-186A-EABF49E36F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E7D3F0-6C6A-D426-4B18-F1052E6070C2}"/>
              </a:ext>
            </a:extLst>
          </p:cNvPr>
          <p:cNvSpPr txBox="1"/>
          <p:nvPr/>
        </p:nvSpPr>
        <p:spPr>
          <a:xfrm>
            <a:off x="648510" y="3289110"/>
            <a:ext cx="796717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حَيْثُما يَسُدْ عَدْلُ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ٱلْقُضاةِ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يَنْعَمِ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بٱلْأَمانِ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1724841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B4F03-1D06-F1CE-CCB3-F9854E9A0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9346C-16CD-406E-E317-A4E8A5F2D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الدعم وسجلوا تاريخ اليوم ثم أنجزوا الأنشطة التالية: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A7FC90-BEF4-1592-8406-5DF8A462BF0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73D6AE-CAB4-8CFF-447D-FA81D02F91E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A6CD39-3EA6-79A7-208A-1A474C6390E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B4F9FB-91D9-B6EA-849E-07E3E2B1AB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3A97A1-7B81-90AF-C15B-0F4AFD40E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E08757-3512-9FD0-D189-146AD8701C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1A5EA5-A979-7C48-F2E1-F4CAB7C947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FFDF506-5C6D-849D-C6DE-FAB4EBBEA3CD}"/>
              </a:ext>
            </a:extLst>
          </p:cNvPr>
          <p:cNvSpPr txBox="1"/>
          <p:nvPr/>
        </p:nvSpPr>
        <p:spPr>
          <a:xfrm>
            <a:off x="218364" y="2018589"/>
            <a:ext cx="79240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 rtl="1"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سَجِّل(ي)  عَلى دَفْتَرِك كُلَّ فِعْلٍ جاءَ عَلى صيغَةِ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ٱلْأَفْعالِ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ٱلْخَمْسَةِ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مِمّا يَلي: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يَكْتُبوا - يَحْميانِ - يُنَظِّفونَ - تَسْقينَ - يَعودانِ – سافَروا-  وَدَّعوا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  حَوِّل(ي) ٱلْعِبارَةَ ٱلتّالِيَةَ حَسَبَ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ٱلضَّمائِرِ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ٱلْمُقْتَرَحَةِ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يَدْرُسُ كَيْ يَنْجَحَ.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أَنْتِ: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أَنْتُما: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أَنْتُمْ: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  اُكْتُب(ي)  جُمْلَتَيْنِ شَرْطِيَّتَيْنِ مُسْتَعْمِلاً  (إِنْ - مَهْما).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 أَعْرِب(ي) ٱلْجُمْلَةَ ٱلتّالِيَةَ:</a:t>
            </a:r>
          </a:p>
          <a:p>
            <a:pPr indent="5318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يُراجِعُ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ٱلْمُتَعَلِّمونَ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ٱلدُّروسَ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ٱسْتِعْداداً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لِلِامْتِحانِ. </a:t>
            </a:r>
          </a:p>
        </p:txBody>
      </p:sp>
    </p:spTree>
    <p:extLst>
      <p:ext uri="{BB962C8B-B14F-4D97-AF65-F5344CB8AC3E}">
        <p14:creationId xmlns:p14="http://schemas.microsoft.com/office/powerpoint/2010/main" val="260294190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40B52-9BDD-2E83-355A-2212F37AD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D08C10-0A38-8C7F-49D0-8E76299F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مناقشة  الأجوبة مع التذكير بقواعد كل ظاهرة.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D6299D-8245-9C64-89D0-95E9186F44A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3D7224-C8A7-85D7-9336-09A0EE54782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D7B8E1-8B16-099B-83BE-1189AF73273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4FDCD5-CAA9-33CA-C95D-AE4F44009B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A25AF50-A90D-FFE3-DA3E-324245BE6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0B4562-57BB-C442-5561-A5015376EB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60D6D7-98D7-50BD-8627-CF9AF20573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2C02020-C9A5-D24B-E6DE-DF157215A38B}"/>
              </a:ext>
            </a:extLst>
          </p:cNvPr>
          <p:cNvSpPr txBox="1"/>
          <p:nvPr/>
        </p:nvSpPr>
        <p:spPr>
          <a:xfrm>
            <a:off x="218364" y="2018589"/>
            <a:ext cx="79240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 rtl="1"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سَجِّل(ي)  عَلى دَفْتَرِك كُلَّ فِعْلٍ جاءَ عَلى صيغَةِ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ٱلْأَفْعالِ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ٱلْخَمْسَةِ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مِمّا يَلي: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يَكْتُبوا - يَحْميانِ - يُنَظِّفونَ - تَسْقينَ - يَعودانِ – سافَروا-  وَدَّعوا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  حَوِّل(ي) ٱلْعِبارَةَ ٱلتّالِيَةَ حَسَبَ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ٱلضَّمائِرِ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ٱلْمُقْتَرَحَةِ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يَدْرُسُ كَيْ يَنْجَحَ.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أَنْتِ: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أَنْتُما: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أَنْتُمْ: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  اُكْتُب(ي)  جُمْلَتَيْنِ شَرْطِيَّتَيْنِ مُسْتَعْمِلاً  (إِنْ - مَهْما).</a:t>
            </a:r>
          </a:p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 أَعْرِب(ي) ٱلْجُمْلَةَ ٱلتّالِيَةَ:</a:t>
            </a:r>
          </a:p>
          <a:p>
            <a:pPr indent="5318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يُراجِعُ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ٱلْمُتَعَلِّمونَ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ٱلدُّروسَ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ٱسْتِعْداداً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لِلِامْتِحانِ. </a:t>
            </a:r>
          </a:p>
        </p:txBody>
      </p:sp>
    </p:spTree>
    <p:extLst>
      <p:ext uri="{BB962C8B-B14F-4D97-AF65-F5344CB8AC3E}">
        <p14:creationId xmlns:p14="http://schemas.microsoft.com/office/powerpoint/2010/main" val="331027733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F7BC0-3285-3C88-D67D-2C4EF6C15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8796B1-B9D4-EFA3-68A4-57C7B7C32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(تتمة التصحيح على الشريحة الموالية)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الأمثلة الخاصة بالسؤال الثالث.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941C2F-B204-3D17-11E8-8005E719670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EE599F-D1F9-DE8F-5E84-FE4843B0F24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410CD-CE7B-AE3E-2B05-375EEA26DB7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73DE74-C978-66E2-5061-EADA9E361F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5FFFFD-66D6-D42F-696E-2285DD775F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1D3236-424E-CC60-A1D7-EB4C743C46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B209C6-9311-99DD-0B21-FDE90D37C9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0AB00C4-531D-C478-D74B-107A54FF54A3}"/>
              </a:ext>
            </a:extLst>
          </p:cNvPr>
          <p:cNvSpPr txBox="1"/>
          <p:nvPr/>
        </p:nvSpPr>
        <p:spPr>
          <a:xfrm>
            <a:off x="843280" y="2414374"/>
            <a:ext cx="77012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 rtl="1">
              <a:buAutoNum type="arabicPeriod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يَكْتُبوا - يَحْميانِ - يُنَظِّفونَ - تَسْقينَ - يَعودانِ .</a:t>
            </a:r>
          </a:p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  </a:t>
            </a:r>
          </a:p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أَنْتِ:   تَدْرُسينَ كَيْ تَنْجَحي</a:t>
            </a:r>
          </a:p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أَنْتُما: تَدْرُسانِ كَيْ تَنْجَحا</a:t>
            </a:r>
          </a:p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أَنْتُمْ: تَدْرُسونَ كَيْ تَنْجَحوا</a:t>
            </a:r>
          </a:p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  اُكْتُب(ي)  جُمْلَتَيْنِ شَرْطِيَّتَيْنِ مُسْتَعْمِلاً  (إِنْ - مَهْما).</a:t>
            </a:r>
          </a:p>
        </p:txBody>
      </p:sp>
    </p:spTree>
    <p:extLst>
      <p:ext uri="{BB962C8B-B14F-4D97-AF65-F5344CB8AC3E}">
        <p14:creationId xmlns:p14="http://schemas.microsoft.com/office/powerpoint/2010/main" val="58046720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0C15-7B4A-0661-A702-C0B49F34A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46D1F6-21A9-3BB1-0A8D-E485E93FD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248E38-0560-72BA-FF8F-D26E8F0643F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B87B51-500D-D260-030E-D9186728F29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D40E1C-E288-24EA-57B9-D7EAFC3B82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8AADC5-534F-5467-81BD-FC0D40B36D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7F37BA-C1AB-C7BC-B082-779138CE0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E85989-5549-F9B8-61B6-3EEFD30412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C3C608-70EA-6F5B-4D46-08EC3503D6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BDF2E4C-316E-8B12-2B30-69EDE57F2AAE}"/>
              </a:ext>
            </a:extLst>
          </p:cNvPr>
          <p:cNvSpPr txBox="1"/>
          <p:nvPr/>
        </p:nvSpPr>
        <p:spPr>
          <a:xfrm>
            <a:off x="327546" y="1903026"/>
            <a:ext cx="80794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  -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يُراجِعُ: فِعْلٌ مُضارِعٌ مَرْفوعٌ وَعَلامَةُ رَفْعِهِ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ٱلضَّمَّةُ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ٱلظّاهِرَةُ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آخِرِهِ.</a:t>
            </a:r>
          </a:p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ٱلْمُتَعَلِّمونَ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فاعِلٌ مَرْفوعٌ وَعَلامَةُ رَفْعِهِ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ٱلْواوُ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لِأَنَّهُ جَمْعُ مُذَكَّرٍ سالِمٌ.</a:t>
            </a:r>
          </a:p>
          <a:p>
            <a:pPr marL="627063" indent="-449263"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-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ٱلدُّروسَ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مَفْعولٌ بِهِ مَنْصوبٌ وَعَلامَةُ نَصْبِهِ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ٱلْفَتْحَةُ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ٱلظّاهِرَةُ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آخِرِهِ.</a:t>
            </a:r>
          </a:p>
          <a:p>
            <a:pPr marL="627063" indent="-627063"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ٱسْتِعْداداً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مَفْعولٌ لِأَجْلِهِ مَنْصوبٌ وَعَلامَةُ نَصْبِهِ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ٱلْفَتْحَةُ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ٱلظّاهِرَةُ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آخِرِهِ.</a:t>
            </a:r>
          </a:p>
          <a:p>
            <a:pPr marL="531813" indent="-176213"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لِلِامْتِحانِ: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ٱللَّامُ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حَرْفُ جَرٍّ،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وَٱلِامْتِحانِ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ٱسْمٌ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مَجْرورٌ وَعَلامَةُ جَرِّهِ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ٱلْكَسْرَةُ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ٱلظّاهِرَةُ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آخِرِهِ.</a:t>
            </a:r>
          </a:p>
        </p:txBody>
      </p:sp>
    </p:spTree>
    <p:extLst>
      <p:ext uri="{BB962C8B-B14F-4D97-AF65-F5344CB8AC3E}">
        <p14:creationId xmlns:p14="http://schemas.microsoft.com/office/powerpoint/2010/main" val="109565956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08769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54654-4597-323A-AE83-FBA4473A3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288" y="90999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رقم 4 على دفاتر البحث في منازلكم.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1C70D6-7ED0-FFFD-6193-6133FF1361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5999" y="1941206"/>
            <a:ext cx="3004625" cy="45180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A5E9E0-CAB4-26C6-50D1-5B02E678B1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6000" y="3428999"/>
            <a:ext cx="3040608" cy="43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4104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EBC8C1-C4F8-5E88-8877-8246C0A79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121247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054A-D58C-D2CA-CDAC-CE661F685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CA38E-25A0-7A0D-4EC9-473F1849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C046E-9F53-4A48-B383-23DFC217AA5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C4076F-A579-169F-9FFA-144DBCC31DD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AD5DD3-18E6-DDD4-3F12-236B4BCC15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A8158B-4F61-58FD-6F24-754CFEEB8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4AE6A-0539-395D-D9A7-86BE5F250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B67AF3-5D92-C97A-3202-AE7E7214F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339E44-6062-2063-008C-C0E2B764BD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2E474FAF-4B3C-8FE4-72A2-9DAB20E2C7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13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19762</TotalTime>
  <Words>1989</Words>
  <Application>Microsoft Office PowerPoint</Application>
  <PresentationFormat>Affichage à l'écran (4:3)</PresentationFormat>
  <Paragraphs>463</Paragraphs>
  <Slides>63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63</vt:i4>
      </vt:variant>
    </vt:vector>
  </HeadingPairs>
  <TitlesOfParts>
    <vt:vector size="85" baseType="lpstr">
      <vt:lpstr>Microsoft Uighur</vt:lpstr>
      <vt:lpstr>Arial</vt:lpstr>
      <vt:lpstr>Wingdings</vt:lpstr>
      <vt:lpstr>Dosis ExtraBold</vt:lpstr>
      <vt:lpstr>Aptos Display</vt:lpstr>
      <vt:lpstr>Courier New</vt:lpstr>
      <vt:lpstr>Aptos</vt:lpstr>
      <vt:lpstr>Calibri</vt:lpstr>
      <vt:lpstr>Conception personnalisée</vt:lpstr>
      <vt:lpstr>1_Conception personnalisée</vt:lpstr>
      <vt:lpstr>00_Env-Enseignant</vt:lpstr>
      <vt:lpstr>2_Conception personnalisée</vt:lpstr>
      <vt:lpstr>4_Env-Apprenant_Tmplt</vt:lpstr>
      <vt:lpstr>04- قراءة/ كتابة</vt:lpstr>
      <vt:lpstr>افتتاح الحصة  nv</vt:lpstr>
      <vt:lpstr>7_04- قراءة/ كتابة</vt:lpstr>
      <vt:lpstr>2_04- قراءة/ كتابة</vt:lpstr>
      <vt:lpstr>6_04- قراءة/ كتابة</vt:lpstr>
      <vt:lpstr>نشاط اعتيادي</vt:lpstr>
      <vt:lpstr>مراجعة وتوليف nv</vt:lpstr>
      <vt:lpstr>1_مراجعة وتوليف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حصة اللغة العربية.</vt:lpstr>
      <vt:lpstr>Présentation PowerPoint</vt:lpstr>
      <vt:lpstr>ضعوا الكراسة والدفتر واللوحة في القمطر.</vt:lpstr>
      <vt:lpstr> في حصة اليوم، ستشكلون جملا من نص ثم تستثمرونه لغويا بعد فهم مضامينه. </vt:lpstr>
      <vt:lpstr>خذوا كراساتكم، الصفحة 166. اقرؤوا النص قراءة صامتة.</vt:lpstr>
      <vt:lpstr>اشكلوا الفقرة الأولى من النص. (سأسجلها على السبورة استعدادا للتصحيح.)</vt:lpstr>
      <vt:lpstr>من يقوم إلى السبورة لشكل الجملة الأولى؟ (مناقشة الجواب قبل الانتقال إلى الجملة الموالية.)</vt:lpstr>
      <vt:lpstr>صححوا أخطاءكم.</vt:lpstr>
      <vt:lpstr>من يقرأ النص بطلاقة على كراسته؟ (قراءتان فقط)</vt:lpstr>
      <vt:lpstr>أجيبوا عن أسئلة استثمار المعجم وفهم النص.</vt:lpstr>
      <vt:lpstr>نصحح جماعة.</vt:lpstr>
      <vt:lpstr>صححوا على كراساتكم (تتمة التصحيح على الشريحة الموالية)</vt:lpstr>
      <vt:lpstr>ننتقل إلى استثمار الظواهر اللغوية. أجيبوا عن الأسئلة المحددة على الشريحة.</vt:lpstr>
      <vt:lpstr>نصحح جماعة. </vt:lpstr>
      <vt:lpstr>صححوا على كراساتكم. مناقشة الجمل الخاصة بالسؤال الثامن.</vt:lpstr>
      <vt:lpstr>توجيه</vt:lpstr>
      <vt:lpstr>دعم</vt:lpstr>
      <vt:lpstr>في البداية، سنتذكر الدروس التي راجعناها  في الحصة الماضية. خذوا ألواحكم.</vt:lpstr>
      <vt:lpstr>اكتبوا على ألواحكم نعتا حقيقيا مناسبا مكان النقط؟</vt:lpstr>
      <vt:lpstr>اكتبوا على ألواحكم نعتين حقيقيين مناسبين مكان النقط؟</vt:lpstr>
      <vt:lpstr>أعربوا على ألواحكم الكلمة المكتوبة بلون مغاير.</vt:lpstr>
      <vt:lpstr>أعربوا على ألواحكم الكلمة المكتوبة بلون مغاير.</vt:lpstr>
      <vt:lpstr>ننتقل إلى درس الحال. اكتبوا على ألواحكم الحال الوارد في الجملة التالية وحددوا نوعه.</vt:lpstr>
      <vt:lpstr>اكتبوا على ألواحكم الحال الوارد في الجملة التالية وحددوا نوعه.</vt:lpstr>
      <vt:lpstr>اكتبوا على ألواحكم الحال الوارد في الجملة التالية وحددوا نوعه.</vt:lpstr>
      <vt:lpstr>الآن. سنراجع الدرسين التاليين:</vt:lpstr>
      <vt:lpstr>من يذكرنا بتعريف الأفعال الخمسة؟ </vt:lpstr>
      <vt:lpstr>من يقرأ التعريف التالي ؟</vt:lpstr>
      <vt:lpstr>من يذكرنا بأدوات نصب المضارع؟ </vt:lpstr>
      <vt:lpstr>من يقرأ؟ لاحظوا تغير حركة الفعل المضارع من الضمة إلى الفتحة.</vt:lpstr>
      <vt:lpstr>من يذكرنا بأدوات جزم المضارع؟ </vt:lpstr>
      <vt:lpstr>من يقرأ؟  لاحظوا تغير حركة آخر الفعل المضارع من الضمة إلى السكون. </vt:lpstr>
      <vt:lpstr>خذوا ألواحكم. اكتبوا  الأفعال الخمسة من فعل:  كتب.</vt:lpstr>
      <vt:lpstr>نصحح. من يقرأ؟ </vt:lpstr>
      <vt:lpstr>نصحح. من يقرأ؟ </vt:lpstr>
      <vt:lpstr>من يعرب" تكتبين"؟  مناقشة الأجوبة مع التركيز على ذكر الفاعل قبل الانتقال إلى الفعل الموالي.</vt:lpstr>
      <vt:lpstr> كيف نجزم أو ننصب  الأفعال الخمسة؟ </vt:lpstr>
      <vt:lpstr>من يقرأ؟</vt:lpstr>
      <vt:lpstr>أعيدوا كتابة الأفعال على ألواحكم  بعد إدخال أداة النصب " كي".</vt:lpstr>
      <vt:lpstr>نصحح، من يقرأ؟ </vt:lpstr>
      <vt:lpstr>أعيدوا كتابة الأفعال على ألواحكم  بعد إدخال أداة الجزم " لم" </vt:lpstr>
      <vt:lpstr>نصحح من يقرأ؟ </vt:lpstr>
      <vt:lpstr>ننتقل إلى درس الجملة الشرطية. من يذكرنا بتعريف الجملة الشرطية؟</vt:lpstr>
      <vt:lpstr>من يقرأ؟</vt:lpstr>
      <vt:lpstr>مثال لجملة شرطية.  التذكير بأن  أداة الشرط تجزم فعلين</vt:lpstr>
      <vt:lpstr>مثال آخر لجلمة شرطية.  من يحدد عناصرها؟ </vt:lpstr>
      <vt:lpstr>نصحح جماعة. </vt:lpstr>
      <vt:lpstr>سجلوا على ألواحكم  أداة الشرط وفعل الشرط وجواب الشرط في الجملة التالية:</vt:lpstr>
      <vt:lpstr>سجلوا على ألواحكم  أداة الشرط وفعل الشرط وجواب الشرط في الجملة التالية:</vt:lpstr>
      <vt:lpstr>خذوا دفاتر الدعم وسجلوا تاريخ اليوم ثم أنجزوا الأنشطة التالية:</vt:lpstr>
      <vt:lpstr>نصحح جماعة. مناقشة  الأجوبة مع التذكير بقواعد كل ظاهرة. </vt:lpstr>
      <vt:lpstr>صححوا على دفاتركم. (تتمة التصحيح على الشريحة الموالية) مناقشة الأمثلة الخاصة بالسؤال الثالث.</vt:lpstr>
      <vt:lpstr>صححوا على دفاتركم. </vt:lpstr>
      <vt:lpstr>اختتام الحصة</vt:lpstr>
      <vt:lpstr>أجيبوا عن السؤال رقم 4 على دفاتر البحث في منازلكم.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265</cp:revision>
  <dcterms:created xsi:type="dcterms:W3CDTF">2023-09-20T21:35:22Z</dcterms:created>
  <dcterms:modified xsi:type="dcterms:W3CDTF">2026-05-31T07:33:44Z</dcterms:modified>
</cp:coreProperties>
</file>