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74"/>
  </p:notesMasterIdLst>
  <p:handoutMasterIdLst>
    <p:handoutMasterId r:id="rId75"/>
  </p:handoutMasterIdLst>
  <p:sldIdLst>
    <p:sldId id="2147482795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772" r:id="rId28"/>
    <p:sldId id="2147482775" r:id="rId29"/>
    <p:sldId id="2147482450" r:id="rId30"/>
    <p:sldId id="2147482776" r:id="rId31"/>
    <p:sldId id="2147482707" r:id="rId32"/>
    <p:sldId id="2147482628" r:id="rId33"/>
    <p:sldId id="2147482629" r:id="rId34"/>
    <p:sldId id="2147482713" r:id="rId35"/>
    <p:sldId id="2147482725" r:id="rId36"/>
    <p:sldId id="2147482730" r:id="rId37"/>
    <p:sldId id="2147482777" r:id="rId38"/>
    <p:sldId id="2147482731" r:id="rId39"/>
    <p:sldId id="2147482752" r:id="rId40"/>
    <p:sldId id="2147482796" r:id="rId41"/>
    <p:sldId id="2147482797" r:id="rId42"/>
    <p:sldId id="2147482784" r:id="rId43"/>
    <p:sldId id="2147482785" r:id="rId44"/>
    <p:sldId id="2147482786" r:id="rId45"/>
    <p:sldId id="2147482787" r:id="rId46"/>
    <p:sldId id="2147482798" r:id="rId47"/>
    <p:sldId id="2147482788" r:id="rId48"/>
    <p:sldId id="2147482665" r:id="rId49"/>
    <p:sldId id="2147482635" r:id="rId50"/>
    <p:sldId id="2147482753" r:id="rId51"/>
    <p:sldId id="2147482789" r:id="rId52"/>
    <p:sldId id="2147482799" r:id="rId53"/>
    <p:sldId id="2147482800" r:id="rId54"/>
    <p:sldId id="2147482801" r:id="rId55"/>
    <p:sldId id="2147482708" r:id="rId56"/>
    <p:sldId id="2147482452" r:id="rId57"/>
    <p:sldId id="2147482711" r:id="rId58"/>
    <p:sldId id="2147482754" r:id="rId59"/>
    <p:sldId id="2147482736" r:id="rId60"/>
    <p:sldId id="2147482745" r:id="rId61"/>
    <p:sldId id="2147482802" r:id="rId62"/>
    <p:sldId id="2147482803" r:id="rId63"/>
    <p:sldId id="2147482790" r:id="rId64"/>
    <p:sldId id="2147482791" r:id="rId65"/>
    <p:sldId id="2147482755" r:id="rId66"/>
    <p:sldId id="2147482793" r:id="rId67"/>
    <p:sldId id="2147482794" r:id="rId68"/>
    <p:sldId id="2147482704" r:id="rId69"/>
    <p:sldId id="2147482484" r:id="rId70"/>
    <p:sldId id="2147482769" r:id="rId71"/>
    <p:sldId id="2147482804" r:id="rId72"/>
    <p:sldId id="2147482701" r:id="rId73"/>
  </p:sldIdLst>
  <p:sldSz cx="9144000" cy="6858000" type="screen4x3"/>
  <p:notesSz cx="6858000" cy="9144000"/>
  <p:embeddedFontLst>
    <p:embeddedFont>
      <p:font typeface="Dosis Extra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5" d="100"/>
          <a:sy n="75" d="100"/>
        </p:scale>
        <p:origin x="1387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tableStyles" Target="tableStyles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font" Target="fonts/font3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2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0FC50-067F-F703-4DC8-F4119B4F3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B8C13E1-29FC-80F6-EDB8-4C6942390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F953B3E-6DDA-D550-8137-2C8DC14C9E3C}"/>
              </a:ext>
            </a:extLst>
          </p:cNvPr>
          <p:cNvSpPr txBox="1"/>
          <p:nvPr/>
        </p:nvSpPr>
        <p:spPr>
          <a:xfrm rot="20954829">
            <a:off x="3380699" y="338708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84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دعم (40)د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252999" y="3380220"/>
            <a:ext cx="1354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مغامرة مذهلة(ح4).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حجاجي.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رسالة قصيرة للإقناع.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"مغامرة مذهلة".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حجاجي.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54D6A-7662-B5D8-6A18-8EF91D54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87D77-D1C3-5F7E-DDE8-08181AAA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كتابة رسالة قصيرة لإقناع شخص بالقيام بسلوك معين.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D97AE1-F2E8-84C1-316B-55A9B7C58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25EC8B-9D82-640F-5553-853F067398D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FAFA71-B17B-EA64-2D0A-79073538798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77FC5E-FB38-B8B1-E035-E4F4C7C6B24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B8DD8F-77BC-0F16-3E68-E4DBB53C23A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793EB1-083E-65E3-4D1E-B18568AE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627525-8974-9BEF-6F06-1EA3A89B7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CB89BD-6694-ECF8-F941-3616BF196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4A3ED-9AB4-1EA6-8837-E4106D909C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7130C3C-0D85-DED2-6DCF-2B5144310B7E}"/>
              </a:ext>
            </a:extLst>
          </p:cNvPr>
          <p:cNvSpPr txBox="1"/>
          <p:nvPr/>
        </p:nvSpPr>
        <p:spPr>
          <a:xfrm>
            <a:off x="1123405" y="2844787"/>
            <a:ext cx="6800843" cy="194095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رِسالَةً قَصيرَةً لِإِقْناعِ شَخْصٍ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بِٱلْقِيامِ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بِسُلوكٍ مُعَيَّنٍ.</a:t>
            </a:r>
          </a:p>
        </p:txBody>
      </p:sp>
    </p:spTree>
    <p:extLst>
      <p:ext uri="{BB962C8B-B14F-4D97-AF65-F5344CB8AC3E}">
        <p14:creationId xmlns:p14="http://schemas.microsoft.com/office/powerpoint/2010/main" val="143756262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15FBC-ADE0-835A-1490-D1EB4266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3C9AC-58BB-DEF5-7B4E-56E7A9DD9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إعادة كتابة الرسالة في منازلكم مع إضافة حجج مناسبة. خذوا دفاتر البحث.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8E15AB-E31B-9D68-BF3C-3F308E259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03A9BD-010D-2BE8-AD09-04A93645B94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2E1D7D-C457-984D-226F-521918BB4F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55EA9-EC7F-6F90-6C41-54BDF62408A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32AB3-DBFD-4046-2AF5-F13E7EA98FD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58B04A-33FC-DECF-2973-2C1684A0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F1DBF6-3885-0E85-9BE1-07E27AFF16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4064B6-677E-1B7E-91AB-9D81C908E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7DD84B-7725-A844-66CB-4C9CBADAA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AF640B4-880E-1CD3-6B31-A8134E3A70A3}"/>
              </a:ext>
            </a:extLst>
          </p:cNvPr>
          <p:cNvSpPr txBox="1"/>
          <p:nvPr/>
        </p:nvSpPr>
        <p:spPr>
          <a:xfrm>
            <a:off x="696420" y="2212227"/>
            <a:ext cx="7528560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قَرَّرَتْ فَتاةٌ مُغادَرَةَ ٱلْمَدْرَسَةِ. اُكْتُب(ي) لَها رِسالَةً قَصيرَةً لِإِقْناعِها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بِٱلْعَوْدَةِ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إِلَيْها، مُقَدِّماً(ةً) ثَلاثَ حُجَجٍ حَوْلَ أَهَمِّيَةِ ٱلْمَدْرَسَةِ في حَياتِنا وَفي بِناءِ مُسْتَقْبَلٍ أَفْضَلَ.</a:t>
            </a:r>
          </a:p>
        </p:txBody>
      </p:sp>
    </p:spTree>
    <p:extLst>
      <p:ext uri="{BB962C8B-B14F-4D97-AF65-F5344CB8AC3E}">
        <p14:creationId xmlns:p14="http://schemas.microsoft.com/office/powerpoint/2010/main" val="19518533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الحجج المقترحة والأساليب المستعملة.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279A7E-E780-A03A-EE73-D97F364DBE5E}"/>
              </a:ext>
            </a:extLst>
          </p:cNvPr>
          <p:cNvSpPr txBox="1"/>
          <p:nvPr/>
        </p:nvSpPr>
        <p:spPr>
          <a:xfrm>
            <a:off x="2461070" y="3159756"/>
            <a:ext cx="3862623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7A9AD-B4B0-9D57-2C5F-DAFD4586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22F775-68E4-2B30-A464-119A1AD4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68882A-45F3-3F04-A330-53523FA0DD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702368-758D-0715-5394-198969CF129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96C1-9E89-E769-2CB6-52927B80BDB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4FDE9E-AEE2-EAB2-6129-0C497A5545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224B39-7D85-E1AD-B8F1-EA6505167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1CD80D-E39F-8903-6F14-1CE9C3F1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AA1ED8-40A3-2A43-E844-4EFA60CFC5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DCAF7D-50D3-E676-C7E9-51DCD384C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F0445-B892-6B06-BCB2-89E4822E17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84781412-94D7-A32C-E06F-527467F5A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77" y="1353920"/>
            <a:ext cx="765221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ٱلرَّحْمنِ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ٱلرَّحيمِ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صَديقَتي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ٱلْعَزيزَةُ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pPr lvl="0"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بَلَ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غَني خَبَرُ قَرارِكِ مُغادَرَة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ٱلْمَدْرَسَةِ، لِذلِكَ أَكْتُبُ لَكِ هذِهِ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ٱلرِّسالَةَ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لِأُذَكِّرَكِ بِأَهَمِّيَةِ ٱلْمَدْرَسَةِ، فَهِيَ تَمْنَحُنا ٱلْعِلْمَ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وَٱلْمَعْرِفَةَ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ٱللَّذَيْنِ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يُنيرانِ طَريقَنا في </a:t>
            </a:r>
            <a:r>
              <a:rPr lang="ar-M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أَنَّها تُساعِدُنا عَلى بِناءِ مُسْتَقْبَلٍ مُشْرِقٍ، إِذْ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بِٱلشَّهاداتِ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تُفْتَحُ أَمامَنا أَبْوابُ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وَٱلنَّجاحِ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فَضْلاً عَنْ أَنَّ ٱلْمَدْرَسَةَ تُعَلِّمُنا قِيَمَ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تَحْمينا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ٱلْجَهْلِ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وَٱلِاسْتِغْلالِ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لِذلِكَ أَرْجو مِنْكِ يا صَديقَتي أَنْ تُراجِعي قَرارَكِ، وَأَنْ تَعودي إِلى مَقاعِدِ ٱلدِّراسَةِ في أَقْرَبِ وَقْتٍ.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صَديقَتُكِ </a:t>
            </a:r>
            <a:r>
              <a:rPr lang="ar-M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ٱلْمُخْلِصَةُ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94374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مغامرة مذهلة(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نص" مغامرة مذهلة ". خذوا كراساتكم، الصفحة 156.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518C2F-6C72-E811-115A-E54438466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1886" y="1709665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C34BEE-A680-15E6-0E6E-CBDB51A5FB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7516" y="2162410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292B16-45E1-C624-B0C3-865C99BDCD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305" y="2500884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10" y="78648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الفقرة الأولى 3 أفعال معتلة : مثال- أجوف- ناقص.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C805BBED-CE66-336A-8480-863A16C5E0DA}"/>
              </a:ext>
            </a:extLst>
          </p:cNvPr>
          <p:cNvSpPr txBox="1">
            <a:spLocks/>
          </p:cNvSpPr>
          <p:nvPr/>
        </p:nvSpPr>
        <p:spPr>
          <a:xfrm>
            <a:off x="6197600" y="3198607"/>
            <a:ext cx="2186942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مِثالٌ</a:t>
            </a:r>
            <a:endParaRPr lang="fr-FR" sz="4800" dirty="0"/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692D64D-5C37-F876-9860-5F4C1E2E386D}"/>
              </a:ext>
            </a:extLst>
          </p:cNvPr>
          <p:cNvSpPr txBox="1">
            <a:spLocks/>
          </p:cNvSpPr>
          <p:nvPr/>
        </p:nvSpPr>
        <p:spPr>
          <a:xfrm>
            <a:off x="3430876" y="3198607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أَجْوفُ</a:t>
            </a:r>
            <a:endParaRPr lang="fr-FR" sz="48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60C11992-08D6-45BF-9A6E-8C66C5280B39}"/>
              </a:ext>
            </a:extLst>
          </p:cNvPr>
          <p:cNvSpPr txBox="1">
            <a:spLocks/>
          </p:cNvSpPr>
          <p:nvPr/>
        </p:nvSpPr>
        <p:spPr>
          <a:xfrm>
            <a:off x="480134" y="3217134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ناقِصٌ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ألواحكم(مناقشة الأجوبة)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كل نوع؟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10" y="23308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68B212D8-EB27-F658-80AB-1683963DB7A1}"/>
              </a:ext>
            </a:extLst>
          </p:cNvPr>
          <p:cNvSpPr txBox="1">
            <a:spLocks/>
          </p:cNvSpPr>
          <p:nvPr/>
        </p:nvSpPr>
        <p:spPr>
          <a:xfrm>
            <a:off x="6336635" y="2543287"/>
            <a:ext cx="2186942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مِثالٌ</a:t>
            </a:r>
            <a:endParaRPr lang="fr-FR" sz="48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810A6D09-0A45-3D37-F4D2-275A6A047631}"/>
              </a:ext>
            </a:extLst>
          </p:cNvPr>
          <p:cNvSpPr txBox="1">
            <a:spLocks/>
          </p:cNvSpPr>
          <p:nvPr/>
        </p:nvSpPr>
        <p:spPr>
          <a:xfrm>
            <a:off x="3569911" y="2543287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أَجْوفُ</a:t>
            </a:r>
            <a:endParaRPr lang="fr-FR" sz="48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A1E4627B-8E0A-E51B-1A20-3AAA55482F16}"/>
              </a:ext>
            </a:extLst>
          </p:cNvPr>
          <p:cNvSpPr txBox="1">
            <a:spLocks/>
          </p:cNvSpPr>
          <p:nvPr/>
        </p:nvSpPr>
        <p:spPr>
          <a:xfrm>
            <a:off x="619169" y="2561814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فِعْلٌ ناقِصٌ</a:t>
            </a:r>
            <a:endParaRPr lang="fr-FR" sz="4800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FEAC86E2-E672-E7A4-109C-4895E427FCCF}"/>
              </a:ext>
            </a:extLst>
          </p:cNvPr>
          <p:cNvSpPr txBox="1">
            <a:spLocks/>
          </p:cNvSpPr>
          <p:nvPr/>
        </p:nvSpPr>
        <p:spPr>
          <a:xfrm>
            <a:off x="6308129" y="4359899"/>
            <a:ext cx="2186942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وَضَعَ</a:t>
            </a:r>
            <a:endParaRPr lang="fr-FR" sz="4800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604A5B4-1089-C261-5740-CE9776A106AE}"/>
              </a:ext>
            </a:extLst>
          </p:cNvPr>
          <p:cNvSpPr txBox="1">
            <a:spLocks/>
          </p:cNvSpPr>
          <p:nvPr/>
        </p:nvSpPr>
        <p:spPr>
          <a:xfrm>
            <a:off x="3584798" y="4369760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كانَ</a:t>
            </a:r>
            <a:endParaRPr lang="fr-FR" sz="4800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26CC0104-1CDC-6A98-D8FD-E8A26D3191B9}"/>
              </a:ext>
            </a:extLst>
          </p:cNvPr>
          <p:cNvSpPr txBox="1">
            <a:spLocks/>
          </p:cNvSpPr>
          <p:nvPr/>
        </p:nvSpPr>
        <p:spPr>
          <a:xfrm>
            <a:off x="590663" y="4378426"/>
            <a:ext cx="2282248" cy="86718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cs typeface="Microsoft Uighur" panose="02000000000000000000" pitchFamily="2" charset="-78"/>
              </a:rPr>
              <a:t>رَأى</a:t>
            </a:r>
            <a:endParaRPr lang="fr-FR" sz="4800" dirty="0"/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0947F5-94F6-0D21-F6FB-38CE0721182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451184" y="3582237"/>
            <a:ext cx="722129" cy="615760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9F7C2E-D48C-557C-205E-F33A4524087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7254793" y="3515183"/>
            <a:ext cx="722129" cy="615760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A65FF92-734E-159E-1246-D67B204FAD3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1399228" y="3582238"/>
            <a:ext cx="722129" cy="615760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1B0F-7C65-CE3A-44E9-72656D5D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F26329-2C5E-C401-473B-A5FD3854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الفقرة الأولى مفعولا مطلقا.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0F1D5-8E15-2268-8AC9-8F5CE8FD403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4517EA-4260-E5A4-1AD6-CDC79A079A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707D3-520F-464B-E1C7-D0D9A697CC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C20C50-AD22-48AA-B54B-E5D1DEE2AE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DD615E-3489-6694-3823-D75C2B30FE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8D6224-CCCC-E660-B613-99C65CEAC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3C89E3-19F2-A2FA-2451-35E3D732B4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FA60AA-26F6-CA20-0B13-19213BA8F7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9A351C-84A3-5D35-7673-835ECBAE1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6732E40-534A-1AE2-83EE-72B68A448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56638B4-4348-3223-C00E-7F9680B0C890}"/>
              </a:ext>
            </a:extLst>
          </p:cNvPr>
          <p:cNvSpPr txBox="1">
            <a:spLocks/>
          </p:cNvSpPr>
          <p:nvPr/>
        </p:nvSpPr>
        <p:spPr>
          <a:xfrm>
            <a:off x="2509521" y="3429000"/>
            <a:ext cx="4414054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مَفْعولٌ مُطْلَقٌ 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0263158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المفعول المطلق وطريقة صياغته من الفعل؟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A4168B1D-E30D-A5C1-0615-6F17C170A767}"/>
              </a:ext>
            </a:extLst>
          </p:cNvPr>
          <p:cNvSpPr txBox="1">
            <a:spLocks/>
          </p:cNvSpPr>
          <p:nvPr/>
        </p:nvSpPr>
        <p:spPr>
          <a:xfrm>
            <a:off x="2468881" y="2311400"/>
            <a:ext cx="4414054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مَفْعولٌ مُطْلَقٌ  </a:t>
            </a:r>
            <a:endParaRPr lang="fr-FR" sz="7200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C68239C-E2B2-576F-AFBC-63DD428FF438}"/>
              </a:ext>
            </a:extLst>
          </p:cNvPr>
          <p:cNvSpPr txBox="1">
            <a:spLocks/>
          </p:cNvSpPr>
          <p:nvPr/>
        </p:nvSpPr>
        <p:spPr>
          <a:xfrm>
            <a:off x="2623348" y="4351887"/>
            <a:ext cx="4346412" cy="10429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تَمَكُّناً</a:t>
            </a:r>
            <a:endParaRPr lang="fr-FR" sz="7200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09E42B-0C4C-0FE8-0414-93EE8BD7505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436944" y="3682942"/>
            <a:ext cx="722129" cy="615760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B3CF-798E-B3AF-3523-7FF2584B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6597D-64C2-E3D5-4EFF-D75EA2F6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الفقرة الأولى 3 نعوت حقيقية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254432-27FB-CC0A-B00A-B1B4A7F2643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BCA442-FB12-5B1A-1D5D-F191435B824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3AFCB0-BCC6-A716-7A3F-6716AC4C1FF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317EDA-75B7-536E-0416-94BDCBD02E3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D615B9-8211-2542-8D50-636119E248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445C2C-059B-7662-B548-77350F5DF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EDF0CB-CD0A-C1A5-2AEE-F1BCE6C72E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92D6FF-FDBC-5870-8264-29C845A8BD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923BEC-71FB-4B1F-5A25-B801BE5C1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2BDD1175-4629-F2F5-E104-0097D96390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96E48171-F02C-C892-C71E-25692AC9104C}"/>
              </a:ext>
            </a:extLst>
          </p:cNvPr>
          <p:cNvSpPr txBox="1">
            <a:spLocks/>
          </p:cNvSpPr>
          <p:nvPr/>
        </p:nvSpPr>
        <p:spPr>
          <a:xfrm>
            <a:off x="2230482" y="3307080"/>
            <a:ext cx="4978989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ثَلاثَةُ نُعوتٍ حَقيقِيَّةٍ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6696275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18CAA-676E-CA96-835A-BFE1D7B4B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E211B9-7DB7-9332-ECF9-069A8399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(مناقشة الأجوبة المقترحة)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النعت الحقيقي؟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224C02-BBE5-4C38-FF3F-CD2EE55D295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777E1F-1CBA-4247-F3D5-10F256F3F64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E57429-FD2A-261F-3919-48E58385484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BD63AC-D60F-AA0E-59DA-F3C210CE03B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AAA286-2A68-802B-EDED-EE1C0561F9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25FDB0-CC11-F9A8-945D-E904400B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E9CA6-DC38-BD1E-1CDA-EDE0CCCC8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DCE4BF-510B-2999-169D-0909A50A4A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F304D6-0B69-FBAB-22E6-E3697DA8E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49DB7D-DE0E-C221-FC76-D1A24F59E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670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4655-693C-A5D6-7ECB-CEE30167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85906-BDFD-6345-9929-B1C94C2E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BA86D9-E5FB-D6A5-BB03-70A9A79B8EC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655637-E7E9-309E-4F37-E1FA0CD40D5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77444-EC62-3167-A3DF-B3C063F9BA3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99876-32DD-F54A-3C78-879C23EBF1E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CDC143-5B0C-6936-1399-DF6F6386E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15689D-C994-81B3-F9B9-0D55DE909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F97E41-580E-372A-50A1-2839656553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756E1A-1848-755D-7C6E-D7309928B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7486B8-70BD-0981-E7F8-7235C9D3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E245739-2166-A0FF-1831-8F1485F5B9FB}"/>
              </a:ext>
            </a:extLst>
          </p:cNvPr>
          <p:cNvSpPr/>
          <p:nvPr/>
        </p:nvSpPr>
        <p:spPr>
          <a:xfrm>
            <a:off x="827215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إِلى أَيْنَ سافَرَ يَحْيى في حُلْمِهِ؟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353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43798-2464-15C0-9920-EF1C29B0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11940-116B-A19A-AECC-B6FA41FC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0E19DB-CDCB-D092-E042-F2D3EA29B47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3CFCF-7E58-1669-F9C3-C79D9247EBA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D51D2-E6CB-E6B3-CB0F-AC1AE37662E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169A9-21BA-D7A6-B3C1-7CAE05DEBD3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55476B-C258-8B5F-6003-91A151EF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40BE91-6CB0-A9A3-2814-B40CADEB0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1CD519-2970-BA32-BDB5-5B18C006CA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60A72-0B7E-7C45-B273-B39A4A171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EA46C6-CA4B-3D39-3CAB-B0300FC31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1865C10-417C-1843-923E-C93268AA3993}"/>
              </a:ext>
            </a:extLst>
          </p:cNvPr>
          <p:cNvSpPr/>
          <p:nvPr/>
        </p:nvSpPr>
        <p:spPr>
          <a:xfrm>
            <a:off x="463550" y="2841248"/>
            <a:ext cx="8216899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ماذا شاهَدَ يَحْيى خِلالَ رِحْلَتِهِ نَحْوَ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ٱلْفَضاءِ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041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9996D-FC16-8EF6-E3E3-E4F3BCB8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65E72-26B8-AA83-E3F6-6AF59221B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EF55B6-8209-E309-1B62-E9B39696095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D5EB0-8F21-558C-301B-523CDC53BAE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361A2-6C42-C6F8-92BB-C74682BF33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21BA2F-6DD1-A2E6-74BD-48AB4E4814C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295F6D-95FA-27A9-A12C-067B6E8B3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6F1E2F-5DC0-B566-9484-DCA826CE7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1C09A7-780C-F1FA-2F72-2534F92017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ADEB24-B1D6-EC94-DFD8-829F0A787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948C88-874D-79D0-8290-AA3E48CA0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EAC99C8-8C5B-E602-46E5-AF0913A0A37C}"/>
              </a:ext>
            </a:extLst>
          </p:cNvPr>
          <p:cNvSpPr/>
          <p:nvPr/>
        </p:nvSpPr>
        <p:spPr>
          <a:xfrm>
            <a:off x="431801" y="2936782"/>
            <a:ext cx="8025032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ٱلْحَدَثُ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ٱلْمُرْبِكُ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ٱلَّذي غَيَّرَ هُدوءَ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ٱلرِّحْلَةِ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769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6DF1F-74D7-5970-CA64-C07866B18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01128-EC67-CD58-4A15-3745241B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7D825-6D61-AACA-3D6A-6D2B174F721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3A1AD-897B-4023-5917-EE8CD1B0E05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64081-0C8D-0980-2723-D548431A4E7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87C2F4-A06B-3E87-B3A9-4E1D7C00848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28432C-225E-34F2-8321-5E2DA3C7E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8C8A5-F39F-647C-A0DC-71604F7A3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A6E0A9-B402-5591-51FA-D3FAFDA67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437FA0-FAD8-290F-6B4E-149F0DF7FB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40C395-BA0B-E44F-F17D-6B0B1412F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7B7C55-9070-6170-D1CD-A50138F4E2C9}"/>
              </a:ext>
            </a:extLst>
          </p:cNvPr>
          <p:cNvSpPr/>
          <p:nvPr/>
        </p:nvSpPr>
        <p:spPr>
          <a:xfrm>
            <a:off x="393701" y="3086100"/>
            <a:ext cx="8430548" cy="1822605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كَيفَ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ٱسْتَطاعَ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ٱلْفَريقُ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ٱلنَّجاةَ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ٱلْخَطَرِ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73673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07984-C744-6415-42CC-3FE4ADDEE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3CAEE-1F33-5578-4DF4-2030A706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B1513B-737B-9EC2-8762-C7D05E3FCF7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1765BF-8FF5-6BB5-C0F7-B6BBB409C8D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99179B-BA53-B394-9931-BC3E8EFBBE5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E5C311-5F48-8133-91DE-47D4DE07E5E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72FBE4-0D8F-B367-AE88-186EB439D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FA5E12-2BB2-0B1D-1DD0-F13AB26E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00D97-81DD-62F3-F78B-940E1F6713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BBD2A4-853B-92E5-9861-904EF6BA2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97DC76-C8E2-20A7-2140-312A5C2FCE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0726CB8-8A74-5109-3D63-9773F097E493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ما ٱلَّذي أَضْحَكَ يَحْيى في نِهايَةِ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ٱلْقِصَّةِ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0403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8BA52-9439-0748-EF7C-5C3E6A51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AE027-0FBE-388A-7562-D8EF895B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رقم160 ودفاتر القسم.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C9BF8-71B7-97D5-72AA-9C8F4D7940B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C8D17-A5C6-2BAF-BFA3-4D8710A3C0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FEE0D-DC0E-14AF-1DCE-3CA1998A8D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B84EE-1332-FF8A-336C-46FB16F2422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1F634AC-B0C8-5229-1F38-CFF66E3B1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DCFFFC-0393-0E71-0C0A-A062C05AE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DA30DB-489B-D04A-21DA-5F770EC936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20B280-6E9C-E03E-0258-E5DA9B8D0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A686D-7474-55D8-B62E-3299AE86F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ED8E1D8-1090-F145-DD70-8AB765A826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EC5101-694F-C689-2410-1556BE1C3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7999" y="1448603"/>
            <a:ext cx="3231462" cy="4927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8DC9B0-F568-A292-A51C-BAB23CE69B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0" y="2235200"/>
            <a:ext cx="3231461" cy="233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8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F6446-9925-A78C-7B4B-69F2FF9AC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999" y="1448603"/>
            <a:ext cx="3231462" cy="4927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12CB19-B193-BC81-BF37-83849516BF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0" y="2235200"/>
            <a:ext cx="3231461" cy="233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94523" y="1368000"/>
            <a:ext cx="778587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وَصَفَها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بِٱلْمُذْهِلَةِ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رَأى فيها كَواكِبَ مُضيئَةً وَكائِناتٍ فَضائِيَّةً غَريبَةً، وَعاشَ مَواقِفَ مُثيرَةً لَمْ يَتَوَقَّعْها.</a:t>
            </a:r>
          </a:p>
          <a:p>
            <a:pPr marL="457200" indent="-457200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ضَغَطَ عَلى زِرٍّ أَحْمَرَ في لَوْحَةِ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ٱلتَّحَكُّمِ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فَتَوَقَّفَ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ٱلصَّوْتُ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وَٱخْتَفَتِ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ٱلْكائِناتُ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ٱلْمُخيفَةُ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لِأَنَّهُ عاشَ في حُلْمِهِ مَواقِفَ مُرْعِبَةً جَعَلَتْ قَلْبَهُ يَخْفِقُ بِشِدَّةٍ حَتَّى بَعْدَ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ٱسْتيقاظِهِ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44500" indent="-444500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  اَلْبِدايَةُ: "قَبْلَ أَنْ يَتَلَقّى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ٱلْجوابَ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..."  - اَلنِّهايَةُ: "...ما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؟"</a:t>
            </a:r>
          </a:p>
          <a:p>
            <a:pPr marL="363538" indent="-363538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6. اَلْمُؤَشِّراتُ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ٱللُّغَوِيَّةُ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ٱلدّالَّةُ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مُزْعِجاً:</a:t>
            </a:r>
          </a:p>
          <a:p>
            <a:pPr marL="363538" indent="-363538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"صَوْتٌ حادٌّ وَمُزْعِجٌ يَصُمُّ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ٱلْآذانَ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  - "تَجَمَّدَ يَحْيى خَوْفاً".     </a:t>
            </a:r>
          </a:p>
          <a:p>
            <a:pPr marL="363538" indent="-363538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"اِرْتَعَدَتْ فَرائِصُهُ".                           - "كائِناتٌ فَضائِيَّةٌ مُخيفَةٌ". </a:t>
            </a:r>
          </a:p>
          <a:p>
            <a:pPr marL="363538" indent="-363538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-"أَجْسامُها لامِعَةٌ وَمُخيفَةٌ" .              -  "قَلْبُهُ لا يَزالُ يَخْفِقُ بِقُوَّةٍ لِهَوْلِ ما رَآهُ".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5318-D657-BF42-8C91-AA7AA47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44542-4A1F-C9C5-8A1D-DE38701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مضامين النص جماعة. 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A420D8-CE84-706A-0AAC-FE6514BC78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CF649-B66F-A7EB-1F3C-2ACF9128A0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7691D-6277-896B-2B07-962CA672D2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FD776-BBDE-1860-3980-A504C450EA0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F952CA-F89C-D46B-426F-7B25E3FCA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11A1ED-0F38-0A27-6980-B393A431F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FAAAD-1D85-93CD-5F81-4316D4D5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9079C-295C-FF9F-92D6-5A1157364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164A89-55F2-FA65-D99E-874466E4F51E}"/>
              </a:ext>
            </a:extLst>
          </p:cNvPr>
          <p:cNvSpPr txBox="1"/>
          <p:nvPr/>
        </p:nvSpPr>
        <p:spPr>
          <a:xfrm>
            <a:off x="790061" y="3000171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نَظَرِك، ما ٱلَّذي جَعَلَ يَحْيى يَحْلُمُ هَذا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عَلِّل(ي) جَوابَك.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7DF915-C0BF-8BF1-6B60-CA6B5B462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848902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F431D-D717-9C07-A91B-AFCD7AD3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18124-4951-830B-CA90-3854CC753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CA9A5C-BDD1-E3C1-B026-2D98F6B347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F0B898-F2B1-E10B-A05A-200C75AD48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6D87A6-6A10-A511-D029-8AAB8FAF5EF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47982-D5E3-552F-F6B5-4C6F1D02C5E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9BE1B3-6E21-8891-06CD-98FE76F29B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17D069-20A2-E3BC-C52E-4EB5306E5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1BEE6D-80BE-8BB2-B25F-3EF1422DE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C6546A-E22B-ED5B-BA43-0C9708395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61A7CEA-1216-811E-D07C-8B398D82A814}"/>
              </a:ext>
            </a:extLst>
          </p:cNvPr>
          <p:cNvSpPr txBox="1"/>
          <p:nvPr/>
        </p:nvSpPr>
        <p:spPr>
          <a:xfrm>
            <a:off x="790061" y="3668096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ٱلَّذي يَدُلُّ في ٱلنَّصِّ عَلى أَنَّ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خَيالِيَّةٌ؟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72C011-581D-AAB3-F0FF-8E6E98500D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7114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38364-7BC3-E60D-5825-1DE091D01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69748-3338-E553-AC16-CEBACF04B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906F95-0396-4303-87B2-39DCD978608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7BDE6-BFCA-4571-B129-3EC1B3516AF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CD650F-6FA7-BCD6-036F-98E5D294B0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277D74-EC1D-272A-0827-2089ED6DDDD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5C9BE8-5166-9190-70CF-A0789BD667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F4A3C5-3D0B-DFB8-BF32-FBBAA3823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688F43-0919-3BC3-B025-521C1BEF76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DA513E-6C1D-5E8E-E38B-3F4192BBA2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1EDCAD1-DD1F-6E84-D075-8CEA6B7E2431}"/>
              </a:ext>
            </a:extLst>
          </p:cNvPr>
          <p:cNvSpPr txBox="1"/>
          <p:nvPr/>
        </p:nvSpPr>
        <p:spPr>
          <a:xfrm>
            <a:off x="790061" y="2824816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ٱلْحَدَثُ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أَعْجَبَك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مُعَلِّلاً جَوابَك.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6A1840-4DA2-8DE5-94EB-BEC8379C76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628068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256F-F92D-7E81-54C9-F86730DA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4CCBAA-7CD4-3567-D952-AE520BF6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01D11-AA81-826C-60B2-3CD16CA81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5D1F70-F9CB-DCB9-78CD-C2BB43520E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4A40FD-A0FE-F5E9-0604-F45955A22FD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09FBA9-BB36-33D1-4FDD-03F94B8E128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ADA4E6-AFFD-49B1-43BF-86884FE9B4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1D839F-FBDA-0081-13B6-6B398A43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852E61-100E-C80A-EFC7-5B726EB166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0A2893-D5EA-6205-5E13-E25C5B33B7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30BA7F4-C056-E39B-4C71-84617A96303B}"/>
              </a:ext>
            </a:extLst>
          </p:cNvPr>
          <p:cNvSpPr txBox="1"/>
          <p:nvPr/>
        </p:nvSpPr>
        <p:spPr>
          <a:xfrm>
            <a:off x="869976" y="3449656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يَقْتَرِحُ حُلْماً آخَرَ مُناسِباً لِاهْتِماماتِ يَحْيى؟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2E4A5F-DCE1-BD74-2FBC-58607B7502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1854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68222-8FC4-4FED-5268-0FA1B8D3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B796D8-2B06-EFE5-A769-C2978EBB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 الفكرة التالية، مع تبرير أجوبتكم؟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8B8E35-333B-47CE-7ADF-C6FAA29A930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4BA591-B13E-CFEE-11F7-68B0E89D197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CC93E-F8A6-1763-28C2-2580645E1FA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19551C-71DE-850D-84CF-0C173D44996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0D6EC5-1135-1648-0D71-27F02A1BA0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19B52E-62AE-C8DA-E534-0D3A600B2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E8D1AE-AEE8-C075-CDBA-0F5FD19353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4A1DF5-ECE8-6E9C-CF24-5108784425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325AE28-42B3-6E7A-35D5-8E4F8552B85B}"/>
              </a:ext>
            </a:extLst>
          </p:cNvPr>
          <p:cNvSpPr txBox="1"/>
          <p:nvPr/>
        </p:nvSpPr>
        <p:spPr>
          <a:xfrm>
            <a:off x="839496" y="2906096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يَحْلُمُ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نَوْمِهِ بِأَشْياءَ أَثارَتِ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ٱهْتِمامَهُ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كَبيرٍ.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92D855-300E-1CDE-4A48-6994F33DEB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CDAFA86-7AFE-F8C3-D9DD-C21576D873AA}"/>
              </a:ext>
            </a:extLst>
          </p:cNvPr>
          <p:cNvSpPr txBox="1"/>
          <p:nvPr/>
        </p:nvSpPr>
        <p:spPr>
          <a:xfrm>
            <a:off x="6038499" y="5084960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F72060-DB2B-F047-6A0F-5297FDEE77EC}"/>
              </a:ext>
            </a:extLst>
          </p:cNvPr>
          <p:cNvSpPr txBox="1"/>
          <p:nvPr/>
        </p:nvSpPr>
        <p:spPr>
          <a:xfrm>
            <a:off x="787558" y="5113541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765F0F0C-28FC-AABF-FBBE-41298059D6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910040" y="4926590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3185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كتابة نص حجاجي.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ستواصلون التدرب على كتابة نص حجاجي.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9EB76A-A328-E384-CD9D-13B0783EDC0C}"/>
              </a:ext>
            </a:extLst>
          </p:cNvPr>
          <p:cNvSpPr txBox="1"/>
          <p:nvPr/>
        </p:nvSpPr>
        <p:spPr>
          <a:xfrm>
            <a:off x="866274" y="3058096"/>
            <a:ext cx="7411452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أَتَدَرَّبُ عَلى كِتابَةِ نَصٍّ حِجاجِيٍّ.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النص الحجاجي؟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450F9-E305-F0E6-48E5-BCFB230D60D9}"/>
              </a:ext>
            </a:extLst>
          </p:cNvPr>
          <p:cNvSpPr txBox="1"/>
          <p:nvPr/>
        </p:nvSpPr>
        <p:spPr>
          <a:xfrm>
            <a:off x="1071628" y="3124360"/>
            <a:ext cx="7000744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ٱلنَّصِّ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DFD56D-913A-6508-0853-1056195D20BF}"/>
              </a:ext>
            </a:extLst>
          </p:cNvPr>
          <p:cNvSpPr txBox="1"/>
          <p:nvPr/>
        </p:nvSpPr>
        <p:spPr>
          <a:xfrm>
            <a:off x="736773" y="1704227"/>
            <a:ext cx="7614059" cy="459700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اَلنَّصُّ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ٱلْحِجاجِيُّ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يَعْرِضُ رَأْيَيْنِ مُخْتَلِفَيْنِ حَوْلَ مَوْضوعٍ مُعَيَّنٍ، وَيَتَضَمَّنُ حُجَجاً وَأَدِلَّةً مُناسِبَةً لِدَعْمِ كُلِّ رَأْيٍ عَلى حِدَةٍ.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بمعنى الرأي؟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1FE0D59-D817-6B67-9326-AF706AD2087B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32234B-E869-E9ED-1E36-A38AC25DF34B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4D39E-F26C-972D-8B3C-487BE5F5A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AC44B-560B-A1F1-0116-4F95DFB0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1306E5-BF2D-642F-4A90-D88C350D5A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2B65F5-C232-EEBF-E670-7D13A3F1E46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82E8E7-C6CD-248E-0DBC-55F56F7C4AA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4BB57-6101-19C1-B7DD-CA110676349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570166-39E3-2F23-69AD-28C6C79971C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84C8080-CEA1-4AB6-3786-B4BABDF73D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516269-CDA5-CD9D-7107-EC0A537C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CC84FA-51F7-1452-2535-861002466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29928E-7254-0D74-096B-D4199DC0B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C8D00E-A196-873C-F5CB-E95979CE8C0E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39836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D7241-2301-E985-B32D-AECEF823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E19B0-DCBE-12D6-4F96-786871E8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FFBB324-5E46-56B4-C0AC-C3CB11E81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6475AF-88E1-580D-1D58-5772B56727C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39D31B-E8AD-0C12-0DA7-041859A8A60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C63066-21A4-3FA6-D438-1646A5630E2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71A247-F49B-7539-2D83-317100B2903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A87443-6467-871D-0C57-3CB05E290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C58D13-0723-2A63-C521-9DAF0EE8C7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55B863-7C55-F8F9-4D79-C68F8A4F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834B74-156F-EAD4-74DF-D0630E54EF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C1EC531-9B1D-A749-971E-F5829DC9D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59" y="2958391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29357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0C0B3-70C2-2AEA-A856-69E76CDC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FE97B-36C4-6366-84B6-4BF21CC3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بتصميم النص الحجاجي؟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84DB9B-D080-C78E-20B9-EA41B8C6B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93DBB7-2891-CC88-7DF4-FD0267BFDD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FED02-58B5-5CE9-FEA4-EEAC19D5D9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0257FE-F731-230D-DF61-1E33705C3F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798D26-1314-F5E7-8296-900D4CC6394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01FF40-9AD7-1556-95E3-C3AD15A9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7C91C9-1018-7A74-F352-A8CA86D45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C882A8-CF8C-B972-85B2-34844D83F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DA5247-4E82-8765-97C4-399B23F85F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89B934-1489-2462-6BF8-15F7A34097AC}"/>
              </a:ext>
            </a:extLst>
          </p:cNvPr>
          <p:cNvSpPr txBox="1"/>
          <p:nvPr/>
        </p:nvSpPr>
        <p:spPr>
          <a:xfrm>
            <a:off x="762737" y="3429000"/>
            <a:ext cx="761852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تَصْميمِ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20861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990BD-FC88-6B66-EF43-227332F89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AFD5E-1DCD-68FB-0785-79EEEA88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871B4-2DB7-BBB3-5C40-F4E90D5F1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F003B7-B430-03DB-2AD3-288484C0B7B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660B2-4C99-14C6-E85C-9DAD04DBE4B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D5DDBE-A43C-912E-B76B-B74D9AE7184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65BE10-FD83-349E-993B-75D0D5D199A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9B1CE8-82F6-99DF-2378-61D250AFB1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C083B8-E51D-72A7-563F-0A24E308E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709F9E-13EC-8029-5BED-0520ACEAA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E329B-4785-2E4F-A419-679F81F3CC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 de texte 25">
            <a:extLst>
              <a:ext uri="{FF2B5EF4-FFF2-40B4-BE49-F238E27FC236}">
                <a16:creationId xmlns:a16="http://schemas.microsoft.com/office/drawing/2014/main" id="{A6B13728-22CC-EB45-4B51-12C2F38529D3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مَوْضوعِ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ٱلْـحِجاجِ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25">
            <a:extLst>
              <a:ext uri="{FF2B5EF4-FFF2-40B4-BE49-F238E27FC236}">
                <a16:creationId xmlns:a16="http://schemas.microsoft.com/office/drawing/2014/main" id="{BD8E9706-9C16-4EEF-FE35-C5A4D6CA4A38}"/>
              </a:ext>
            </a:extLst>
          </p:cNvPr>
          <p:cNvSpPr txBox="1"/>
          <p:nvPr/>
        </p:nvSpPr>
        <p:spPr>
          <a:xfrm>
            <a:off x="494790" y="3429000"/>
            <a:ext cx="6022523" cy="1657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ٱلْأَوَّلِ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ٱلْمُخالِفِ</a:t>
            </a:r>
            <a:r>
              <a:rPr lang="ar-MA" dirty="0"/>
              <a:t>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لَهُ. </a:t>
            </a:r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284B1378-2715-ACDD-3ED9-280207E4A280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خُلاصَةٌ أَوْ ٱلتَّعْبيرُ عَنِ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ٱلشَّخْصِيِّ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2C5E1AA-FB5F-B8F8-8181-BD426A23EED1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FCCECE-C038-0853-2011-C0BCDCC35C81}"/>
              </a:ext>
            </a:extLst>
          </p:cNvPr>
          <p:cNvSpPr/>
          <p:nvPr/>
        </p:nvSpPr>
        <p:spPr>
          <a:xfrm>
            <a:off x="7092299" y="3600349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9624196-0247-7FCA-FE48-0116F88954CB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E6E47C4-9EB1-CA3E-E7D1-58288EFD1E5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1EEB778-C242-DF1F-894F-708487625C1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F233A38-6CFC-BFCA-313F-6B8DB41B576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153588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وكراساتكم الصفحة 165.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9E2A37-5F1A-3455-BB49-120302570CE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3976417" y="2472801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731D7D-71FC-8996-D117-D5BF69953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472" y="1368000"/>
            <a:ext cx="3424798" cy="49580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56DE8-77FF-E567-DFD4-127EE873B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D815C-B2AE-D6F2-5D6B-EEE29AA9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نشاط " أنجز بمفردي ". من يقرأ التعليمة؟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المسودة على دفاتر البحث ثم أعيدوا قراءتها وتصحيح الأخطاء قبل نقلها على دفاتر القسم.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7857BB-F028-F6AC-BDF7-E8F0FC512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E0BE4B-F19B-1091-9AAD-799D9345D37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95DD7-B058-823B-5434-C76B653209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4AC187-F7C4-F1E7-7939-B0DCFDE0BC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B7A38-C5AA-6402-2D9A-6B35361C220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F00D29-D320-9572-6D75-A24150382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48F700-3D4F-D217-24B6-418038D12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F9EEDA-274E-24DC-216B-91736065D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2B2A7F-269C-C894-48FE-64D8B55DAA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3166AC-D20D-0FCC-C203-7583457D6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48" y="2054694"/>
            <a:ext cx="7782561" cy="4234346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A91A674-EE55-055F-1C98-23F3CA7F47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12591" y="1369348"/>
            <a:ext cx="899999" cy="8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72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C15E4-6706-5977-60A4-2B58EBBE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32F25-0A2D-CC4F-2625-ECE33159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وفق الضوابط التالية: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يستمر النشاط إلى نهاية الحصة مع إعطاء فرصة لأكبر عدد من التلاميذ.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6FB48-5EB9-23A2-2A5A-685E097E77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A7D718-8F16-1DE9-DF9A-F75897C897B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81F8BE-95B0-9D38-3B6E-1D3C0929FC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1BCED1-331B-3B00-D24F-53EB2B8BA1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D9D70-57BB-DBF8-1527-B886978CE35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22DDC7-6437-1A89-705E-7F7A00FB1C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19CC66-EB62-1458-3EDB-6F0C0ADE0A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8B8F83-1B30-CF79-5A65-D25B4A18D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3B42E0-72A5-1F28-CC9B-592248B219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AF2E353-8D7F-381E-F111-9B6CC5487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11378"/>
              </p:ext>
            </p:extLst>
          </p:nvPr>
        </p:nvGraphicFramePr>
        <p:xfrm>
          <a:off x="511941" y="2630995"/>
          <a:ext cx="7412307" cy="287007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25057">
                  <a:extLst>
                    <a:ext uri="{9D8B030D-6E8A-4147-A177-3AD203B41FA5}">
                      <a16:colId xmlns:a16="http://schemas.microsoft.com/office/drawing/2014/main" val="997844958"/>
                    </a:ext>
                  </a:extLst>
                </a:gridCol>
                <a:gridCol w="894527">
                  <a:extLst>
                    <a:ext uri="{9D8B030D-6E8A-4147-A177-3AD203B41FA5}">
                      <a16:colId xmlns:a16="http://schemas.microsoft.com/office/drawing/2014/main" val="2950496929"/>
                    </a:ext>
                  </a:extLst>
                </a:gridCol>
                <a:gridCol w="892723">
                  <a:extLst>
                    <a:ext uri="{9D8B030D-6E8A-4147-A177-3AD203B41FA5}">
                      <a16:colId xmlns:a16="http://schemas.microsoft.com/office/drawing/2014/main" val="3606149696"/>
                    </a:ext>
                  </a:extLst>
                </a:gridCol>
              </a:tblGrid>
              <a:tr h="327025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51435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2021379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حْت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ِرامُ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تَصْميم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ٱلنَّصِّ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ٱلْحِجاجِيِّ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2716327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اَلتَّعْبيرُ عَنِ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ٱلرَّأْيِ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ٱلْأَوَّلِ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وَٱلرَّأْيِ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ٱلْمُخالِفِ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846411"/>
                  </a:ext>
                </a:extLst>
              </a:tr>
              <a:tr h="400368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تَقْديمُ حُجَجٍ مُناسِبَةٍ لِكُلِّ رَأْيٍ.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972931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تَقْديمُ خُلاصَةٍ أَوِ ٱلتَّعْبيرُ عَنِ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ٱلرَّأْيِ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ٱلشَّخْصِيِّ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0469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99592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أحداث حكاية " مغامرة مذهلة"؟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76324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أَهَمُّ أَحْداثِ حِكايَةِ "مُغامَرَةٌ مُذْهِلَةٌ"؟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0959-4DD6-6D7F-96EF-7F457649E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850A69F-2755-8F7A-A9AC-72B5F6C0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النص الحجاجي؟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66CFC-23AA-1EF5-7E16-18E8C81386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AB0A444-C4E0-161E-EA3C-3AE047FA75F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C1B58C-0622-2222-921E-8C592C71882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B1149-FD2D-C7A5-DEA3-4159C66BAF0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6382C8-FE05-50BC-7B32-FBB04F579C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4C6F95-9E2D-C5F9-D38F-9AEEC94C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2ABF9-5E15-EA52-7768-ECE067F7D9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37D6EA-2826-F745-95B7-63E52E9C4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A29FCE-4ADD-AD01-C421-8A49EDB7D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B66ADC-E8A5-BB3C-A1C9-E898B378F500}"/>
              </a:ext>
            </a:extLst>
          </p:cNvPr>
          <p:cNvSpPr txBox="1"/>
          <p:nvPr/>
        </p:nvSpPr>
        <p:spPr>
          <a:xfrm>
            <a:off x="1269409" y="3611880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ٱلنَّصِّ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ٱلْحِجاجِيِّ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75507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5B7D-9245-C5B9-ADE6-E835B392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BD5FD2-99E2-B449-6AEF-6F1775249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النص الحجاجي المتعلق بقطع الأشجار بعد تصحيحه وإغنائه على الضوء ما نقشناه أثناء قراءة إنتاجاتكم.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EF9FC2-8FFD-C093-8137-A6B53B0B13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EC64A5-B17E-4B32-4E3F-BBC82DA4B5F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4F8A28-3ABD-A608-B228-7C44BE2C3E1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EE9F87-C6E1-EC8E-0AF4-F749972B500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F5E176-D349-51C4-4D6B-47208AD0E2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F6A897-FDAB-FCC3-243D-7C34BB69F5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857050-62D4-6A14-FBAF-1B68FF8225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B69CB7-14CA-8667-204E-DB327AD6F5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0B202F-11A8-780C-A43B-ABC42D18A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4CFAFB-8932-EE74-24E2-A7BF32204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48" y="2054694"/>
            <a:ext cx="7782561" cy="423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9177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19221</TotalTime>
  <Words>1581</Words>
  <Application>Microsoft Office PowerPoint</Application>
  <PresentationFormat>Affichage à l'écran (4:3)</PresentationFormat>
  <Paragraphs>359</Paragraphs>
  <Slides>55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55</vt:i4>
      </vt:variant>
    </vt:vector>
  </HeadingPairs>
  <TitlesOfParts>
    <vt:vector size="81" baseType="lpstr">
      <vt:lpstr>Calibri</vt:lpstr>
      <vt:lpstr>Aptos</vt:lpstr>
      <vt:lpstr>Microsoft Uighur</vt:lpstr>
      <vt:lpstr>Viga</vt:lpstr>
      <vt:lpstr>Dosis ExtraBold</vt:lpstr>
      <vt:lpstr>Arial</vt:lpstr>
      <vt:lpstr>Wingdings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في هذه الحصة ستواصلون التدرب على كتابة رسالة قصيرة لإقناع شخص بالقيام بسلوك معين.</vt:lpstr>
      <vt:lpstr>طلبت منكم إعادة كتابة الرسالة في منازلكم مع إضافة حجج مناسبة. خذوا دفاتر البحث. </vt:lpstr>
      <vt:lpstr>من يقرأ إنتاجه؟ سنناقشه من حيث الحجج المقترحة والأساليب المستعملة.</vt:lpstr>
      <vt:lpstr>هذا مقترح آخر. من يقرأ؟ </vt:lpstr>
      <vt:lpstr>Présentation PowerPoint</vt:lpstr>
      <vt:lpstr>ستقومون باستثمار نص" مغامرة مذهلة ". خذوا كراساتكم، الصفحة 156.</vt:lpstr>
      <vt:lpstr>أعيدوا قراءة النص قراءة صامتة وسريعة.</vt:lpstr>
      <vt:lpstr>استخرجوا من الفقرة الأولى 3 أفعال معتلة : مثال- أجوف- ناقص.</vt:lpstr>
      <vt:lpstr>ارفعوا ألواحكم(مناقشة الأجوبة) من يذكرنا بقاعدة كل نوع؟ </vt:lpstr>
      <vt:lpstr>صححوا.</vt:lpstr>
      <vt:lpstr>استخرجوا من الفقرة الأولى مفعولا مطلقا.</vt:lpstr>
      <vt:lpstr>ارفعوا ألواحكم.  من يذكرنا بتعريف المفعول المطلق وطريقة صياغته من الفعل؟</vt:lpstr>
      <vt:lpstr>صححوا على ألواحكم. </vt:lpstr>
      <vt:lpstr>استخرجوا من الفقرة الأولى 3 نعوت حقيقية</vt:lpstr>
      <vt:lpstr>ارفعوا ألواحكم. (مناقشة الأجوبة المقترحة) من يذكرنا بتعريف النعت الحقيقي؟</vt:lpstr>
      <vt:lpstr>ننتقل إلى تذكر مضامين النص. من يجيب عن السؤال التالي؟</vt:lpstr>
      <vt:lpstr>Présentation PowerPoint</vt:lpstr>
      <vt:lpstr>Présentation PowerPoint</vt:lpstr>
      <vt:lpstr>Présentation PowerPoint</vt:lpstr>
      <vt:lpstr>Présentation PowerPoint</vt:lpstr>
      <vt:lpstr>خذوا الصفحة رقم160 ودفاتر القسم. أجيبوا عن الأسئلة المحددة على الشريحة.</vt:lpstr>
      <vt:lpstr>نصحح جماعة. </vt:lpstr>
      <vt:lpstr>صححوا على دفاتركم. </vt:lpstr>
      <vt:lpstr>لنناقش مضامين النص جماعة. من يجيب عن السؤال التالي؟</vt:lpstr>
      <vt:lpstr>Présentation PowerPoint</vt:lpstr>
      <vt:lpstr>Présentation PowerPoint</vt:lpstr>
      <vt:lpstr>Présentation PowerPoint</vt:lpstr>
      <vt:lpstr>هل تتفقون مع الفكرة التالية، مع تبرير أجوبتكم؟</vt:lpstr>
      <vt:lpstr>Présentation PowerPoint</vt:lpstr>
      <vt:lpstr>في حصة الإنتاج الكتابي ستواصلون التدرب على كتابة نص حجاجي.</vt:lpstr>
      <vt:lpstr>من يذكرنا بتعريف النص الحجاجي؟ </vt:lpstr>
      <vt:lpstr>نتذكر جماعة. من يقرأ؟</vt:lpstr>
      <vt:lpstr>من يذكرنا بمعنى الرأي؟</vt:lpstr>
      <vt:lpstr>نتذكر جماعة. من يقرأ؟ </vt:lpstr>
      <vt:lpstr>من يذكرنا بتعريف الحجة؟</vt:lpstr>
      <vt:lpstr>نتذكر جماعة. من يقرأ؟ </vt:lpstr>
      <vt:lpstr>من يذكرنا بتصميم النص الحجاجي؟</vt:lpstr>
      <vt:lpstr>نتذكر جماعة. من يقرأ؟ </vt:lpstr>
      <vt:lpstr>خذوا دفاتر القسم وكراساتكم الصفحة 165. </vt:lpstr>
      <vt:lpstr> أنجزوا نشاط " أنجز بمفردي ". من يقرأ التعليمة؟  اكتبوا المسودة على دفاتر البحث ثم أعيدوا قراءتها وتصحيح الأخطاء قبل نقلها على دفاتر القسم. </vt:lpstr>
      <vt:lpstr>من يقرأ إنتاجه؟ سنناقشه وفق الضوابط التالية: يستمر النشاط إلى نهاية الحصة مع إعطاء فرصة لأكبر عدد من التلاميذ.</vt:lpstr>
      <vt:lpstr>اختتام الحصة</vt:lpstr>
      <vt:lpstr>من يذكرنا بأهم أحداث حكاية " مغامرة مذهلة"؟</vt:lpstr>
      <vt:lpstr>من يذكرنا بعناصر تصميم النص الحجاجي؟</vt:lpstr>
      <vt:lpstr>أعيدوا كتابة النص الحجاجي المتعلق بقطع الأشجار بعد تصحيحه وإغنائه على الضوء ما نقشناه أثناء قراءة إنتاجاتكم.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258</cp:revision>
  <dcterms:created xsi:type="dcterms:W3CDTF">2023-09-20T21:35:22Z</dcterms:created>
  <dcterms:modified xsi:type="dcterms:W3CDTF">2026-05-28T18:28:15Z</dcterms:modified>
</cp:coreProperties>
</file>