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92"/>
  </p:notesMasterIdLst>
  <p:handoutMasterIdLst>
    <p:handoutMasterId r:id="rId93"/>
  </p:handoutMasterIdLst>
  <p:sldIdLst>
    <p:sldId id="2147482840" r:id="rId19"/>
    <p:sldId id="2147482483" r:id="rId20"/>
    <p:sldId id="2147482470" r:id="rId21"/>
    <p:sldId id="2147482671" r:id="rId22"/>
    <p:sldId id="2147482616" r:id="rId23"/>
    <p:sldId id="2147482691" r:id="rId24"/>
    <p:sldId id="2147482445" r:id="rId25"/>
    <p:sldId id="2147482707" r:id="rId26"/>
    <p:sldId id="2147482453" r:id="rId27"/>
    <p:sldId id="2147482450" r:id="rId28"/>
    <p:sldId id="2147482460" r:id="rId29"/>
    <p:sldId id="2147482692" r:id="rId30"/>
    <p:sldId id="2147482816" r:id="rId31"/>
    <p:sldId id="2147482817" r:id="rId32"/>
    <p:sldId id="2147482694" r:id="rId33"/>
    <p:sldId id="2147482466" r:id="rId34"/>
    <p:sldId id="2147482818" r:id="rId35"/>
    <p:sldId id="2147482819" r:id="rId36"/>
    <p:sldId id="2147482820" r:id="rId37"/>
    <p:sldId id="2147482841" r:id="rId38"/>
    <p:sldId id="2147482695" r:id="rId39"/>
    <p:sldId id="2147482842" r:id="rId40"/>
    <p:sldId id="2147482843" r:id="rId41"/>
    <p:sldId id="2147482844" r:id="rId42"/>
    <p:sldId id="2147482845" r:id="rId43"/>
    <p:sldId id="2147482821" r:id="rId44"/>
    <p:sldId id="2147482846" r:id="rId45"/>
    <p:sldId id="2147482826" r:id="rId46"/>
    <p:sldId id="2147482847" r:id="rId47"/>
    <p:sldId id="2147482849" r:id="rId48"/>
    <p:sldId id="2147482848" r:id="rId49"/>
    <p:sldId id="2147482850" r:id="rId50"/>
    <p:sldId id="2147482827" r:id="rId51"/>
    <p:sldId id="2147482851" r:id="rId52"/>
    <p:sldId id="2147482852" r:id="rId53"/>
    <p:sldId id="2147482853" r:id="rId54"/>
    <p:sldId id="2147482854" r:id="rId55"/>
    <p:sldId id="2147482697" r:id="rId56"/>
    <p:sldId id="2147482855" r:id="rId57"/>
    <p:sldId id="2147482698" r:id="rId58"/>
    <p:sldId id="2147482452" r:id="rId59"/>
    <p:sldId id="2147482699" r:id="rId60"/>
    <p:sldId id="2147482580" r:id="rId61"/>
    <p:sldId id="2147482794" r:id="rId62"/>
    <p:sldId id="2147482856" r:id="rId63"/>
    <p:sldId id="2147482857" r:id="rId64"/>
    <p:sldId id="2147482828" r:id="rId65"/>
    <p:sldId id="2147482829" r:id="rId66"/>
    <p:sldId id="2147482858" r:id="rId67"/>
    <p:sldId id="2147482859" r:id="rId68"/>
    <p:sldId id="2147482860" r:id="rId69"/>
    <p:sldId id="2147482862" r:id="rId70"/>
    <p:sldId id="2147482865" r:id="rId71"/>
    <p:sldId id="2147482864" r:id="rId72"/>
    <p:sldId id="2147482867" r:id="rId73"/>
    <p:sldId id="2147482866" r:id="rId74"/>
    <p:sldId id="2147482863" r:id="rId75"/>
    <p:sldId id="2147482868" r:id="rId76"/>
    <p:sldId id="2147482869" r:id="rId77"/>
    <p:sldId id="2147482861" r:id="rId78"/>
    <p:sldId id="2147482870" r:id="rId79"/>
    <p:sldId id="2147482871" r:id="rId80"/>
    <p:sldId id="2147482872" r:id="rId81"/>
    <p:sldId id="2147482873" r:id="rId82"/>
    <p:sldId id="2147482874" r:id="rId83"/>
    <p:sldId id="2147482875" r:id="rId84"/>
    <p:sldId id="2147482704" r:id="rId85"/>
    <p:sldId id="2147482654" r:id="rId86"/>
    <p:sldId id="2147482876" r:id="rId87"/>
    <p:sldId id="2147482839" r:id="rId88"/>
    <p:sldId id="2147482579" r:id="rId89"/>
    <p:sldId id="2147482706" r:id="rId90"/>
    <p:sldId id="2147482701" r:id="rId91"/>
  </p:sldIdLst>
  <p:sldSz cx="9144000" cy="6858000" type="screen4x3"/>
  <p:notesSz cx="6858000" cy="9144000"/>
  <p:embeddedFontLst>
    <p:embeddedFont>
      <p:font typeface="Dosis ExtraBold" pitchFamily="2" charset="0"/>
      <p:bold r:id="rId94"/>
    </p:embeddedFont>
    <p:embeddedFont>
      <p:font typeface="Microsoft Uighur" panose="02000000000000000000" pitchFamily="2" charset="-78"/>
      <p:regular r:id="rId95"/>
      <p:bold r:id="rId9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FFFFFF"/>
    <a:srgbClr val="F2F2F2"/>
    <a:srgbClr val="56B64A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5" autoAdjust="0"/>
    <p:restoredTop sz="94694"/>
  </p:normalViewPr>
  <p:slideViewPr>
    <p:cSldViewPr snapToGrid="0">
      <p:cViewPr varScale="1">
        <p:scale>
          <a:sx n="75" d="100"/>
          <a:sy n="75" d="100"/>
        </p:scale>
        <p:origin x="1507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slide" Target="slides/slide7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2.xml"/><Relationship Id="rId95" Type="http://schemas.openxmlformats.org/officeDocument/2006/relationships/font" Target="fonts/font2.fntdata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slide" Target="slides/slide73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font" Target="fonts/font1.fntdata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slide" Target="slides/slide69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93" Type="http://schemas.openxmlformats.org/officeDocument/2006/relationships/handoutMaster" Target="handoutMasters/handoutMaster1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30/05/2026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06896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87915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2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30/05/2026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1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CE318-25EF-1211-893E-DA96CC962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876C92A-8874-68FC-61BD-4C5B17A5E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-5080"/>
            <a:ext cx="897001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EE11D3-1815-C752-6B23-5AEC0D47FBCD}"/>
              </a:ext>
            </a:extLst>
          </p:cNvPr>
          <p:cNvSpPr txBox="1"/>
          <p:nvPr/>
        </p:nvSpPr>
        <p:spPr>
          <a:xfrm rot="20954829">
            <a:off x="3431498" y="3376926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78727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/>
              <a:t>دعم (40)د</a:t>
            </a:r>
            <a:endParaRPr lang="ar-SA" dirty="0"/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 </a:t>
            </a:r>
            <a:r>
              <a:rPr lang="ar-SA" dirty="0"/>
              <a:t>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الحصة1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مراجعة وتوليف.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6024043" y="33802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إملاء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تحديد عناصر تصميم نص حجاجي.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(ح1)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رسالة  قصيرة للإقناع.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03200" y="3839548"/>
            <a:ext cx="7670079" cy="890781"/>
            <a:chOff x="1064048" y="2851205"/>
            <a:chExt cx="696349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4048" y="2851205"/>
              <a:ext cx="6963497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064048" y="3169215"/>
              <a:ext cx="56029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تثبيت </a:t>
              </a:r>
              <a:r>
                <a:rPr lang="ar-MA" sz="2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تعلماتهم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حول الظواهر الإملائية المدروسة  وتدارك تعثراتهم المتعلقة بها.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عناصر تصميم النص الحجاجي.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862444-299F-6B06-93BE-7F88FAF65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480D6C-CA10-79AA-32B9-3A99A5143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A8ECF-3DE2-D0EA-CFCF-A505222BB1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71B26-6ACA-06E1-D0EA-5D221BF18C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DCB04-F6E2-916C-3E45-B3E803653D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F84B00-2876-5E29-3840-D6CFCF2FF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EFD02-AAE1-8868-28B2-318772A2E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67446-1A46-2230-5F93-4CBB77F2CE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59CA35-B278-E409-4563-E2B5C478E2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5F92DFE-0E75-A8CB-AC4F-29D0E068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8A15-585F-1787-E023-45E482FA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B78D1C-F62E-28C7-100B-2804DF9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4C0BD-B081-89B7-7B90-7A3F9F227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6C5E3-4852-1B78-2734-70D63A1B0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A7F069-792D-6435-7282-6248D30A033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439CD-EBA3-ACAB-92D2-23AD5114F8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AF51B-0CF0-0D89-8867-895FAD23FE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1E512-0B90-E36B-2BA2-9CD0DC5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2B3FE0-A63C-E61E-E559-4908F8D2C1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9CC3B-D906-6925-A584-4AC242514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0AB4F-94D8-1157-AAC8-D334A4F9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26B477E-5434-52EC-E576-6229FD3E866D}"/>
              </a:ext>
            </a:extLst>
          </p:cNvPr>
          <p:cNvSpPr txBox="1">
            <a:spLocks/>
          </p:cNvSpPr>
          <p:nvPr/>
        </p:nvSpPr>
        <p:spPr>
          <a:xfrm>
            <a:off x="1633861" y="340807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7B0133-E802-D9E7-8096-640A06F37727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1CC871-70F3-0606-70A2-4892837C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25AEC56-2068-58D0-2DA3-E2B0931C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03AE67-5BF3-74B5-E2E9-AF506EC05F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67D3F-0FF7-0DF5-38B5-A7208055E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67A5DE1-95F6-1F48-E659-DC04FEA632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9123C82-C909-F62A-2EFB-BB8E8E32C50B}"/>
              </a:ext>
            </a:extLst>
          </p:cNvPr>
          <p:cNvSpPr txBox="1">
            <a:spLocks/>
          </p:cNvSpPr>
          <p:nvPr/>
        </p:nvSpPr>
        <p:spPr>
          <a:xfrm>
            <a:off x="1630713" y="4377032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ٱلْأَخْطاءِ.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68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87EE80-B7E6-047A-B257-881AE9DE6B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8DE8D-DE35-26F0-7787-7914C4177D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1288D-74AA-0C0E-9966-ABC1FB8909E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74A09-B475-C639-5E60-09AE2519BD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EC70AF-9DC8-5593-E627-EAECC251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32840E-06BB-5D62-97ED-E84A4ED3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98022-8BCE-3EA7-FD68-440A0ABACA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7AC9C-0869-9E71-4603-FB1976E585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8539FD-E8FF-4BDE-08FD-B590919A7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885D6BE2-3F41-682A-D598-29A54071747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ستتدربون على كتابة رسالة قصيرة لإقناع شخص بالقيام بسلوك  معين.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F67E57-5EC6-F162-2BC9-285ADC646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6318F-B019-9C70-FD4A-C3C93016A7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5E020-C725-4D1D-B03B-B856782DF0C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579DCE-1E84-3DA6-DED2-6E17CA63A4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64375D-56C1-BD6E-FB73-D5A7E65A5C6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C6A232-48E9-0DB8-31AE-86FF466C8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FF77F-A922-6409-7184-F1AC324A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C1CBAD-CB41-81B4-5175-52A680366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74266-39A6-F9E0-0FFE-4CFD2F36F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9563623-4166-CC83-1F49-C42C3BCCF1FC}"/>
              </a:ext>
            </a:extLst>
          </p:cNvPr>
          <p:cNvSpPr txBox="1"/>
          <p:nvPr/>
        </p:nvSpPr>
        <p:spPr>
          <a:xfrm>
            <a:off x="1123405" y="2844787"/>
            <a:ext cx="6800843" cy="194095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رِسالَةً قَصيرَةً لِإِقْناعِ شَخْصٍ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بِٱلْقِيامِ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بِسُلوكٍ مُعَيَّنٍ.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الوضعية التالية؟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1EA7C8-8AFE-03DE-F032-37CAC18A4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BA7DEC-1047-058F-214B-1C79721A8F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88FA6-EA9D-5770-E1A9-E8B214D7AD4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07F6B-349C-F410-B2AE-0074B69B3E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A988B5-EE49-937C-A118-67CDB2FBCCC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020FC5-D5DE-82DC-A182-368C3E9D8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79C19A-1F5D-DE38-C1B1-AEF70B051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0333C-86F6-D3C5-F232-D83330779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7DE8A4-C221-5AFD-BDBD-4FCAC7806B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B93B5A2-B94F-1345-6F89-8AB00D3AB31C}"/>
              </a:ext>
            </a:extLst>
          </p:cNvPr>
          <p:cNvSpPr txBox="1"/>
          <p:nvPr/>
        </p:nvSpPr>
        <p:spPr>
          <a:xfrm>
            <a:off x="696420" y="2212227"/>
            <a:ext cx="7528560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قَرَّرَتْ فَتاةٌ مُغادَرَةَ ٱلْمَدْرَسَةِ. اُكْتُب(ي) لَها رِسالَةً قَصيرَةً لِإِقْناعِها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بِٱلْعَوْدَةِ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إِلَيْها، مُقَدِّماً ثَلاثَ حُجَجٍ حَوْلَ أَهَمِّيَةِ ٱلْمَدْرَسَةِ في حَياتِنا وَفي بِناءِ مُسْتَقْبَلٍ أَفْضَلَ.</a:t>
            </a: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9273-88F1-FE6C-882E-DDE71FCD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ED39-07FA-1C6C-664D-06C71978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وأنجزوا النشاط.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3E92E8-6B6B-2D94-77DE-6A56E3C4D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47925-03C5-D665-FF5D-39E73B42D7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872B9-95F4-0C8D-BD76-F1A6297993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9C1341-C3F2-0F6F-32E6-16245645CD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5AD1B-AD24-4506-CD0C-E3DCE38A39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5B5B5D-1584-8AE0-1018-D0C8779B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571D3D-3B79-91F6-3566-2E9C5CCB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1C29A-908A-6E0D-F8F4-41E99105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52E3-D061-670D-AECA-D4BE79B89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CE13FE-FB1A-0723-7FA8-CDDFF0C47304}"/>
              </a:ext>
            </a:extLst>
          </p:cNvPr>
          <p:cNvSpPr txBox="1"/>
          <p:nvPr/>
        </p:nvSpPr>
        <p:spPr>
          <a:xfrm>
            <a:off x="696420" y="2212227"/>
            <a:ext cx="7528560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قَرَّرَتْ فَتاةٌ مُغادَرَةَ ٱلْمَدْرَسَةِ. اُكْتُب(ي) لَها رِسالَةً قَصيرَةً لِإِقْناعِها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بِٱلْعَوْدَةِ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إِلَيْها، مُقَدِّماً(ةً) ثَلاثَ حُجَجٍ حَوْلَ أَهَمِّيَةِ ٱلْمَدْرَسَةِ في حَياتِنا وَفي بِناءِ مُسْتَقْبَلٍ أَفْضَلَ.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EB3DBAD-27EA-1347-36F1-C268BD0770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78" y="1213705"/>
            <a:ext cx="867884" cy="9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9565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C76B2-A671-8D43-3BBC-E14DE3222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A9BFE-F26E-1E2A-4CB6-69629C39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من حيث الحجج المقترحة والأساليب المستعملة.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19B590-B51C-1AF7-B9F1-68B77C861F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8F72BF-B570-822C-4A72-72408B5BA6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DC081B-6B4D-0481-2AB0-4B21A49FB8C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BF24C4-5FF5-1985-AD74-A5B37943989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DD1FAE-C7E4-C506-FBEF-1FA7F39B675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49AD8E-A350-086C-16F2-08C98D956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CCAC33-3680-3D72-2493-80F42CC641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B4671B-145B-A7C8-C713-B7FBF4CCD8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9AE5F0-BB20-22F8-2DA9-C3822F9022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979F9D-7B32-7BD6-6E60-E1249F700D73}"/>
              </a:ext>
            </a:extLst>
          </p:cNvPr>
          <p:cNvSpPr txBox="1"/>
          <p:nvPr/>
        </p:nvSpPr>
        <p:spPr>
          <a:xfrm>
            <a:off x="2355296" y="2998391"/>
            <a:ext cx="3862623" cy="12258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إِنْتاجي.</a:t>
            </a:r>
          </a:p>
        </p:txBody>
      </p:sp>
    </p:spTree>
    <p:extLst>
      <p:ext uri="{BB962C8B-B14F-4D97-AF65-F5344CB8AC3E}">
        <p14:creationId xmlns:p14="http://schemas.microsoft.com/office/powerpoint/2010/main" val="193986127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1B171-FA42-8325-697E-A445218F8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ADC4A-C255-9112-AA42-E3EE04FF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قوموا بإعادة كتابة الرسالة في منازلكم مع إضافة حجج مناسبة. سنواصل في الحصة المقبلة.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35139F-D6AD-0D6F-FD09-60E952E376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3BD4AE-2761-725F-4EC1-5881C11690D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78216A-5538-3618-D086-459E6FAFFC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7B6E87-308D-2B56-7A6B-ADC2E48B3AC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88B1B-AC90-8666-1632-893C67C9C57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23D943-F717-AD22-55D7-60FB33A41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AEA786-C656-7AD7-CBD4-37F61A613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CBC0FD-7813-89B2-CE6C-909DBC0D3E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EB6E31-3603-EF7E-BFBB-87E9405593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2925BFF-D9F3-38D2-D379-0C476A4456F8}"/>
              </a:ext>
            </a:extLst>
          </p:cNvPr>
          <p:cNvSpPr txBox="1"/>
          <p:nvPr/>
        </p:nvSpPr>
        <p:spPr>
          <a:xfrm>
            <a:off x="696420" y="2212227"/>
            <a:ext cx="7528560" cy="377975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قَرَّرَتْ فَتاةٌ مُغادَرَةَ ٱلْمَدْرَسَةِ. اُكْتُب(ي) لَها رِسالَةً قَصيرَةً لِإِقْناعِها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بِٱلْعَوْدَةِ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إِلَيْها، مُقَدِّماً(ةً) ثَلاثَ حُجَجٍ حَوْلَ أَهَمِّيَةِ ٱلْمَدْرَسَةِ في حَياتِنا وَفي بِناءِ مُسْتَقْبَلٍ أَفْضَلَ.</a:t>
            </a:r>
          </a:p>
        </p:txBody>
      </p:sp>
    </p:spTree>
    <p:extLst>
      <p:ext uri="{BB962C8B-B14F-4D97-AF65-F5344CB8AC3E}">
        <p14:creationId xmlns:p14="http://schemas.microsoft.com/office/powerpoint/2010/main" val="410701728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</a:t>
            </a: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مراجعة وتوليف.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95" y="828000"/>
            <a:ext cx="730213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سنراجع في هذه الحصة دروس الإملاء التالية: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102D7-2E56-FD35-C034-76ED94568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FF45A0-DD45-0F9F-5975-A856EE5CBF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5DA39-316A-CC4D-6C08-FD8B3E8AA7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873FB-B559-B1BF-695D-F11CD9EF8B2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93BD44-FA5C-0A79-414F-4DFD325B55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F55B3-C455-135B-E6F3-2E6BD2BA6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6CBAC-4B70-9434-7FEF-AE7A64CCA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AA974-0122-535B-145C-1C44B96CA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438F06-72E8-DCB5-7CF5-0CF0937B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CB1AB3-79CA-FCC9-5BD9-1BB7834C70E7}"/>
              </a:ext>
            </a:extLst>
          </p:cNvPr>
          <p:cNvSpPr/>
          <p:nvPr/>
        </p:nvSpPr>
        <p:spPr>
          <a:xfrm>
            <a:off x="1290951" y="2306320"/>
            <a:ext cx="6522089" cy="341376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هَمْزَتا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وَٱلْقَطْعِ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ٱلْمُتَطَرِّفَةُ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ٱلْمُتَوَسِّطَةُ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ctr" rtl="1"/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9616B-572C-11BD-E827-361E8E36C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7138DE-6837-79C9-8E94-505A9056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880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بطريقة التمييز بين همزة الوصل وهمزة القطع؟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B1C0BE-3858-F2F1-0D07-780BD5D13E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E6A331-6F9E-692C-7D87-44636F71236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82EDA8-B3A6-55AD-D465-8A14E6464A4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FC6D3-913E-DB6B-7036-3DECE812BA6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0752A7-CD56-2795-8BC8-BEFB9800DF5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CA1238-CCFB-DD04-46C5-A7B42151AD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2F102F-6105-0B7D-209B-C0A0E23F9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4D33BF-579E-0F39-E0E0-1796FEF68B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061584-87D6-0D99-D433-32ADE5A7D2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7C131AE-06C9-5AB5-179A-932499AE73FF}"/>
              </a:ext>
            </a:extLst>
          </p:cNvPr>
          <p:cNvSpPr/>
          <p:nvPr/>
        </p:nvSpPr>
        <p:spPr>
          <a:xfrm>
            <a:off x="782320" y="3246960"/>
            <a:ext cx="7579360" cy="13716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نُمَيِّزُ بَيْنَ هَمْزَتَيِ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وَٱلْقَطْعِ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02137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D7466-9910-99E1-23A1-240C20592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8F66B-9DDA-EF8A-5869-352F60BD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95" y="828000"/>
            <a:ext cx="730213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436F9F-1492-9AE4-479B-DF1C74FD4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2A48D8-ED9F-5909-B16F-DBA357D824D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55AAB7-800C-0BF1-B45A-AF584D3D254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C7A6A-8FF8-36C6-5D9D-70AA2B3E9C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E7553F-0A8A-E05C-38F9-9BCCDE95F97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28E47-E8D0-070F-6D2C-8A5C169C0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96B9B5-8110-75AE-DCDA-677E0C74C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B1194F-30E6-768C-44AC-6F358FE112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3CB69C-1E9F-4CAE-93B3-869AA18E56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415241-047E-66CD-44AE-FFEBD7CD7CD9}"/>
              </a:ext>
            </a:extLst>
          </p:cNvPr>
          <p:cNvSpPr txBox="1"/>
          <p:nvPr/>
        </p:nvSpPr>
        <p:spPr>
          <a:xfrm>
            <a:off x="5418363" y="3744742"/>
            <a:ext cx="3240000" cy="2088000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36000" tIns="36000" rIns="36000" bIns="360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b="0" dirty="0"/>
              <a:t>أَرْسُمُها </a:t>
            </a:r>
            <a:r>
              <a:rPr lang="ar-MA" sz="3600" dirty="0">
                <a:solidFill>
                  <a:srgbClr val="C00000"/>
                </a:solidFill>
              </a:rPr>
              <a:t>هَمْزَةَ قَطْعٍ </a:t>
            </a:r>
            <a:r>
              <a:rPr lang="ar-MA" sz="3600" b="0" dirty="0"/>
              <a:t>إِذا نَطَقْتُها بَعْدَ </a:t>
            </a:r>
            <a:r>
              <a:rPr lang="ar-MA" sz="3600" b="0" dirty="0" err="1"/>
              <a:t>ٱلْواوِ</a:t>
            </a:r>
            <a:r>
              <a:rPr lang="ar-MA" sz="3600" b="0" dirty="0"/>
              <a:t>:</a:t>
            </a:r>
            <a:br>
              <a:rPr lang="fr-MA" sz="3600" b="0" dirty="0"/>
            </a:br>
            <a:r>
              <a:rPr lang="ar-MA" sz="4400" dirty="0">
                <a:solidFill>
                  <a:srgbClr val="C00000"/>
                </a:solidFill>
              </a:rPr>
              <a:t>أَ</a:t>
            </a:r>
            <a:r>
              <a:rPr lang="ar-MA" sz="4400" dirty="0"/>
              <a:t>يّامٌ</a:t>
            </a:r>
            <a:r>
              <a:rPr lang="ar-MA" sz="3600" b="0" dirty="0"/>
              <a:t> </a:t>
            </a:r>
            <a:r>
              <a:rPr lang="ar-MA" sz="4400" dirty="0"/>
              <a:t>و</a:t>
            </a:r>
            <a:r>
              <a:rPr lang="fr-MA" sz="4400" dirty="0"/>
              <a:t> </a:t>
            </a:r>
            <a:r>
              <a:rPr lang="ar-MA" sz="4400" dirty="0">
                <a:solidFill>
                  <a:srgbClr val="C00000"/>
                </a:solidFill>
              </a:rPr>
              <a:t>أَ</a:t>
            </a:r>
            <a:r>
              <a:rPr lang="ar-MA" sz="4400" dirty="0"/>
              <a:t>يّام</a:t>
            </a:r>
            <a:endParaRPr lang="fr-FR" sz="3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A511F05-654F-499E-318E-E9C0FE6B77B6}"/>
              </a:ext>
            </a:extLst>
          </p:cNvPr>
          <p:cNvSpPr txBox="1"/>
          <p:nvPr/>
        </p:nvSpPr>
        <p:spPr>
          <a:xfrm>
            <a:off x="2480340" y="1992227"/>
            <a:ext cx="4404996" cy="1200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algn="ctr" rtl="1"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dirty="0"/>
              <a:t>أَنْطِقُ ٱلْكَلِمَةَ بَعْدَ حَرْفِ </a:t>
            </a:r>
            <a:r>
              <a:rPr lang="ar-MA" sz="4000" dirty="0" err="1"/>
              <a:t>ٱلْواوِ</a:t>
            </a:r>
            <a:r>
              <a:rPr lang="ar-MA" sz="4000" dirty="0"/>
              <a:t>.</a:t>
            </a:r>
            <a:endParaRPr lang="fr-FR" sz="40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9785FD-96A1-D371-D208-2BEA23AA325F}"/>
              </a:ext>
            </a:extLst>
          </p:cNvPr>
          <p:cNvSpPr txBox="1"/>
          <p:nvPr/>
        </p:nvSpPr>
        <p:spPr>
          <a:xfrm>
            <a:off x="532985" y="3719644"/>
            <a:ext cx="3240000" cy="2088000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36000" tIns="36000" rIns="36000" bIns="36000" anchor="t" anchorCtr="0">
            <a:no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أَرْسُمُها </a:t>
            </a:r>
            <a:r>
              <a:rPr lang="ar-MA" b="1" dirty="0">
                <a:solidFill>
                  <a:srgbClr val="C00000"/>
                </a:solidFill>
              </a:rPr>
              <a:t>هَمْزَةَ وَصْلٍ </a:t>
            </a:r>
            <a:r>
              <a:rPr lang="ar-MA" dirty="0"/>
              <a:t>إِذا لَمْ أَنْطِقْها بَعْدَ </a:t>
            </a:r>
            <a:r>
              <a:rPr lang="ar-MA" dirty="0" err="1"/>
              <a:t>ٱلْواوِ</a:t>
            </a:r>
            <a:r>
              <a:rPr lang="ar-MA" dirty="0"/>
              <a:t>:</a:t>
            </a:r>
            <a:endParaRPr lang="fr-MA" dirty="0"/>
          </a:p>
          <a:p>
            <a:r>
              <a:rPr lang="ar-MA" sz="4400" b="1" dirty="0">
                <a:solidFill>
                  <a:srgbClr val="C00000"/>
                </a:solidFill>
              </a:rPr>
              <a:t>اُ</a:t>
            </a:r>
            <a:r>
              <a:rPr lang="ar-MA" sz="4400" b="1" dirty="0"/>
              <a:t>كْتُبْ وَ</a:t>
            </a:r>
            <a:r>
              <a:rPr lang="fr-MA" sz="4400" b="1" dirty="0"/>
              <a:t> </a:t>
            </a:r>
            <a:r>
              <a:rPr lang="ar-MA" sz="4400" b="1" dirty="0" err="1">
                <a:solidFill>
                  <a:srgbClr val="C00000"/>
                </a:solidFill>
              </a:rPr>
              <a:t>ٱ</a:t>
            </a:r>
            <a:r>
              <a:rPr lang="ar-MA" sz="4400" b="1" dirty="0" err="1"/>
              <a:t>كْتُبْ</a:t>
            </a:r>
            <a:endParaRPr lang="ar-MA" sz="4400" b="1" dirty="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078600-F46E-CA8E-0C25-A7E376A33669}"/>
              </a:ext>
            </a:extLst>
          </p:cNvPr>
          <p:cNvSpPr/>
          <p:nvPr/>
        </p:nvSpPr>
        <p:spPr>
          <a:xfrm>
            <a:off x="5614824" y="2622198"/>
            <a:ext cx="1746106" cy="1979999"/>
          </a:xfrm>
          <a:prstGeom prst="arc">
            <a:avLst>
              <a:gd name="adj1" fmla="val 16471767"/>
              <a:gd name="adj2" fmla="val 275724"/>
            </a:avLst>
          </a:prstGeom>
          <a:ln w="38100">
            <a:solidFill>
              <a:srgbClr val="565F8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A9A8F0FA-FA7E-004D-FCE0-04DD37533FA7}"/>
              </a:ext>
            </a:extLst>
          </p:cNvPr>
          <p:cNvSpPr/>
          <p:nvPr/>
        </p:nvSpPr>
        <p:spPr>
          <a:xfrm flipH="1">
            <a:off x="1977140" y="2622198"/>
            <a:ext cx="1746106" cy="1979999"/>
          </a:xfrm>
          <a:prstGeom prst="arc">
            <a:avLst>
              <a:gd name="adj1" fmla="val 16471767"/>
              <a:gd name="adj2" fmla="val 275724"/>
            </a:avLst>
          </a:prstGeom>
          <a:ln w="38100">
            <a:solidFill>
              <a:srgbClr val="565F8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5707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5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086C4-EE17-67F2-5FA8-81CCDA8B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85C9F-D82D-9241-D894-53D984DE8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880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E91096-EE10-422F-7F7A-93DB018C0D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AF42AE-2A3F-3327-2CDE-8DBD19C64A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16D356-5D25-CAB6-1A77-0831797C773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6C08A0-A68D-4753-E38E-070C3AEADA8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0BBE38-4FD7-E6AB-CA3F-784EFD8883A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E50746-F825-6F97-48CC-FFBE464161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2DB31D-CAC5-B4A1-3161-C1D495312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FE146F-1DA6-273E-D477-E9A31D757A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4DD3AC-D394-A71C-BCCD-2C78CD1750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9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6D9D9F-434D-1BD6-F27C-EC2D48497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3020539" y="2312400"/>
            <a:ext cx="2899793" cy="289979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5501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A350E-483B-0DF0-1B02-3A0C1AA26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5AB15-BF0E-E47B-8FD5-FA301720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880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الكلمة مع رسم الهمزة المناسبة.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240743-CFB8-778B-5B43-D90B3F951A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A390FE-F2F6-FA57-48B8-A53FDD310E4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7B166F-FF57-21CC-6CCF-52728BE970A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AF2858-7510-6818-14A8-BD6003AFFD2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23A565-6FFC-2B5C-E64D-7984683BFF3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C9D256-27FB-1AE8-4CBF-ABF8AC5C60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874A50-FAF8-AC11-AAB4-2566CBF01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535244-A335-0BB8-49BE-BA2E33A305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7422F0-19F7-E5A0-9B00-2D748F4A27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786C3EA-B82F-1FC4-022F-50A97BB9A505}"/>
              </a:ext>
            </a:extLst>
          </p:cNvPr>
          <p:cNvSpPr txBox="1"/>
          <p:nvPr/>
        </p:nvSpPr>
        <p:spPr>
          <a:xfrm>
            <a:off x="4131424" y="3066370"/>
            <a:ext cx="1827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2E2BDD-277E-017F-9CA2-5E8A1DE64D85}"/>
              </a:ext>
            </a:extLst>
          </p:cNvPr>
          <p:cNvSpPr txBox="1"/>
          <p:nvPr/>
        </p:nvSpPr>
        <p:spPr>
          <a:xfrm>
            <a:off x="3210436" y="3066370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عتِذارٌ 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721196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22C7-D05A-34D4-B70D-078E5929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88053-1631-FDCE-2AB8-EDBDF95D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من يشرح كيف عرف أن الأمر يتعلق بهمزة وصل؟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91A176-2963-2464-44EB-0635EAC80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316C4-9F69-EB41-5945-9BEE5BBFD0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0526D-892C-63B2-F4A6-B252038ABC2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59B6C-3804-0A50-B51C-75E1F5E6CA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BD317-E1AC-8904-C600-ADB8A9AE80F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D5A523-22EC-7F16-8CA1-E2305226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2C0F4-2E38-2DBA-59E4-502D54FF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9BB91-FD0D-1363-7F9A-E6C9E7C70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E0C1C-8810-E644-BB95-C5C24F49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E3627FE-506E-3CFE-85F3-30D2889B0850}"/>
              </a:ext>
            </a:extLst>
          </p:cNvPr>
          <p:cNvSpPr txBox="1"/>
          <p:nvPr/>
        </p:nvSpPr>
        <p:spPr>
          <a:xfrm>
            <a:off x="4500134" y="3010794"/>
            <a:ext cx="544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اِ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D03E601-31AE-1021-B3C5-48A6E0775392}"/>
              </a:ext>
            </a:extLst>
          </p:cNvPr>
          <p:cNvSpPr txBox="1"/>
          <p:nvPr/>
        </p:nvSpPr>
        <p:spPr>
          <a:xfrm>
            <a:off x="3185088" y="3066370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عتِذارٌ 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040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FE3F0-D8EC-D71C-CB50-0A0B2E064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75585-931F-A440-C008-0749A9D3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880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الكلمة مع رسم الهمزة المناسبة.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8E79D4-BCD6-14BD-466F-61B68857F6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F43B90-E15C-3975-D881-F09E258D0D6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2778CB-F101-6298-A196-4A4D4B0725A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DA74CE-BD28-F0B3-C3F6-EAC54EC8FB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C7887-73F6-A485-5433-2CA97B89CBB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6EC6D9-924D-D8F4-A990-5A96EE83DF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451F93-C126-0A39-38C3-D550C2E77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09D901-CA56-5CD9-E4C3-5DE8DDB550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49F615-2C53-A2D0-1EAE-053E27FA27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10C8FB-F083-5318-D18F-77D239319583}"/>
              </a:ext>
            </a:extLst>
          </p:cNvPr>
          <p:cNvSpPr txBox="1"/>
          <p:nvPr/>
        </p:nvSpPr>
        <p:spPr>
          <a:xfrm>
            <a:off x="4131424" y="3066370"/>
            <a:ext cx="1827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25F0D6-CB1A-0BBC-2483-3F03C1CC4C84}"/>
              </a:ext>
            </a:extLst>
          </p:cNvPr>
          <p:cNvSpPr txBox="1"/>
          <p:nvPr/>
        </p:nvSpPr>
        <p:spPr>
          <a:xfrm>
            <a:off x="3185088" y="3066370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بْريقٌ 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303138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42B70-9BE9-D4A1-2CA7-B75B62B9B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71235C-EE9C-1745-1606-07FE843A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من يشرح كيف عرف أن الأمر يتعلق بهمزة قطع؟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485751-5762-2E67-680F-158849C0BF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025A50-B057-C543-1443-D4A18A727D2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06D2C6-431A-ACE0-F56B-5F844FA3384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598252-7912-489C-4966-E1018A8FDA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2CA2CE-2EB6-AAC5-D81E-261C89AE16E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805C9A3-E1D2-1D21-016D-B536336128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E99D01-35B6-168D-F95E-0550D375A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C09082-A647-B66B-3833-102659D216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292C77-EB83-DE2C-97AB-E85F0DF3EF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1A8C1D-BAD1-4C3C-A0B5-E889E2552210}"/>
              </a:ext>
            </a:extLst>
          </p:cNvPr>
          <p:cNvSpPr txBox="1"/>
          <p:nvPr/>
        </p:nvSpPr>
        <p:spPr>
          <a:xfrm>
            <a:off x="4500134" y="3010794"/>
            <a:ext cx="544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إِ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E2D827B-E29C-0FF4-8174-2234ACC1F328}"/>
              </a:ext>
            </a:extLst>
          </p:cNvPr>
          <p:cNvSpPr txBox="1"/>
          <p:nvPr/>
        </p:nvSpPr>
        <p:spPr>
          <a:xfrm>
            <a:off x="3185088" y="3066370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بْريقٌ 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6482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9286-75CA-2C61-576B-EDD7D120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48EACE-EA2D-92D2-2684-A17528956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" y="756880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اكتبوا الكلمتين مع رسم الهمزة المناسبة.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41E16E-6C74-CF6F-EBFE-603A3B4F1B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724B19-7EC5-0DDE-4DB2-B69A2A0CC4B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655003-D981-7654-1C51-B3AE5D881E8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363DDF-7B4B-871D-2F7F-F5B75DA1ACA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D88FE6-3DB5-54B1-EBF7-0F0E0A69CE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219D8C-51C1-2D39-048D-9B5AE9587B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FE73E9-2454-30F5-E75A-CE30A46F1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194D7F-1194-8FC0-C848-94A45EC334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C138BB-83E5-831F-82E7-A2BFD3B994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136EA16-239E-F376-CE5E-EB66961B4F84}"/>
              </a:ext>
            </a:extLst>
          </p:cNvPr>
          <p:cNvSpPr txBox="1"/>
          <p:nvPr/>
        </p:nvSpPr>
        <p:spPr>
          <a:xfrm>
            <a:off x="4252200" y="2289641"/>
            <a:ext cx="1827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....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92AF5D-EDB7-FB67-441E-F771F4597278}"/>
              </a:ext>
            </a:extLst>
          </p:cNvPr>
          <p:cNvSpPr txBox="1"/>
          <p:nvPr/>
        </p:nvSpPr>
        <p:spPr>
          <a:xfrm>
            <a:off x="3043071" y="2370921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نْهارٌ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EAA28E-A171-0040-3DD3-7487B6150885}"/>
              </a:ext>
            </a:extLst>
          </p:cNvPr>
          <p:cNvSpPr txBox="1"/>
          <p:nvPr/>
        </p:nvSpPr>
        <p:spPr>
          <a:xfrm>
            <a:off x="4404769" y="3929339"/>
            <a:ext cx="1827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....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06324-C332-7EF2-8F29-0B15D617CC9E}"/>
              </a:ext>
            </a:extLst>
          </p:cNvPr>
          <p:cNvSpPr txBox="1"/>
          <p:nvPr/>
        </p:nvSpPr>
        <p:spPr>
          <a:xfrm>
            <a:off x="3043071" y="4034681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رْسُمْ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408906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A40C4-D8D0-AF73-CA6F-146AC301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06B83-7CA1-D98B-B186-CF0DA3F8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56" y="783347"/>
            <a:ext cx="699366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من يشرح كيف حدد الهمزة المناسبة في كل لكلمة؟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حالة الفعل الأمر من الفعل الثلاثي مع إعطاء أمثلة أخرى ( اكتب – اجلس...)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805AE1-B2FC-3F1A-C8C2-FD960809B7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87EF65-7988-B337-5905-59D888405A9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31B5D3-9F4A-B05F-15D3-629536886CE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F8C810-D568-A79C-0BE5-F0B87E9422E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9CAF4B-A4C5-4BC0-3243-F250D63F97D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9DBD31-7F6D-01BB-2FA8-94E0C497E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65FCE0-0BE4-95C0-4C06-651B2D232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252C5A-8FF6-37B2-6161-DE90572A85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2812C4-C11B-B754-2BBD-C359C6897E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908859-1CE4-55CE-43DC-84C3765A5A41}"/>
              </a:ext>
            </a:extLst>
          </p:cNvPr>
          <p:cNvSpPr txBox="1"/>
          <p:nvPr/>
        </p:nvSpPr>
        <p:spPr>
          <a:xfrm>
            <a:off x="4252200" y="2289641"/>
            <a:ext cx="1827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78F1ED-7512-6AC7-9707-DE869D5891CE}"/>
              </a:ext>
            </a:extLst>
          </p:cNvPr>
          <p:cNvSpPr txBox="1"/>
          <p:nvPr/>
        </p:nvSpPr>
        <p:spPr>
          <a:xfrm>
            <a:off x="3088108" y="2330281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نْهارٌ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48FB7A-A950-E247-5B3B-C08F4665267F}"/>
              </a:ext>
            </a:extLst>
          </p:cNvPr>
          <p:cNvSpPr txBox="1"/>
          <p:nvPr/>
        </p:nvSpPr>
        <p:spPr>
          <a:xfrm>
            <a:off x="4404769" y="3929339"/>
            <a:ext cx="1827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A784AC-749E-9C10-F99E-6EAE2BA8984D}"/>
              </a:ext>
            </a:extLst>
          </p:cNvPr>
          <p:cNvSpPr txBox="1"/>
          <p:nvPr/>
        </p:nvSpPr>
        <p:spPr>
          <a:xfrm>
            <a:off x="3043071" y="4034681"/>
            <a:ext cx="1594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رْسُمْ</a:t>
            </a: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D4D9D91-6CEF-50CD-72FE-1B5DD62D152F}"/>
              </a:ext>
            </a:extLst>
          </p:cNvPr>
          <p:cNvSpPr txBox="1"/>
          <p:nvPr/>
        </p:nvSpPr>
        <p:spPr>
          <a:xfrm>
            <a:off x="4410583" y="2330281"/>
            <a:ext cx="544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أَ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F97A553-4D1F-467F-B32C-B2BA9AFA8E8E}"/>
              </a:ext>
            </a:extLst>
          </p:cNvPr>
          <p:cNvSpPr txBox="1"/>
          <p:nvPr/>
        </p:nvSpPr>
        <p:spPr>
          <a:xfrm>
            <a:off x="4410583" y="3994041"/>
            <a:ext cx="544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اُ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7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2C494-C7B2-86E3-B0F7-F629CED00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293AC-AB06-4518-7EE6-902C1395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درس الهمزة المتطرفة. من يذكرنا بأنشودة قاعدة كتابتها؟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B6884E-2977-E942-30F0-48185D378B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DE8C4A-0AF8-5964-B673-28251B81690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4B5BFE-2B48-5B70-C6B8-C44BF07202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D38CC9-F9ED-3B40-EC75-1B50491762A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0CC9A-C524-705C-17D7-35E8F657A2C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4CAB1E-2486-3CC2-74C0-70E9D4F8E7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2541B2-B091-6828-8CE5-2DC1E5DE8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FEE23D-FE9D-FAFF-6451-2BC911047F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6AC7FF-5A6B-9994-36E8-E25F1A9E04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8B44E06-410A-CAF0-2EFF-B2023A686A7A}"/>
              </a:ext>
            </a:extLst>
          </p:cNvPr>
          <p:cNvSpPr txBox="1"/>
          <p:nvPr/>
        </p:nvSpPr>
        <p:spPr>
          <a:xfrm>
            <a:off x="1421764" y="3004457"/>
            <a:ext cx="5893491" cy="132802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7200" dirty="0">
                <a:solidFill>
                  <a:srgbClr val="424D7B"/>
                </a:solidFill>
              </a:rPr>
              <a:t>أُنْشودَةُ </a:t>
            </a:r>
            <a:r>
              <a:rPr lang="ar-MA" sz="7200" dirty="0" err="1">
                <a:solidFill>
                  <a:srgbClr val="424D7B"/>
                </a:solidFill>
              </a:rPr>
              <a:t>ٱلْهَمْزَةِ</a:t>
            </a:r>
            <a:r>
              <a:rPr lang="ar-MA" sz="7200" dirty="0">
                <a:solidFill>
                  <a:srgbClr val="424D7B"/>
                </a:solidFill>
              </a:rPr>
              <a:t> </a:t>
            </a:r>
            <a:r>
              <a:rPr lang="ar-MA" sz="7200" dirty="0" err="1">
                <a:solidFill>
                  <a:srgbClr val="424D7B"/>
                </a:solidFill>
              </a:rPr>
              <a:t>ٱلْمُتَطَرِّفَةِ</a:t>
            </a:r>
            <a:r>
              <a:rPr lang="ar-MA" sz="7200" dirty="0">
                <a:solidFill>
                  <a:srgbClr val="424D7B"/>
                </a:solidFill>
              </a:rPr>
              <a:t>.</a:t>
            </a:r>
            <a:endParaRPr lang="fr-FR" sz="72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3953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262B4-91D4-8AE6-0478-71885E393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D4350-B829-6A7C-E2D9-7DAA02ADF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جماعة.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E09847-6B24-663B-E3B6-1BC8C080C2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D297B4-D750-03D0-1DB2-0D50E04E4AA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36945-797E-1D9D-CEB2-58DAD39CF75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B95E8A-0A2F-C002-CFD1-95327A9E71B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4C6027-EA80-F045-6D56-1CF7E4A7EE3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04AAA3-6426-0688-FD75-74A835C670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B69C47-216B-C822-3CCE-3C7F96870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C3F905-6B2B-F71C-7F16-65DD7D53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249C50-C4BE-10FC-2C0F-AFE89ED3B3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4D9CFE-7976-896F-6DAF-2A9F33A922D3}"/>
              </a:ext>
            </a:extLst>
          </p:cNvPr>
          <p:cNvSpPr txBox="1"/>
          <p:nvPr/>
        </p:nvSpPr>
        <p:spPr>
          <a:xfrm>
            <a:off x="1760547" y="2277179"/>
            <a:ext cx="4294708" cy="34778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فَتْحٌ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عَلى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كَسْرٌ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ضَمٌّ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ٱلْواوِ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سُكونٌ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قَبْلَها مَدٌّ                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ٱلسَّطْرِ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142638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88BAA-5F44-890D-5790-19275D734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2B260-AE3F-B1BA-8975-EC5055F8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على ألواحكم. اكتبوا الهمزة في آخر كل كلمة. 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1C92DB-3311-3F39-64A5-79A3087C2C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B90000-A8E8-3394-3454-E96E9F7AEC4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966E52-948A-0403-B049-15F3985E0BE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AED52E-238F-2EA6-B4EB-0D42B455EB1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A1B3C3-330D-1179-4814-CA5AA460298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DD885F-8ECB-FFE7-0B95-7D5561D1F8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FBA214-ADF4-48D0-CC2E-5A3E6D598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10EA44-4F07-3957-DEDB-A5B0AC04B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1E0C38-564B-CAA3-07C1-9452E8D8F1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CEC7EE5-75F4-CDC5-C427-3AFC00101404}"/>
              </a:ext>
            </a:extLst>
          </p:cNvPr>
          <p:cNvSpPr txBox="1"/>
          <p:nvPr/>
        </p:nvSpPr>
        <p:spPr>
          <a:xfrm>
            <a:off x="3088107" y="2330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مُهْتَرِ...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D1755C-98B7-A2BA-14AE-8A272D5D261D}"/>
              </a:ext>
            </a:extLst>
          </p:cNvPr>
          <p:cNvSpPr txBox="1"/>
          <p:nvPr/>
        </p:nvSpPr>
        <p:spPr>
          <a:xfrm>
            <a:off x="3180249" y="376284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مَمْلو..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137043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B8BBB-4A6D-1DA0-C618-4ED09CC65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8E76EC-7324-D20E-8CBA-6E57F9ECD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 من يشرح كيف حدد الرسم المناسب للهمزة في آخر كل لكلمة؟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313821-3341-B75A-9C15-E0B8CEBB39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AFB13D-2F84-E4B6-81DC-2A9B479ADB4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3E162-CB28-A316-6231-E435E403D31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18B6BC-0B14-F324-5484-A43CBF7669A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E9B163-A40D-4138-ECF8-E1A287800EA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8273B-B1E2-AF3D-7744-6D1097FBBF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487D7C-C9A4-2374-42F3-32E50C98E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03443E-DE59-E478-F628-F533E8BD97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1B954B-345B-BC02-D592-E51BC7B731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5C02BCC-66A8-54F9-10C0-4CD08C867950}"/>
              </a:ext>
            </a:extLst>
          </p:cNvPr>
          <p:cNvSpPr txBox="1"/>
          <p:nvPr/>
        </p:nvSpPr>
        <p:spPr>
          <a:xfrm>
            <a:off x="3088107" y="2330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مُهْتَرِ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5855E9-10DB-F481-A60C-85B667E2DFE2}"/>
              </a:ext>
            </a:extLst>
          </p:cNvPr>
          <p:cNvSpPr txBox="1"/>
          <p:nvPr/>
        </p:nvSpPr>
        <p:spPr>
          <a:xfrm>
            <a:off x="3210436" y="379332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مَمْلو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ءٌ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710261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1CDC3-6CDA-2A11-AA7A-4A76674E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6EF57B-01C6-1CCA-8D43-1FE68234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على ألواحكم. اكتبوا الهمزة في آخر كل كلمة. 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ECBC51-D2E5-0E29-0305-587925E131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F873D9-3ED3-5BE0-5649-E34B6F31866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9B625F-2404-3F52-AC8C-AA95AEB2222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5C495B-F4D7-424D-830E-1D54B7E7B4D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4DA2FA-20E6-5ADB-8E52-754999B1B22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1431046-336C-1B18-A55F-4A37F4A8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91A79C-01A7-0869-386C-875ADE966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888526-E743-D8E8-D8FB-4642AE55C7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C7D686-9756-D30B-E3F9-25740EA5E9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A9A8489-25DA-F245-AD53-6B60C9D30242}"/>
              </a:ext>
            </a:extLst>
          </p:cNvPr>
          <p:cNvSpPr txBox="1"/>
          <p:nvPr/>
        </p:nvSpPr>
        <p:spPr>
          <a:xfrm>
            <a:off x="3088107" y="2330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سَما...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1E6267A-946D-BDDF-99D1-08628BE4BDB1}"/>
              </a:ext>
            </a:extLst>
          </p:cNvPr>
          <p:cNvSpPr txBox="1"/>
          <p:nvPr/>
        </p:nvSpPr>
        <p:spPr>
          <a:xfrm>
            <a:off x="3180249" y="376284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دِفْ..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459793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CC322-2D8E-2E99-8AAA-881A175A1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62EEFF-FD1F-6AE9-2AB9-370CD0A9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 من يشرح كيف حدد الرسم المناسب للهمزة في آخر كل لكلمة؟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B83857-0043-294D-96D3-B83960B398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BE1647-C643-D065-EBDD-B3ABB9AA39C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A6645-69D5-EAE6-4806-EADA9DE973E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2B2E0E-3900-05F5-E363-0B29E5EC8D2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62F9AD-E942-90D9-24AC-F16307C07A6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4007533-943C-5940-5460-E6E2A277F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C2B092-23FC-DEF7-2CA0-42602950E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566B86-A8C7-34FE-62BB-B396506322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410908-36E9-E2D0-F69E-5E4084E688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880233-0405-33B6-D49D-7054D4B90A4A}"/>
              </a:ext>
            </a:extLst>
          </p:cNvPr>
          <p:cNvSpPr txBox="1"/>
          <p:nvPr/>
        </p:nvSpPr>
        <p:spPr>
          <a:xfrm>
            <a:off x="3088107" y="2330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سَما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ءٌ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E50C8B-097E-899C-27DF-C536D692D65E}"/>
              </a:ext>
            </a:extLst>
          </p:cNvPr>
          <p:cNvSpPr txBox="1"/>
          <p:nvPr/>
        </p:nvSpPr>
        <p:spPr>
          <a:xfrm>
            <a:off x="3180249" y="376284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دِفْ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ءٌ</a:t>
            </a:r>
            <a:endParaRPr lang="fr-FR" sz="8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828239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88EC6-D54F-A9AD-B16B-4F31F31CD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8734A-FC67-A127-E1D3-AF965901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ننتقل  إلى الهمزة المتوسطة. من يذكرنا بقاعدة كتابتها 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0C5174-586C-7330-3C59-4DB604067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6F3B03-20DF-19B5-D2E6-7C4D1AA8298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EF95E-70B3-6CB8-04D2-C8E6B8E6046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C3C8F3-E3CB-30DB-9AFC-7F6FC2BBEB1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BFAD5B-1CE9-158F-7AB2-85E33FC656D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44F2AE-42A7-0B4F-1083-B9749C14AF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E05A13-C8C5-3ED8-9F55-41E1F2C92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FBC45B-CE5B-D6AD-C38F-0937E43D84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1FE5F2-8F37-62A7-DDB7-80875713C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0BFED5-ECC8-1BAE-0D9E-E507BE009310}"/>
              </a:ext>
            </a:extLst>
          </p:cNvPr>
          <p:cNvSpPr txBox="1"/>
          <p:nvPr/>
        </p:nvSpPr>
        <p:spPr>
          <a:xfrm>
            <a:off x="755133" y="3051641"/>
            <a:ext cx="7855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أُحَدِّدُ </a:t>
            </a:r>
            <a:r>
              <a:rPr lang="ar-MA" sz="54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ٱلرَّسْمَ</a:t>
            </a:r>
            <a:r>
              <a:rPr lang="ar-MA" sz="5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</a:t>
            </a:r>
            <a:r>
              <a:rPr lang="ar-MA" sz="5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لِلْهَمْزَةِ </a:t>
            </a:r>
            <a:r>
              <a:rPr lang="ar-MA" sz="54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ٱلْمُتَوَسِّطَةِ</a:t>
            </a:r>
            <a:r>
              <a:rPr lang="ar-MA" sz="5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983154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34686-FBEB-E5FD-58EE-7E9B3357E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051A6-8A2F-D26A-6E15-63F76405F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D29407-132C-E0F5-27FE-47471CB9F5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1D234D-1E82-5C59-A60C-A9F9030BA00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6C79E-5398-6DAA-AADB-F3185DFF337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4DA54E-43B3-1F15-FAAB-943C970F12A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0593E2-C584-3C3C-74EB-9C0A1EDA3A7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4C7A657-F2CE-64A4-1E8C-4DB9CC693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6A422C-03F9-7804-7F4A-2FC221423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89B33C-2E8E-402C-6C5D-8DE69E0D3E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EB4254-62B9-18A3-8524-1176AD8A33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3C2C016-8486-B26D-4534-6F602E95AB84}"/>
              </a:ext>
            </a:extLst>
          </p:cNvPr>
          <p:cNvSpPr txBox="1"/>
          <p:nvPr/>
        </p:nvSpPr>
        <p:spPr>
          <a:xfrm>
            <a:off x="682954" y="2924828"/>
            <a:ext cx="7241295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ٱلْحَرَكَةَ </a:t>
            </a:r>
            <a:r>
              <a:rPr lang="ar-MA" sz="3600" dirty="0" err="1"/>
              <a:t>ٱلْأَسْبَقَ</a:t>
            </a:r>
            <a:r>
              <a:rPr lang="ar-MA" sz="3600" dirty="0"/>
              <a:t> مِنْ بَينِهِما وَفْقَ </a:t>
            </a:r>
            <a:r>
              <a:rPr lang="ar-MA" sz="3600" dirty="0" err="1"/>
              <a:t>ٱلتَّرْتيبِ</a:t>
            </a:r>
            <a:r>
              <a:rPr lang="ar-MA" sz="3600" dirty="0"/>
              <a:t> ٱلتّالي:</a:t>
            </a:r>
            <a:endParaRPr lang="fr-FR" sz="3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355AC6-69CB-0E5D-74DF-51D7760C58AC}"/>
              </a:ext>
            </a:extLst>
          </p:cNvPr>
          <p:cNvSpPr txBox="1"/>
          <p:nvPr/>
        </p:nvSpPr>
        <p:spPr>
          <a:xfrm>
            <a:off x="629568" y="5658077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 حَسَبَ ٱلْحَرَكَةِ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ٱلْأَسْبَقِ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FD39235-55C2-7D90-DE8C-75E585DE2252}"/>
              </a:ext>
            </a:extLst>
          </p:cNvPr>
          <p:cNvSpPr/>
          <p:nvPr/>
        </p:nvSpPr>
        <p:spPr>
          <a:xfrm>
            <a:off x="8010935" y="2052622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DC63892-DE96-5B87-0E34-43048238D776}"/>
              </a:ext>
            </a:extLst>
          </p:cNvPr>
          <p:cNvSpPr/>
          <p:nvPr/>
        </p:nvSpPr>
        <p:spPr>
          <a:xfrm>
            <a:off x="8065761" y="302773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84EFAA9-3E7E-BD4C-4002-966B760943A0}"/>
              </a:ext>
            </a:extLst>
          </p:cNvPr>
          <p:cNvSpPr/>
          <p:nvPr/>
        </p:nvSpPr>
        <p:spPr>
          <a:xfrm>
            <a:off x="7931400" y="574772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C5A52EC-B4B1-8F1A-EEA8-11EAC0A483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4722" y="3832523"/>
            <a:ext cx="2349544" cy="171058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9A0722D1-35F6-D1BB-AC6B-9CC04B635EE9}"/>
              </a:ext>
            </a:extLst>
          </p:cNvPr>
          <p:cNvSpPr/>
          <p:nvPr/>
        </p:nvSpPr>
        <p:spPr>
          <a:xfrm>
            <a:off x="4993970" y="4824185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AAEF429-E290-AD37-EA00-3ED40CEB233B}"/>
              </a:ext>
            </a:extLst>
          </p:cNvPr>
          <p:cNvSpPr/>
          <p:nvPr/>
        </p:nvSpPr>
        <p:spPr>
          <a:xfrm>
            <a:off x="4993970" y="5222372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C9F9AAC-91B2-A00B-65C4-DD3ABB76E972}"/>
              </a:ext>
            </a:extLst>
          </p:cNvPr>
          <p:cNvSpPr/>
          <p:nvPr/>
        </p:nvSpPr>
        <p:spPr>
          <a:xfrm>
            <a:off x="5081352" y="4362603"/>
            <a:ext cx="297662" cy="23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3C93319E-31F7-F9FE-659D-5FE05382A112}"/>
              </a:ext>
            </a:extLst>
          </p:cNvPr>
          <p:cNvSpPr/>
          <p:nvPr/>
        </p:nvSpPr>
        <p:spPr>
          <a:xfrm>
            <a:off x="4994124" y="3946921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24" name="Google Shape;2106;p52">
            <a:extLst>
              <a:ext uri="{FF2B5EF4-FFF2-40B4-BE49-F238E27FC236}">
                <a16:creationId xmlns:a16="http://schemas.microsoft.com/office/drawing/2014/main" id="{5799B87F-D4A7-37CF-2016-E9EA60659E90}"/>
              </a:ext>
            </a:extLst>
          </p:cNvPr>
          <p:cNvSpPr txBox="1"/>
          <p:nvPr/>
        </p:nvSpPr>
        <p:spPr>
          <a:xfrm flipH="1">
            <a:off x="689082" y="1841061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يوجَدُ قَبْلَها؛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372473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6A783-C5BB-DD29-4029-08FA9E70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80FD67-25EA-55EA-4A40-A6AE7DF10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على ألواحكم. اكتبوا الهمزة في وسط كل كلمة. 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FFBB5C-56EF-F0D6-286B-B044A8A5A6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3FB75E-86CB-7F7F-2C88-A39E8932D99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4D18D6-333B-7F16-3059-EBC7A7C92DA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8413CE-2250-9413-0508-CFC3FC2BAA2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A43243-BA12-4FD1-1610-A5712E75CA5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F0493A4-0FE4-1A6C-CEB3-9A0BD7D494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62BBCB-D36D-F19B-DDBE-7A697994C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B7A665-1505-A8C6-E611-2DE3DD6F66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249EF16-3647-D646-36F5-596CAFF4EF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72C51ED-83D1-7EC8-3EAE-33D9FC8F1FF9}"/>
              </a:ext>
            </a:extLst>
          </p:cNvPr>
          <p:cNvSpPr txBox="1"/>
          <p:nvPr/>
        </p:nvSpPr>
        <p:spPr>
          <a:xfrm>
            <a:off x="2949073" y="210556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رِ.....ـةٌ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D029FB3-2684-03F5-45E8-3417578A6961}"/>
              </a:ext>
            </a:extLst>
          </p:cNvPr>
          <p:cNvSpPr txBox="1"/>
          <p:nvPr/>
        </p:nvSpPr>
        <p:spPr>
          <a:xfrm>
            <a:off x="3078685" y="3854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مُـ.....</a:t>
            </a:r>
            <a:r>
              <a:rPr lang="ar-MA" sz="80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ذِّنٌ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937963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B6DA2-C535-B449-5CCE-90453B63B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99B07C-457D-63D2-A284-F090FB05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 من يشرح كيف حدد الرسم المناسب للهمزة في وسط كل لكلمة؟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4894D4-5233-A525-1E20-1FB2573D6D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DE2258-0E90-4E48-CB6B-B0AE2186B43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C3D3EA-E563-F308-B83B-92BBB0BE439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8353-392F-7F56-D18E-A7E9EF4E0C8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840B6A-0C9A-F10E-6C8B-E0B18CF3339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1E0307-8D06-538E-C2D1-214B2CE4F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07DC57-551F-6368-4FFA-DED12B936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724EA9-CB41-4461-43C9-552D4FA5A8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E49AE2-8AE3-BCE0-C626-59635A09B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787F195-76B2-4966-F3C7-A73EA7344F58}"/>
              </a:ext>
            </a:extLst>
          </p:cNvPr>
          <p:cNvSpPr txBox="1"/>
          <p:nvPr/>
        </p:nvSpPr>
        <p:spPr>
          <a:xfrm>
            <a:off x="3088107" y="2330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رِ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ئَ</a:t>
            </a:r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ـــــةٌ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7F309E-5812-B013-DAE6-3E6B7FE4FDB1}"/>
              </a:ext>
            </a:extLst>
          </p:cNvPr>
          <p:cNvSpPr txBox="1"/>
          <p:nvPr/>
        </p:nvSpPr>
        <p:spPr>
          <a:xfrm>
            <a:off x="3180249" y="376284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مُـــ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ؤَ</a:t>
            </a:r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ذِّنٌ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301048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44B18-D35D-2063-B3BF-C353B50D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1A357-051B-90A0-60F1-B63819D8B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على ألواحكم. اكتبوا الهمزة في وسط  كل كلمة. 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1EB087-1D52-9D14-6339-498F4C0084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7672D9-9808-2FA5-CFE7-EBF8EDCABDD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C6EB5-BAC2-1FCF-5EE7-E5828CC30F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96B7A3-94D8-CDEA-6155-2592B5A89C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E121A-85FC-BEFC-1403-62DD3E6FF00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216EE0-CBBC-27BA-3734-FCE772C930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E3DA1B-DF86-5BC2-C36B-4361889AE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087F19-8556-5DE2-A17C-2D7CCCBCFD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4FC6BE-68C3-8E9F-6E0E-3A3D81F884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F36DE73-783E-FDCC-0024-4E1B3C1D522E}"/>
              </a:ext>
            </a:extLst>
          </p:cNvPr>
          <p:cNvSpPr txBox="1"/>
          <p:nvPr/>
        </p:nvSpPr>
        <p:spPr>
          <a:xfrm>
            <a:off x="3088107" y="2330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مَسْــ...ولٌ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155169-176E-75E3-ADEC-ED008A52B31A}"/>
              </a:ext>
            </a:extLst>
          </p:cNvPr>
          <p:cNvSpPr txBox="1"/>
          <p:nvPr/>
        </p:nvSpPr>
        <p:spPr>
          <a:xfrm>
            <a:off x="3180249" y="376284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مَسْـ...</a:t>
            </a:r>
            <a:r>
              <a:rPr lang="ar-MA" sz="8000" b="1" dirty="0" err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لَةٌ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92755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92FDF-3D4F-9B2C-B511-4E677E97D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783C1-C268-A617-D1BA-4229F570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صححوا. من يشرح كيف حدد الرسم المناسب للهمزة في وسط كل لكلمة؟ 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DA0B45-E620-D136-B4F0-267FFEA1FC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689A07-6026-E60C-D234-25C7C97F5B0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B657BA-27B2-4E1B-2286-7764122ACA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FD8B5A-885B-38C9-3F02-25D9E67BB71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85D3EB-F238-B473-20B6-BB1DEC9FFC0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B7BD77C-2BF5-40C1-E575-F0C568F533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9A288EF-2CE3-73A6-23C3-FBE1E902D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EB9E09-2834-88E7-EC4E-915E0F96D8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E140C4-66D1-3DB6-6446-1F31345D2B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D8765F-24F6-D766-8B0D-33FE92CCE1E7}"/>
              </a:ext>
            </a:extLst>
          </p:cNvPr>
          <p:cNvSpPr txBox="1"/>
          <p:nvPr/>
        </p:nvSpPr>
        <p:spPr>
          <a:xfrm>
            <a:off x="3088107" y="233028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مَسْــ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ولٌ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1FA6A7-DDEA-97A9-4F9E-32AF4AB5B530}"/>
              </a:ext>
            </a:extLst>
          </p:cNvPr>
          <p:cNvSpPr txBox="1"/>
          <p:nvPr/>
        </p:nvSpPr>
        <p:spPr>
          <a:xfrm>
            <a:off x="3180249" y="3762841"/>
            <a:ext cx="2783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مَسْ</a:t>
            </a:r>
            <a:r>
              <a:rPr lang="ar-MA" sz="8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8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لَةٌ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76818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1B936-6AA6-CA24-99AC-12FFFC7A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0839-2DC5-E46D-E55B-9A831DCA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93039"/>
            <a:ext cx="7009037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الصفحة 163. أنجزوا النشاطين 1و4 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3ED310-0327-D33A-5BAA-2E43B654E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F6743-1445-4E14-985E-0F2FBCA5CF3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16ACC-014E-1026-A81E-3E75F838DD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51180C-31B8-115C-B99F-C93B8B8DDAF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8BB486-C5D9-05DB-F777-81334790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E40B13-45CC-BB2D-3B6C-2C8FF11D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CE5B9-E187-92A1-E391-D9F8E6F0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952D0-FD2D-A6C0-6340-37645BF09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1169DB-6AC8-EB86-CEA5-FB6B7719C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1298717-571E-F561-86B1-B6CEB5583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713" y="1778305"/>
            <a:ext cx="3150138" cy="471051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BE6B7BF-2380-0F6F-9081-DD8B23F2AF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0713" y="2431662"/>
            <a:ext cx="3150138" cy="8636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205956-02B3-D139-6C74-300B0EF648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0713" y="4395858"/>
            <a:ext cx="3150138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8938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95A8D-513C-07FB-41A8-1851229BB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F6CA8B-E41E-24AE-1E39-7AE2A47A5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93039"/>
            <a:ext cx="7009037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 ثم مطالبة التلاميذ بالتصحيح على كراساتهم.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76DC22-7FF9-7D71-6CB9-85F61149F1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B54247-A5FA-87C1-415D-F908E899AE6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009676-95D7-0DA1-BF99-FC0AADC8A68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C4A2B0-F06C-C8DF-5BC9-D309026EF40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9C9723D-2070-869F-6091-688B298D54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29F636-A98C-0759-38E0-03BDB4DB4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55CC1E-475B-3D53-D070-8C5D1BC668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4FCDE2-0438-DA3D-7830-C4147E7D0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2E9834E-1A28-4193-1E96-7C9F44C62D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03EA85-63D9-AEC5-848B-DBACB4270E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713" y="1778305"/>
            <a:ext cx="3150138" cy="471051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F12B69-474F-3DA1-F9BB-6D7EDDA2E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0713" y="2431662"/>
            <a:ext cx="3150138" cy="8636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DCB73F8-A4DB-E097-1E41-1E1152C4BC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0713" y="4395858"/>
            <a:ext cx="3150138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8614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</a:t>
            </a:r>
            <a:r>
              <a:rPr lang="ar-MA" dirty="0">
                <a:solidFill>
                  <a:srgbClr val="424D7B"/>
                </a:solidFill>
              </a:rPr>
              <a:t>إنتاج كتابي (ح1).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52320" y="3159000"/>
            <a:ext cx="51120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تصميم النص الحجاجي.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تصميم النص الحجاجي وستتدربون على تحديد عناصره.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03038-D38A-935E-7A46-190965B146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D99DA-3AE7-B43C-E8AC-6123B7B4F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1E38F-E668-A849-48BC-885D61BEA6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5C8F53-4A2A-F37E-F790-334E1C493C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173116-32B3-CB7A-1AAE-AEF2E3A7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EACF12-9E9F-C7FB-3943-58560E73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B446F-9C24-4C7C-DB8F-DF1F826E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0B53B-8113-1CE2-7117-0C2FFBB5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A5642-6D86-4C28-ADF4-9B4D08ABE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8D56EDB-6075-8D7B-F43A-8DE24592320E}"/>
              </a:ext>
            </a:extLst>
          </p:cNvPr>
          <p:cNvSpPr txBox="1"/>
          <p:nvPr/>
        </p:nvSpPr>
        <p:spPr>
          <a:xfrm>
            <a:off x="764710" y="2519616"/>
            <a:ext cx="7411452" cy="23495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أَتَعَرَّفُ تَصْميمَ ٱلنَّصِّ </a:t>
            </a:r>
            <a:r>
              <a:rPr lang="ar-MA" sz="6600" dirty="0" err="1"/>
              <a:t>ٱلْحِجاجِيِّ</a:t>
            </a:r>
            <a:r>
              <a:rPr lang="ar-MA" sz="6600" dirty="0"/>
              <a:t>، وَأَتَدَرَّبُ عَلى تَحْديدِ عَناصِرِهِ.</a:t>
            </a: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3E16-EEB9-B46A-1C95-B575EF71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A8A0B-ECFA-1825-B258-F5FF0223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يقدم تعرفا للنص الحجاجي؟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9BF5FD-6847-38CA-FC01-DF3D61DD9F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4AFB5-6E50-FBA1-7A63-AF4393CB0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BCF43-387C-5DE2-CB35-5269255F728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504F-EE2F-1944-3A42-78A12F7AAF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F249F-E641-6841-89F9-00D4DAF0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83F80-5535-5A02-0628-D8902D9D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5B3E60-AC05-71B9-5B0F-052C308C4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2D74B5-346E-EE82-40D2-60875FBE0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3A231-C848-0EE6-2C20-F9CE7E52D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D654-F27B-3EB1-7754-4415D1395AF8}"/>
              </a:ext>
            </a:extLst>
          </p:cNvPr>
          <p:cNvSpPr txBox="1"/>
          <p:nvPr/>
        </p:nvSpPr>
        <p:spPr>
          <a:xfrm>
            <a:off x="1031966" y="2855418"/>
            <a:ext cx="6892283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ٱلنَّصِّ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ٱلْحِجاجِيِّ</a:t>
            </a:r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402753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343C9-9AF5-3033-AE3B-F20CBEAB55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5FF42-141D-58E8-3D46-44C57EEDD89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23B98-8067-BFA7-3ADC-5A8CBDF0FF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E12EA-6D9F-2D50-96A7-72460086AA4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6BCA03-91F1-EC77-2485-B8CEA51FC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A03258-204E-EA08-6A26-9D43087F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68B14E-568A-3962-ECF9-E04426CF5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0594FD-9C3D-712C-DDA6-215D89EF6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058097-9397-E1B3-7501-6D81A0FD9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5C40126-451D-BE3A-EA67-970901A3E7BA}"/>
              </a:ext>
            </a:extLst>
          </p:cNvPr>
          <p:cNvSpPr txBox="1"/>
          <p:nvPr/>
        </p:nvSpPr>
        <p:spPr>
          <a:xfrm>
            <a:off x="736773" y="1704227"/>
            <a:ext cx="7614059" cy="459700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اَلنَّصُّ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ٱلْحِجاجِيُّ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نَصٌّ يَعْرِضُ رَأْيَيْنِ مُخْتَلِفَيْنِ حَوْلَ مَوْضوعٍ مُعَيَّنٍ، وَيَتَضَمَّنُ حُجَجاً وَأَدِلَّةً مُناسِبَةً لِدَعْمِ كُلِّ رَأْيٍ عَلى حِدَةٍ.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1813-183A-528A-D8D1-7DF810E3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EFC48C-DB81-E6C9-23D8-99AD6346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بمعنى الرأي؟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64C6C1-8863-779C-E599-E8BD3E27057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623426-4D2C-3927-2E4C-11F7353C8AA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308D43-D051-7B80-181E-BF2F63D465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12C46-5A76-27F5-7F5B-4509B5CDD78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AA2E5F-443A-68F6-067A-2E0CD87AA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F4D6BB-6963-1F1A-C12C-B8377DCC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B411AA-C66D-0821-BE95-82449527E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3CF8D0-0DE0-2A5A-F082-255FE4D6F1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FE1BD6-D7BF-9B6C-5E25-BB0FC3C7A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000595E-6233-9D30-124C-40686C6FCEBF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007208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0E998-433E-D24F-C2D4-7D166032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0B3975-5808-2181-ABDF-1A7C3E158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063D07-6AED-E076-8AAD-C4F4ED61971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6CF13A-2F2E-4295-15AA-A8010C613AF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DAF277-0EFB-F6C7-19E8-0573F1F02BA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776106-114A-25D5-D735-B34B597CE5E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C4895F-1B49-DD00-9DB4-66BAFCC44C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0F5A78-BAE8-E3F4-2B4D-CDFBA083D3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23229E-ACF5-654D-1991-4B31C388E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0329C7-C5FD-F1CC-B9A4-C50DB10286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DF311E-604C-A0B8-D94D-A1F909B8C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35875A-3DD6-9592-E512-A673D6ACA585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466566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8F13-DC76-2BA0-1A9D-36F410C55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C7575-963D-0829-2321-1BFB8B6A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الحجة؟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183CFA-0B0C-A3F4-66CA-7F0B492B5F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723B37-CFFE-9C15-079F-738D7567C8D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D4A77-AFF6-5009-CD5B-863AEA257A9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BD1E6B-9AE2-D715-09F3-B8FC3BB9122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50D812-D8E1-7DAC-BD26-51FAB4FAB8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DD8692-1190-845D-05E1-6F61BA909C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4022C7-FB89-8EDC-4F66-0BC82C047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EB3A24-AD9C-99F1-5AAB-9491EA8E38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0F1AC6-9433-0625-8422-FEF407CC77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5395FC-A79E-DAC8-AA52-ACD2C6824598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ٱلْحُجَّةِ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235735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2B9AC-1B92-70A7-5E7A-61FA1E34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E22A55-3B3C-7C2B-2659-1C86A2B4E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التعريف التالي؟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1B6130-7930-F2D3-1C3A-5499DAEC48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F8C73F-8436-3864-9DEB-69AEA5627BD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9FFDF-AF56-3C1C-A3FD-E27AD31F731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178ED3-91B0-0EC5-1B8F-4C27A05E2B0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070618-5D6D-27E5-0161-D508FA05A9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A6BF29-ABE4-5E27-C15B-0E0D3DB4CE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BBDE24-0270-B546-0283-CD902B5B1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67B7EF-4FEA-A422-BAC5-0752BAD505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66B296-9C4A-592D-FB14-A828CA7DAA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E4A8439E-949B-D83B-9C22-7A2762EEF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97" y="2850815"/>
            <a:ext cx="7994082" cy="194095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54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636428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CE3C3-D1C4-393A-2E08-FEF507F8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C0527B-7F16-3736-A1AE-BE44517D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رأي حول موضوع ما؟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99B5F2-7605-200E-7E72-6A9841BED08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CF1C-01FF-D52B-7FC9-2339E0BDAB4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C91B10-44B4-66D1-AF91-57EF48DBF44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50FB8-6DE2-54C2-1256-CD4214C635C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CDB3AB-D855-2001-FA7E-8C443B1BB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313BCD-E838-7F06-CE93-9D8DC47F6B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43F2F4-721E-9CC4-E4C0-16BE845B3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5F14BC-16D7-0BB8-788D-205531AA59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B8365F-9B04-7D6E-1A83-902F8206E9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BBC3EB5-1B0C-6022-C947-316224EFDBE2}"/>
              </a:ext>
            </a:extLst>
          </p:cNvPr>
          <p:cNvSpPr txBox="1"/>
          <p:nvPr/>
        </p:nvSpPr>
        <p:spPr>
          <a:xfrm>
            <a:off x="1296305" y="2905761"/>
            <a:ext cx="644144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ٱلَّتي نَسْلُكُها لِلتَّعْبيرِ عَنْ آرائِنا حَوْلَ مَوْضوعٍ ما؟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464242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011CF-34D1-1A83-1A8E-DCF99B551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A4FC804-1DF6-E981-2157-721315BA5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5F0F3D-7286-A103-EC0F-3C82EA9B9FC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CAE568-FB9D-16C3-8ADD-8AED34598F5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778792-D180-28AD-80D3-FA0574A043A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5BE44B-FB6A-FDA0-5111-7467C2BE917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EBC73F-3087-2A7D-D1AA-500F959DC8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FF6907-27F2-AF55-9A73-7841E74D2C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9EB0B9-B6BD-E9F8-687B-047EED1AF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5ACFA3-9814-7755-5F25-9D4AAF41D0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9B4B9D-4A54-EAAF-91AA-687AA55E68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916DDC-4B59-EDC2-F6E3-F5E2E8DC6807}"/>
              </a:ext>
            </a:extLst>
          </p:cNvPr>
          <p:cNvSpPr txBox="1"/>
          <p:nvPr/>
        </p:nvSpPr>
        <p:spPr>
          <a:xfrm>
            <a:off x="591326" y="2123440"/>
            <a:ext cx="7851397" cy="334843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 rtl="1">
              <a:lnSpc>
                <a:spcPct val="115000"/>
              </a:lnSpc>
              <a:buFont typeface="+mj-lt"/>
              <a:buAutoNum type="arabicPeriod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اَلرَّأْيَ وَأُعَبِّرُ عَنْه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بِشَكْلٍ واضِحٍ؛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أَبْحَثُ عَنْ حُجَجٍ داعِمَة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لَهُ؛</a:t>
            </a:r>
            <a:endParaRPr lang="ar-MA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نَصّاً مُنْسَجِماً يَتَضَمَّنُ اَلرَّأْيَ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وَٱلْحُجَجَ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مُسْتَعْمِلاً أَدَواتِ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ٱلرَّبْطِ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ٱلْمُناسِبَةَ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467238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92876-DCEE-72AF-DCD7-FD477D6B3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D1B1F41-08B0-ACE9-BD7A-F42AEEBC8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رأي مخالف لرأي معطى؟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EE42C9-0424-19B5-224D-2D3310BADFB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C3C1F9-D995-A636-D858-13947864EE3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24ADEA-87B8-B04A-36CB-42F601B2ED1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B87EF-8304-C7FE-BF48-68BF27786ED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D3389B-A05F-08E2-E5CD-3BFAA9BCB8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7CCBA7-DD57-5E47-1770-D08C6B68CF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8EBD1D-FF7B-329E-1617-03F9EC09A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681E8E8-A684-5F7E-5513-8192B802D5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7E6D97-792E-2DF5-EE3B-7CB30879DB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8D7F408-59E3-2067-8B0A-EF5836834ADC}"/>
              </a:ext>
            </a:extLst>
          </p:cNvPr>
          <p:cNvSpPr txBox="1"/>
          <p:nvPr/>
        </p:nvSpPr>
        <p:spPr>
          <a:xfrm>
            <a:off x="1017426" y="3043779"/>
            <a:ext cx="7466174" cy="186434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مَنْ يُذَكِّرُنا </a:t>
            </a:r>
            <a:r>
              <a:rPr lang="ar-MA" sz="3600" dirty="0" err="1"/>
              <a:t>بِٱلْخُطُواتِ</a:t>
            </a:r>
            <a:r>
              <a:rPr lang="ar-MA" sz="3600" dirty="0"/>
              <a:t> ٱلَّتي نَسْلُكُها لِلتَّعْبيرِ عَنِ </a:t>
            </a:r>
            <a:r>
              <a:rPr lang="ar-MA" sz="3600" dirty="0" err="1"/>
              <a:t>ٱلرَّأْيِ</a:t>
            </a:r>
            <a:r>
              <a:rPr lang="ar-MA" sz="3600" dirty="0"/>
              <a:t> </a:t>
            </a:r>
            <a:r>
              <a:rPr lang="ar-MA" sz="3600" dirty="0" err="1"/>
              <a:t>ٱلْمُخالِفِ</a:t>
            </a:r>
            <a:r>
              <a:rPr lang="ar-MA" sz="3600" dirty="0"/>
              <a:t> لِرَأْيٍ مُعْطًى؟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54108860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9F3B9-5B78-6761-8C52-BA0872DB1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4E9B16-4E4F-5C8D-CA40-E472CB520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DFA10E-B09D-1AD0-D40B-76540DA52C5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E4AEE5-EADE-F27C-1FC9-66A2ADA65F6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162C46-6894-097E-FD23-9741FBA6962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A68822-FD79-608A-6F5E-BF8A44A49C4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79A5447-114A-8511-568B-8C07A63AF1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23F49F-BDB6-1C22-5295-B4CB43B5B2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6634DF-8E62-11AA-78A7-125F21AB5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A8BA93-EBA8-7700-25E6-240A854DEF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74E766-B29F-53F2-64AF-ED6FC95795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674AFD-AA0D-2551-DF97-553C2BD963B4}"/>
              </a:ext>
            </a:extLst>
          </p:cNvPr>
          <p:cNvSpPr txBox="1"/>
          <p:nvPr/>
        </p:nvSpPr>
        <p:spPr>
          <a:xfrm>
            <a:off x="1164933" y="3898448"/>
            <a:ext cx="645134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حُجَجاً تَدْعَمُ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6F88367-7A93-16B7-86F0-84B80B47BA63}"/>
              </a:ext>
            </a:extLst>
          </p:cNvPr>
          <p:cNvSpPr/>
          <p:nvPr/>
        </p:nvSpPr>
        <p:spPr>
          <a:xfrm>
            <a:off x="7830039" y="403528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14" name="Google Shape;2106;p52">
            <a:extLst>
              <a:ext uri="{FF2B5EF4-FFF2-40B4-BE49-F238E27FC236}">
                <a16:creationId xmlns:a16="http://schemas.microsoft.com/office/drawing/2014/main" id="{B00A150B-E621-AC3E-7C19-D1494CA998F1}"/>
              </a:ext>
            </a:extLst>
          </p:cNvPr>
          <p:cNvSpPr txBox="1"/>
          <p:nvPr/>
        </p:nvSpPr>
        <p:spPr>
          <a:xfrm flipH="1">
            <a:off x="1164933" y="1732672"/>
            <a:ext cx="6450499" cy="88622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42A524-70A2-8EF1-D641-2B00808BA9CA}"/>
              </a:ext>
            </a:extLst>
          </p:cNvPr>
          <p:cNvSpPr txBox="1"/>
          <p:nvPr/>
        </p:nvSpPr>
        <p:spPr>
          <a:xfrm>
            <a:off x="1164938" y="2752899"/>
            <a:ext cx="6450497" cy="9565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أَعْرِضُ فِكْرَةً مُخالِفَةً؛</a:t>
            </a:r>
            <a:endParaRPr lang="fr-FR" sz="3600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6A3485D-6B32-78F6-2EC0-4EBD56D6AA05}"/>
              </a:ext>
            </a:extLst>
          </p:cNvPr>
          <p:cNvSpPr/>
          <p:nvPr/>
        </p:nvSpPr>
        <p:spPr>
          <a:xfrm>
            <a:off x="7830039" y="192102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1455371-15EE-0519-7BDE-7B0236DC852E}"/>
              </a:ext>
            </a:extLst>
          </p:cNvPr>
          <p:cNvSpPr/>
          <p:nvPr/>
        </p:nvSpPr>
        <p:spPr>
          <a:xfrm>
            <a:off x="7830039" y="297815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9DA4275-694C-C67E-E1D4-A5E33D1CBCDB}"/>
              </a:ext>
            </a:extLst>
          </p:cNvPr>
          <p:cNvSpPr txBox="1"/>
          <p:nvPr/>
        </p:nvSpPr>
        <p:spPr>
          <a:xfrm>
            <a:off x="1164932" y="4877209"/>
            <a:ext cx="6560595" cy="14642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تَضُمُّ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وَٱلْحُجَجَ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ٱلدّاعِمَةَ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لَهُ، مُسْتَعْمِلاً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E3FEC08-5012-890C-F976-0A10661C5B7E}"/>
              </a:ext>
            </a:extLst>
          </p:cNvPr>
          <p:cNvSpPr/>
          <p:nvPr/>
        </p:nvSpPr>
        <p:spPr>
          <a:xfrm>
            <a:off x="7829192" y="535456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95745696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2B911-65C1-79C9-4085-B2BEB3237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543380-ECB3-5661-79C3-4F376DC7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نص حجاجي، ننظم ما تعلمناه  من مهارات وفق التصميم التالي: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6E2FE5-A6E9-8640-22B3-C94A8847194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F76855-8D2B-2907-F496-BD7DBBE50BF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90DB21-7D7C-2458-8CB1-B0231D552D4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0A82FE-C4AF-2D59-16D8-9BF87036789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C24D9BA-34E0-E049-B4EC-AC529E3C2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81F075-9541-D511-EDF0-9631A38867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BFAEA6-F6FD-2C71-4540-3B500F350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B59EE4-9EAB-1993-DCB9-594BE3A585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0DEF3A-AC48-BC88-DC7F-8A5328227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376A7E69-2169-5345-9F5A-47DCDCE36C50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 مَوْضوعِ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ٱلْـحِجاجِ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5E0699E-4E44-7408-86F1-505F5C6EBF2D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47ECF22-E7D6-48A2-E296-28223BBD7B28}"/>
              </a:ext>
            </a:extLst>
          </p:cNvPr>
          <p:cNvSpPr/>
          <p:nvPr/>
        </p:nvSpPr>
        <p:spPr>
          <a:xfrm>
            <a:off x="7092299" y="3600349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E3F5F90-E390-779A-E6C1-155CEA6F2996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9A3B041-4D38-852A-476E-E48BF9AE84E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3707E0A-E760-D3E1-401C-B374F5AAD32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4062DBE-0E13-E4A6-C58E-BB1CCBF1475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  <p:sp>
        <p:nvSpPr>
          <p:cNvPr id="21" name="Zone de texte 25">
            <a:extLst>
              <a:ext uri="{FF2B5EF4-FFF2-40B4-BE49-F238E27FC236}">
                <a16:creationId xmlns:a16="http://schemas.microsoft.com/office/drawing/2014/main" id="{9DAF05B4-E272-2AC0-1BEB-D095B02DABE9}"/>
              </a:ext>
            </a:extLst>
          </p:cNvPr>
          <p:cNvSpPr txBox="1"/>
          <p:nvPr/>
        </p:nvSpPr>
        <p:spPr>
          <a:xfrm>
            <a:off x="494790" y="3429000"/>
            <a:ext cx="6022523" cy="1657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ٱلْأَوَّلِ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لَهُ؛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ٱلْمُخالِفِ</a:t>
            </a:r>
            <a:r>
              <a:rPr lang="ar-MA" dirty="0"/>
              <a:t>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لَهُ. </a:t>
            </a:r>
          </a:p>
        </p:txBody>
      </p:sp>
      <p:sp>
        <p:nvSpPr>
          <p:cNvPr id="22" name="Zone de texte 25">
            <a:extLst>
              <a:ext uri="{FF2B5EF4-FFF2-40B4-BE49-F238E27FC236}">
                <a16:creationId xmlns:a16="http://schemas.microsoft.com/office/drawing/2014/main" id="{26A3063E-8A2A-59AC-4163-C6325B65DE6A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خُلاصَةٌ أَوْ ٱلتَّعْبيرُ عَنِ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ٱلشَّخْصِيِّ</a:t>
            </a:r>
            <a:r>
              <a:rPr lang="ar-MA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64482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02CDD-ECAB-11F8-CCC2-4CAF914BD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98CBD6B-0029-9A7F-A2C8-D7A3E634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التصميم؟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83370C-CE4A-BFE5-C83D-E864940228B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A6B05-C614-EDE1-7AA5-9DCC4CBE20B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8CA565-40B1-1E5B-CA55-257D918463A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2E4D0E-4322-E3C8-1017-7DA505C8247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13C3FD-649D-22B7-A554-D9633D98DA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D69E98C-1A51-DA45-3E4C-B81A8EC10B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F99236-39F7-8C97-7F5D-C34AB6F81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2416-8EA1-E034-D4D3-EA6974C196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2C9FF0-1B31-F7C2-E8AA-B122EE2569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9AC2212C-0471-9990-5492-2B7EE1343A64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 مَوْضوعِ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ٱلْـحِجاجِ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25">
            <a:extLst>
              <a:ext uri="{FF2B5EF4-FFF2-40B4-BE49-F238E27FC236}">
                <a16:creationId xmlns:a16="http://schemas.microsoft.com/office/drawing/2014/main" id="{3B21CDE8-A222-5B1B-EFC4-989ED529CEED}"/>
              </a:ext>
            </a:extLst>
          </p:cNvPr>
          <p:cNvSpPr txBox="1"/>
          <p:nvPr/>
        </p:nvSpPr>
        <p:spPr>
          <a:xfrm>
            <a:off x="461654" y="3343859"/>
            <a:ext cx="6022523" cy="1657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ٱلرّأْيِ</a:t>
            </a:r>
            <a:r>
              <a:rPr lang="ar-MA" dirty="0"/>
              <a:t> ٱلْأَوَّلِ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لَهُ؛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فِقْرَةٌ لِعَرْضِ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ٱلْمُخالِفِ</a:t>
            </a:r>
            <a:r>
              <a:rPr lang="ar-MA" dirty="0"/>
              <a:t> </a:t>
            </a:r>
            <a:r>
              <a:rPr lang="ar-MA" dirty="0" err="1"/>
              <a:t>وَٱلْـحُجَجِ</a:t>
            </a:r>
            <a:r>
              <a:rPr lang="ar-MA" dirty="0"/>
              <a:t> </a:t>
            </a:r>
            <a:r>
              <a:rPr lang="ar-MA" dirty="0" err="1"/>
              <a:t>ٱلدّاعِمَةِ</a:t>
            </a:r>
            <a:r>
              <a:rPr lang="ar-MA" dirty="0"/>
              <a:t> لَهُ.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3B3E514-8F1C-C4D8-E79B-6C69341803C9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3F23E9B-8E07-920B-3A61-8DC0805F9C51}"/>
              </a:ext>
            </a:extLst>
          </p:cNvPr>
          <p:cNvSpPr/>
          <p:nvPr/>
        </p:nvSpPr>
        <p:spPr>
          <a:xfrm>
            <a:off x="7092299" y="3600349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4B0C812-9984-D356-A6B3-9C5278261B42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4816607-7160-F2FB-C2BE-8B3FE766784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07D625-F3E8-F86F-F91C-5C343797173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6C6CFB9-2E71-B27B-99A4-44F8F5FD5E9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  <p:sp>
        <p:nvSpPr>
          <p:cNvPr id="21" name="Zone de texte 25">
            <a:extLst>
              <a:ext uri="{FF2B5EF4-FFF2-40B4-BE49-F238E27FC236}">
                <a16:creationId xmlns:a16="http://schemas.microsoft.com/office/drawing/2014/main" id="{B22CBD86-25EB-3245-13BF-41EE76FBD49F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خُلاصَةٌ أَوْ ٱلتَّعْبيرُ عَنِ </a:t>
            </a:r>
            <a:r>
              <a:rPr lang="ar-MA" dirty="0" err="1"/>
              <a:t>ٱلرَّأْيِ</a:t>
            </a:r>
            <a:r>
              <a:rPr lang="ar-MA" dirty="0"/>
              <a:t> </a:t>
            </a:r>
            <a:r>
              <a:rPr lang="ar-MA" dirty="0" err="1"/>
              <a:t>ٱلشَّخْصِيِّ</a:t>
            </a:r>
            <a:r>
              <a:rPr lang="ar-MA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679472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42B8F-057A-CA85-A1E0-2D85E0BA1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F839A8A-6625-280F-2F72-FAF4FA87B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164. أنجزوا بشكل ثنائي نشاط " أتدرب مع زملائي". من يقرأ التعليمة؟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عدم اعتماد الأرقام الواردة أمام الفقرات.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C0948-62F4-60A7-FF08-559D86BF3F5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A12628-C912-E11B-32FE-0687B11F747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90AE9-1A4B-3FAC-12ED-998702531C1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90908E-70C5-D765-9E27-038B5328051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1351AD-F0CD-A400-73A5-2BF48F3B6A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12828A-5C3A-959B-5DEA-F21F337F2D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157238-28B9-CABF-745A-5C228717A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A2BBA5-77BF-560F-DF82-AFA288A051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55CCF4-2DAB-3D57-3F6B-F98C9B937B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4FBCB9-5CD7-ED2C-E7E2-3641C92147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9359" y="1674742"/>
            <a:ext cx="3372249" cy="45634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708822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8228B-D7E8-44D0-A39B-AAF46CCAD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ACFF7B-B6C5-7D58-0D7F-7F19BA192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الفقرة التي توافق العنصر الأول من تصميم النص الحجاجي.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الأجوبة قبل الانتقال إلى العنصر الموالي (-عرض –خاتمة).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E6F959-787B-BF54-2717-B4E5A7A611E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7D085B-CBEC-D428-DE65-E1FFB7B1966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EB6945-4AEE-B3D3-0D82-84EC094A7D1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0C1088-3AF1-73E0-2AD8-34631DACB2E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5BBC70-7B28-1FEF-4B51-C5A57E356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9B6276-EDCA-885D-7CF9-8AAA98B2F7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7A87FB-8E83-9D34-5586-7BAA53F017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6F6897-1C88-92F4-DF04-E8ABE980E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3045AA-50A1-03D1-9597-0F8A0D1793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B12987-56C8-C96C-35B5-07D720BBD2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9359" y="1674742"/>
            <a:ext cx="3555896" cy="488861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260684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D45CC-C7FB-7EE9-B5D3-78369FF2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E1624D-F426-EBDC-7478-F7E0D1085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B11F05-A13D-9C02-A6DE-E52D515E8FC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E69D48-DDD7-58F3-79F0-DE59249E0D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73C992-66A2-2988-7987-AC0AF4F5A5A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9A0BCB-0546-23BE-EB1D-E4C81EAED87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F3489C-4378-FE72-E0AA-FE1BB4C0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39AAF1-DD3D-7476-0505-6C9792FDF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8DC96A0-DB03-4893-72D6-B1A519E4B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77E7E3-1401-077A-2C68-F613F0F337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1F44F9-83E2-5882-B517-02B2E1FA7D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DAB26E-CC95-A48C-B9EF-CCB698E65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0561" y="1704227"/>
            <a:ext cx="4439048" cy="45634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3A1B936-B2AC-6A50-458D-38E393D3DDD1}"/>
              </a:ext>
            </a:extLst>
          </p:cNvPr>
          <p:cNvSpPr/>
          <p:nvPr/>
        </p:nvSpPr>
        <p:spPr>
          <a:xfrm>
            <a:off x="5369915" y="4698006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1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4B028D1-5F5B-D1DE-505D-79753EBDC97F}"/>
              </a:ext>
            </a:extLst>
          </p:cNvPr>
          <p:cNvSpPr txBox="1"/>
          <p:nvPr/>
        </p:nvSpPr>
        <p:spPr>
          <a:xfrm>
            <a:off x="2387600" y="4575586"/>
            <a:ext cx="298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اَلْمُقَدِّمَةُ     (تَقْديمُ  مَوْضوعِ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ٱلْـحِجاجِ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F711C17-DB7B-377E-B0C3-5CEAE7BBE34F}"/>
              </a:ext>
            </a:extLst>
          </p:cNvPr>
          <p:cNvSpPr/>
          <p:nvPr/>
        </p:nvSpPr>
        <p:spPr>
          <a:xfrm>
            <a:off x="5369915" y="4236341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4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20B393-0B62-C946-F717-9BD70CCF32BC}"/>
              </a:ext>
            </a:extLst>
          </p:cNvPr>
          <p:cNvSpPr txBox="1"/>
          <p:nvPr/>
        </p:nvSpPr>
        <p:spPr>
          <a:xfrm>
            <a:off x="2387600" y="4113921"/>
            <a:ext cx="298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اَلْخاتِمَةُ    (خُلاصَةٌ)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0D3433F-FA46-B683-C0EA-0B0519EFFCD3}"/>
              </a:ext>
            </a:extLst>
          </p:cNvPr>
          <p:cNvSpPr/>
          <p:nvPr/>
        </p:nvSpPr>
        <p:spPr>
          <a:xfrm>
            <a:off x="5369915" y="3691163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2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F6A349C-5DE0-EC0B-63E8-BB19FCD29B85}"/>
              </a:ext>
            </a:extLst>
          </p:cNvPr>
          <p:cNvSpPr txBox="1"/>
          <p:nvPr/>
        </p:nvSpPr>
        <p:spPr>
          <a:xfrm>
            <a:off x="1463040" y="3568743"/>
            <a:ext cx="3904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اَلْعَرْضُ     (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ٱلرَّأْيُ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ٱلْأَوَّلُ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وَٱلْـحُجَجُ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ٱلدّاعِمَةُ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ACCAE87-BE9D-A82D-B8DB-7F90A9CBD798}"/>
              </a:ext>
            </a:extLst>
          </p:cNvPr>
          <p:cNvSpPr/>
          <p:nvPr/>
        </p:nvSpPr>
        <p:spPr>
          <a:xfrm>
            <a:off x="5369915" y="5115066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3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907B79B-3A40-BFB7-992B-91D8464BA58F}"/>
              </a:ext>
            </a:extLst>
          </p:cNvPr>
          <p:cNvSpPr txBox="1"/>
          <p:nvPr/>
        </p:nvSpPr>
        <p:spPr>
          <a:xfrm>
            <a:off x="1463040" y="4992646"/>
            <a:ext cx="3904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اَلْعَرْضُ     (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ٱلرَّأْيُ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ٱلْمُخالِفُ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وَٱلْـحُجَجُ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ٱلدّاعِمَةُ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لَهُ. 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452392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73E59-1C01-F9A1-3C08-81F4761B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DB9D1E-AE67-37D5-097C-72B8DF94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فقرة المقدمة؟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CF7CB8-CC8E-2BA3-8BB3-DAF700A9B73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98224-3FA0-DBCA-FE11-3657638479B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E95729-3385-40AF-841C-0D92FB65B4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7EC393-F843-8244-5724-BB843D3A92B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1D9F469-2279-CD73-1A6D-B661E3FC07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5E8A03-09F9-3B5B-3305-9CD742CEF0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3B4618-BC4C-E0F9-74F2-FA25089248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5F8952-E452-1BE3-C963-97AB93D764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BBD7E8-665B-1A7C-C16E-3F6425EC70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ECE872-87B2-533A-ABF4-2D0F25893C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2715754"/>
            <a:ext cx="7335520" cy="227280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1CC4EF3E-3FCE-27DA-56BF-9C4EB18FDF2C}"/>
              </a:ext>
            </a:extLst>
          </p:cNvPr>
          <p:cNvSpPr/>
          <p:nvPr/>
        </p:nvSpPr>
        <p:spPr>
          <a:xfrm>
            <a:off x="6329680" y="2715754"/>
            <a:ext cx="447040" cy="7132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46393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5E207-7684-D7E9-CC60-ED929027B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2F11FD2-D299-D320-D78E-2E10B40FF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موضوع الحجاج الوارد في المقدمة؟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BCC18E-F36F-F33B-560E-96DA91C818A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37CFA-37EA-92DE-6DE2-06DCF9ADE6A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A004C-62B0-F42F-021A-8D6AF63E88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FEC629-3894-B796-DB97-E739F0A6896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FA07EB-0D72-DB69-AD31-EEF0188F5F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ED950B-F6C9-8B79-764B-48A7F8E33D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D407FA-9589-B283-8321-779C24DDA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6032E0-7FE8-66AC-AF27-9360F51627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EE1E6E-62D7-7839-DC4A-E4A37BB24C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055AF-7D2D-6D2D-939A-2CDDE1E9FA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2715754"/>
            <a:ext cx="7335520" cy="227280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87DD6735-DD2E-35A9-8CD2-66E6A98D57FF}"/>
              </a:ext>
            </a:extLst>
          </p:cNvPr>
          <p:cNvSpPr/>
          <p:nvPr/>
        </p:nvSpPr>
        <p:spPr>
          <a:xfrm>
            <a:off x="6309360" y="2715754"/>
            <a:ext cx="447040" cy="7132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68857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B1A41-ECB3-F091-90A2-B13F638F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F0F15B-425D-6EA3-7D5D-E6FAE8C26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يقترح مقدمة أخرى حول موضوع استعمال الماء؟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F0503B-3179-78B4-25D9-070DC376A48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58B40E-75A4-5256-F7B3-6202D706BF6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DD3D1A-FE3A-0930-9D68-4DE89AC9935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E27474-0E89-61AD-B844-42FCC15A9F0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DFD715-E253-C22A-210D-857D7B4D69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95444D-0E25-8622-0619-BEF89F3F93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6F9CF0-2A95-95E4-9E64-1CCA3060F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D4A96A-3DB5-B605-6B3D-A9CDB213F0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1D3BB9-4EFF-39C3-F31E-1C13AC757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4DD3C6-7A1D-6626-EAE1-7D702F1D1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2715754"/>
            <a:ext cx="7335520" cy="227280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4C7F5F7-AFA6-9768-5D30-B1EB77DE4D09}"/>
              </a:ext>
            </a:extLst>
          </p:cNvPr>
          <p:cNvSpPr/>
          <p:nvPr/>
        </p:nvSpPr>
        <p:spPr>
          <a:xfrm>
            <a:off x="6329680" y="2715754"/>
            <a:ext cx="447040" cy="7132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13914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9DBEC-E947-4CA9-B480-E0CA901BA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135F23-0CD4-EB0E-0E2D-6D8A4EC85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فقرتي العرض. من يقرؤهما؟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B9E22-CACB-B045-CDA3-50B5FD97CE5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FF76AD-9BE1-56CD-D8A7-E6C3C18D342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70CEA2-C39D-EB11-3029-2809C43AFF4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8B494F-726B-DF5A-328C-8D1C43AD45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FA1D95-85A1-CA86-ADE5-4F12AD3337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8D94FA-1475-80FB-10CF-AF3C929B23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A0D4AA-251F-C9D9-6390-96136BD27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150E93-944D-C538-776D-8F100E3576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B4A6F5-EAF3-0F59-F68E-680325515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7774CD-ADB8-166B-6557-1DEEA4CC7D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75" y="1704227"/>
            <a:ext cx="7896050" cy="2075293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7FEA2F3F-DC76-FD97-22F9-BF6656D3577C}"/>
              </a:ext>
            </a:extLst>
          </p:cNvPr>
          <p:cNvSpPr/>
          <p:nvPr/>
        </p:nvSpPr>
        <p:spPr>
          <a:xfrm>
            <a:off x="6543040" y="1849120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A379E29-1A16-7942-6CE1-99CDB4F72A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3734876"/>
            <a:ext cx="7896050" cy="2837793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B7231B23-E8E2-579A-B21A-13D4BC8E69F3}"/>
              </a:ext>
            </a:extLst>
          </p:cNvPr>
          <p:cNvSpPr/>
          <p:nvPr/>
        </p:nvSpPr>
        <p:spPr>
          <a:xfrm>
            <a:off x="6543040" y="3734876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45014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591A5-85E0-6699-3344-3310287C8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77A0A44-BE85-0E62-F8FB-5C757B343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الرأي الأول والرأي المخالف؟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56D89D-3E7F-B55D-3373-46B0C2F60F9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D3B11-12CC-91D5-2971-4868DA592BE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E2BC86-F426-8CBE-788A-052191F6D42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85F6A6-196F-77EF-48B7-CA70B613009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A64571-D13F-A550-FB50-3BED9A1CC7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C8BCCD-50E7-6EF1-F027-8DD52684A1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B6F756-BB65-54A1-F537-A80C01BF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BCDB44-A11C-CFFA-F92E-0885906B1E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F64909-0DC8-F90F-5EA6-C65EA50D9F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82A2A0-8A0C-D0D7-E663-C0E9B1B7B1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75" y="1704227"/>
            <a:ext cx="7896050" cy="2075293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71B8C51-B807-EEF1-597F-0AE5C090E737}"/>
              </a:ext>
            </a:extLst>
          </p:cNvPr>
          <p:cNvSpPr/>
          <p:nvPr/>
        </p:nvSpPr>
        <p:spPr>
          <a:xfrm>
            <a:off x="6543040" y="1849120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FAF2D17-CC13-CA08-2F35-41CBA63B23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3734876"/>
            <a:ext cx="7896050" cy="283779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B0659C1-2DE8-4070-AC81-D718B0FFF328}"/>
              </a:ext>
            </a:extLst>
          </p:cNvPr>
          <p:cNvSpPr/>
          <p:nvPr/>
        </p:nvSpPr>
        <p:spPr>
          <a:xfrm>
            <a:off x="6573520" y="3734876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50823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0F620-3364-FA06-2EE8-51E079AFF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BC27B2-FA66-1168-A228-CA786827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الحجج الداعمة للرأي الأول؟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الحجج الداعمة للرأي المخالف؟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DD6F9C-64C5-376A-2686-12AB2B7FA48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A46754-64D8-6D9A-18FF-54D88CB0AFE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9DAE24-EF9E-8365-40D5-25105D1D5B3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22C03E-0404-D678-A725-34D97A68F6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893DB4-6D7D-601B-018C-10E219D8DA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E738D4-1AA1-C529-D070-1C82795A9E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8DDA1E-F891-CEB2-63E5-93039907E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091019-1F17-379C-76A8-2822527F01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6C9D59-CA57-DE70-1BD3-1A2B7D1365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72476C4-C661-09E8-1479-54DAA256B7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75" y="1704227"/>
            <a:ext cx="7896050" cy="2075293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0AD03DA7-6DDA-32F5-B0F4-892989A31C56}"/>
              </a:ext>
            </a:extLst>
          </p:cNvPr>
          <p:cNvSpPr/>
          <p:nvPr/>
        </p:nvSpPr>
        <p:spPr>
          <a:xfrm>
            <a:off x="6543040" y="1849120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9D30410-0074-F168-A2C3-3332C4F446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3734876"/>
            <a:ext cx="7896050" cy="283779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594E4F2E-C942-FC9C-D154-F4E42786330D}"/>
              </a:ext>
            </a:extLst>
          </p:cNvPr>
          <p:cNvSpPr/>
          <p:nvPr/>
        </p:nvSpPr>
        <p:spPr>
          <a:xfrm>
            <a:off x="6573520" y="3734876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03826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7BCA-B042-9B1B-E1D1-566C55D39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7EC9DF0-B8DD-7B27-3403-3BC76E8A2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الأساليب المستعملة لتقديم الرأي الأول والحجج الداعمة له؟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الأساليب المستعملة لتقديم الرأي المخالف والحجج الداعمة له؟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6A973D-CE70-6AF6-8DD6-AC87C84B9C9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7C2093-9EE6-8AFA-00BF-10B39F3BFC3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FA64A1-2CD9-5A3D-2250-B06332D23CD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09711F-E939-EF48-148E-FA00A5308AD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30A07C-5B63-5028-FA4D-4F7064CECF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6457CF1-9D8D-6191-EC6F-2EA54223DB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3A1414-F7CC-8F27-B301-BFB6C9C138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4D18DB-78CD-AAFD-8E46-86D98A22FE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DC62FB-2634-68C4-9450-1FBB63A318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C03B22-E58A-52B1-DE2F-44E27FBC05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75" y="1704227"/>
            <a:ext cx="7896050" cy="2075293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67A5E5DC-25CD-7004-9590-187BCFE1E35F}"/>
              </a:ext>
            </a:extLst>
          </p:cNvPr>
          <p:cNvSpPr/>
          <p:nvPr/>
        </p:nvSpPr>
        <p:spPr>
          <a:xfrm>
            <a:off x="6543040" y="1849120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D735D43-4B26-B398-7502-5B3867E239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3734876"/>
            <a:ext cx="7896050" cy="283779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D0FD24D8-D2CD-D083-CF5B-C43A6EBEEEAC}"/>
              </a:ext>
            </a:extLst>
          </p:cNvPr>
          <p:cNvSpPr/>
          <p:nvPr/>
        </p:nvSpPr>
        <p:spPr>
          <a:xfrm>
            <a:off x="6543040" y="3734876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14601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B6A5F-8299-EACB-B3D6-3D8B5D62C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3A4C018-718B-4D1E-525D-462A07013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الخاتمة. من يعيد قراءتها؟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35B239-9435-3867-DA05-15A165010BA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806A73-C164-D019-7966-3ACB5563898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BF0988-09B8-4B79-0A68-06738028EA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5D11E-A76B-BF24-8ADA-5210F752858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F557A8-81A8-7EFC-7E98-15F0BCA955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C60B5B-798A-685C-372F-784C8ACEF8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942A67-2F22-D60A-FB7A-4B63AF3DC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253E62-D338-19A6-7430-41651A64D6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B70E66-DD1C-A357-D3CC-2CE157551C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23FED1-339D-6024-9BFB-690555FAD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20" y="2717289"/>
            <a:ext cx="8036560" cy="1742951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36DE2E62-997C-7AB0-2FBF-FB423FC74CF1}"/>
              </a:ext>
            </a:extLst>
          </p:cNvPr>
          <p:cNvSpPr/>
          <p:nvPr/>
        </p:nvSpPr>
        <p:spPr>
          <a:xfrm>
            <a:off x="6532880" y="2717289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106613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A1B2-D9CB-9400-110A-58C13F4D8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C099880-0C51-4F7F-F483-C14C1551B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الخلاصة التي استنتجها الكاتب حول موضوع استعمال الماء؟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D61788-AF9B-89A9-7C39-036A571323E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A51260-3EA9-8D5C-CDCA-2E0C7C0E0A9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130B7C-3F40-1329-B9D7-E696A14BA36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98F543-25EA-3780-FB8E-8F2E1768E4A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27507-4576-20A7-BFB6-5C45140F13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8AABAB-83A9-4525-EC15-F42568580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E33FB6-2D65-2C0E-10A0-660F132FA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3E82046-EC9F-6A90-A5EC-06FC23F511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E16AA1-01EA-19E1-E2C2-90DDED8E85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580032-24F5-33E3-2BC6-5D94EA8A1B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20" y="2717289"/>
            <a:ext cx="8036560" cy="1742951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554EBEF4-CC91-E0ED-F6A5-9A5C097D52E9}"/>
              </a:ext>
            </a:extLst>
          </p:cNvPr>
          <p:cNvSpPr/>
          <p:nvPr/>
        </p:nvSpPr>
        <p:spPr>
          <a:xfrm>
            <a:off x="6532880" y="2717289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58969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38036-5A4B-4282-1E08-ED09D7CA0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31827E-5BDF-15BF-78B6-86BEA74D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صياغة الخلاصة بأسلوبه الخاص أو يقترح خلاصة أخرى؟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7EECE-6717-095A-5C74-C01C01E5995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C1650D-69DE-1B8E-95BA-005CE2095F9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8AFDD-4181-8297-8871-207E09B1F76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29D808-5392-8D2D-D6BA-B1926BC0532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68D4BC-68B0-CEDD-5933-1C0180237C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3743FD-A1F0-D4F8-1F94-09FDF4DDC5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BA531B-1C37-3BFD-3466-BFD4CE00F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5C3AC1-687A-BD7E-3019-27D42E3632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288F11-B646-F5D6-CA27-74411F35B0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F944613-1BDC-38DD-3AB6-4251F6210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20" y="2717289"/>
            <a:ext cx="8036560" cy="1742951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C5B909AE-DDCE-6AD3-3C59-9082748F840E}"/>
              </a:ext>
            </a:extLst>
          </p:cNvPr>
          <p:cNvSpPr/>
          <p:nvPr/>
        </p:nvSpPr>
        <p:spPr>
          <a:xfrm>
            <a:off x="6532880" y="2717289"/>
            <a:ext cx="447040" cy="548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3455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1DB3-07D1-86A7-0B61-4E63852E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0D9F9A-B2FA-5635-5647-9A020159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بقواعد الهمزة المتوسطة؟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C01B4F-E011-D534-24F8-80990A4034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FB44C-3710-3B71-87FC-86203D86132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C0E02-71CE-8115-8143-6E5C370523F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E1A66-C4CB-CDE2-CDB4-0A62DAB6AC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EF836C-F2C8-8C61-5CA1-FD734E730B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A42F1-01B5-00A4-62F5-192372E57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4D273-2C25-1C71-118A-1D5C4C199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E989C-626E-8291-AA04-5E5D1C4D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74E5CA-AAE2-B240-75AB-08C5E6018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C0E423-3421-72BB-9F59-DC53C4B7FE57}"/>
              </a:ext>
            </a:extLst>
          </p:cNvPr>
          <p:cNvSpPr txBox="1"/>
          <p:nvPr/>
        </p:nvSpPr>
        <p:spPr>
          <a:xfrm>
            <a:off x="751841" y="3013411"/>
            <a:ext cx="7740260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أُحَدِّدُ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ٱلْمُناسِبَ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لِلْهَمْزَةِ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ٱلْمُتَوَسِّطَةِ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1428326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CDC2-DCC0-C4E3-61DD-403F902B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A336034-B1D9-8B22-73D8-916E466B6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بأنشودة الهمزة المتطرفة؟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17A4AA-C694-516E-61BB-221F54C04AB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F36C2-EEA6-4A08-A2E1-446081850A3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07D991-5EBE-6CE1-0161-522A79ED5F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28DB51-7EA1-0A31-570E-4DB69471F67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3846276-F289-14E4-8566-A494F89C6D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ABE963-3A42-B4A4-C8AC-459B3C0AE5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516635-67DD-B7FD-F89F-4739F60B38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31CEFE-F9B5-4E5C-5CD2-EAEBDDAE4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E7625A-7BA9-3006-6F68-656C5B5FC6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120FCA4-079A-181A-1AB4-5B70FA0C0B36}"/>
              </a:ext>
            </a:extLst>
          </p:cNvPr>
          <p:cNvSpPr txBox="1"/>
          <p:nvPr/>
        </p:nvSpPr>
        <p:spPr>
          <a:xfrm>
            <a:off x="1446467" y="3013411"/>
            <a:ext cx="7045633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أُنْشودَةُ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ٱلْهَمْزَةِ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ٱلْمُتَطَرِّفَةِ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62850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B3D4-3479-EDF7-9690-56825E4E5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4E626D-4B1D-5878-3137-6B747A9D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النص الحجاجي؟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67C702-9A37-ABF1-0E9D-A532F719047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95C4B5-D44A-748E-E0C0-1A55EE7B79D9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64F2BA-3B52-5B06-2D1E-8DA2E8A6299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7A1498-2353-62D3-C9A9-D63F869D389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AAF522-1637-9D4A-F4A6-567220916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4239FF-E47C-7FAB-B904-8245FFF6A4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07A564-CEED-5C0B-A8D3-BA9C9CEBB2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192312-097F-CF67-D3FE-5AF6F94DF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166BFA-02D9-842F-7934-D67E17732B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EE1A44C-BEC2-A117-F17A-74ED5351BDFA}"/>
              </a:ext>
            </a:extLst>
          </p:cNvPr>
          <p:cNvSpPr txBox="1"/>
          <p:nvPr/>
        </p:nvSpPr>
        <p:spPr>
          <a:xfrm>
            <a:off x="762737" y="3003251"/>
            <a:ext cx="761852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عَناصِرُ تَصْميمِ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ٱلْحِجاجِيِّ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695049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D01FD-FE9C-B907-543A-EDEBF50A7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943E6-0781-10DD-784C-4408911416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6A606-41EE-9BC2-8C24-38217F9D80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AAF06-A3E6-DDB8-6E29-4AF4F02E26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2CA8B-7872-621A-C1E1-7A69045695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1311E7-B57C-DD4F-5EA0-DF50E4FF2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3C7A1-AEED-67BE-DA75-DD1D0C302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019BB-E34F-1C00-29A9-40FE3BFC15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8BCF-AF5F-057B-2A3A-4578EE1B0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1277A47-A1A9-F949-3FB3-8C8A2A142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8950-451A-C06B-DD42-EB09D9C2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0D263F-2DE9-7E54-17A6-DDB1C867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ED838B-AC59-17EA-8E74-E8102CC8A4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504112-0F93-E7F2-1466-627EAC9629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2A20B-3C2A-F710-A422-193EE6BBAB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8F19A-2D18-304A-5CE9-751B0A2A283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EF6B4-6E4C-7BC3-1C6F-5055BF27B1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C6383D-0D73-F0EC-365C-1B719C0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1896A-F7BE-E3EF-9979-4251231838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BEA94-490E-5BD7-95EF-33E444A52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785C0-12F6-BA6E-13BC-1C1887A9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0DE69D7E-4B5B-9EFA-FC18-D4AFFE723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537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7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21804</TotalTime>
  <Words>1905</Words>
  <Application>Microsoft Office PowerPoint</Application>
  <PresentationFormat>Affichage à l'écran (4:3)</PresentationFormat>
  <Paragraphs>490</Paragraphs>
  <Slides>73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73</vt:i4>
      </vt:variant>
    </vt:vector>
  </HeadingPairs>
  <TitlesOfParts>
    <vt:vector size="99" baseType="lpstr">
      <vt:lpstr>Arial</vt:lpstr>
      <vt:lpstr>Dosis ExtraBold</vt:lpstr>
      <vt:lpstr>Wingdings</vt:lpstr>
      <vt:lpstr>Aptos Display</vt:lpstr>
      <vt:lpstr>Calibri</vt:lpstr>
      <vt:lpstr>Aptos</vt:lpstr>
      <vt:lpstr>Viga</vt:lpstr>
      <vt:lpstr>Microsoft Uighur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الفائز بنجمة السلوك في نهاية كل حصة. </vt:lpstr>
      <vt:lpstr>ضعوا الكراسة والدفتر واللوحة في القمطر.</vt:lpstr>
      <vt:lpstr>في هذه الحصة ستتدربون على كتابة رسالة قصيرة لإقناع شخص بالقيام بسلوك  معين.</vt:lpstr>
      <vt:lpstr>من يقرأ الوضعية التالية؟</vt:lpstr>
      <vt:lpstr>خذوا دفاتر البحث وأنجزوا النشاط. </vt:lpstr>
      <vt:lpstr>من يقرأ إنتاجه؟ سنناقشه من حيث الحجج المقترحة والأساليب المستعملة.</vt:lpstr>
      <vt:lpstr>قوموا بإعادة كتابة الرسالة في منازلكم مع إضافة حجج مناسبة. سنواصل في الحصة المقبلة. </vt:lpstr>
      <vt:lpstr>Présentation PowerPoint</vt:lpstr>
      <vt:lpstr>سنراجع في هذه الحصة دروس الإملاء التالية:</vt:lpstr>
      <vt:lpstr>من يذكرنا بطريقة التمييز بين همزة الوصل وهمزة القطع؟ </vt:lpstr>
      <vt:lpstr>من يقرأ؟</vt:lpstr>
      <vt:lpstr>خذوا ألواحكم. </vt:lpstr>
      <vt:lpstr> اكتبوا الكلمة مع رسم الهمزة المناسبة. </vt:lpstr>
      <vt:lpstr> صححوا. من يشرح كيف عرف أن الأمر يتعلق بهمزة وصل؟ </vt:lpstr>
      <vt:lpstr> اكتبوا الكلمة مع رسم الهمزة المناسبة. </vt:lpstr>
      <vt:lpstr> صححوا. من يشرح كيف عرف أن الأمر يتعلق بهمزة قطع؟ </vt:lpstr>
      <vt:lpstr> اكتبوا الكلمتين مع رسم الهمزة المناسبة. </vt:lpstr>
      <vt:lpstr> صححوا. من يشرح كيف حدد الهمزة المناسبة في كل لكلمة؟  تنبيه التلاميذ إلى حالة الفعل الأمر من الفعل الثلاثي مع إعطاء أمثلة أخرى ( اكتب – اجلس...)</vt:lpstr>
      <vt:lpstr>ننتقل إلى درس الهمزة المتطرفة. من يذكرنا بأنشودة قاعدة كتابتها؟ </vt:lpstr>
      <vt:lpstr>رددوا جماعة. </vt:lpstr>
      <vt:lpstr>على ألواحكم. اكتبوا الهمزة في آخر كل كلمة.  </vt:lpstr>
      <vt:lpstr>صححوا. من يشرح كيف حدد الرسم المناسب للهمزة في آخر كل لكلمة؟ </vt:lpstr>
      <vt:lpstr>على ألواحكم. اكتبوا الهمزة في آخر كل كلمة.  </vt:lpstr>
      <vt:lpstr>صححوا. من يشرح كيف حدد الرسم المناسب للهمزة في آخر كل لكلمة؟ </vt:lpstr>
      <vt:lpstr>ننتقل  إلى الهمزة المتوسطة. من يذكرنا بقاعدة كتابتها ؟ </vt:lpstr>
      <vt:lpstr>نتذكر جماعة. من يقرأ؟ </vt:lpstr>
      <vt:lpstr>على ألواحكم. اكتبوا الهمزة في وسط كل كلمة.  </vt:lpstr>
      <vt:lpstr>صححوا. من يشرح كيف حدد الرسم المناسب للهمزة في وسط كل لكلمة؟ </vt:lpstr>
      <vt:lpstr>على ألواحكم. اكتبوا الهمزة في وسط  كل كلمة.  </vt:lpstr>
      <vt:lpstr>صححوا. من يشرح كيف حدد الرسم المناسب للهمزة في وسط كل لكلمة؟ </vt:lpstr>
      <vt:lpstr>خذوا الكراسة الصفحة 163. أنجزوا النشاطين 1و4 .</vt:lpstr>
      <vt:lpstr>نصحح على السبورة.  مناقشة الأجوبة ثم مطالبة التلاميذ بالتصحيح على كراساتهم.</vt:lpstr>
      <vt:lpstr>Présentation PowerPoint</vt:lpstr>
      <vt:lpstr>ستتعرفون تصميم النص الحجاجي وستتدربون على تحديد عناصره. </vt:lpstr>
      <vt:lpstr>في البداية، من يقدم تعرفا للنص الحجاجي؟</vt:lpstr>
      <vt:lpstr>من يقرأ التعريف التالي؟ </vt:lpstr>
      <vt:lpstr>من يذكرنا بمعنى الرأي؟</vt:lpstr>
      <vt:lpstr>من يقرأ التعريف التالي؟ </vt:lpstr>
      <vt:lpstr>من يذكرنا بتعريف الحجة؟</vt:lpstr>
      <vt:lpstr> من يقرأ التعريف التالي؟</vt:lpstr>
      <vt:lpstr>من يذكرنا بخطوات كتابة رأي حول موضوع ما؟ </vt:lpstr>
      <vt:lpstr>من يقرأ؟ </vt:lpstr>
      <vt:lpstr>من يذكرنا بخطوات كتابة رأي مخالف لرأي معطى؟</vt:lpstr>
      <vt:lpstr>من يقرأ؟ </vt:lpstr>
      <vt:lpstr>لكتابة نص حجاجي، ننظم ما تعلمناه  من مهارات وفق التصميم التالي:</vt:lpstr>
      <vt:lpstr>من يعيد قراءة التصميم؟ </vt:lpstr>
      <vt:lpstr>خذوا كراساتكم الصفحة 164. أنجزوا بشكل ثنائي نشاط " أتدرب مع زملائي". من يقرأ التعليمة؟  توجيه التلاميذ إلى عدم اعتماد الأرقام الواردة أمام الفقرات.</vt:lpstr>
      <vt:lpstr>نصحح. من يقرأ الفقرة التي توافق العنصر الأول من تصميم النص الحجاجي. مناقشة الأجوبة قبل الانتقال إلى العنصر الموالي (-عرض –خاتمة).</vt:lpstr>
      <vt:lpstr>صححوا على كراساتكم.</vt:lpstr>
      <vt:lpstr>من يعيد قراءة فقرة المقدمة؟ </vt:lpstr>
      <vt:lpstr>ما موضوع الحجاج الوارد في المقدمة؟</vt:lpstr>
      <vt:lpstr>من يقترح مقدمة أخرى حول موضوع استعمال الماء؟</vt:lpstr>
      <vt:lpstr>ننتقل إلى فقرتي العرض. من يقرؤهما؟ </vt:lpstr>
      <vt:lpstr>من يحدد الرأي الأول والرأي المخالف؟</vt:lpstr>
      <vt:lpstr>ما الحجج الداعمة للرأي الأول؟ ما الحجج الداعمة للرأي المخالف؟ </vt:lpstr>
      <vt:lpstr>ما الأساليب المستعملة لتقديم الرأي الأول والحجج الداعمة له؟ ما الأساليب المستعملة لتقديم الرأي المخالف والحجج الداعمة له؟ </vt:lpstr>
      <vt:lpstr>ننتقل إلى الخاتمة. من يعيد قراءتها؟</vt:lpstr>
      <vt:lpstr>ما الخلاصة التي استنتجها الكاتب حول موضوع استعمال الماء؟ </vt:lpstr>
      <vt:lpstr>من يعيد صياغة الخلاصة بأسلوبه الخاص أو يقترح خلاصة أخرى؟ </vt:lpstr>
      <vt:lpstr>اختتام الحصة</vt:lpstr>
      <vt:lpstr>من يذكرنا بقواعد الهمزة المتوسطة؟ </vt:lpstr>
      <vt:lpstr>من يذكرنا بأنشودة الهمزة المتطرفة؟</vt:lpstr>
      <vt:lpstr>من يذكرنا بعناصر تصميم النص الحجاجي؟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265</cp:revision>
  <dcterms:created xsi:type="dcterms:W3CDTF">2023-09-20T21:35:22Z</dcterms:created>
  <dcterms:modified xsi:type="dcterms:W3CDTF">2026-05-30T07:57:46Z</dcterms:modified>
</cp:coreProperties>
</file>