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8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0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1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2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4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5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6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17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45" r:id="rId13"/>
    <p:sldMasterId id="2147483868" r:id="rId14"/>
    <p:sldMasterId id="2147483891" r:id="rId15"/>
    <p:sldMasterId id="2147483914" r:id="rId16"/>
    <p:sldMasterId id="2147483937" r:id="rId17"/>
    <p:sldMasterId id="2147483741" r:id="rId18"/>
    <p:sldMasterId id="2147483686" r:id="rId19"/>
  </p:sldMasterIdLst>
  <p:notesMasterIdLst>
    <p:notesMasterId r:id="rId89"/>
  </p:notesMasterIdLst>
  <p:handoutMasterIdLst>
    <p:handoutMasterId r:id="rId90"/>
  </p:handoutMasterIdLst>
  <p:sldIdLst>
    <p:sldId id="2147482859" r:id="rId20"/>
    <p:sldId id="2147482632" r:id="rId21"/>
    <p:sldId id="2147482469" r:id="rId22"/>
    <p:sldId id="2147482516" r:id="rId23"/>
    <p:sldId id="2147482633" r:id="rId24"/>
    <p:sldId id="2147482691" r:id="rId25"/>
    <p:sldId id="2147482445" r:id="rId26"/>
    <p:sldId id="2147482453" r:id="rId27"/>
    <p:sldId id="2147482713" r:id="rId28"/>
    <p:sldId id="2147482626" r:id="rId29"/>
    <p:sldId id="2147482779" r:id="rId30"/>
    <p:sldId id="2147482780" r:id="rId31"/>
    <p:sldId id="2147482781" r:id="rId32"/>
    <p:sldId id="2147482860" r:id="rId33"/>
    <p:sldId id="2147482694" r:id="rId34"/>
    <p:sldId id="2147482551" r:id="rId35"/>
    <p:sldId id="2147482585" r:id="rId36"/>
    <p:sldId id="2147482586" r:id="rId37"/>
    <p:sldId id="2147482466" r:id="rId38"/>
    <p:sldId id="2147482553" r:id="rId39"/>
    <p:sldId id="2147482707" r:id="rId40"/>
    <p:sldId id="2147482751" r:id="rId41"/>
    <p:sldId id="2147482782" r:id="rId42"/>
    <p:sldId id="2147482787" r:id="rId43"/>
    <p:sldId id="2147482788" r:id="rId44"/>
    <p:sldId id="2147482784" r:id="rId45"/>
    <p:sldId id="2147482552" r:id="rId46"/>
    <p:sldId id="2147482589" r:id="rId47"/>
    <p:sldId id="2147482861" r:id="rId48"/>
    <p:sldId id="2147482724" r:id="rId49"/>
    <p:sldId id="2147482834" r:id="rId50"/>
    <p:sldId id="2147482835" r:id="rId51"/>
    <p:sldId id="2147482862" r:id="rId52"/>
    <p:sldId id="2147482789" r:id="rId53"/>
    <p:sldId id="2147482695" r:id="rId54"/>
    <p:sldId id="2147482763" r:id="rId55"/>
    <p:sldId id="2147482863" r:id="rId56"/>
    <p:sldId id="2147482864" r:id="rId57"/>
    <p:sldId id="2147482871" r:id="rId58"/>
    <p:sldId id="2147482764" r:id="rId59"/>
    <p:sldId id="2147482865" r:id="rId60"/>
    <p:sldId id="2147482873" r:id="rId61"/>
    <p:sldId id="2147482866" r:id="rId62"/>
    <p:sldId id="2147482867" r:id="rId63"/>
    <p:sldId id="2147482869" r:id="rId64"/>
    <p:sldId id="2147482870" r:id="rId65"/>
    <p:sldId id="2147482874" r:id="rId66"/>
    <p:sldId id="2147482875" r:id="rId67"/>
    <p:sldId id="2147482876" r:id="rId68"/>
    <p:sldId id="2147482877" r:id="rId69"/>
    <p:sldId id="2147482872" r:id="rId70"/>
    <p:sldId id="2147482879" r:id="rId71"/>
    <p:sldId id="2147482880" r:id="rId72"/>
    <p:sldId id="2147482882" r:id="rId73"/>
    <p:sldId id="2147482881" r:id="rId74"/>
    <p:sldId id="2147482883" r:id="rId75"/>
    <p:sldId id="2147482885" r:id="rId76"/>
    <p:sldId id="2147482850" r:id="rId77"/>
    <p:sldId id="2147482886" r:id="rId78"/>
    <p:sldId id="2147482851" r:id="rId79"/>
    <p:sldId id="2147482887" r:id="rId80"/>
    <p:sldId id="2147482704" r:id="rId81"/>
    <p:sldId id="2147482625" r:id="rId82"/>
    <p:sldId id="2147482580" r:id="rId83"/>
    <p:sldId id="2147482888" r:id="rId84"/>
    <p:sldId id="2147482889" r:id="rId85"/>
    <p:sldId id="2147482705" r:id="rId86"/>
    <p:sldId id="2147482646" r:id="rId87"/>
    <p:sldId id="2147482634" r:id="rId88"/>
  </p:sldIdLst>
  <p:sldSz cx="9144000" cy="6858000" type="screen4x3"/>
  <p:notesSz cx="6858000" cy="9144000"/>
  <p:embeddedFontLst>
    <p:embeddedFont>
      <p:font typeface="Dosis" pitchFamily="2" charset="0"/>
      <p:regular r:id="rId91"/>
      <p:bold r:id="rId92"/>
    </p:embeddedFont>
    <p:embeddedFont>
      <p:font typeface="Dosis ExtraBold" pitchFamily="2" charset="0"/>
      <p:bold r:id="rId93"/>
    </p:embeddedFont>
    <p:embeddedFont>
      <p:font typeface="Dosis Medium" pitchFamily="2" charset="0"/>
      <p:regular r:id="rId94"/>
    </p:embeddedFont>
    <p:embeddedFont>
      <p:font typeface="Microsoft Uighur" panose="02000000000000000000" pitchFamily="2" charset="-78"/>
      <p:regular r:id="rId95"/>
      <p:bold r:id="rId96"/>
    </p:embeddedFont>
    <p:embeddedFont>
      <p:font typeface="Modern Love" panose="04090805081005020601" pitchFamily="82" charset="0"/>
      <p:regular r:id="rId9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64A"/>
    <a:srgbClr val="48B2DC"/>
    <a:srgbClr val="0097B2"/>
    <a:srgbClr val="B1EDEA"/>
    <a:srgbClr val="565F88"/>
    <a:srgbClr val="CC0000"/>
    <a:srgbClr val="B5EEF2"/>
    <a:srgbClr val="9CA3C0"/>
    <a:srgbClr val="94E4E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44" autoAdjust="0"/>
    <p:restoredTop sz="95033" autoAdjust="0"/>
  </p:normalViewPr>
  <p:slideViewPr>
    <p:cSldViewPr snapToGrid="0">
      <p:cViewPr varScale="1">
        <p:scale>
          <a:sx n="79" d="100"/>
          <a:sy n="79" d="100"/>
        </p:scale>
        <p:origin x="1200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slide" Target="slides/slide65.xml"/><Relationship Id="rId89" Type="http://schemas.openxmlformats.org/officeDocument/2006/relationships/notesMaster" Target="notesMasters/notesMaster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slide" Target="slides/slide60.xml"/><Relationship Id="rId5" Type="http://schemas.openxmlformats.org/officeDocument/2006/relationships/slideMaster" Target="slideMasters/slideMaster5.xml"/><Relationship Id="rId90" Type="http://schemas.openxmlformats.org/officeDocument/2006/relationships/handoutMaster" Target="handoutMasters/handoutMaster1.xml"/><Relationship Id="rId95" Type="http://schemas.openxmlformats.org/officeDocument/2006/relationships/font" Target="fonts/font5.fntdata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80" Type="http://schemas.openxmlformats.org/officeDocument/2006/relationships/slide" Target="slides/slide61.xml"/><Relationship Id="rId85" Type="http://schemas.openxmlformats.org/officeDocument/2006/relationships/slide" Target="slides/slide66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83" Type="http://schemas.openxmlformats.org/officeDocument/2006/relationships/slide" Target="slides/slide64.xml"/><Relationship Id="rId88" Type="http://schemas.openxmlformats.org/officeDocument/2006/relationships/slide" Target="slides/slide69.xml"/><Relationship Id="rId91" Type="http://schemas.openxmlformats.org/officeDocument/2006/relationships/font" Target="fonts/font1.fntdata"/><Relationship Id="rId96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slide" Target="slides/slide62.xml"/><Relationship Id="rId86" Type="http://schemas.openxmlformats.org/officeDocument/2006/relationships/slide" Target="slides/slide67.xml"/><Relationship Id="rId94" Type="http://schemas.openxmlformats.org/officeDocument/2006/relationships/font" Target="fonts/font4.fntdata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97" Type="http://schemas.openxmlformats.org/officeDocument/2006/relationships/font" Target="fonts/font7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slide" Target="slides/slide68.xml"/><Relationship Id="rId61" Type="http://schemas.openxmlformats.org/officeDocument/2006/relationships/slide" Target="slides/slide42.xml"/><Relationship Id="rId82" Type="http://schemas.openxmlformats.org/officeDocument/2006/relationships/slide" Target="slides/slide6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Relationship Id="rId100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93" Type="http://schemas.openxmlformats.org/officeDocument/2006/relationships/font" Target="fonts/font3.fntdata"/><Relationship Id="rId98" Type="http://schemas.openxmlformats.org/officeDocument/2006/relationships/presProps" Target="presProps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31/05/2026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8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8.png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680003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5214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32EFA6-237F-989E-6D7C-2CBEF9D7F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C66F254-2EAE-436D-90DD-6DF87FB101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B24DF3-8903-19F1-2D3A-55DBA0D39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3F8227-809A-4717-975D-3E27A3403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F9C4-71C9-4999-8579-5E99107E4126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39E234-37C1-7D4D-4CE3-7243A3D76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DB0F4A-E5B2-0421-5E40-63038AD6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E720-0EA5-446F-BCF2-8928A01B82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417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147212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64647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8084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08940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75663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232361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11565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46215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75826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97124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124127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52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56542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23583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09542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33958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54052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68574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846232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756854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356486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76597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774366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7813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2758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347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73661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0704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82153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05435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49626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4756541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629446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68371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03738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67622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2389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94806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3549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48933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50018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6047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39203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0435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385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9407403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19874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4140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35234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97516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1276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98064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79982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85732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996060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27737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70340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1740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54576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64925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0172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6685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13900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0473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56636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25278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48907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78582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802100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4824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885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53037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127476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068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00881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2746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455413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073513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81892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81447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28279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38291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17674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18478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3177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872272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24304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798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6100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92962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4127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90663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273729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58303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943374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36836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38110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69578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2897603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936135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73535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463889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194242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69714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36126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63460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63149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26247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67088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52936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629101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586205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10660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32615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504158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30930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75840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15338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3837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7086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93889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7340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4571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961682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16459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49638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31054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08855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41740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9764991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45729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46093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000999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5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2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9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5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8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4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92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95.xml"/><Relationship Id="rId15" Type="http://schemas.openxmlformats.org/officeDocument/2006/relationships/image" Target="../media/image5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image" Target="../media/image8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theme" Target="../theme/theme12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Relationship Id="rId27" Type="http://schemas.openxmlformats.org/officeDocument/2006/relationships/image" Target="../media/image13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46.xml"/><Relationship Id="rId21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68.xml"/><Relationship Id="rId21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20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75.xml"/><Relationship Id="rId19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Relationship Id="rId22" Type="http://schemas.openxmlformats.org/officeDocument/2006/relationships/slideLayout" Target="../slideLayouts/slideLayout18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190.xml"/><Relationship Id="rId21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20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97.xml"/><Relationship Id="rId19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Relationship Id="rId22" Type="http://schemas.openxmlformats.org/officeDocument/2006/relationships/slideLayout" Target="../slideLayouts/slideLayout20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18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2.xml"/><Relationship Id="rId21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slideLayout" Target="../slideLayouts/slideLayout226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20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23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19.xml"/><Relationship Id="rId19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Relationship Id="rId22" Type="http://schemas.openxmlformats.org/officeDocument/2006/relationships/slideLayout" Target="../slideLayouts/slideLayout23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35.xml"/><Relationship Id="rId7" Type="http://schemas.openxmlformats.org/officeDocument/2006/relationships/slideLayout" Target="../slideLayouts/slideLayout23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37.xml"/><Relationship Id="rId10" Type="http://schemas.openxmlformats.org/officeDocument/2006/relationships/slideLayout" Target="../slideLayouts/slideLayout242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61" r:id="rId22"/>
    <p:sldLayoutId id="2147483963" r:id="rId23"/>
    <p:sldLayoutId id="2147483964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1795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07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01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  <p:sldLayoutId id="2147483886" r:id="rId18"/>
    <p:sldLayoutId id="2147483887" r:id="rId19"/>
    <p:sldLayoutId id="2147483888" r:id="rId20"/>
    <p:sldLayoutId id="2147483889" r:id="rId21"/>
    <p:sldLayoutId id="21474838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95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  <p:sldLayoutId id="21474839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59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686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  <p:sldLayoutId id="2147483954" r:id="rId17"/>
    <p:sldLayoutId id="2147483955" r:id="rId18"/>
    <p:sldLayoutId id="2147483956" r:id="rId19"/>
    <p:sldLayoutId id="2147483957" r:id="rId20"/>
    <p:sldLayoutId id="2147483958" r:id="rId21"/>
    <p:sldLayoutId id="2147483959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4.bin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23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12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14.png"/><Relationship Id="rId11" Type="http://schemas.openxmlformats.org/officeDocument/2006/relationships/image" Target="../media/image40.png"/><Relationship Id="rId5" Type="http://schemas.openxmlformats.org/officeDocument/2006/relationships/image" Target="../media/image13.png"/><Relationship Id="rId10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10" Type="http://schemas.openxmlformats.org/officeDocument/2006/relationships/image" Target="../media/image44.png"/><Relationship Id="rId4" Type="http://schemas.openxmlformats.org/officeDocument/2006/relationships/image" Target="../media/image13.png"/><Relationship Id="rId9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1.png"/><Relationship Id="rId7" Type="http://schemas.openxmlformats.org/officeDocument/2006/relationships/image" Target="../media/image4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1.png"/><Relationship Id="rId7" Type="http://schemas.openxmlformats.org/officeDocument/2006/relationships/image" Target="../media/image4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1.png"/><Relationship Id="rId7" Type="http://schemas.openxmlformats.org/officeDocument/2006/relationships/image" Target="../media/image4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4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32.xml"/><Relationship Id="rId4" Type="http://schemas.openxmlformats.org/officeDocument/2006/relationships/image" Target="../media/image1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2.png"/><Relationship Id="rId7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9.xml"/><Relationship Id="rId7" Type="http://schemas.openxmlformats.org/officeDocument/2006/relationships/image" Target="../media/image1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2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9.xml"/><Relationship Id="rId7" Type="http://schemas.openxmlformats.org/officeDocument/2006/relationships/image" Target="../media/image1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3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04D47F8-F77F-D97A-D57E-4C1AA3DB84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6272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EC0AE2-1E0C-5DD2-CC08-4F3C20A82101}"/>
              </a:ext>
            </a:extLst>
          </p:cNvPr>
          <p:cNvSpPr txBox="1"/>
          <p:nvPr/>
        </p:nvSpPr>
        <p:spPr>
          <a:xfrm rot="20954829">
            <a:off x="3406823" y="3410308"/>
            <a:ext cx="1395634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551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</a:t>
            </a:r>
            <a:r>
              <a:rPr lang="ar-MA" dirty="0"/>
              <a:t> والتحدث</a:t>
            </a:r>
            <a:r>
              <a:rPr lang="ar-SA" dirty="0"/>
              <a:t> 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792000" y="552063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وتوليف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/>
              <a:t>دعم (40)د</a:t>
            </a:r>
            <a:endParaRPr lang="ar-SA" dirty="0"/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الحصة-3-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صرف وتحويل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تلخيص النص.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4906749" y="3380220"/>
            <a:ext cx="17011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قراءة: مغامرة  مذهلة 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العدد والمعدود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685991-7616-B0AC-16EA-AD117F343D7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74586" y="4691654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755011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نص قصير للدفاع عن فكرة ما.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657598"/>
            <a:ext cx="7375439" cy="1036249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31545" y="3145488"/>
              <a:ext cx="5202327" cy="396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تلخيص نص " مغامرة مذهلة".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40" y="4730329"/>
            <a:ext cx="7375439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99089" y="3157064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العدد والمعدود بشكل صحيح.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57FBEF0-0292-5793-CE5D-BA1AD1E313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FCD737-C371-987D-1B88-87C3BA94E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FCA5DF3-7F80-70B0-1307-0A36B928C9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C6C3841-085F-5C8D-0699-86A50259C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1CFA1DF-7795-9936-738F-73F91F8326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3C43C78-B1F3-43AF-6A41-262326A52C3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37DED5-2E26-997F-0499-B617B2BAD88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1EC73B-EDEE-E041-98FB-1C7230BADA2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14C312C-294F-2D43-2003-54A37F6837B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19">
            <a:extLst>
              <a:ext uri="{FF2B5EF4-FFF2-40B4-BE49-F238E27FC236}">
                <a16:creationId xmlns:a16="http://schemas.microsoft.com/office/drawing/2014/main" id="{E9820B74-2CDB-7B4A-0AD0-302BCEA93C4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406989" y="187102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EB4661-804A-874F-3334-524A28822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AF6DBF-7C4A-13D8-EABC-A55DF8CD04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8EF176-DA5F-F0BF-43D6-C8222C7271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8DC1C0-5E7D-E21A-F4A7-0FAC0AE5B6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5C7331-2E1B-1D4F-8698-B5438E8435C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61EE04-BD75-4BCD-075C-5D181BDE32B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FCD100-A106-5D38-3211-02B3FCAAA91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62351-46D6-346C-C214-CE2CF74F5B3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4271306-E5B6-609F-BBF2-B0F619B2407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F3F370D0-1B78-2638-EEC7-492F5ADD9EB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5665" y="2214775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32F2A-4BBB-939F-ED36-8070754B6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0D02495-B29D-D275-C15C-AA03125A7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B736428A-FEF6-B887-2B9D-56FF881BD7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BF307D-E109-390D-4159-D9BB3F0A3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0B83716-C3FF-FF8F-B5AF-527D79AB34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4FE5A0D-8282-EA64-704F-88A5B9FBD3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C8F3B94-4731-3DD7-7CFB-8BA431381A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952ACD8-7E8E-4210-E617-AA343BA4824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8A4E781-AB0B-9295-A636-CFEBBD0631B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83EED6-9346-0C92-A18B-73408092D3E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5F8BB0-49C0-8227-D6B1-6D7C34A1390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6A5F9C06-71CC-E2CA-E08C-8D8AF763381B}"/>
              </a:ext>
            </a:extLst>
          </p:cNvPr>
          <p:cNvSpPr txBox="1">
            <a:spLocks/>
          </p:cNvSpPr>
          <p:nvPr/>
        </p:nvSpPr>
        <p:spPr>
          <a:xfrm>
            <a:off x="1329721" y="3363917"/>
            <a:ext cx="5241728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39AA70E-DAAC-2503-6172-0DDD9764FF32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 4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714C20-9D3D-B55B-2969-3F96554688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 1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5DBEBD16-AF14-1BF7-8AD8-EBBC3A807B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C60C23-05A1-6F52-6DC9-3C78E0A671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B9CB06-2306-DB66-8416-BA689147DC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age 1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A2B4F86F-091A-6D45-5EB3-469E373438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2ABDC4F3-8593-4EAE-18B4-D161B4D8D644}"/>
              </a:ext>
            </a:extLst>
          </p:cNvPr>
          <p:cNvSpPr txBox="1">
            <a:spLocks/>
          </p:cNvSpPr>
          <p:nvPr/>
        </p:nvSpPr>
        <p:spPr>
          <a:xfrm>
            <a:off x="1329722" y="4226317"/>
            <a:ext cx="524172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ٱلْأَخْطاءِ.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8234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ACE24-DB52-4A43-7205-C7A9FBFFF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328BA4-942D-358B-501B-0BA74B5D7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كتابة نص للدفاع عن فكرة ما.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3B6CFB-7502-8405-89E5-157F92844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33346D-61E0-176B-36A7-B6142BCDE7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CDF70A-A9BF-09D5-CBEB-9F7FCB9A1C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CFBA44-5ECB-0BCE-8EB3-AAD445CAE0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28641AA-3516-63A8-FDB2-1942CF31668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BDB587-17C6-47EE-EA14-B12EB066007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167513-AF22-AF0A-2816-8657DDF90D7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F2B6AC-2ED6-A7F2-1A8A-8DC812DB3D9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2272-B2E9-47D3-6643-339DBCF227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5778275-77DA-7E68-B059-0178EB7DEC6B}"/>
              </a:ext>
            </a:extLst>
          </p:cNvPr>
          <p:cNvSpPr txBox="1"/>
          <p:nvPr/>
        </p:nvSpPr>
        <p:spPr>
          <a:xfrm>
            <a:off x="1085917" y="3009472"/>
            <a:ext cx="6972166" cy="1532334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نَصّاً لِلدِّفاعِ عَنْ فِكْرَتي.</a:t>
            </a:r>
          </a:p>
          <a:p>
            <a:pPr algn="r" rtl="1"/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12601632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55799-8A44-E9E9-E475-6BC03D877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A8183-78CB-60E1-4B70-62E01E064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 الأساليب التي استعملناها للدفاع عن فكرة ما. من يقرأ؟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استعمال أساليب أخرى من اقتراحكم.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B6194A-E13D-830D-D23D-C3818381D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8FE87E-6875-FCD1-30DD-99F9D9E89C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3C8710-E4D0-A1F2-73DE-DE89950CEC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6EDFB7-C7F6-B1D9-1B51-D3A8D899AA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EC206B-98B1-42AE-6E15-8A5B3BED388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C1D585-FB3E-3B15-6152-636BBFCA51A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5701A6-E1DC-1947-F81C-E146AAAB770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2E90A0-8008-914F-C49E-7D859B062D0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8C3E2A1-F454-460D-F0B4-96AB5E1E46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0D27478-9FBE-5A55-3FCD-02BF26E5C33A}"/>
              </a:ext>
            </a:extLst>
          </p:cNvPr>
          <p:cNvSpPr txBox="1"/>
          <p:nvPr/>
        </p:nvSpPr>
        <p:spPr>
          <a:xfrm>
            <a:off x="626456" y="3038105"/>
            <a:ext cx="7757393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في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ٱعْتِقادي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............،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وَذلِكَ لِأَسْبابٍ عِدَّةٍ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فَهِيَ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عِلاوَةً عَلى ذلِكَ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..............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أَمّا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فَعَلى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ٱلنَّقيضِ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ذلِكَ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...........،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فَضْلاً عَنْ أَنَّها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5558845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3977E-903D-D4EB-B575-8A237BA5F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B5C388-8A84-AD6E-4DBF-60042BF62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منكم يختار فكرة من بين الأفكار التالية،  ثم يحرر نصا للدفاع عنها مستعملا حججا مناسبة.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01B67-A1DB-58B0-381C-458E0C729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6607DC9-E249-FB17-9476-F6DF7B5A01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8F2EDB-4FA6-7BD3-A5B6-4B5A38E5B6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6E4E9F-C156-A507-D15E-E6ABD4C270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4DA6545-83EE-FFC4-C3E9-8299F12A34A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A5303-C6AD-640D-9EAF-7868D5BED31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0DA52E-D847-2EF7-1EEB-74104379C51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1A6DCB-0876-B733-D8E0-76DFFA76436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AF96B6-4E43-CC34-1AF1-51B96E7972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A082BD4-8F1E-EC5E-539B-6CF45C2086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02" y="1410665"/>
            <a:ext cx="739214" cy="85048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B73BBBF-F32A-6C39-D38E-56AF0411C6A9}"/>
              </a:ext>
            </a:extLst>
          </p:cNvPr>
          <p:cNvSpPr txBox="1"/>
          <p:nvPr/>
        </p:nvSpPr>
        <p:spPr>
          <a:xfrm>
            <a:off x="1256236" y="2245999"/>
            <a:ext cx="6436222" cy="783193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- اَلرِّياضَةُ أَفْضَلُ مِنَ ٱلْأَلْعابِ </a:t>
            </a:r>
            <a:r>
              <a:rPr lang="ar-MA" dirty="0" err="1"/>
              <a:t>ٱلْإِلِكْترونِيَّةِ</a:t>
            </a:r>
            <a:r>
              <a:rPr lang="ar-MA" dirty="0"/>
              <a:t>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60537A-5F93-7AB6-FF69-470F53571711}"/>
              </a:ext>
            </a:extLst>
          </p:cNvPr>
          <p:cNvSpPr txBox="1"/>
          <p:nvPr/>
        </p:nvSpPr>
        <p:spPr>
          <a:xfrm>
            <a:off x="1256236" y="3877846"/>
            <a:ext cx="6436222" cy="783193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- تَدْويرُ </a:t>
            </a:r>
            <a:r>
              <a:rPr lang="ar-MA" dirty="0" err="1"/>
              <a:t>ٱلنُّفاياتِ</a:t>
            </a:r>
            <a:r>
              <a:rPr lang="ar-MA" dirty="0"/>
              <a:t> خَيْرٌ مِنْ جَمْعِها في </a:t>
            </a:r>
            <a:r>
              <a:rPr lang="ar-MA" dirty="0" err="1"/>
              <a:t>ٱلْمَطارِحِ</a:t>
            </a:r>
            <a:r>
              <a:rPr lang="ar-MA" dirty="0"/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439DE72-1DA2-EDBD-A231-32748907D3E2}"/>
              </a:ext>
            </a:extLst>
          </p:cNvPr>
          <p:cNvSpPr txBox="1"/>
          <p:nvPr/>
        </p:nvSpPr>
        <p:spPr>
          <a:xfrm>
            <a:off x="836994" y="5260992"/>
            <a:ext cx="7799708" cy="783193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اَلسَّيّاراتُ </a:t>
            </a:r>
            <a:r>
              <a:rPr lang="ar-MA" dirty="0" err="1"/>
              <a:t>ٱلكَهْرَبائِيَّةُ</a:t>
            </a:r>
            <a:r>
              <a:rPr lang="ar-MA" dirty="0"/>
              <a:t> أَفْضَلُ مِنَ </a:t>
            </a:r>
            <a:r>
              <a:rPr lang="ar-MA" dirty="0" err="1"/>
              <a:t>ٱلسَّيّاراتِ</a:t>
            </a:r>
            <a:r>
              <a:rPr lang="ar-MA" dirty="0"/>
              <a:t> ٱلَّتي تَعْمَلُ </a:t>
            </a:r>
            <a:r>
              <a:rPr lang="ar-MA" dirty="0" err="1"/>
              <a:t>بِٱلْوَقودِ</a:t>
            </a:r>
            <a:r>
              <a:rPr lang="ar-M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846710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BF2FB-AAAB-925A-3BF3-C13D52BBE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3A6CE-32B6-4BB8-98E8-4033F9662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 سنناقشه من حيث الأساليب المعتمدة والحجج المقترحة.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C04279-9F50-E06E-53E7-F449833A5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CAB7D4-F45C-DCFD-F20D-1490733FEE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9CE829-8623-9DF6-D049-B5E609F3A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605D715-58D5-B9A6-5057-A5469BFF20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D27FF6B-3727-4071-96C5-A1D7818D138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38F5D7-AC65-C03E-4DCC-FC9FA8688E2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948DC6-4561-F7A9-8170-829928418FA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96577B-DF63-0C38-F927-487DE154FA8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3A62C5-8841-D634-1D52-565F253896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C240D9D-463E-D4CF-7967-73CCD3E1279E}"/>
              </a:ext>
            </a:extLst>
          </p:cNvPr>
          <p:cNvSpPr txBox="1"/>
          <p:nvPr/>
        </p:nvSpPr>
        <p:spPr>
          <a:xfrm>
            <a:off x="2894853" y="3057290"/>
            <a:ext cx="3488340" cy="1225868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sz="6600" dirty="0"/>
              <a:t>أَقْرَأُ إِنْتاجي.</a:t>
            </a:r>
          </a:p>
        </p:txBody>
      </p:sp>
    </p:spTree>
    <p:extLst>
      <p:ext uri="{BB962C8B-B14F-4D97-AF65-F5344CB8AC3E}">
        <p14:creationId xmlns:p14="http://schemas.microsoft.com/office/powerpoint/2010/main" val="398689506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2022D-552A-D51C-6C62-85A96FB34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3EF149-B3ED-DDBD-36B1-84DFEA9ED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حاولوا، في منازلكم،  كتابة نصوص أفضل.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F9545F-1F62-B47D-065C-01B2A39DC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164EE-641F-F27C-6468-110A78B372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EC48D3-B201-0FBB-9339-4F439AD9B3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7B561CF-160C-F984-9DD3-9B9B0DB528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2482DC8-8DBE-60D6-A03A-8EB2B50CD85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4B61C3-464D-90FE-5EC1-105575C3D71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584555-4B37-127D-5163-121A098B8CD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124FE2-3294-7A6A-5849-FF61AB31BA9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98172A-A359-CB73-1F6F-1EA8101B82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4B78B97-0331-131B-8FEC-BDF7CA4BB2AD}"/>
              </a:ext>
            </a:extLst>
          </p:cNvPr>
          <p:cNvSpPr txBox="1"/>
          <p:nvPr/>
        </p:nvSpPr>
        <p:spPr>
          <a:xfrm>
            <a:off x="1256236" y="2245999"/>
            <a:ext cx="6436222" cy="783193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- اَلرِّياضَةُ أَفْضَلُ مِنَ ٱلْأَلْعابِ </a:t>
            </a:r>
            <a:r>
              <a:rPr lang="ar-MA" dirty="0" err="1"/>
              <a:t>ٱلْإِلِكْترونِيَّةِ</a:t>
            </a:r>
            <a:r>
              <a:rPr lang="ar-MA" dirty="0"/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34B4283-BF52-F46E-01E2-AD62ED6AEAE7}"/>
              </a:ext>
            </a:extLst>
          </p:cNvPr>
          <p:cNvSpPr txBox="1"/>
          <p:nvPr/>
        </p:nvSpPr>
        <p:spPr>
          <a:xfrm>
            <a:off x="1256236" y="3877846"/>
            <a:ext cx="6436222" cy="783193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- تَدْويرُ </a:t>
            </a:r>
            <a:r>
              <a:rPr lang="ar-MA" dirty="0" err="1"/>
              <a:t>ٱلنُّفاياتِ</a:t>
            </a:r>
            <a:r>
              <a:rPr lang="ar-MA" dirty="0"/>
              <a:t> خَيْرٌ مِنْ جَمْعِها في </a:t>
            </a:r>
            <a:r>
              <a:rPr lang="ar-MA" dirty="0" err="1"/>
              <a:t>ٱلْمَطارِحِ</a:t>
            </a:r>
            <a:r>
              <a:rPr lang="ar-MA" dirty="0"/>
              <a:t>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11C9720-4FCE-BD2E-2524-9558696029E8}"/>
              </a:ext>
            </a:extLst>
          </p:cNvPr>
          <p:cNvSpPr txBox="1"/>
          <p:nvPr/>
        </p:nvSpPr>
        <p:spPr>
          <a:xfrm>
            <a:off x="836994" y="5260992"/>
            <a:ext cx="7799708" cy="783193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اَلسَّيّاراتُ </a:t>
            </a:r>
            <a:r>
              <a:rPr lang="ar-MA" dirty="0" err="1"/>
              <a:t>ٱلكَهْرَبائِيَّةُ</a:t>
            </a:r>
            <a:r>
              <a:rPr lang="ar-MA" dirty="0"/>
              <a:t> أَفْضَلُ مِنَ </a:t>
            </a:r>
            <a:r>
              <a:rPr lang="ar-MA" dirty="0" err="1"/>
              <a:t>ٱلسَّيّاراتِ</a:t>
            </a:r>
            <a:r>
              <a:rPr lang="ar-MA" dirty="0"/>
              <a:t> ٱلَّتي تَعْمَلُ </a:t>
            </a:r>
            <a:r>
              <a:rPr lang="ar-MA" dirty="0" err="1"/>
              <a:t>بِٱلْوَقودِ</a:t>
            </a:r>
            <a:r>
              <a:rPr lang="ar-M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20205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ملخص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047165" y="1771950"/>
            <a:ext cx="5051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مغامرة مذهلة( ح3).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BAD60-330F-D646-6CBB-8FDC90E61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1739E-7D28-87F0-BB31-6622F28C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في القراءة بتصحيح الواجب المنزلي. خذوا دفاتر البحث.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EC9968-9BC9-80C6-BF7E-53B3372F49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DE1CD1-D14E-1AFD-C232-BA3BD4D32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5570D2-01AE-BB7C-85EA-F09623A036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858A42-AC34-87DD-2C8C-5784847059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9C720F-DF9D-11EE-CEF1-9E0E681CAFA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92E736-3CAA-072B-D566-BF3B56AF08D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5DA672-190D-37B9-1EDA-BC818BDB6CB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75330A-190D-B53D-DFBE-E7B2F932EF0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F0F87E-F107-93B2-B143-C466FEE6C6AB}"/>
              </a:ext>
            </a:extLst>
          </p:cNvPr>
          <p:cNvSpPr txBox="1"/>
          <p:nvPr/>
        </p:nvSpPr>
        <p:spPr>
          <a:xfrm>
            <a:off x="1560446" y="2912129"/>
            <a:ext cx="5713523" cy="1328023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ٱلْواجِبَ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ٱلْمَنْزِلِيَّ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7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DF3E20-F3AC-332D-130C-B56014C4CA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3094447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4333E-2E36-63E7-7663-B15955F1F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EB0F26-D3D2-4FA1-B24E-5CB6D1D1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الأول ويحدد المفردة المناسبة له؟ </a:t>
            </a:r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التعريف الموالي.)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807FBA-68E1-788C-351C-6008792511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799A76-A803-4F58-F529-15B7937AD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DC56F3-C422-A23E-1902-E6863B13DD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87FFAB-67FB-D255-C4FC-BE4EF2A229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D1F5B1-2CF7-A724-664E-4DE1F34167F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80C2F7-DBE9-BD39-5C7B-4AFD4E4EA87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9ED798-BEF6-62BE-F808-290E1C6FACD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03E0E9-DE3E-A1F7-25CE-8F342887EDF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799D3D-9D0F-D862-2085-825A88F8E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25C6134-5AAE-E885-E167-7057633E59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3111" y="1800784"/>
            <a:ext cx="3057467" cy="460629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6B76E93-C9E7-F281-2725-AEE5C0B5398B}"/>
              </a:ext>
            </a:extLst>
          </p:cNvPr>
          <p:cNvSpPr/>
          <p:nvPr/>
        </p:nvSpPr>
        <p:spPr>
          <a:xfrm>
            <a:off x="2565326" y="2429498"/>
            <a:ext cx="3075252" cy="83312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79788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730A1-D81A-0282-49A6-A514F64C7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978FEC-8E76-873E-B69C-8412A0BB6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043" y="791393"/>
            <a:ext cx="7310410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التي وردت فيها كلمة " مذهل"؟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المفردة الموالية.)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6AD664-03C8-C28B-AD1B-E699B9097B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BF795C-DE0E-9D70-1AB7-1192256F3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6BDF25-ADE5-1D98-ED1B-0A7FE7C0F8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9F06F90-7667-907C-3069-CB115C6AA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2EF5F2-6F06-529A-1C30-BE756213BF1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B3191E-CABC-E7BF-E69F-91C50FED6B1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443834-8944-40E4-3AB9-F7FC30AFFEE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0F70F3-846C-3DD4-7818-D34BDCCA5B0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EAE4A2-7683-B3C2-6FEE-BE4D1ECAA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161D369-1A39-8171-82AA-665421CBDB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3111" y="1800784"/>
            <a:ext cx="3057467" cy="460629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3B5A8BA-4E48-E972-6050-789E2E329C45}"/>
              </a:ext>
            </a:extLst>
          </p:cNvPr>
          <p:cNvSpPr/>
          <p:nvPr/>
        </p:nvSpPr>
        <p:spPr>
          <a:xfrm>
            <a:off x="2565326" y="2429498"/>
            <a:ext cx="3075252" cy="83312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293308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-156-. من يقرأ النص مستحضرا ضوابط الطلاقة؟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043D07-14E5-3617-22A6-FAE7D05FC0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58C4FC-2B99-0025-37D3-4A64F9DB4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BE5327-17D6-3ED1-3BAC-A35DC18ECB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ABD4D6-23AC-501E-5B37-16BEEBD25E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030747-743A-06E1-5E4D-D1FA3F0A9C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EC766B-684A-1EB7-A35D-831443D0C6D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531089-1700-BABF-3B4A-CABCEB92317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BFFA7B-B656-DA92-BB95-7806ACA22D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E74C05-6BB4-7369-6D61-B9D04152DF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Image 17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99EF6C2B-7582-8DC5-9793-DCBD257B4D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62" y="1402075"/>
            <a:ext cx="754159" cy="86767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974D4B-145D-4CD5-F9EC-AC0D647F35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1886" y="1709665"/>
            <a:ext cx="2854019" cy="432650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6007AEF-AC8A-D47F-1FED-798BB96D3B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87516" y="2162410"/>
            <a:ext cx="2559529" cy="402467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DF1EE99-D015-4065-8CCC-AA01E31253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1305" y="2500884"/>
            <a:ext cx="2690947" cy="389995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1085B-B9C4-81E3-7329-9C6C44182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69670-2C5E-3E19-35A6-C245464E1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ننتقل إلى تذكر مضامين النص. من يجيب عن السؤال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6034FA-DA17-4DA0-6132-13C8CAB64C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D29557-3D04-D793-8A0B-8A0ACC5E99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A06003-D2FB-2E57-7369-88180E5803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83ED95-751F-D9BD-9C56-BCA250DA2F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30B739-F50B-17C2-B456-0530B6E3FA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E6E9D0-0F23-5C7D-1984-C0B4E33B10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E3C233-9F48-8F76-C7E1-CDAE8FBCCBC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B56937-3D90-BF7D-9E07-6015A4EC56B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DAB03D-DC17-D0CC-4C27-8A3ACDC975C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8A4EE0-F947-C8A5-1CDA-188536504802}"/>
              </a:ext>
            </a:extLst>
          </p:cNvPr>
          <p:cNvSpPr/>
          <p:nvPr/>
        </p:nvSpPr>
        <p:spPr>
          <a:xfrm>
            <a:off x="827215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إِلى أَيْنَ سافَرَ يَحْيى في حُلْمِهِ؟</a:t>
            </a:r>
            <a:endParaRPr lang="ar-AE" sz="44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03801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46FFA-7301-F93C-5C6F-BC748CDF8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C5A48E-BD51-3A96-6121-48E9B8BC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ED3D51-0EE9-6A72-1DA0-1FDEDE0A2A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502288-B4D8-3BAD-84B9-C4DBF44A45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5FA2F3-3A67-A35A-3E71-04ED77EF2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6C95B9-ACAC-8662-F34E-B94226C965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9F8E175-98FF-5AE9-AAE5-D7239CB124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5C05CA-BB40-CCEF-B954-95851987383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AF7CBD-3B8A-6169-F21E-333FD0E47AB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74E190-DB22-268B-CA07-72AAD2AC24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29F15D-6D5A-1717-FD8D-2AF4A20F615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60F4A77-5A1E-ABD3-FAD5-D2710D670EE6}"/>
              </a:ext>
            </a:extLst>
          </p:cNvPr>
          <p:cNvSpPr/>
          <p:nvPr/>
        </p:nvSpPr>
        <p:spPr>
          <a:xfrm>
            <a:off x="463550" y="2841248"/>
            <a:ext cx="8216899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 ماذا شاهَدَ يَحْيى خِلالَ رِحْلَتِهِ نَحْوَ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ٱلْفَضاءِ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40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334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67603-AD71-E548-7B37-96EE833A8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556A27-7800-A2F9-2DF3-4F187450A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881155-5631-B09F-998C-20CBBFC235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6C21D4E-CD2E-D5E8-86B7-2ED4078CF2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BC5B03-FBCF-37AF-22CF-708C499319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D5EA444-F555-B0F0-7B39-CEA0C5C1F9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AE6DA01-6568-9173-25F4-5E9696A21E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B64BC87-5293-D41B-1820-97E79E9233B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4BF359-3414-7C8E-2794-31217EDE470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FD4869-F8FE-237B-198A-103F8EF6FB7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BB10EC-80D7-8B28-FA5A-90EC726687E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60A281E-2CD1-7D6F-53EF-552894F1E7C0}"/>
              </a:ext>
            </a:extLst>
          </p:cNvPr>
          <p:cNvSpPr/>
          <p:nvPr/>
        </p:nvSpPr>
        <p:spPr>
          <a:xfrm>
            <a:off x="431801" y="2936782"/>
            <a:ext cx="8025032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ما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ٱلْحَدَثُ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ٱلْمُرْبِكُ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ٱلَّذي غَيَّرَ هُدوءَ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ٱلرِّحْلَةِ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40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38531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0230F-302B-AB00-BE70-BE444B6D0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096ED3-FF48-2557-3C2D-2F9581B53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1332256-7BDE-7DAD-2B60-429E432B6D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4FA9E8-031B-BE71-7C0C-3D5B5ED53D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46F2D3-0081-26ED-F550-68C9AF7CD0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F5C2033-1577-B227-6916-46B2189F7E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7ED93C5-188F-83D9-2A83-41ABD4669B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722134E-AFF5-FE86-050C-3525C525350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E4230E-F2CC-216A-3802-73A13BBEB89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FDB00F-642B-7814-0F84-F11A711644B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8F9E52-027C-F987-3C8C-A01AE12F1C8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101B1A5-AE5C-1616-180F-8146C8FE6F16}"/>
              </a:ext>
            </a:extLst>
          </p:cNvPr>
          <p:cNvSpPr/>
          <p:nvPr/>
        </p:nvSpPr>
        <p:spPr>
          <a:xfrm>
            <a:off x="393701" y="3086100"/>
            <a:ext cx="8430548" cy="1822605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كَيْفَ </a:t>
            </a:r>
            <a:r>
              <a:rPr lang="ar-MA" sz="44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ٱسْتَطاعَ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ٱلْفَريقُ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ٱلنَّجاةَ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مِنَ </a:t>
            </a:r>
            <a:r>
              <a:rPr lang="ar-MA" sz="44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ٱلْخَطَرِ</a:t>
            </a:r>
            <a:r>
              <a:rPr lang="ar-MA" sz="44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44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32419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2744F-3070-5BC9-45A1-4B9FA6300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46BAD-F5F9-EF22-B544-562C6CF3B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AA94BE-4E6F-D496-FB98-9BC055B77A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30D161C-E56D-C056-0750-8DAAEEFFD4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F7EF8C-95DF-D1AB-9CB9-A54DE265D6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4C79438-AD64-545B-2D94-7F9AB1FFDB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079D65-873B-94E5-E4E6-0661D7D1AE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23E8FD-DB10-3C78-2039-19A9E541B4C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DBC0D9-422C-A24B-0D56-E1242570249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CB2A62-50CD-85C0-AC1C-FF8B48D76B2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6AACF4-22C2-ED01-B657-E41F12B4E5F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BF93659-2712-0484-A193-2EB700E5627D}"/>
              </a:ext>
            </a:extLst>
          </p:cNvPr>
          <p:cNvSpPr txBox="1"/>
          <p:nvPr/>
        </p:nvSpPr>
        <p:spPr>
          <a:xfrm>
            <a:off x="1799495" y="2023129"/>
            <a:ext cx="5545010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طَبيعةُ ٱلنَّصِّ؟ 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861077-51C4-D976-DE09-D83D2DFB5F61}"/>
              </a:ext>
            </a:extLst>
          </p:cNvPr>
          <p:cNvSpPr/>
          <p:nvPr/>
        </p:nvSpPr>
        <p:spPr>
          <a:xfrm>
            <a:off x="3511997" y="3295934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سَرْدِيٌّ 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E8BD7714-9443-597C-EA76-3E3D20A460F3}"/>
              </a:ext>
            </a:extLst>
          </p:cNvPr>
          <p:cNvSpPr/>
          <p:nvPr/>
        </p:nvSpPr>
        <p:spPr>
          <a:xfrm>
            <a:off x="6111551" y="3374409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5BD775-B471-5268-2911-02979B655156}"/>
              </a:ext>
            </a:extLst>
          </p:cNvPr>
          <p:cNvSpPr/>
          <p:nvPr/>
        </p:nvSpPr>
        <p:spPr>
          <a:xfrm>
            <a:off x="3576251" y="4059442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وَصْفِيٌّ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774A3A6-4028-4380-E43F-FAF1BC4B4FCA}"/>
              </a:ext>
            </a:extLst>
          </p:cNvPr>
          <p:cNvSpPr/>
          <p:nvPr/>
        </p:nvSpPr>
        <p:spPr>
          <a:xfrm>
            <a:off x="6111551" y="4131558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7873104B-4D07-529A-590F-D981D05D93B3}"/>
              </a:ext>
            </a:extLst>
          </p:cNvPr>
          <p:cNvSpPr/>
          <p:nvPr/>
        </p:nvSpPr>
        <p:spPr>
          <a:xfrm>
            <a:off x="6111551" y="5113624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4CCA4C-0D01-7C80-4C2E-39A81D8ED1E3}"/>
              </a:ext>
            </a:extLst>
          </p:cNvPr>
          <p:cNvSpPr/>
          <p:nvPr/>
        </p:nvSpPr>
        <p:spPr>
          <a:xfrm>
            <a:off x="3576250" y="4967536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حِجاجِيٌّ 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082421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7114D-01D1-3977-97B5-9C9F336B1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E03E9-028D-E900-B4D1-F40FA3AB0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نصحح. من يقرأ؟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2C19CB2-173C-9B52-5DB6-8D2D2242C7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0C39AB-DFB2-92A8-D3F1-48718441A6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39B08B-FECA-36CA-45DA-205A83143A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FA6962-630F-1B47-2190-BB81D07620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4C58B8E-F3B0-F61C-7707-A12A1965D7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8CE3B78-6ACB-4CDF-E88F-D502B032F1D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A1D51F-D856-DC3A-D7BA-31066ED95B7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C24738-4120-E664-E29D-6C4E7D9BE70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2AD68C-300C-A573-9882-4EDA19EA46F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5828AA-5CB1-E348-9160-EFDE601C189C}"/>
              </a:ext>
            </a:extLst>
          </p:cNvPr>
          <p:cNvSpPr txBox="1"/>
          <p:nvPr/>
        </p:nvSpPr>
        <p:spPr>
          <a:xfrm>
            <a:off x="525615" y="3176192"/>
            <a:ext cx="8092770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اَلنَصُّ</a:t>
            </a:r>
            <a:r>
              <a:rPr lang="fr-FR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سَرْدِيٌّ، لِأَنَّهُ يَحْكي قِصَّةً خَيالِيَّةً بِشَخْصِيّاتٍ وَأَحْداثٍ مُتَخَيَّلَةٍ.</a:t>
            </a:r>
            <a:endParaRPr lang="fr-FR" sz="5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543CEE-81F7-2303-448E-87E29C41751A}"/>
              </a:ext>
            </a:extLst>
          </p:cNvPr>
          <p:cNvSpPr/>
          <p:nvPr/>
        </p:nvSpPr>
        <p:spPr>
          <a:xfrm>
            <a:off x="3321478" y="2032182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سَرْدِيٌّ 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8386F34-9DE6-69DA-D15F-34D867EEE85E}"/>
              </a:ext>
            </a:extLst>
          </p:cNvPr>
          <p:cNvSpPr/>
          <p:nvPr/>
        </p:nvSpPr>
        <p:spPr>
          <a:xfrm>
            <a:off x="5921032" y="2110657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925054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B9CEC-5A0A-87A3-8E99-7832AD80E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8DE717-D0F1-ADB8-672F-37C907BB9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في هذه الحصة ستتدربون مرة أخرى على صياغة ملخص حكاية. في البداية، من يذكرنا بعناصر خطاطة النص السردي؟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319817-5B9A-0374-4E09-D7B20185B4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72E436-F734-23DD-58B3-AFCF4D3360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E476F0-7548-A0A9-0F83-8B711F2DE0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EF1C48D-79E1-25BA-2076-9A61799A79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1EFFF86-76A6-694C-E74B-F7ED0977D1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C901EEF-7B0A-8B4F-AB0F-F1789F48012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CC7CCC-8008-8E9E-0E63-8D62FA212C5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E3D5E7-9ECD-195D-6348-40D3D1695CB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27CB3C-691A-D32A-57A2-74D401F5629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21760B5-0F9F-C2CF-91C1-4AEA81841913}"/>
              </a:ext>
            </a:extLst>
          </p:cNvPr>
          <p:cNvSpPr txBox="1"/>
          <p:nvPr/>
        </p:nvSpPr>
        <p:spPr>
          <a:xfrm>
            <a:off x="1402107" y="3246120"/>
            <a:ext cx="6136658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 font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عَناصِرُ خُطاطَةِ ٱلنَّصِّ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ٱلسَّرْدِيِّ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046522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8E233-F4AB-3194-3BB7-8A3575F4F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B28550-B539-4451-738B-BA23AD873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43C48D-EF49-26CA-709D-0BC62735AD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4889" y="747035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787F26-738B-8A6D-D78C-39B4A52439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1376FE-A485-9523-31CA-5C0086BAB7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405188-BC70-40DB-8441-62610AE53F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9DCBD2-1E96-4DFC-66C4-0C43085DD1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4DA99F6-D54F-C366-B261-E6972568A5F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B6295A-6031-3189-3811-9F82220F97E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0E3902-6F53-915D-5391-AA2D221DF06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BC8381-8F80-3C78-36EE-52C3D1932F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A47940B-41E9-FD1C-98DE-D8680BFD3747}"/>
              </a:ext>
            </a:extLst>
          </p:cNvPr>
          <p:cNvSpPr txBox="1"/>
          <p:nvPr/>
        </p:nvSpPr>
        <p:spPr>
          <a:xfrm>
            <a:off x="2924943" y="147396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وَضْعِيَّةُ </a:t>
            </a:r>
            <a:r>
              <a:rPr lang="ar-MA" dirty="0" err="1"/>
              <a:t>ٱلْبِدايَةِ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91545F-A2DE-5DCE-1BE6-451C988FF216}"/>
              </a:ext>
            </a:extLst>
          </p:cNvPr>
          <p:cNvSpPr txBox="1"/>
          <p:nvPr/>
        </p:nvSpPr>
        <p:spPr>
          <a:xfrm>
            <a:off x="2924943" y="2489721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2. اَلْحَدَثُ </a:t>
            </a:r>
            <a:r>
              <a:rPr lang="ar-MA" dirty="0" err="1"/>
              <a:t>ٱلْمُرْبِكُ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8BD5960-8926-9466-6731-FCE11D740D25}"/>
              </a:ext>
            </a:extLst>
          </p:cNvPr>
          <p:cNvSpPr txBox="1"/>
          <p:nvPr/>
        </p:nvSpPr>
        <p:spPr>
          <a:xfrm>
            <a:off x="853440" y="3513458"/>
            <a:ext cx="732535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3. اَلْعُقْدَةُ: أَحْداثٌ أَوْ رُدودُ فِعْلٍ لِتَجاوزِ </a:t>
            </a:r>
            <a:r>
              <a:rPr lang="ar-MA" sz="4000" dirty="0" err="1"/>
              <a:t>ٱلْحَدَثِ</a:t>
            </a:r>
            <a:r>
              <a:rPr lang="ar-MA" sz="4000" dirty="0"/>
              <a:t> </a:t>
            </a:r>
            <a:r>
              <a:rPr lang="ar-MA" sz="4000" dirty="0" err="1"/>
              <a:t>ٱلْمُرْبِكِ</a:t>
            </a:r>
            <a:r>
              <a:rPr lang="ar-MA" sz="4000" dirty="0"/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5947C6A-C960-9E97-E23E-4E1CE9F1FF7D}"/>
              </a:ext>
            </a:extLst>
          </p:cNvPr>
          <p:cNvSpPr txBox="1"/>
          <p:nvPr/>
        </p:nvSpPr>
        <p:spPr>
          <a:xfrm>
            <a:off x="1169919" y="4545176"/>
            <a:ext cx="644069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4. اَلْحَلُّ: اَلْحَدَثُ ٱلَّذي أَدّى إِلى تَجاوُزِ </a:t>
            </a:r>
            <a:r>
              <a:rPr lang="ar-MA" dirty="0" err="1"/>
              <a:t>ٱلْمُشْكِلِ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E3C418A-C11A-7F5C-F4BF-BD28BB3106C3}"/>
              </a:ext>
            </a:extLst>
          </p:cNvPr>
          <p:cNvSpPr txBox="1"/>
          <p:nvPr/>
        </p:nvSpPr>
        <p:spPr>
          <a:xfrm>
            <a:off x="2942826" y="5560932"/>
            <a:ext cx="312465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5. وَضْعِيَّةُ ٱلنِّهايَةِ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547148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F239A-EF49-CA71-460A-ACA2E1D9F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8BC2BB-8285-68F7-78EF-6B9E591E0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الخطوات التي نسلكها  لتلخيص حكاية النص؟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8EA0F4-78D4-2917-9A46-FF6D0D4036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F42BBC0-67B4-730E-8455-D5A86341D2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6E2770-09F0-06BE-B1FD-55DB5166E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20EC77-B2A1-F2C7-48C0-1834ECB465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DD8898-279D-83EA-6BF7-B689A9340D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7E64537-323E-5AEF-C17D-7108C8E6159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1C98F5-F532-55F4-38E5-69DC17AA979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BF8DD9-5FFD-1CE5-FB01-BC4DB34AB5F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CBD291-CEF5-A6F9-210F-B887461FDF7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083AAD2-A3BF-BB1F-C84E-1CA55827AB56}"/>
              </a:ext>
            </a:extLst>
          </p:cNvPr>
          <p:cNvSpPr txBox="1"/>
          <p:nvPr/>
        </p:nvSpPr>
        <p:spPr>
          <a:xfrm>
            <a:off x="409433" y="3255431"/>
            <a:ext cx="8161362" cy="98750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55600" indent="-355600" algn="just" rtl="1">
              <a:tabLst>
                <a:tab pos="630238" algn="l"/>
              </a:tabLst>
            </a:pPr>
            <a:r>
              <a:rPr lang="ar-MA" sz="5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نَسْلُكُها لِتَلْخيصِ حِكايَةِ ٱلنَّصِّ؟</a:t>
            </a:r>
          </a:p>
        </p:txBody>
      </p:sp>
    </p:spTree>
    <p:extLst>
      <p:ext uri="{BB962C8B-B14F-4D97-AF65-F5344CB8AC3E}">
        <p14:creationId xmlns:p14="http://schemas.microsoft.com/office/powerpoint/2010/main" val="298078657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A7510-1EF9-8563-8546-A9E3B70F1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B9476A-F014-325F-69F9-0C528AB44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1218BB-AEA2-72EB-C02A-CBB2297566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03B885-8A46-4D85-E121-7CBC99C097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4F6F8D-92EC-E350-ED80-DEF7A7FAEC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1393F2-5E84-74A7-2D88-5439B794B6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C97447-48F0-9149-988D-9F53D89A8E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CF82ADC-731A-5DC2-4122-7C7C9C547A0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86FBAF-E45B-362F-DA77-C811EAD5FDD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C00B43-B136-126C-D661-B776AA9B556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BAE6A7-CE7D-284A-8E90-90C70937B80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C207C0-41FD-3515-EC45-537E59C74C25}"/>
              </a:ext>
            </a:extLst>
          </p:cNvPr>
          <p:cNvSpPr txBox="1"/>
          <p:nvPr/>
        </p:nvSpPr>
        <p:spPr>
          <a:xfrm>
            <a:off x="607747" y="2668577"/>
            <a:ext cx="7794811" cy="286035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55600" indent="-355600" algn="just" rtl="1">
              <a:tabLst>
                <a:tab pos="630238" algn="l"/>
              </a:tabLst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 	أَرْسُمُ خُطاطَةَ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وَأُعَبِّئُها؛</a:t>
            </a:r>
          </a:p>
          <a:p>
            <a:pPr marL="355600" indent="-355600" algn="just" rtl="1">
              <a:tabLst>
                <a:tab pos="630238" algn="l"/>
              </a:tabLst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	  أَكْتُبُ نَصّاً مُنْسَجِماً يَضُمُّ عَناصِرَ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ٱلْخُطاطَةِ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مُسْتَعْمِلاً أَدَواتِ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ٱلرَّبْطِ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ٱلْمُناسِبَةَ. </a:t>
            </a:r>
          </a:p>
        </p:txBody>
      </p:sp>
    </p:spTree>
    <p:extLst>
      <p:ext uri="{BB962C8B-B14F-4D97-AF65-F5344CB8AC3E}">
        <p14:creationId xmlns:p14="http://schemas.microsoft.com/office/powerpoint/2010/main" val="406427224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EEA8E-7E10-0AB1-434C-3CEBB4C7E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ECF0AE-A89A-5F4E-4E81-CD5490712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16" y="767291"/>
            <a:ext cx="7152622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لنحدد جماعة عناصر خطاطة النص.  من يحدد وضعية الانطلاق؟  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 قبل الانتقال إلى العنصر الموالي 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6585A90-4840-A605-E1AC-949F90F670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6C63DE-B8CA-88FE-C901-12D0658625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B4C454-D6DA-8669-B7BA-A8A3FF5A8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46DE12-9A15-EBCB-1F2B-4D578B3282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2CD5F51-C215-F0D1-BBBC-771A48BA02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3E69930-11F5-935E-A95F-2310FE3A526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DABCDC-AC56-40BA-F615-2770D784C37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801234-BBA8-658B-5A56-9B281EFB46E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2A75EF-2FA0-F9A9-98E4-9DAF994A786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3FFCD21-00DB-4E58-D2AD-A7FA54FFBE6A}"/>
              </a:ext>
            </a:extLst>
          </p:cNvPr>
          <p:cNvSpPr txBox="1"/>
          <p:nvPr/>
        </p:nvSpPr>
        <p:spPr>
          <a:xfrm>
            <a:off x="2924943" y="147396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وَضْعِيَّةُ </a:t>
            </a:r>
            <a:r>
              <a:rPr lang="ar-MA" dirty="0" err="1"/>
              <a:t>ٱلْبِدايَةِ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C315485-AC8C-746D-8B99-FBEFAAD2B0E8}"/>
              </a:ext>
            </a:extLst>
          </p:cNvPr>
          <p:cNvSpPr txBox="1"/>
          <p:nvPr/>
        </p:nvSpPr>
        <p:spPr>
          <a:xfrm>
            <a:off x="2924943" y="2489721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2. اَلْحَدَثُ </a:t>
            </a:r>
            <a:r>
              <a:rPr lang="ar-MA" dirty="0" err="1"/>
              <a:t>ٱلْمُرْبِكُ</a:t>
            </a: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FEF3EA-49B2-736C-5E69-5058DDBCB3C3}"/>
              </a:ext>
            </a:extLst>
          </p:cNvPr>
          <p:cNvSpPr txBox="1"/>
          <p:nvPr/>
        </p:nvSpPr>
        <p:spPr>
          <a:xfrm>
            <a:off x="853440" y="3513458"/>
            <a:ext cx="732535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3. اَلْعُقْدَةُ: أَحْداثٌ أَوْ رُدودُ فِعْلٍ لِتَجاوزِ </a:t>
            </a:r>
            <a:r>
              <a:rPr lang="ar-MA" sz="4000" dirty="0" err="1"/>
              <a:t>ٱلْحَدَثِ</a:t>
            </a:r>
            <a:r>
              <a:rPr lang="ar-MA" sz="4000" dirty="0"/>
              <a:t> </a:t>
            </a:r>
            <a:r>
              <a:rPr lang="ar-MA" sz="4000" dirty="0" err="1"/>
              <a:t>ٱلْمُرْبِكِ</a:t>
            </a:r>
            <a:r>
              <a:rPr lang="ar-MA" sz="4000" dirty="0"/>
              <a:t>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9E9DC2E-2FD2-3848-CADF-01E541BBA4DB}"/>
              </a:ext>
            </a:extLst>
          </p:cNvPr>
          <p:cNvSpPr txBox="1"/>
          <p:nvPr/>
        </p:nvSpPr>
        <p:spPr>
          <a:xfrm>
            <a:off x="1169919" y="4545176"/>
            <a:ext cx="644069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4. اَلْحَلُّ: اَلْحَدَثُ ٱلَّذي أَدّى إِلى تَجاوُزِ </a:t>
            </a:r>
            <a:r>
              <a:rPr lang="ar-MA" dirty="0" err="1"/>
              <a:t>ٱلْمُشْكِلِ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F5C41FB-309A-42F7-AFB1-771A4276B19C}"/>
              </a:ext>
            </a:extLst>
          </p:cNvPr>
          <p:cNvSpPr txBox="1"/>
          <p:nvPr/>
        </p:nvSpPr>
        <p:spPr>
          <a:xfrm>
            <a:off x="2942826" y="5560932"/>
            <a:ext cx="312465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5. وَضْعِيَّةُ ٱلنِّهايَةِ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232591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70CC0-786A-F7A1-9F5B-834B195E9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8CB0C6-1201-B0A9-8691-A7A8206EA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16" y="767291"/>
            <a:ext cx="7152622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 خذوا دفاتر القسم وكراساتكم الصفحة 161.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3BD3EA-2AE4-3E99-7242-06C9767933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326ED6-ED3B-7AEA-13BD-9C41F71E3C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173001-06AF-83A5-AB89-75A93C0A1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BE2B42-9FB9-3EAD-C894-23BD7E4897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063778F-4295-CC83-04A9-8283559435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B304E42-911F-8E45-8A8A-7AFCB49DE1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826C75-FB08-E56D-DF46-66BF385A48E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196D79-0189-5201-461D-622A39EFC5A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61FB69-4989-DC3A-E453-91DC03120B6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237868D-299C-D191-C1CF-D10750308D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3770" y="1468476"/>
            <a:ext cx="3264095" cy="513963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F1682A1-2056-8F7E-4C2E-696B079D93B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4870111" y="2712720"/>
            <a:ext cx="3084771" cy="2271668"/>
          </a:xfrm>
          <a:prstGeom prst="roundRect">
            <a:avLst>
              <a:gd name="adj" fmla="val 6988"/>
            </a:avLst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3607910-C9C3-F56B-D28A-D8A88826C1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02" y="1410665"/>
            <a:ext cx="739214" cy="85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28287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18E20-6D79-D1CE-02AC-899E552FC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7A8959-DFDF-5DE1-58CF-E0FF149E8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16" y="767291"/>
            <a:ext cx="7152622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أعيدوا كتابة عناصر خطاطة نص " مغامرة مذهلة" على كراساتكم.  ثم سجلوا الملخص على دفاتر القسم.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D711974-08DA-97FC-1D50-E13EAB2E5C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5690AC-A53E-621C-4566-498A8CA72F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E6BD329-4152-9220-67D4-74E770F1A9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D6AA29-554F-FB5F-73C5-4C11CD8953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D46EAA-3724-18D7-E948-6FB1E6A613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B83C40B-22C2-20A7-4485-1140D7FBE77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941C20-8A61-D91B-B0E9-E0D6059BC26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DE4E19-4638-7089-2403-0B40C20BFC7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3234D5-95D3-12B3-AB2F-C1FB073C25A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299DCD2-05A3-38BA-7AE1-FD522D979C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5727" y="1558600"/>
            <a:ext cx="3694463" cy="497428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A47F657-0EB9-A7BB-C45A-540972B504D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527881" y="2956560"/>
            <a:ext cx="3084771" cy="2271668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36533450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DAB6B-93B2-6BF9-B55F-1E4A4B086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6A3B5E-E496-F297-9D59-3B4A2C1F9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16" y="767291"/>
            <a:ext cx="7152622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 الملخص؟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4D0698-2E9D-41F3-BDAC-FA919D14EF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5C8F7B-577C-2BF3-8BE6-08DEB5FE2D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72405C-7D2D-3500-3B0F-4CF483020B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D371B2-1127-D61E-C259-530B7BB6C6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4A787E8-C314-27C0-C945-90CEDC348D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F85CA7F-0884-C5EC-D4BD-377B3F0DE21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F8F8B4-E5D1-370E-0847-A9149EFEE55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D26F37-E926-E51B-E77D-A40AF9F9CF2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FCF637-6A2C-3BBE-2293-FC19E28FEEE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70C923D-C282-2B6B-07FB-5DAFF14D2344}"/>
              </a:ext>
            </a:extLst>
          </p:cNvPr>
          <p:cNvSpPr txBox="1"/>
          <p:nvPr/>
        </p:nvSpPr>
        <p:spPr>
          <a:xfrm>
            <a:off x="2741287" y="3042920"/>
            <a:ext cx="3661426" cy="146423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 fontAlgn="ctr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إِنْتاجي.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397335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B0FCF-0819-52C7-6160-AD1948C89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2065A4-CEF8-AB87-9314-DB7B07AC9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E25BB6-F3DA-4092-428E-DC7166BE2F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B388AF-F1C6-5FC7-BB96-3F1B0D9DB5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CB2E7D-7BC2-D7FB-6503-FB9B8FDFAD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C1E7DD3-08AA-E513-3EBF-A5371DF0EC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FC6C89-9864-6809-8330-891A12A0A7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98C03AE-B3FC-AFBA-E7C4-679BC8880BD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8DA9A4-AEB7-3924-9AD0-DB13F301979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7AC296-FC60-28F0-24F6-60B2645114E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5AF439-02D8-68A5-5849-E17AB2E39AE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8F7B8F7-B05A-AAA3-C166-59E95BACECB1}"/>
              </a:ext>
            </a:extLst>
          </p:cNvPr>
          <p:cNvSpPr txBox="1"/>
          <p:nvPr/>
        </p:nvSpPr>
        <p:spPr>
          <a:xfrm>
            <a:off x="546847" y="1798320"/>
            <a:ext cx="808915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نامَ يَحْيى ذاتَ لَيْلَةٍ بَعْدَ قِراءَةِ مَجَلَّةِ "أَسْرارِ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ٱلْكَوْنِ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"، فَرَأى في حُلْمِهِ أَنَّهُ يَرْكَبُ مَرْكَبَةَ فَضاءٍ مَعَ رُوّادِ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ثُمَّ أَقْلَعَتْ بِهِمْ نَحْوَ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ٱلْكَوْنِ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ٱلْفَسيحِ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وَبَعْدَ ساعاتٍ مِنَ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ٱلسَّفَرِ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هَبَطَتِ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ٱلْمَرْكَبَةُ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كَوْكَبٍ أَخْضَرَ غَريبٍ. فَجْأَةً، بَدَأَتِ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تَهْتَزُّ تَحْتَ أَقْدامِهِمْ، وَخَرَجَتْ مِنَ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ٱلأَشْجارِ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كائِناتٌ فَضائِيَّةٌ مُخيفَةٌ تَتَّجِهُ نَحْوَهُمْ بِسُرْعَةٍ. وَعِنْدَئِذٍ تَجَمَّدَ يَحْيى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وَٱلرُّوّادُ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شِدَّةِ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 إِلّا أَنَّ يَحْيى لَمْ يَتَرَدَّدْ 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ٱلضَّغْطِ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بِسُرْعَةٍ عَلى زِرٍّ أَحْمَرَ في لَوْحَةِ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ٱلتَّحَكُّمِ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فَتَوَقَّفَ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ٱلصَّوْتُ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وَٱخْتَفَتِ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ٱلْكائِناتُ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ٱلأَخيرِ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اِسْتَيقَظَ يَحْيى لِيَجِدَ نَفْسَهُ في غُرْفَتِهِ، فَأَدْرَكَ مُبْتَسِماً أَنَّ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ٱلْمُغامَرَةَ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كُلَّها لَمْ تَكُنْ إِلّا حُلْماً، وَأَنَّ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ٱلزِّرَّ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ٱلْأَحْمَرَ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لَمْ يَكُنْ سِوى زِرِّ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ٱلْمُنَبِّهِ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12408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713807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صرف وتحويل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العدد والمعدود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84172" y="1771950"/>
            <a:ext cx="3114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9FBE6-F74A-0E7C-F9A3-7F93B54F6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CF7451-468A-3778-4942-AC55AC7C1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معي الجملة التالية. من يحدد العدد والمعدود الواردين فيها؟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4C835D-B6C0-0973-6F44-24A910E333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54A330-0557-1060-A1DE-7F1C07661A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AC027C4-0F4F-6423-CDCD-F4EC8110EE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2EE7C4-A6A5-2DBE-A829-770B9823A7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2F6AAA-99F4-1674-FFFB-313D30FD33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48B271D-E932-5CA3-8899-15E96D7532C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9E5014-EA34-899F-524F-7C336E1C870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AA1CCC-4E13-D636-9C36-BC7F4F6E4F6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6C05F0-59DC-678A-EDFD-658E4350362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ED041B6-38A2-E7C2-EF0A-14B7ADAFE254}"/>
              </a:ext>
            </a:extLst>
          </p:cNvPr>
          <p:cNvSpPr txBox="1"/>
          <p:nvPr/>
        </p:nvSpPr>
        <p:spPr>
          <a:xfrm>
            <a:off x="1043279" y="3242086"/>
            <a:ext cx="7246047" cy="146423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قَرَأَ ٱلتِّلْميذُ 25 كِتاباً.</a:t>
            </a:r>
          </a:p>
        </p:txBody>
      </p:sp>
    </p:spTree>
    <p:extLst>
      <p:ext uri="{BB962C8B-B14F-4D97-AF65-F5344CB8AC3E}">
        <p14:creationId xmlns:p14="http://schemas.microsoft.com/office/powerpoint/2010/main" val="368089924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54E69-FC64-5FCF-FCF9-302A64836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CD19F6-D1D1-6C20-382F-C8B57A385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العدد هو 25 والمعدود هو كتاب. السؤال الأول الذي سنطرحه جماعة هو: كيف سنكتب العدد بالحروف في الجملة؟ 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57BBD2-6EEF-9215-94F0-31958551F6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9C3A7AD-4464-E78C-9C24-9879E13FB9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9CC8166-EB88-26E3-405B-FA9B234943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19163CF-5CD7-69E6-E880-0DD30EB8E3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C29B66A-A430-82C1-038A-47DBAB2592F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5BAF082-ECD1-B21B-A244-CCC84B1F903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3C8494-95CF-BAD9-365D-97613A0CE8E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888369-5BE5-CFEC-3C01-3C29488C207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49EB5B-5403-82C1-303F-395B9F0238E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4939DC4-A13F-B292-8EB8-5D5C0BF23649}"/>
              </a:ext>
            </a:extLst>
          </p:cNvPr>
          <p:cNvSpPr txBox="1"/>
          <p:nvPr/>
        </p:nvSpPr>
        <p:spPr>
          <a:xfrm>
            <a:off x="1471034" y="4105765"/>
            <a:ext cx="6344171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قَرَأَ ٱلتِّلْميذُ 25 كِتاباً.</a:t>
            </a: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1FE2C343-0789-C70C-379B-B947B36EB12C}"/>
              </a:ext>
            </a:extLst>
          </p:cNvPr>
          <p:cNvSpPr/>
          <p:nvPr/>
        </p:nvSpPr>
        <p:spPr>
          <a:xfrm>
            <a:off x="2204720" y="1788160"/>
            <a:ext cx="5719529" cy="1640840"/>
          </a:xfrm>
          <a:prstGeom prst="cloudCallout">
            <a:avLst>
              <a:gd name="adj1" fmla="val -3069"/>
              <a:gd name="adj2" fmla="val 9779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سَأَكْتُبُ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ٱلْعَدَدَ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بِٱلْحُروفِ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ٱلْجُمْلَةِ؟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53E35AEB-7D3E-E0B1-F773-5E8F184ECE92}"/>
              </a:ext>
            </a:extLst>
          </p:cNvPr>
          <p:cNvSpPr/>
          <p:nvPr/>
        </p:nvSpPr>
        <p:spPr>
          <a:xfrm>
            <a:off x="2148566" y="3237160"/>
            <a:ext cx="2423434" cy="612000"/>
          </a:xfrm>
          <a:prstGeom prst="wedgeRoundRectCallout">
            <a:avLst>
              <a:gd name="adj1" fmla="val -463"/>
              <a:gd name="adj2" fmla="val 123679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اَلْمَعْدودُ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1DCF2506-5ED3-C56A-EE11-C354EFC62A19}"/>
              </a:ext>
            </a:extLst>
          </p:cNvPr>
          <p:cNvSpPr/>
          <p:nvPr/>
        </p:nvSpPr>
        <p:spPr>
          <a:xfrm>
            <a:off x="3321869" y="5395931"/>
            <a:ext cx="2423434" cy="612000"/>
          </a:xfrm>
          <a:prstGeom prst="wedgeRoundRectCallout">
            <a:avLst>
              <a:gd name="adj1" fmla="val -8090"/>
              <a:gd name="adj2" fmla="val -16719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اَلْعَدَدُ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187746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85BC5-344E-65D4-BE68-A0AAF21BE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25A65F-E73C-AA1B-99E1-D102D68F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أفكك العدد. لاحظوا أن العدد مكون من  :5 و 20 . 25=20+5.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D9F29E-30F1-EC2E-E1A5-832FAFDDCC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BCAE463-414E-ECCE-3C6A-671E017F6D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31AD0D-A95B-062F-9923-D3D5ACD1CF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0AF16C-AB7E-38D4-0FDB-E515078CCA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D54B3B2-426E-8AA4-5D34-573D519E3E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61E0B90-312B-4C7F-4F49-65E83168676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876F87C-C86F-890D-FF61-0C2B0852EC0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7EAE897-ED97-53F3-60F1-4E99C685A67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C73E20-3CE5-8181-0174-4CE24BADCD5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131058C-F7B5-CE5C-8BC2-8D13C6F2DE3E}"/>
              </a:ext>
            </a:extLst>
          </p:cNvPr>
          <p:cNvSpPr txBox="1"/>
          <p:nvPr/>
        </p:nvSpPr>
        <p:spPr>
          <a:xfrm>
            <a:off x="1471034" y="4105765"/>
            <a:ext cx="6344171" cy="160043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قَرَأَ ٱلتِّلْميذُ 25 كِتاباً.</a:t>
            </a:r>
            <a:endParaRPr lang="fr-FR" sz="4400" dirty="0"/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B4DBF3B5-D929-67AB-3350-D0B00F986EB7}"/>
              </a:ext>
            </a:extLst>
          </p:cNvPr>
          <p:cNvSpPr/>
          <p:nvPr/>
        </p:nvSpPr>
        <p:spPr>
          <a:xfrm>
            <a:off x="3801197" y="1931815"/>
            <a:ext cx="2367280" cy="1640840"/>
          </a:xfrm>
          <a:prstGeom prst="cloudCallout">
            <a:avLst>
              <a:gd name="adj1" fmla="val -3069"/>
              <a:gd name="adj2" fmla="val 9779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 + 20 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982311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9DC7F-F5D0-A09F-59C1-55A09F8CD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91AFAF-7407-D934-C86D-F5A291F26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أحدد جنس المعدود :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11E3F9-595B-327E-9969-DF0288454C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524069B-3E1C-5A7A-0466-19D1830209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7773BFB-7039-07ED-0ACB-DB918B6E26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22F6FF9-7FE5-9218-DE73-AC195BCAB5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5B40A7F-8D11-1021-CBCC-1C34A9052F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3DB61C2-AE88-BF92-5774-5CA0F2CCDD6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B71589-27C7-FF7A-546D-C7FFD48B182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CDECD1-81FE-6D16-F12B-4801DF54DEF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16A71C-95F1-D9A6-65F9-328A4EA6BEA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E93E548-3EB7-016B-D9EF-05B61A2A9D43}"/>
              </a:ext>
            </a:extLst>
          </p:cNvPr>
          <p:cNvSpPr txBox="1"/>
          <p:nvPr/>
        </p:nvSpPr>
        <p:spPr>
          <a:xfrm>
            <a:off x="1471034" y="4105765"/>
            <a:ext cx="6344171" cy="160043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قَرَأَ ٱلتِّلْميذُ </a:t>
            </a:r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25</a:t>
            </a:r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88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كِتاباً</a:t>
            </a:r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400" dirty="0"/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9D052F97-B749-96E9-397F-43F75CFD7315}"/>
              </a:ext>
            </a:extLst>
          </p:cNvPr>
          <p:cNvSpPr/>
          <p:nvPr/>
        </p:nvSpPr>
        <p:spPr>
          <a:xfrm>
            <a:off x="3801197" y="1931815"/>
            <a:ext cx="2367280" cy="1640840"/>
          </a:xfrm>
          <a:prstGeom prst="cloudCallout">
            <a:avLst>
              <a:gd name="adj1" fmla="val -3069"/>
              <a:gd name="adj2" fmla="val 9779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 + 20 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Phylactère : pensées 5">
            <a:extLst>
              <a:ext uri="{FF2B5EF4-FFF2-40B4-BE49-F238E27FC236}">
                <a16:creationId xmlns:a16="http://schemas.microsoft.com/office/drawing/2014/main" id="{DBEBA054-D363-59BF-9C63-5AFAB850E720}"/>
              </a:ext>
            </a:extLst>
          </p:cNvPr>
          <p:cNvSpPr/>
          <p:nvPr/>
        </p:nvSpPr>
        <p:spPr>
          <a:xfrm>
            <a:off x="398834" y="1938521"/>
            <a:ext cx="2255840" cy="1640840"/>
          </a:xfrm>
          <a:prstGeom prst="cloudCallout">
            <a:avLst>
              <a:gd name="adj1" fmla="val 47959"/>
              <a:gd name="adj2" fmla="val 114473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مُذَكَّرٌ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126619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8D639-0A97-14D0-6887-816E075C7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B25AE6-52EB-6467-B210-B202EDD68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أطبق القواعد الواردة في الجدول التالي. سأقرؤها ثم أعين تلميذين لإعادة قراءتها.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ADEF30-2CBE-853E-21B7-347062409C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B301DD-BB7B-CB18-01DA-691ED63BC0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D301BC-D29C-182C-0867-18D1E75B0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0D07D0E-2429-88C5-C3DE-FBCED3F6B0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B198B0-13EE-55A6-BBB0-9BA83F9ECA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2B50BB-934A-0384-2D89-B0AAFBC4D3F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B72D5C-427A-9D48-D76F-0EE1F5175A9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86055E-DE78-F9B4-77F4-5BC9C421E06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975E53-8CB7-8357-CE8B-D0FE9EDCBFD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8E53B61-24DC-34B5-E4D4-7E4CBBE9B0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146605"/>
              </p:ext>
            </p:extLst>
          </p:nvPr>
        </p:nvGraphicFramePr>
        <p:xfrm>
          <a:off x="780041" y="1584000"/>
          <a:ext cx="7172153" cy="441084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4362738">
                  <a:extLst>
                    <a:ext uri="{9D8B030D-6E8A-4147-A177-3AD203B41FA5}">
                      <a16:colId xmlns:a16="http://schemas.microsoft.com/office/drawing/2014/main" val="2915388979"/>
                    </a:ext>
                  </a:extLst>
                </a:gridCol>
                <a:gridCol w="2809415">
                  <a:extLst>
                    <a:ext uri="{9D8B030D-6E8A-4147-A177-3AD203B41FA5}">
                      <a16:colId xmlns:a16="http://schemas.microsoft.com/office/drawing/2014/main" val="3519088668"/>
                    </a:ext>
                  </a:extLst>
                </a:gridCol>
              </a:tblGrid>
              <a:tr h="431219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اَلْعَدَدُ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رَسْمُ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ٱلْعَدَدِ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1712037535"/>
                  </a:ext>
                </a:extLst>
              </a:tr>
              <a:tr h="653353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رَقْمُ ٱلْوَحَداتِ 1 أو 2 في جَميعِ ٱلْأَعْدادِ.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يُطابِقُ جِنْسَ ٱلْمَعْدودِ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3141922232"/>
                  </a:ext>
                </a:extLst>
              </a:tr>
              <a:tr h="653353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رَقْمُ ٱلْوَحَدَتِ مِنْ 3 إلى 9 في جَميعِ ٱلْأَعْدادِ.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 anchor="ctr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يُخالِفُ جِنْسَ ٱلْمَعْدودِ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1699498313"/>
                  </a:ext>
                </a:extLst>
              </a:tr>
              <a:tr h="653353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10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يُخالِفُ جِنْسَ ٱلْمَعْدودِ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2017023921"/>
                  </a:ext>
                </a:extLst>
              </a:tr>
              <a:tr h="653353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10 في ٱلْأَعْدادِ من 11 إلى 19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يُطابِقُ جِنْسَ ٱلْمَعْدودِ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556766524"/>
                  </a:ext>
                </a:extLst>
              </a:tr>
              <a:tr h="653353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اَلْأَلْفاظُ :20-30-40.....90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 anchor="ctr"/>
                </a:tc>
                <a:tc>
                  <a:txBody>
                    <a:bodyPr/>
                    <a:lstStyle/>
                    <a:p>
                      <a:pPr marL="87313" indent="0" algn="ctr" rtl="1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يَرْتَبِطُ رَسْمُها بِٱلْمَوْقِعِ ٱلْإِعْرابِيِّ.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3725581570"/>
                  </a:ext>
                </a:extLst>
              </a:tr>
              <a:tr h="653353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100 و1000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لا يَرْتَبِطُ بِجِنْسِ ٱلْعَدَدِ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3933257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143961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B70D5-1D60-E56D-F557-A889E1CD9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8151B2-B8C5-3272-B725-08B6035D5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26" y="739170"/>
            <a:ext cx="7333061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أطبق القاعدة التالية. سأكتب: خمسة  وعشرين 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إلى الموقع الإعرابي للعدد في الجملة ( يوضح الأستاذ كتابة لفظ العقود : عشرين وليس عشرون.)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F58575-5216-3316-4A49-2DF2047574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6EE3C5A-E93E-02C8-DD71-EDE07BC496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7086ECB-338A-C837-312F-7EDE2BA432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74FAC80-F20B-D46D-8B2C-2B0ABE56C5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59D17DD-6583-183B-80AA-4E2938E6B3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0DB96B9-CC79-0E73-F3FE-092A2C15404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DD51C7-C7C2-95D6-FC21-0AAB0CB23DD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C361BC-D898-0A6F-8B4F-C332FA679C4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D2FE2D-68B3-E360-FB08-31734DAAF9F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A036899-8794-B909-0553-4FE9B4D2F9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261736"/>
              </p:ext>
            </p:extLst>
          </p:nvPr>
        </p:nvGraphicFramePr>
        <p:xfrm>
          <a:off x="3087980" y="1589937"/>
          <a:ext cx="5589091" cy="268676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3022114">
                  <a:extLst>
                    <a:ext uri="{9D8B030D-6E8A-4147-A177-3AD203B41FA5}">
                      <a16:colId xmlns:a16="http://schemas.microsoft.com/office/drawing/2014/main" val="2915388979"/>
                    </a:ext>
                  </a:extLst>
                </a:gridCol>
                <a:gridCol w="2566977">
                  <a:extLst>
                    <a:ext uri="{9D8B030D-6E8A-4147-A177-3AD203B41FA5}">
                      <a16:colId xmlns:a16="http://schemas.microsoft.com/office/drawing/2014/main" val="3519088668"/>
                    </a:ext>
                  </a:extLst>
                </a:gridCol>
              </a:tblGrid>
              <a:tr h="331217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اَلْعَدَدُ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رَسْمُ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ٱلْعَدَدِ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1712037535"/>
                  </a:ext>
                </a:extLst>
              </a:tr>
              <a:tr h="324796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رَقْمُ ٱلْوَحَداتِ 1 أو 2 في جَميعِ ٱلْأَعْدادِ.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يُطابِقُ جِنْسَ ٱلْمَعْدودِ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922232"/>
                  </a:ext>
                </a:extLst>
              </a:tr>
              <a:tr h="327762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رَقْمُ ٱلْوَحَدَتِ مِنْ 3-9 في جَميعِ ٱلْأَعْدادِ.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يُخالِفُ جِنْسَ ٱلْمَعْدودِ 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498313"/>
                  </a:ext>
                </a:extLst>
              </a:tr>
              <a:tr h="324796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10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يُخالِفُ جِنْسَ ٱلْمَعْدودِ 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2017023921"/>
                  </a:ext>
                </a:extLst>
              </a:tr>
              <a:tr h="324796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10 في ٱلْأَعْدادِ من 11 إلى 19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يُطابِقُ جِنْسَ ٱلْمَعْدودِ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556766524"/>
                  </a:ext>
                </a:extLst>
              </a:tr>
              <a:tr h="432325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اَلْأَلْفاظُ :20-30-40.....90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يَرْتَبِطُ رَسْمُها بِٱلْمَوْقِعِ ٱلْإِعْرابِيِّ.</a:t>
                      </a:r>
                    </a:p>
                  </a:txBody>
                  <a:tcPr marL="62087" marR="62087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581570"/>
                  </a:ext>
                </a:extLst>
              </a:tr>
              <a:tr h="501837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100 و1000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لا يَرْتَبِطُ بِجِنْسِ ٱلْعَدَدِ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3933257206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C25E2CF-A0E5-19D6-236D-7071F1E44F7E}"/>
              </a:ext>
            </a:extLst>
          </p:cNvPr>
          <p:cNvSpPr txBox="1"/>
          <p:nvPr/>
        </p:nvSpPr>
        <p:spPr>
          <a:xfrm>
            <a:off x="951132" y="4583446"/>
            <a:ext cx="664095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قَرَأَ ٱلتِّلْميذُ 25 كِتاباً.</a:t>
            </a:r>
            <a:endParaRPr lang="fr-FR" sz="2000" dirty="0"/>
          </a:p>
        </p:txBody>
      </p:sp>
      <p:sp>
        <p:nvSpPr>
          <p:cNvPr id="6" name="Phylactère : pensées 5">
            <a:extLst>
              <a:ext uri="{FF2B5EF4-FFF2-40B4-BE49-F238E27FC236}">
                <a16:creationId xmlns:a16="http://schemas.microsoft.com/office/drawing/2014/main" id="{4D0D3B07-9749-5B5C-C797-6B98A229AB6B}"/>
              </a:ext>
            </a:extLst>
          </p:cNvPr>
          <p:cNvSpPr/>
          <p:nvPr/>
        </p:nvSpPr>
        <p:spPr>
          <a:xfrm>
            <a:off x="388538" y="2522720"/>
            <a:ext cx="2367280" cy="1640840"/>
          </a:xfrm>
          <a:prstGeom prst="cloudCallout">
            <a:avLst>
              <a:gd name="adj1" fmla="val 114957"/>
              <a:gd name="adj2" fmla="val 9036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+ </a:t>
            </a:r>
            <a:r>
              <a:rPr lang="ar-MA" sz="4800" b="1" dirty="0">
                <a:solidFill>
                  <a:srgbClr val="56B64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20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053E7CF1-D28F-2846-CC0E-33C9F2B90938}"/>
              </a:ext>
            </a:extLst>
          </p:cNvPr>
          <p:cNvCxnSpPr>
            <a:cxnSpLocks/>
          </p:cNvCxnSpPr>
          <p:nvPr/>
        </p:nvCxnSpPr>
        <p:spPr>
          <a:xfrm flipV="1">
            <a:off x="1985812" y="2422794"/>
            <a:ext cx="1465768" cy="78233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4038E503-1264-3A37-25E1-EA496CD90E60}"/>
              </a:ext>
            </a:extLst>
          </p:cNvPr>
          <p:cNvCxnSpPr>
            <a:cxnSpLocks/>
          </p:cNvCxnSpPr>
          <p:nvPr/>
        </p:nvCxnSpPr>
        <p:spPr>
          <a:xfrm>
            <a:off x="1511669" y="3477638"/>
            <a:ext cx="1834646" cy="14738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EB6E1DE5-DE1C-D75F-B194-F5EC191DB722}"/>
              </a:ext>
            </a:extLst>
          </p:cNvPr>
          <p:cNvSpPr txBox="1"/>
          <p:nvPr/>
        </p:nvSpPr>
        <p:spPr>
          <a:xfrm>
            <a:off x="447082" y="5602773"/>
            <a:ext cx="8134748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قَرَأَ ٱلتِّلْميذُ 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خَمْسَةً وَعِشْرينَ 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كِتاباً.</a:t>
            </a:r>
            <a:endParaRPr lang="fr-FR" sz="2000" dirty="0"/>
          </a:p>
        </p:txBody>
      </p:sp>
      <p:sp>
        <p:nvSpPr>
          <p:cNvPr id="22" name="Flèche : courbe vers la gauche 21">
            <a:extLst>
              <a:ext uri="{FF2B5EF4-FFF2-40B4-BE49-F238E27FC236}">
                <a16:creationId xmlns:a16="http://schemas.microsoft.com/office/drawing/2014/main" id="{5FC84DB0-9322-D8B1-EDCF-326A69F1F81A}"/>
              </a:ext>
            </a:extLst>
          </p:cNvPr>
          <p:cNvSpPr/>
          <p:nvPr/>
        </p:nvSpPr>
        <p:spPr>
          <a:xfrm>
            <a:off x="8493760" y="5043146"/>
            <a:ext cx="330489" cy="919401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82084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C81D6-85D5-1509-89F7-2821D9F56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8BC42D-9AE6-4ADE-7607-B2F5D5382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26" y="739170"/>
            <a:ext cx="733306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 قراءة الجملة بعد كتابة العدد بالحروف.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FE58EC-E31A-7C0B-0940-8CD343B6A9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175B84E-F0D8-D1F8-3452-3DC19747A1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2A89923-689C-A226-699F-9B22C351CD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C3D6D1-9F20-3CCE-7A87-271B08EF3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2005E32-A524-403E-D37D-FD19B1834A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D8DF06E-8AE9-55D9-8B91-A6F89839A03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B5905B-4619-D48A-20FA-BC2DC6B0101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3914B9-D7F7-6235-60FC-E359566ED6D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907A00C-32C2-89AD-452A-490AB5DD49A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F5751E4-0CCB-7E55-4946-D7A1031A8AFB}"/>
              </a:ext>
            </a:extLst>
          </p:cNvPr>
          <p:cNvSpPr txBox="1"/>
          <p:nvPr/>
        </p:nvSpPr>
        <p:spPr>
          <a:xfrm>
            <a:off x="1351388" y="3280700"/>
            <a:ext cx="664095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قَرَأَ ٱلتِّلْميذُ 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خَمْسَةً وَعِشْرينَ 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كِتاباً.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86735695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325B1-43C8-6507-63F7-C609807AB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BF697F-EF2A-7EE5-E91E-AE283FCDF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26" y="739170"/>
            <a:ext cx="733306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يكتب على السبورة العدد بالحروف بعد تغيير المعدود (قصة)  في الجملة؟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E0E396-4FEA-BF48-94FB-C21267C022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ACCA05D-8746-BADA-E157-8B55A07E32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BF6B31D-4FC0-A097-220F-E76753F91D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90C21C9-E173-7CE6-EAB8-6E442E693C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A3AACCE-FA4E-FE08-288C-9C337E7EE9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B54C99-F13B-52BF-D45A-9F69C4F8DDE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9FEF47-639C-5E0B-D96E-DBD9BE38E02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552D3A-3934-7D67-A912-89F88B8169B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6FB101-A7C3-A5F4-C167-2F55581BECB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6764480-8921-581F-D592-D48689EE2C24}"/>
              </a:ext>
            </a:extLst>
          </p:cNvPr>
          <p:cNvSpPr txBox="1"/>
          <p:nvPr/>
        </p:nvSpPr>
        <p:spPr>
          <a:xfrm>
            <a:off x="991181" y="4583445"/>
            <a:ext cx="664095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قَرَأَ ٱلتِّلْميذُ 25 قِصَّةً.</a:t>
            </a:r>
            <a:endParaRPr lang="fr-FR" sz="2000" dirty="0"/>
          </a:p>
        </p:txBody>
      </p:sp>
      <p:sp>
        <p:nvSpPr>
          <p:cNvPr id="6" name="Phylactère : pensées 5">
            <a:extLst>
              <a:ext uri="{FF2B5EF4-FFF2-40B4-BE49-F238E27FC236}">
                <a16:creationId xmlns:a16="http://schemas.microsoft.com/office/drawing/2014/main" id="{ACC6C57B-E72A-CE91-4E46-3E74C833730D}"/>
              </a:ext>
            </a:extLst>
          </p:cNvPr>
          <p:cNvSpPr/>
          <p:nvPr/>
        </p:nvSpPr>
        <p:spPr>
          <a:xfrm>
            <a:off x="388538" y="2522720"/>
            <a:ext cx="2367280" cy="1640840"/>
          </a:xfrm>
          <a:prstGeom prst="cloudCallout">
            <a:avLst>
              <a:gd name="adj1" fmla="val 114957"/>
              <a:gd name="adj2" fmla="val 9036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+ </a:t>
            </a:r>
            <a:r>
              <a:rPr lang="ar-MA" sz="4800" b="1" dirty="0">
                <a:solidFill>
                  <a:srgbClr val="56B64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20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F3EE1F6-67E7-9D3B-2497-7633A2FCD909}"/>
              </a:ext>
            </a:extLst>
          </p:cNvPr>
          <p:cNvSpPr txBox="1"/>
          <p:nvPr/>
        </p:nvSpPr>
        <p:spPr>
          <a:xfrm>
            <a:off x="447082" y="5602773"/>
            <a:ext cx="8134748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قَرَأَ ٱلتِّلْميذُ ..........................قِصَّةً.</a:t>
            </a:r>
            <a:endParaRPr lang="fr-FR" sz="2000" dirty="0"/>
          </a:p>
        </p:txBody>
      </p:sp>
      <p:sp>
        <p:nvSpPr>
          <p:cNvPr id="22" name="Flèche : courbe vers la gauche 21">
            <a:extLst>
              <a:ext uri="{FF2B5EF4-FFF2-40B4-BE49-F238E27FC236}">
                <a16:creationId xmlns:a16="http://schemas.microsoft.com/office/drawing/2014/main" id="{246D1B22-4F18-7985-D53C-B6844DDB8331}"/>
              </a:ext>
            </a:extLst>
          </p:cNvPr>
          <p:cNvSpPr/>
          <p:nvPr/>
        </p:nvSpPr>
        <p:spPr>
          <a:xfrm>
            <a:off x="8493760" y="5043146"/>
            <a:ext cx="330489" cy="919401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D7EB9E53-4F68-2522-097C-83C640AE61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84791"/>
              </p:ext>
            </p:extLst>
          </p:nvPr>
        </p:nvGraphicFramePr>
        <p:xfrm>
          <a:off x="3087980" y="1589937"/>
          <a:ext cx="5589091" cy="268676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3180943">
                  <a:extLst>
                    <a:ext uri="{9D8B030D-6E8A-4147-A177-3AD203B41FA5}">
                      <a16:colId xmlns:a16="http://schemas.microsoft.com/office/drawing/2014/main" val="2915388979"/>
                    </a:ext>
                  </a:extLst>
                </a:gridCol>
                <a:gridCol w="2408148">
                  <a:extLst>
                    <a:ext uri="{9D8B030D-6E8A-4147-A177-3AD203B41FA5}">
                      <a16:colId xmlns:a16="http://schemas.microsoft.com/office/drawing/2014/main" val="3519088668"/>
                    </a:ext>
                  </a:extLst>
                </a:gridCol>
              </a:tblGrid>
              <a:tr h="331217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اَلْعَدَدُ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رَسْمُ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ٱلْعَدَدِ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1712037535"/>
                  </a:ext>
                </a:extLst>
              </a:tr>
              <a:tr h="324796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رَقْمُ ٱلْوَحَداتِ 1 أو 2 في جَميعِ ٱلْأَعْدادِ.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يُطابِقُ جِنْسَ ٱلْمَعْدودِ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922232"/>
                  </a:ext>
                </a:extLst>
              </a:tr>
              <a:tr h="327762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رَقْمُ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ٱلْوَحَدَتِ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مِنْ 3 إلى 9 في جَميعِ ٱلْأَعْدادِ.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يُخالِفُ جِنْسَ ٱلْمَعْدودِ 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498313"/>
                  </a:ext>
                </a:extLst>
              </a:tr>
              <a:tr h="324796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10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يُخالِفُ جِنْسَ ٱلْمَعْدودِ 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2017023921"/>
                  </a:ext>
                </a:extLst>
              </a:tr>
              <a:tr h="324796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10 في ٱلْأَعْدادِ من 11 إلى 19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يُطابِقُ جِنْسَ ٱلْمَعْدودِ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556766524"/>
                  </a:ext>
                </a:extLst>
              </a:tr>
              <a:tr h="432325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اَلْأَلْفاظُ :20-30-40.....90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يَرْتَبِطُ رَسْمُها بِٱلْمَوْقِعِ ٱلْإِعْرابِيِّ.</a:t>
                      </a:r>
                    </a:p>
                  </a:txBody>
                  <a:tcPr marL="62087" marR="62087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581570"/>
                  </a:ext>
                </a:extLst>
              </a:tr>
              <a:tr h="501837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100 و1000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لا يَرْتَبِطُ بِجِنْسِ ٱلْعَدَدِ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3933257206"/>
                  </a:ext>
                </a:extLst>
              </a:tr>
            </a:tbl>
          </a:graphicData>
        </a:graphic>
      </p:graphicFrame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F68C713A-9257-DA7B-ED46-2E543F72F856}"/>
              </a:ext>
            </a:extLst>
          </p:cNvPr>
          <p:cNvCxnSpPr>
            <a:cxnSpLocks/>
          </p:cNvCxnSpPr>
          <p:nvPr/>
        </p:nvCxnSpPr>
        <p:spPr>
          <a:xfrm>
            <a:off x="1447570" y="3492434"/>
            <a:ext cx="1640410" cy="16043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8AA3472D-11F1-B11B-7EDB-F95086A4FAF9}"/>
              </a:ext>
            </a:extLst>
          </p:cNvPr>
          <p:cNvCxnSpPr>
            <a:cxnSpLocks/>
          </p:cNvCxnSpPr>
          <p:nvPr/>
        </p:nvCxnSpPr>
        <p:spPr>
          <a:xfrm flipV="1">
            <a:off x="1985812" y="2451370"/>
            <a:ext cx="1102168" cy="75376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25613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13185-4DB6-0F10-1868-C9161590D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E1FD28-4459-FD82-76F0-2130E35EE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26" y="739170"/>
            <a:ext cx="7333061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: خمس بدون (ة) لأن المعدود مؤنث، والعدد محصور بين  3 و 9 يخالف جنس المعدود.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تنبيه التلاميذ إلى التغييرات التي طرأت على الرسم.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58E244-3F9B-927D-00B7-9B91939C40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46C7148-DC21-7907-38A4-384F241508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C360B4-2DFA-C5C2-4B38-D934EB2BF7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E5AFD6E-C48E-2E62-3FC7-D560831802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24D7E15-3387-901D-C0A2-67CD638239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C50AB87-E629-5F0F-F757-6666E0CA6F5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7C7858-6716-0218-2F47-745B782D472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6AFA8C4-FE33-0A63-2A68-246E4876BC4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6189AD-0A59-D53A-9F4A-373F20AD969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4E3F18E-C3DF-6EA7-6FA9-A0EBC22174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171498"/>
              </p:ext>
            </p:extLst>
          </p:nvPr>
        </p:nvGraphicFramePr>
        <p:xfrm>
          <a:off x="3111062" y="1736343"/>
          <a:ext cx="5470768" cy="2955477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3221890">
                  <a:extLst>
                    <a:ext uri="{9D8B030D-6E8A-4147-A177-3AD203B41FA5}">
                      <a16:colId xmlns:a16="http://schemas.microsoft.com/office/drawing/2014/main" val="2915388979"/>
                    </a:ext>
                  </a:extLst>
                </a:gridCol>
                <a:gridCol w="2248878">
                  <a:extLst>
                    <a:ext uri="{9D8B030D-6E8A-4147-A177-3AD203B41FA5}">
                      <a16:colId xmlns:a16="http://schemas.microsoft.com/office/drawing/2014/main" val="3519088668"/>
                    </a:ext>
                  </a:extLst>
                </a:gridCol>
              </a:tblGrid>
              <a:tr h="9658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اَلْعَدَدُ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رَسْمُ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ٱلْعَدَدِ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1712037535"/>
                  </a:ext>
                </a:extLst>
              </a:tr>
              <a:tr h="324796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رَقْمُ ٱلْوَحَداتِ 1 أو 2 في جَميعِ ٱلْأَعْدادِ.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يُطابِقُ جِنْسَ ٱلْمَعْدودِ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3141922232"/>
                  </a:ext>
                </a:extLst>
              </a:tr>
              <a:tr h="327762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رَقْمُ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ٱلْوَحَدَتِ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مِنْ 3 إلى 9 في جَميعِ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ٱلْأَعْدادِ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marL="62087" marR="6208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يُخالِفُ جِنْسَ ٱلْمَعْدودِ 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498313"/>
                  </a:ext>
                </a:extLst>
              </a:tr>
              <a:tr h="324796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10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يُخالِفُ جِنْسَ ٱلْمَعْدودِ 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2017023921"/>
                  </a:ext>
                </a:extLst>
              </a:tr>
              <a:tr h="324796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10 في ٱلْأَعْدادِ من 11 إلى 19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يُطابِقُ جِنْسَ ٱلْمَعْدودِ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556766524"/>
                  </a:ext>
                </a:extLst>
              </a:tr>
              <a:tr h="431304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اَلْأَلْفاظُ :20-30-40.....90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يَرْتَبِطُ رَسْمُها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بِٱلْمَوْقِعِ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ٱلْإِعْرابِيِّ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marL="62087" marR="62087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581570"/>
                  </a:ext>
                </a:extLst>
              </a:tr>
              <a:tr h="501837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100 و1000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لا يَرْتَبِطُ بِجِنْسِ ٱلْعَدَدِ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3933257206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9893365-1E36-368F-ACF9-3D726407C4A5}"/>
              </a:ext>
            </a:extLst>
          </p:cNvPr>
          <p:cNvSpPr txBox="1"/>
          <p:nvPr/>
        </p:nvSpPr>
        <p:spPr>
          <a:xfrm>
            <a:off x="991181" y="4583445"/>
            <a:ext cx="664095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قَرَأَ ٱلتِّلْميذُ 25 قِصَّةً.</a:t>
            </a:r>
            <a:endParaRPr lang="fr-FR" sz="2000" dirty="0"/>
          </a:p>
        </p:txBody>
      </p:sp>
      <p:sp>
        <p:nvSpPr>
          <p:cNvPr id="6" name="Phylactère : pensées 5">
            <a:extLst>
              <a:ext uri="{FF2B5EF4-FFF2-40B4-BE49-F238E27FC236}">
                <a16:creationId xmlns:a16="http://schemas.microsoft.com/office/drawing/2014/main" id="{D76AEC73-E963-5AB7-7274-8EDA52CD16ED}"/>
              </a:ext>
            </a:extLst>
          </p:cNvPr>
          <p:cNvSpPr/>
          <p:nvPr/>
        </p:nvSpPr>
        <p:spPr>
          <a:xfrm>
            <a:off x="430338" y="2557432"/>
            <a:ext cx="2367280" cy="1640840"/>
          </a:xfrm>
          <a:prstGeom prst="cloudCallout">
            <a:avLst>
              <a:gd name="adj1" fmla="val 114957"/>
              <a:gd name="adj2" fmla="val 9036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+ </a:t>
            </a:r>
            <a:r>
              <a:rPr lang="ar-MA" sz="4800" b="1" dirty="0">
                <a:solidFill>
                  <a:srgbClr val="56B64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20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03078EAE-CF4C-7309-A7FF-EC7D4B3B44B4}"/>
              </a:ext>
            </a:extLst>
          </p:cNvPr>
          <p:cNvCxnSpPr>
            <a:cxnSpLocks/>
          </p:cNvCxnSpPr>
          <p:nvPr/>
        </p:nvCxnSpPr>
        <p:spPr>
          <a:xfrm flipV="1">
            <a:off x="2143656" y="2669368"/>
            <a:ext cx="967406" cy="612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AAE3ACFC-08CD-7326-6D88-0292F3AAEC23}"/>
              </a:ext>
            </a:extLst>
          </p:cNvPr>
          <p:cNvCxnSpPr>
            <a:cxnSpLocks/>
          </p:cNvCxnSpPr>
          <p:nvPr/>
        </p:nvCxnSpPr>
        <p:spPr>
          <a:xfrm>
            <a:off x="1298837" y="3453827"/>
            <a:ext cx="1812225" cy="22479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3EC00F22-46C3-5DDD-6118-916F4FE7CC65}"/>
              </a:ext>
            </a:extLst>
          </p:cNvPr>
          <p:cNvSpPr txBox="1"/>
          <p:nvPr/>
        </p:nvSpPr>
        <p:spPr>
          <a:xfrm>
            <a:off x="447082" y="5602773"/>
            <a:ext cx="8134748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قَرَأَ ٱلتِّلْميذُ 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خَمْساً وَعِشْرينَ 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قِصَّةً.</a:t>
            </a:r>
            <a:endParaRPr lang="fr-FR" sz="2000" dirty="0"/>
          </a:p>
        </p:txBody>
      </p:sp>
      <p:sp>
        <p:nvSpPr>
          <p:cNvPr id="22" name="Flèche : courbe vers la gauche 21">
            <a:extLst>
              <a:ext uri="{FF2B5EF4-FFF2-40B4-BE49-F238E27FC236}">
                <a16:creationId xmlns:a16="http://schemas.microsoft.com/office/drawing/2014/main" id="{FABCCBB6-71D6-A95C-95AC-BAA0D836E88F}"/>
              </a:ext>
            </a:extLst>
          </p:cNvPr>
          <p:cNvSpPr/>
          <p:nvPr/>
        </p:nvSpPr>
        <p:spPr>
          <a:xfrm>
            <a:off x="8493760" y="5043146"/>
            <a:ext cx="330489" cy="919401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86788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A469D-756F-9EC1-03F1-55D31FE6C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AD061A-F5E1-F7F1-4236-B1D6E9368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مثال آخر.  من يفكك العدد؟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2F6491-BD65-0973-09F4-9E47856840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6CD0505-0758-DEEA-6550-3534C26F79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6350831-8682-D6DF-5F57-8EB7F3488B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89136F9-3EBB-7D14-9EB5-A0038FD1D1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847844B-5240-10F6-DB26-CA507E41C7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2E87E0D-905D-1BD3-49CE-72A3B475D8A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FC0686-1C9D-8B08-B6CF-7FFB1A0CC48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CAF6A7-07B3-A2C2-9BC2-AFA85A4B79C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32C870-23E0-17AA-944C-51B19AF83DA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0F2A4D9-E1D9-F32C-D322-B867A83D604D}"/>
              </a:ext>
            </a:extLst>
          </p:cNvPr>
          <p:cNvSpPr txBox="1"/>
          <p:nvPr/>
        </p:nvSpPr>
        <p:spPr>
          <a:xfrm>
            <a:off x="1471034" y="4105765"/>
            <a:ext cx="6344171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أَنْتَجَتِ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115قِنْطاراً مِنَ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ٱلْقَمْحِ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000" dirty="0"/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DFE7B1A6-52D2-2D30-1E7E-719EBE381301}"/>
              </a:ext>
            </a:extLst>
          </p:cNvPr>
          <p:cNvSpPr/>
          <p:nvPr/>
        </p:nvSpPr>
        <p:spPr>
          <a:xfrm>
            <a:off x="4354837" y="1788160"/>
            <a:ext cx="3569412" cy="1640840"/>
          </a:xfrm>
          <a:prstGeom prst="cloudCallout">
            <a:avLst>
              <a:gd name="adj1" fmla="val -34291"/>
              <a:gd name="adj2" fmla="val 105921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..........................................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385588-09D9-0A2F-3EC3-E7C9CD0ED8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155" y="1368001"/>
            <a:ext cx="3804744" cy="254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47077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4E46B-697B-FA58-CFC5-1C56231CC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802430-011C-7BD1-E7A1-BA76B41DB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جنس المعدود 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74B970-8B9D-B434-91E7-24C31B2989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2F7500A-FFC5-0466-BF30-5336F94C9D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C766C40-373F-6261-36AE-DC51FF5D2B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3B956A4-D353-7D95-AF3E-44AC8DF0C9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05CD3CF-8795-A97E-6A6D-342915B809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9E88F08-EA91-9FA6-00DE-3372CFFE369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7A9939-A982-A351-08CB-C63C4952C1B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E4944F-AA81-AB80-0C94-75E604395C9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5E0596-4367-649C-0A47-8D2053B9A2A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778B285-CC87-A5AF-B30F-0A0BFBDBC682}"/>
              </a:ext>
            </a:extLst>
          </p:cNvPr>
          <p:cNvSpPr txBox="1"/>
          <p:nvPr/>
        </p:nvSpPr>
        <p:spPr>
          <a:xfrm>
            <a:off x="1471034" y="4105765"/>
            <a:ext cx="6344171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أَنْتَجَتِ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115 قِنْطاراً مِنَ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ٱلْقَمْحِ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0C3129F-1828-DA5F-4469-8607CFFF79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155" y="1368001"/>
            <a:ext cx="3804744" cy="2541848"/>
          </a:xfrm>
          <a:prstGeom prst="rect">
            <a:avLst/>
          </a:prstGeom>
        </p:spPr>
      </p:pic>
      <p:sp>
        <p:nvSpPr>
          <p:cNvPr id="6" name="Phylactère : pensées 5">
            <a:extLst>
              <a:ext uri="{FF2B5EF4-FFF2-40B4-BE49-F238E27FC236}">
                <a16:creationId xmlns:a16="http://schemas.microsoft.com/office/drawing/2014/main" id="{D0C2293B-0279-DE77-100F-BC749D6476C7}"/>
              </a:ext>
            </a:extLst>
          </p:cNvPr>
          <p:cNvSpPr/>
          <p:nvPr/>
        </p:nvSpPr>
        <p:spPr>
          <a:xfrm>
            <a:off x="3991401" y="1931815"/>
            <a:ext cx="3384758" cy="1640840"/>
          </a:xfrm>
          <a:prstGeom prst="cloudCallout">
            <a:avLst>
              <a:gd name="adj1" fmla="val -3069"/>
              <a:gd name="adj2" fmla="val 9779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15+100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524740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20F2E-9CD4-B770-B4B3-BAB5A0779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BC1C32-D939-2513-7DCC-1172CF081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المعدود مذكر.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225127-628C-9199-38ED-F8DB812188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68EBB6-5C2E-DF64-EE68-E7E2063DB1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ACBC15-E296-6F97-2A83-C657D319DC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1CB94BB-C5BB-27C7-7C10-61EE94BA8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8D743B4-0F70-DBE0-2AB3-9EE11F3E65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D8B4DDC-77EC-A966-03A9-490607E17FA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DA73F5-92E0-EECD-2739-CDA01490F45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96B9AB-8DA0-A569-6A5B-8B4AED3028F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95C73D-14C1-3A97-2833-0F11FFB330A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49CA962-6DDE-A1BE-20AF-6AA751496E3B}"/>
              </a:ext>
            </a:extLst>
          </p:cNvPr>
          <p:cNvSpPr txBox="1"/>
          <p:nvPr/>
        </p:nvSpPr>
        <p:spPr>
          <a:xfrm>
            <a:off x="1471034" y="4105765"/>
            <a:ext cx="6344171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أَنْتَجَتِ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115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56B64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قِنْطاراً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ٱلْقَمْحِ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000" dirty="0"/>
          </a:p>
        </p:txBody>
      </p:sp>
      <p:sp>
        <p:nvSpPr>
          <p:cNvPr id="6" name="Phylactère : pensées 5">
            <a:extLst>
              <a:ext uri="{FF2B5EF4-FFF2-40B4-BE49-F238E27FC236}">
                <a16:creationId xmlns:a16="http://schemas.microsoft.com/office/drawing/2014/main" id="{3348F469-9DE6-1713-6EC2-0E18B0F668ED}"/>
              </a:ext>
            </a:extLst>
          </p:cNvPr>
          <p:cNvSpPr/>
          <p:nvPr/>
        </p:nvSpPr>
        <p:spPr>
          <a:xfrm>
            <a:off x="899925" y="5025166"/>
            <a:ext cx="2367280" cy="1129881"/>
          </a:xfrm>
          <a:prstGeom prst="cloudCallout">
            <a:avLst>
              <a:gd name="adj1" fmla="val 68712"/>
              <a:gd name="adj2" fmla="val -74075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مُذَكَّرٌ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10E84-B51A-FD7A-EB04-12FD1CA758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155" y="1368001"/>
            <a:ext cx="3804744" cy="2541848"/>
          </a:xfrm>
          <a:prstGeom prst="rect">
            <a:avLst/>
          </a:prstGeom>
        </p:spPr>
      </p:pic>
      <p:sp>
        <p:nvSpPr>
          <p:cNvPr id="10" name="Phylactère : pensées 9">
            <a:extLst>
              <a:ext uri="{FF2B5EF4-FFF2-40B4-BE49-F238E27FC236}">
                <a16:creationId xmlns:a16="http://schemas.microsoft.com/office/drawing/2014/main" id="{52C8D2F5-BBD6-A4A5-54DF-D523AE082980}"/>
              </a:ext>
            </a:extLst>
          </p:cNvPr>
          <p:cNvSpPr/>
          <p:nvPr/>
        </p:nvSpPr>
        <p:spPr>
          <a:xfrm>
            <a:off x="3991401" y="1931815"/>
            <a:ext cx="3384758" cy="1640840"/>
          </a:xfrm>
          <a:prstGeom prst="cloudCallout">
            <a:avLst>
              <a:gd name="adj1" fmla="val -3069"/>
              <a:gd name="adj2" fmla="val 9779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15+100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1867729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09FA9-B6B9-E255-CB90-E9D21DF35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522B14-BB07-7CC1-99B7-E37E0B12A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القواعد المناسبة لكتابة العدد حسب جدول القواعد؟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5EFFAD-96DF-087B-5ED3-E3F8947412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27882E-E0A0-665F-0125-12D9F28E37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104E78-151D-77ED-419F-701B17B9DE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45BF49A-2A38-40D6-AD5D-B58A361DF3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791CC5E-F4C9-58C2-04F4-0E34658D58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2BFFB39-9D91-6BB0-2C8E-F9A3452335A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4265E-58E4-9E69-BF6A-B424F2BE8D7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5D6194F-F5AF-88F5-8BE3-01E6DA89F20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07554C-19DB-396E-6976-33703999BDE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ED691EA4-0E4F-D526-3F7A-36A0531BFCF8}"/>
              </a:ext>
            </a:extLst>
          </p:cNvPr>
          <p:cNvSpPr/>
          <p:nvPr/>
        </p:nvSpPr>
        <p:spPr>
          <a:xfrm>
            <a:off x="3991401" y="1931815"/>
            <a:ext cx="3384758" cy="1640840"/>
          </a:xfrm>
          <a:prstGeom prst="cloudCallout">
            <a:avLst>
              <a:gd name="adj1" fmla="val -3069"/>
              <a:gd name="adj2" fmla="val 9779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15+100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1E76989-8564-4951-AF57-EEBBC40396DA}"/>
              </a:ext>
            </a:extLst>
          </p:cNvPr>
          <p:cNvSpPr txBox="1"/>
          <p:nvPr/>
        </p:nvSpPr>
        <p:spPr>
          <a:xfrm>
            <a:off x="1471034" y="4105765"/>
            <a:ext cx="6344171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أَنْتَجَتِ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115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56B64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قِنْطَاراً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ٱلْقَمْحِ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000" dirty="0"/>
          </a:p>
        </p:txBody>
      </p:sp>
      <p:sp>
        <p:nvSpPr>
          <p:cNvPr id="6" name="Phylactère : pensées 5">
            <a:extLst>
              <a:ext uri="{FF2B5EF4-FFF2-40B4-BE49-F238E27FC236}">
                <a16:creationId xmlns:a16="http://schemas.microsoft.com/office/drawing/2014/main" id="{CA839305-EC44-DEB0-9A5E-A5B236AA04B1}"/>
              </a:ext>
            </a:extLst>
          </p:cNvPr>
          <p:cNvSpPr/>
          <p:nvPr/>
        </p:nvSpPr>
        <p:spPr>
          <a:xfrm>
            <a:off x="874046" y="5070894"/>
            <a:ext cx="2367280" cy="1129881"/>
          </a:xfrm>
          <a:prstGeom prst="cloudCallout">
            <a:avLst>
              <a:gd name="adj1" fmla="val 68712"/>
              <a:gd name="adj2" fmla="val -74075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مُذَكَّرٌ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1D3C55-A674-0E6A-3ADB-390F2A7E45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155" y="1368001"/>
            <a:ext cx="3804744" cy="254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17066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E65CB-C294-A79A-7400-FA261F4EF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3E00FA-BE95-8DCE-9DD3-FA3B3B2C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يكتب العدد على السبورة؟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2DB9BA-FC80-DECC-70B3-D8D67D4AB3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8D5EB4C-0034-3E49-7B3A-D7A5BDF742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B6A8C3-1AD7-E023-9C4E-28BA04C1F9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ACE822-8C1C-BD1F-8048-4DF916075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034BDB3-9BED-FF00-8AB4-23C7EFD394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27ED06F-332F-9F21-D7F7-56B82B8827B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102357-3297-08AF-9DCC-C0DDF8529F5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15D29A-9B2E-0CA0-D696-62B795415BC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05A4CE-75A4-FD66-256C-A81828425E0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C37013E8-B2B2-A44E-9A6E-B701241966D8}"/>
              </a:ext>
            </a:extLst>
          </p:cNvPr>
          <p:cNvSpPr/>
          <p:nvPr/>
        </p:nvSpPr>
        <p:spPr>
          <a:xfrm>
            <a:off x="388538" y="2619822"/>
            <a:ext cx="2367280" cy="1058054"/>
          </a:xfrm>
          <a:prstGeom prst="cloudCallout">
            <a:avLst>
              <a:gd name="adj1" fmla="val 111981"/>
              <a:gd name="adj2" fmla="val 175215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15+100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384EE56-BFE0-D980-574C-C684C3134C2A}"/>
              </a:ext>
            </a:extLst>
          </p:cNvPr>
          <p:cNvSpPr txBox="1"/>
          <p:nvPr/>
        </p:nvSpPr>
        <p:spPr>
          <a:xfrm>
            <a:off x="1054998" y="4840578"/>
            <a:ext cx="6344171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أَنْتَجَتِ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115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56B64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قِنْطاراً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ٱلْقَمْحِ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000" dirty="0"/>
          </a:p>
        </p:txBody>
      </p:sp>
      <p:sp>
        <p:nvSpPr>
          <p:cNvPr id="6" name="Phylactère : pensées 5">
            <a:extLst>
              <a:ext uri="{FF2B5EF4-FFF2-40B4-BE49-F238E27FC236}">
                <a16:creationId xmlns:a16="http://schemas.microsoft.com/office/drawing/2014/main" id="{F1F66814-275E-1448-7558-C364A90ABE81}"/>
              </a:ext>
            </a:extLst>
          </p:cNvPr>
          <p:cNvSpPr/>
          <p:nvPr/>
        </p:nvSpPr>
        <p:spPr>
          <a:xfrm>
            <a:off x="778796" y="5865853"/>
            <a:ext cx="2367280" cy="695325"/>
          </a:xfrm>
          <a:prstGeom prst="cloudCallout">
            <a:avLst>
              <a:gd name="adj1" fmla="val 68712"/>
              <a:gd name="adj2" fmla="val -74075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مُذَكَّرٌ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012D8DB-BF30-B32E-1A34-8AE2ECA55D2D}"/>
              </a:ext>
            </a:extLst>
          </p:cNvPr>
          <p:cNvCxnSpPr>
            <a:cxnSpLocks/>
          </p:cNvCxnSpPr>
          <p:nvPr/>
        </p:nvCxnSpPr>
        <p:spPr>
          <a:xfrm>
            <a:off x="1161855" y="3125409"/>
            <a:ext cx="2228179" cy="118602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375049A-70DF-A950-0606-2B15CB6EAC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319768"/>
              </p:ext>
            </p:extLst>
          </p:nvPr>
        </p:nvGraphicFramePr>
        <p:xfrm>
          <a:off x="3106995" y="1782538"/>
          <a:ext cx="5470768" cy="2955477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3324827">
                  <a:extLst>
                    <a:ext uri="{9D8B030D-6E8A-4147-A177-3AD203B41FA5}">
                      <a16:colId xmlns:a16="http://schemas.microsoft.com/office/drawing/2014/main" val="2915388979"/>
                    </a:ext>
                  </a:extLst>
                </a:gridCol>
                <a:gridCol w="2145941">
                  <a:extLst>
                    <a:ext uri="{9D8B030D-6E8A-4147-A177-3AD203B41FA5}">
                      <a16:colId xmlns:a16="http://schemas.microsoft.com/office/drawing/2014/main" val="3519088668"/>
                    </a:ext>
                  </a:extLst>
                </a:gridCol>
              </a:tblGrid>
              <a:tr h="9658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اَلْعَدَدُ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رَسْمُ الْعَدَدِ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1712037535"/>
                  </a:ext>
                </a:extLst>
              </a:tr>
              <a:tr h="324796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رَقْمُ ٱلْوَحَداتِ 1 أو 2 في جَميعِ ٱلْأَعْدادِ.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يُطابِقُ جِنْسَ ٱلْمَعْدودِ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3141922232"/>
                  </a:ext>
                </a:extLst>
              </a:tr>
              <a:tr h="327762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رَقْمُ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ٱلْوَحَدَتِ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مِنْ 3 إلى 9 في جَميعِ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ٱلْأَعْدادِ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marL="62087" marR="6208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يُخالِفُ جِنْسَ ٱلْمَعْدودِ 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498313"/>
                  </a:ext>
                </a:extLst>
              </a:tr>
              <a:tr h="324796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10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يُخالِفُ جِنْسَ ٱلْمَعْدودِ 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023921"/>
                  </a:ext>
                </a:extLst>
              </a:tr>
              <a:tr h="324796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10 في ٱلْأَعْدادِ من 11 إلى 19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يُطابِقُ جِنْسَ ٱلْمَعْدودِ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766524"/>
                  </a:ext>
                </a:extLst>
              </a:tr>
              <a:tr h="431304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اَلْأَلْفاظُ :20-30-40.....90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يَرْتَبِطُ رَسْمُها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بِٱلْمَوْقِعِ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ٱلْإِعْرابِيِّ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marL="62087" marR="62087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581570"/>
                  </a:ext>
                </a:extLst>
              </a:tr>
              <a:tr h="501837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100 و1000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لا يَرْتَبِطُ بِجِنْسِ ٱلْعَدَدِ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3257206"/>
                  </a:ext>
                </a:extLst>
              </a:tr>
            </a:tbl>
          </a:graphicData>
        </a:graphic>
      </p:graphicFrame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ADD1A3D1-222D-DA50-3B12-0D95CC5820E1}"/>
              </a:ext>
            </a:extLst>
          </p:cNvPr>
          <p:cNvCxnSpPr>
            <a:cxnSpLocks/>
          </p:cNvCxnSpPr>
          <p:nvPr/>
        </p:nvCxnSpPr>
        <p:spPr>
          <a:xfrm flipV="1">
            <a:off x="1933903" y="2596260"/>
            <a:ext cx="1428165" cy="52914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242891DE-D1A2-D3C4-9C0E-BDA188D7E513}"/>
              </a:ext>
            </a:extLst>
          </p:cNvPr>
          <p:cNvCxnSpPr>
            <a:cxnSpLocks/>
          </p:cNvCxnSpPr>
          <p:nvPr/>
        </p:nvCxnSpPr>
        <p:spPr>
          <a:xfrm>
            <a:off x="1733644" y="3233922"/>
            <a:ext cx="1373351" cy="19507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043036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AB785-6924-EB6F-47F8-95008949B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E043B5-AE02-14BD-6B0A-D1011B24E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تنبيه التلاميذ إلى الموقع الإعرابي للعدد أثناء الكتابة بالحروف.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62C2CE-0B1A-C56F-F224-77411EC8CE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C38AB9A-6B4D-DA86-383D-30EA19EA4B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4D18AC8-BC7E-EC40-3DBB-E0858FB014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C66531F-BCBC-86F7-18BF-8C1AB3F465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E9E1374-E927-0336-9743-8424C7FB82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2A62C72-753B-4910-F701-22A58BB117A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C88233-2F4A-650B-9847-D30B5337E79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1E9FA06-1163-8703-7928-CD527500ADF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CEB6AB-0033-AD41-25FD-AF2C8DF61C2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2DBE032D-4B04-A0B5-1901-2EDAA52D50AC}"/>
              </a:ext>
            </a:extLst>
          </p:cNvPr>
          <p:cNvSpPr/>
          <p:nvPr/>
        </p:nvSpPr>
        <p:spPr>
          <a:xfrm>
            <a:off x="310268" y="2201557"/>
            <a:ext cx="2367280" cy="1058054"/>
          </a:xfrm>
          <a:prstGeom prst="cloudCallout">
            <a:avLst>
              <a:gd name="adj1" fmla="val 111981"/>
              <a:gd name="adj2" fmla="val 175215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15+100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37BA73-922B-0A1B-2A76-3972E2377C34}"/>
              </a:ext>
            </a:extLst>
          </p:cNvPr>
          <p:cNvSpPr txBox="1"/>
          <p:nvPr/>
        </p:nvSpPr>
        <p:spPr>
          <a:xfrm>
            <a:off x="1054998" y="4752069"/>
            <a:ext cx="6344171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أَنْتَجَتِ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115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56B64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قِنْطاراً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ٱلْقَمْحِ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0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7E260D-19A6-56C2-11DF-878452B57636}"/>
              </a:ext>
            </a:extLst>
          </p:cNvPr>
          <p:cNvSpPr txBox="1"/>
          <p:nvPr/>
        </p:nvSpPr>
        <p:spPr>
          <a:xfrm>
            <a:off x="560801" y="5718364"/>
            <a:ext cx="8263448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أَنْتَجَتِ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مِائَةً وَخَمْسَةَ عَشَرَ 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قِنْطاراً مِنَ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ٱلْقَمْحِ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000" dirty="0"/>
          </a:p>
        </p:txBody>
      </p:sp>
      <p:sp>
        <p:nvSpPr>
          <p:cNvPr id="10" name="Flèche : courbe vers la gauche 9">
            <a:extLst>
              <a:ext uri="{FF2B5EF4-FFF2-40B4-BE49-F238E27FC236}">
                <a16:creationId xmlns:a16="http://schemas.microsoft.com/office/drawing/2014/main" id="{B09B639A-CA94-CD36-2795-FBC4E8314E8F}"/>
              </a:ext>
            </a:extLst>
          </p:cNvPr>
          <p:cNvSpPr/>
          <p:nvPr/>
        </p:nvSpPr>
        <p:spPr>
          <a:xfrm>
            <a:off x="8553567" y="5211769"/>
            <a:ext cx="330489" cy="919401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59895DD7-BE5B-68D5-4498-37B9C41DA32D}"/>
              </a:ext>
            </a:extLst>
          </p:cNvPr>
          <p:cNvCxnSpPr>
            <a:cxnSpLocks/>
          </p:cNvCxnSpPr>
          <p:nvPr/>
        </p:nvCxnSpPr>
        <p:spPr>
          <a:xfrm>
            <a:off x="1624356" y="2846125"/>
            <a:ext cx="1482639" cy="55425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161A8F47-2EDF-A50D-90E5-4CC7C9E757C6}"/>
              </a:ext>
            </a:extLst>
          </p:cNvPr>
          <p:cNvCxnSpPr>
            <a:cxnSpLocks/>
          </p:cNvCxnSpPr>
          <p:nvPr/>
        </p:nvCxnSpPr>
        <p:spPr>
          <a:xfrm>
            <a:off x="1256236" y="2893019"/>
            <a:ext cx="2022992" cy="133002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Tableau 30">
            <a:extLst>
              <a:ext uri="{FF2B5EF4-FFF2-40B4-BE49-F238E27FC236}">
                <a16:creationId xmlns:a16="http://schemas.microsoft.com/office/drawing/2014/main" id="{083C3CEC-FABF-6415-AF9B-FA2F9C2DA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678601"/>
              </p:ext>
            </p:extLst>
          </p:nvPr>
        </p:nvGraphicFramePr>
        <p:xfrm>
          <a:off x="3106995" y="1782538"/>
          <a:ext cx="5470768" cy="2955477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3305372">
                  <a:extLst>
                    <a:ext uri="{9D8B030D-6E8A-4147-A177-3AD203B41FA5}">
                      <a16:colId xmlns:a16="http://schemas.microsoft.com/office/drawing/2014/main" val="2915388979"/>
                    </a:ext>
                  </a:extLst>
                </a:gridCol>
                <a:gridCol w="2165396">
                  <a:extLst>
                    <a:ext uri="{9D8B030D-6E8A-4147-A177-3AD203B41FA5}">
                      <a16:colId xmlns:a16="http://schemas.microsoft.com/office/drawing/2014/main" val="3519088668"/>
                    </a:ext>
                  </a:extLst>
                </a:gridCol>
              </a:tblGrid>
              <a:tr h="9658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اَلْعَدَدُ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رَسْمُ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ٱلْعَدَدِ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1712037535"/>
                  </a:ext>
                </a:extLst>
              </a:tr>
              <a:tr h="324796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رَقْمُ ٱلْوَحَداتِ 1 أو 2 في جَميعِ ٱلْأَعْدادِ.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يُطابِقُ جِنْسَ ٱلْمَعْدودِ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/>
                </a:tc>
                <a:extLst>
                  <a:ext uri="{0D108BD9-81ED-4DB2-BD59-A6C34878D82A}">
                    <a16:rowId xmlns:a16="http://schemas.microsoft.com/office/drawing/2014/main" val="3141922232"/>
                  </a:ext>
                </a:extLst>
              </a:tr>
              <a:tr h="327762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رَقْمُ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ٱلْوَحَدَتِ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مِنْ 3 إلى 9 في جَميعِ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ٱلْأَعْدادِ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marL="62087" marR="6208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يُخالِفُ جِنْسَ ٱلْمَعْدودِ 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498313"/>
                  </a:ext>
                </a:extLst>
              </a:tr>
              <a:tr h="324796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10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يُخالِفُ جِنْسَ ٱلْمَعْدودِ 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023921"/>
                  </a:ext>
                </a:extLst>
              </a:tr>
              <a:tr h="324796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10 في ٱلْأَعْدادِ من 11 إلى 19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يُطابِقُ جِنْسَ ٱلْمَعْدودِ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766524"/>
                  </a:ext>
                </a:extLst>
              </a:tr>
              <a:tr h="431304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اَلْأَلْفاظُ :20-30-40.....90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يَرْتَبِطُ رَسْمُها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بِٱلْمَوْقِعِ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ٱلْإِعْرابِيِّ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marL="62087" marR="62087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581570"/>
                  </a:ext>
                </a:extLst>
              </a:tr>
              <a:tr h="501837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100 و1000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لا يَرْتَبِطُ بِجِنْسِ ٱلْعَدَدِ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2087" marR="62087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3257206"/>
                  </a:ext>
                </a:extLst>
              </a:tr>
            </a:tbl>
          </a:graphicData>
        </a:graphic>
      </p:graphicFrame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40F1D1D5-1A83-55B4-006A-483A28103A3B}"/>
              </a:ext>
            </a:extLst>
          </p:cNvPr>
          <p:cNvCxnSpPr>
            <a:cxnSpLocks/>
          </p:cNvCxnSpPr>
          <p:nvPr/>
        </p:nvCxnSpPr>
        <p:spPr>
          <a:xfrm flipV="1">
            <a:off x="1886236" y="2564700"/>
            <a:ext cx="1427188" cy="11389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164144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C78CF-E590-D87F-8D09-B1D1D9EED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FF6371-9473-9F1F-6254-8C78BFCFB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بعد أن تعرفتم على كتابة العدد، ننتقل إلى المعدود. انتبهوا إلى القاعدة  التالية: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31FED1-09C8-4FCB-5A1E-6271E8ED3F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735A076-CBB5-8A01-137F-FE38DC0BB2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2106D4D-CC5B-7BFA-A808-1159315F6E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DA34B77-AFF3-E261-DEF1-F41B215A50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7C16EF6-8CF4-9915-EDC9-CC76947CF7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D1DCB7F-EE75-0E6F-670F-F9805641FE7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D93FE8-D3D7-D2DF-5F3E-648FF6898F1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965025-4484-4415-97F8-56EE7D41288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61C338-6B2A-8A19-1D87-50FF6F2BBFB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3AC941FF-B29B-F0CF-2D22-55906BBA3C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124995"/>
              </p:ext>
            </p:extLst>
          </p:nvPr>
        </p:nvGraphicFramePr>
        <p:xfrm>
          <a:off x="1673506" y="3060186"/>
          <a:ext cx="4757733" cy="2523744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2378170">
                  <a:extLst>
                    <a:ext uri="{9D8B030D-6E8A-4147-A177-3AD203B41FA5}">
                      <a16:colId xmlns:a16="http://schemas.microsoft.com/office/drawing/2014/main" val="2243664124"/>
                    </a:ext>
                  </a:extLst>
                </a:gridCol>
                <a:gridCol w="2379563">
                  <a:extLst>
                    <a:ext uri="{9D8B030D-6E8A-4147-A177-3AD203B41FA5}">
                      <a16:colId xmlns:a16="http://schemas.microsoft.com/office/drawing/2014/main" val="12790741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اَلْعَدَدُ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رَسْمُ ٱلْمَعْدودِ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17786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مِنْ 3 إِلى  10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جَمْعٌ مَجْرورٌ 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82572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مِنْ 11 إِلى 99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مُفْرَدٌ مَنْصوبٌ  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6281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مِئَةٌ / أَلْفٌ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مُفْرَدٌ مَجْرورٌ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468132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01D3CADD-0A61-60AE-6A53-FEC45AA2B5C0}"/>
              </a:ext>
            </a:extLst>
          </p:cNvPr>
          <p:cNvSpPr txBox="1"/>
          <p:nvPr/>
        </p:nvSpPr>
        <p:spPr>
          <a:xfrm>
            <a:off x="1673505" y="1982791"/>
            <a:ext cx="4757733" cy="7150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ٱلْمَعْدودَ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حَسَبَ مَجالِ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ٱلْعَدَدِ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5944837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5CBBA-727A-8034-E04D-43BFD8CD1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1CACB9-6404-B6AD-9720-402C26246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يطبق القاعدة لتحديد الرسم الصحيح للمعدود مكان النقط؟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9032CC4-8EBA-9EB7-16C7-60D001ED9E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0A91415-4828-9DF1-E638-5ABB446C04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D5BD8A5-C4BF-433E-CC59-72E4E8AE5D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2B96659-49A1-6DDA-2C60-082C5B7D65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A37099-7151-F7EE-8881-E4A8BE8AE5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2C1CDEF-4B37-3D48-A29B-BC23B0AD129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A3E29D-CF10-4AC8-5A43-1ECD0D24E48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FB96D8-9AEA-A86E-806C-752A8FD7A99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B79DD8-1A15-C43D-A487-3C03754EB3B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C0C9847A-9416-3275-21C1-CDCF9C505D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779168"/>
              </p:ext>
            </p:extLst>
          </p:nvPr>
        </p:nvGraphicFramePr>
        <p:xfrm>
          <a:off x="806578" y="1584000"/>
          <a:ext cx="4417176" cy="196291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2207941">
                  <a:extLst>
                    <a:ext uri="{9D8B030D-6E8A-4147-A177-3AD203B41FA5}">
                      <a16:colId xmlns:a16="http://schemas.microsoft.com/office/drawing/2014/main" val="2243664124"/>
                    </a:ext>
                  </a:extLst>
                </a:gridCol>
                <a:gridCol w="2209235">
                  <a:extLst>
                    <a:ext uri="{9D8B030D-6E8A-4147-A177-3AD203B41FA5}">
                      <a16:colId xmlns:a16="http://schemas.microsoft.com/office/drawing/2014/main" val="12790741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اَلْعَدَدُ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رَسْمُ ٱلْمَعْدودِ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17786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مِنْ 3 إِلى  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جَمْعٌ مَجْرورٌ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82572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مِنْ 11 إلى 99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مُفْرَدٌ مَنْصوبٌ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6281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مِئَةٌ / أَلْفٌ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مُفْرَدٌ مَجْرورٌ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468132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F0C538D9-A747-7E22-B258-57CD8C210A6E}"/>
              </a:ext>
            </a:extLst>
          </p:cNvPr>
          <p:cNvSpPr txBox="1"/>
          <p:nvPr/>
        </p:nvSpPr>
        <p:spPr>
          <a:xfrm>
            <a:off x="1054998" y="3882029"/>
            <a:ext cx="6344171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زُرْتُ سِتَّ عَشْرَةَ 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مَغْرِبِيَّةً.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99B17E6-9835-3A56-5134-2EE31D530A30}"/>
              </a:ext>
            </a:extLst>
          </p:cNvPr>
          <p:cNvSpPr txBox="1"/>
          <p:nvPr/>
        </p:nvSpPr>
        <p:spPr>
          <a:xfrm>
            <a:off x="6065993" y="5273999"/>
            <a:ext cx="148604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مُدُناً</a:t>
            </a:r>
            <a:endParaRPr lang="fr-FR" sz="20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2BF62F3-999A-81AC-CF35-FF540738847C}"/>
              </a:ext>
            </a:extLst>
          </p:cNvPr>
          <p:cNvSpPr txBox="1"/>
          <p:nvPr/>
        </p:nvSpPr>
        <p:spPr>
          <a:xfrm>
            <a:off x="4241814" y="5274000"/>
            <a:ext cx="148604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مُدُنٍ</a:t>
            </a:r>
            <a:endParaRPr lang="fr-FR" sz="20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F3F32A1-72F4-A40D-BF0E-022C55714DBD}"/>
              </a:ext>
            </a:extLst>
          </p:cNvPr>
          <p:cNvSpPr txBox="1"/>
          <p:nvPr/>
        </p:nvSpPr>
        <p:spPr>
          <a:xfrm>
            <a:off x="2360101" y="5274000"/>
            <a:ext cx="148604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مَدينَةً</a:t>
            </a:r>
            <a:endParaRPr lang="fr-FR" sz="20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D3F502-CAD6-D2C4-2226-B5CCFE9FFC92}"/>
              </a:ext>
            </a:extLst>
          </p:cNvPr>
          <p:cNvSpPr txBox="1"/>
          <p:nvPr/>
        </p:nvSpPr>
        <p:spPr>
          <a:xfrm>
            <a:off x="561038" y="5273999"/>
            <a:ext cx="148604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مَدينَةٍ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418321752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4D227-F32E-39AA-C35C-76BB13D23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EAEE63-4F3C-09B5-7D13-4C18E29F8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الاختيار المناسب حسب القاعدة هو : مدينة (مفرد منصوب.)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E5FB8E-7E73-3735-6ABD-C440D24814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87D96B6-12D0-D475-ECC0-D04FC7D9A6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E2580A-754C-4D26-F609-5DEDA82B71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028B502-E5CC-5A07-E836-DCEBC681E2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0975BFD-78B0-5E47-3612-D89B40F69E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ABBC0F4-07E8-5FC9-7779-A455D24699B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879B0F-E2B8-D13F-5820-67DF8139892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4A6D9C-4829-684C-2AE7-D3365921B9E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BC0CE2-65EC-E66A-98D4-406F1043B01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B938A902-AABB-CD0F-8991-2A80F066CF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248471"/>
              </p:ext>
            </p:extLst>
          </p:nvPr>
        </p:nvGraphicFramePr>
        <p:xfrm>
          <a:off x="806578" y="1584000"/>
          <a:ext cx="4417176" cy="196291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2207941">
                  <a:extLst>
                    <a:ext uri="{9D8B030D-6E8A-4147-A177-3AD203B41FA5}">
                      <a16:colId xmlns:a16="http://schemas.microsoft.com/office/drawing/2014/main" val="2243664124"/>
                    </a:ext>
                  </a:extLst>
                </a:gridCol>
                <a:gridCol w="2209235">
                  <a:extLst>
                    <a:ext uri="{9D8B030D-6E8A-4147-A177-3AD203B41FA5}">
                      <a16:colId xmlns:a16="http://schemas.microsoft.com/office/drawing/2014/main" val="12790741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اَلْعَدَدُ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رَسْمُ ٱلْمَعْدودِ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17786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مِنْ 3 إِلى  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جَمْعٌ مَجْرورٌ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82572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مِنْ 11 إِلى 99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مُفْرَدٌ مَنْصوبٌ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281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مِئَةٌ / أَلْفٌ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مُفْرَدٌ مَجْرورٌ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468132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343B05E9-7FB5-0D46-EBE3-57C3A04F376F}"/>
              </a:ext>
            </a:extLst>
          </p:cNvPr>
          <p:cNvSpPr txBox="1"/>
          <p:nvPr/>
        </p:nvSpPr>
        <p:spPr>
          <a:xfrm>
            <a:off x="1054998" y="3882029"/>
            <a:ext cx="6344171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زُرْتُ سِتَّ عَشْرَةَ 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مَدينَةً 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مَغْرِبِيَّةً.</a:t>
            </a:r>
            <a:endParaRPr lang="fr-FR" sz="20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6225E79-0E7A-BDAA-043E-7707FBD14381}"/>
              </a:ext>
            </a:extLst>
          </p:cNvPr>
          <p:cNvSpPr txBox="1"/>
          <p:nvPr/>
        </p:nvSpPr>
        <p:spPr>
          <a:xfrm>
            <a:off x="6065993" y="5273999"/>
            <a:ext cx="148604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مُدُناً</a:t>
            </a:r>
            <a:endParaRPr lang="fr-FR" sz="20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37C5BFD-B3BC-C5A8-B671-5CDCA90572C9}"/>
              </a:ext>
            </a:extLst>
          </p:cNvPr>
          <p:cNvSpPr txBox="1"/>
          <p:nvPr/>
        </p:nvSpPr>
        <p:spPr>
          <a:xfrm>
            <a:off x="4241814" y="5274000"/>
            <a:ext cx="148604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مُدُنٍ</a:t>
            </a:r>
            <a:endParaRPr lang="fr-FR" sz="20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5C26709-D7F8-79BA-9460-3009BFBD2AE4}"/>
              </a:ext>
            </a:extLst>
          </p:cNvPr>
          <p:cNvSpPr txBox="1"/>
          <p:nvPr/>
        </p:nvSpPr>
        <p:spPr>
          <a:xfrm>
            <a:off x="2360101" y="5274000"/>
            <a:ext cx="1486045" cy="919401"/>
          </a:xfrm>
          <a:prstGeom prst="round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مَدينَةً</a:t>
            </a:r>
            <a:endParaRPr lang="fr-FR" sz="20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CE5CF8C-F7CF-4783-F40E-168158DF5512}"/>
              </a:ext>
            </a:extLst>
          </p:cNvPr>
          <p:cNvSpPr txBox="1"/>
          <p:nvPr/>
        </p:nvSpPr>
        <p:spPr>
          <a:xfrm>
            <a:off x="561038" y="5273999"/>
            <a:ext cx="148604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مَدينَةٍ</a:t>
            </a:r>
            <a:endParaRPr lang="fr-FR" sz="2000" dirty="0"/>
          </a:p>
        </p:txBody>
      </p:sp>
      <p:sp>
        <p:nvSpPr>
          <p:cNvPr id="3" name="Flèche : angle droit à deux pointes 2">
            <a:extLst>
              <a:ext uri="{FF2B5EF4-FFF2-40B4-BE49-F238E27FC236}">
                <a16:creationId xmlns:a16="http://schemas.microsoft.com/office/drawing/2014/main" id="{B12595A7-A1C9-9553-8CB7-34DBC86B9B9E}"/>
              </a:ext>
            </a:extLst>
          </p:cNvPr>
          <p:cNvSpPr/>
          <p:nvPr/>
        </p:nvSpPr>
        <p:spPr>
          <a:xfrm rot="16200000">
            <a:off x="5172929" y="3008035"/>
            <a:ext cx="1168012" cy="579974"/>
          </a:xfrm>
          <a:prstGeom prst="lef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22331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ADCB8-E67E-AB65-40D7-2B5A21265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AE0397-862F-5BE5-1EE8-EC9AA6F51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من يحدد الرسم الصحيح للمعدود مكان النقط؟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86E6E1-8AB6-7A1A-FC3F-ED3EC0C25C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6C856C-B622-B6B7-DEB5-D9C5DA79A7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380C680-EB81-FC31-FAB8-D2AA0612DF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596FBF3-C2E6-7A85-8F70-8C43BFD5D2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0C568E4-AB95-9DF4-AC88-B1C71BC47E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F7234F2-CA34-858A-7F0A-8FB9BA38EB9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29C810-2B11-F464-7A21-14B514DE2AB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E3AFA6-BC94-7350-1E24-29B978649C3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667B87-D3A2-F3F6-0FB0-B4A353EDDA2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1633C3D8-8E26-CF90-CA7D-3268495A3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377397"/>
              </p:ext>
            </p:extLst>
          </p:nvPr>
        </p:nvGraphicFramePr>
        <p:xfrm>
          <a:off x="806578" y="1584000"/>
          <a:ext cx="4417176" cy="196291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2207941">
                  <a:extLst>
                    <a:ext uri="{9D8B030D-6E8A-4147-A177-3AD203B41FA5}">
                      <a16:colId xmlns:a16="http://schemas.microsoft.com/office/drawing/2014/main" val="2243664124"/>
                    </a:ext>
                  </a:extLst>
                </a:gridCol>
                <a:gridCol w="2209235">
                  <a:extLst>
                    <a:ext uri="{9D8B030D-6E8A-4147-A177-3AD203B41FA5}">
                      <a16:colId xmlns:a16="http://schemas.microsoft.com/office/drawing/2014/main" val="12790741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اَلْعَدَدُ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رَسْمُ ٱلْمَعْدودِ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17786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مِنْ 3 إِلى  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جَمْعٌ مَجْرورٌ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82572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من 11 إِلى 99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مُفْرَدٌ مَنْصوبٌ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6281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مِئَةٌ / أَلْفٌ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مُفْرَدٌ مَجْرورٌ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468132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C4C7BFAF-328E-00BA-56A3-B51E590A65C2}"/>
              </a:ext>
            </a:extLst>
          </p:cNvPr>
          <p:cNvSpPr txBox="1"/>
          <p:nvPr/>
        </p:nvSpPr>
        <p:spPr>
          <a:xfrm>
            <a:off x="561038" y="3882029"/>
            <a:ext cx="769774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غَرَسَ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سَبْعَ 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ٱلْحَديقَةِ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0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88C7945-E9BE-51CE-96D9-9AB84B42FF19}"/>
              </a:ext>
            </a:extLst>
          </p:cNvPr>
          <p:cNvSpPr txBox="1"/>
          <p:nvPr/>
        </p:nvSpPr>
        <p:spPr>
          <a:xfrm>
            <a:off x="6065993" y="5273999"/>
            <a:ext cx="148604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شَتْلاتٍ</a:t>
            </a:r>
            <a:endParaRPr lang="fr-FR" sz="20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BF61B4E-3AC1-08BE-D7A5-F1F3F7887664}"/>
              </a:ext>
            </a:extLst>
          </p:cNvPr>
          <p:cNvSpPr txBox="1"/>
          <p:nvPr/>
        </p:nvSpPr>
        <p:spPr>
          <a:xfrm>
            <a:off x="3484061" y="5221477"/>
            <a:ext cx="148604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شَتْلَةً</a:t>
            </a:r>
            <a:endParaRPr lang="fr-FR" sz="20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2772571-5726-B1C5-9E96-E500486A7936}"/>
              </a:ext>
            </a:extLst>
          </p:cNvPr>
          <p:cNvSpPr txBox="1"/>
          <p:nvPr/>
        </p:nvSpPr>
        <p:spPr>
          <a:xfrm>
            <a:off x="561038" y="5273999"/>
            <a:ext cx="148604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شَتْلَةٍ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53666129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28084-DE65-DB20-B9F4-271A1DE24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A40BA5-0E24-F56E-D80D-017D91D52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661290-2035-0290-F95B-646B490620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F96F092-E39B-D2A4-D255-521A79F46F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0E39CCF-E077-AE94-C83E-3C9B4000A8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7C1635-1B3A-97AF-1523-2FAE880378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75516F-199B-DE1E-8050-28F8F2FC72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12A4FC5-3E1B-E92A-066F-131DFCAADC1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FC609A7-DDD7-1DDA-1270-27692ECE605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7A0535-9B8C-937C-546C-4CA48A91268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11225F-4E77-F7F5-A9E7-0CC8E73046A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01D43547-F35C-5727-7658-3A39BCC74D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762656"/>
              </p:ext>
            </p:extLst>
          </p:nvPr>
        </p:nvGraphicFramePr>
        <p:xfrm>
          <a:off x="806578" y="1584000"/>
          <a:ext cx="4417176" cy="196291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2207941">
                  <a:extLst>
                    <a:ext uri="{9D8B030D-6E8A-4147-A177-3AD203B41FA5}">
                      <a16:colId xmlns:a16="http://schemas.microsoft.com/office/drawing/2014/main" val="2243664124"/>
                    </a:ext>
                  </a:extLst>
                </a:gridCol>
                <a:gridCol w="2209235">
                  <a:extLst>
                    <a:ext uri="{9D8B030D-6E8A-4147-A177-3AD203B41FA5}">
                      <a16:colId xmlns:a16="http://schemas.microsoft.com/office/drawing/2014/main" val="12790741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اَلْعَدَدُ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رَسْمُ ٱلْمَعْدودِ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17786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مِنْ 3 إِلى  10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جَمْعٌ مَجْرورٌ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2572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مِنْ 11 إِلى 99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مُفْرَدٌ مَنْصوبٌ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6281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مِئَةٌ / أَلْفٌ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مُفْرَدٌ مَجْرورٌ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468132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76AC4BAD-7913-30F9-A294-9A9F188C89DC}"/>
              </a:ext>
            </a:extLst>
          </p:cNvPr>
          <p:cNvSpPr txBox="1"/>
          <p:nvPr/>
        </p:nvSpPr>
        <p:spPr>
          <a:xfrm>
            <a:off x="561038" y="3882029"/>
            <a:ext cx="769774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غَرَسَ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سَبْعَ </a:t>
            </a:r>
            <a:r>
              <a:rPr lang="ar-MA" sz="4800" b="1" dirty="0">
                <a:solidFill>
                  <a:srgbClr val="56B64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شَتْلاتٍ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فِي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ٱلْحَديقَةِ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1536340-237E-9058-FF8D-0570B436F600}"/>
              </a:ext>
            </a:extLst>
          </p:cNvPr>
          <p:cNvSpPr txBox="1"/>
          <p:nvPr/>
        </p:nvSpPr>
        <p:spPr>
          <a:xfrm>
            <a:off x="6065993" y="5273999"/>
            <a:ext cx="1486045" cy="919401"/>
          </a:xfrm>
          <a:prstGeom prst="round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شَتْلاتٍ</a:t>
            </a:r>
            <a:endParaRPr lang="fr-FR" sz="20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3DCA666-F5CD-072B-BF72-2238AFC301F3}"/>
              </a:ext>
            </a:extLst>
          </p:cNvPr>
          <p:cNvSpPr txBox="1"/>
          <p:nvPr/>
        </p:nvSpPr>
        <p:spPr>
          <a:xfrm>
            <a:off x="3484061" y="5221477"/>
            <a:ext cx="148604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شَتْلَةً</a:t>
            </a:r>
            <a:endParaRPr lang="fr-FR" sz="20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5E33844-0D7D-B067-07D6-5B15F1E8BF09}"/>
              </a:ext>
            </a:extLst>
          </p:cNvPr>
          <p:cNvSpPr txBox="1"/>
          <p:nvPr/>
        </p:nvSpPr>
        <p:spPr>
          <a:xfrm>
            <a:off x="561038" y="5273999"/>
            <a:ext cx="148604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شَتْلَةٍ</a:t>
            </a:r>
            <a:endParaRPr lang="fr-FR" sz="2000" dirty="0"/>
          </a:p>
        </p:txBody>
      </p:sp>
      <p:sp>
        <p:nvSpPr>
          <p:cNvPr id="3" name="Flèche : angle droit à deux pointes 2">
            <a:extLst>
              <a:ext uri="{FF2B5EF4-FFF2-40B4-BE49-F238E27FC236}">
                <a16:creationId xmlns:a16="http://schemas.microsoft.com/office/drawing/2014/main" id="{2FF1A316-2B87-2C88-844D-0EEDE780BCC1}"/>
              </a:ext>
            </a:extLst>
          </p:cNvPr>
          <p:cNvSpPr/>
          <p:nvPr/>
        </p:nvSpPr>
        <p:spPr>
          <a:xfrm rot="16200000">
            <a:off x="4712775" y="2752425"/>
            <a:ext cx="1640581" cy="618625"/>
          </a:xfrm>
          <a:prstGeom prst="lef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605011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0AA8F-6B3C-344C-AF47-D0D19F776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6C2A07-AA08-D768-D01D-E4396DD1D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الرسم الصحيح للمعدود مكان النقط؟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1A0163-781F-E37A-431D-9625DEA322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58C5AF-2CD9-B6BC-A78A-228B7EDC56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C672DC-3CB8-CFE0-1ADA-EA842B1ACF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73BBE9A-8E8A-5DC1-115A-C7CBB91185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277DA5E-08F1-0B9F-83AF-57DD37209D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F1BC116-29C3-2042-A121-CBDBA8D96BA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9D0418-C887-5622-CADA-150F9AF30D8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84B78-E2A0-2ABA-FE2B-2C62C54D9DC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6B6A18-8818-B342-208C-E357F25101D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B072995A-6278-9483-9012-F8264CFF3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605375"/>
              </p:ext>
            </p:extLst>
          </p:nvPr>
        </p:nvGraphicFramePr>
        <p:xfrm>
          <a:off x="806578" y="1584000"/>
          <a:ext cx="4417176" cy="196291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2207941">
                  <a:extLst>
                    <a:ext uri="{9D8B030D-6E8A-4147-A177-3AD203B41FA5}">
                      <a16:colId xmlns:a16="http://schemas.microsoft.com/office/drawing/2014/main" val="2243664124"/>
                    </a:ext>
                  </a:extLst>
                </a:gridCol>
                <a:gridCol w="2209235">
                  <a:extLst>
                    <a:ext uri="{9D8B030D-6E8A-4147-A177-3AD203B41FA5}">
                      <a16:colId xmlns:a16="http://schemas.microsoft.com/office/drawing/2014/main" val="12790741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اَلْعَدَدُ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رَسْمُ ٱلْمَعْدودِ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17786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مِنْ 3 إِلى  10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جَمْعٌ مَجْرورٌ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2572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مِنْ 11 إِلى 99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مُفْرَدٌ مَنْصوبٌ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6281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مِئَةٌ / أَلْفٌ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مُفْرَدٌ مَجْرورٌ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468132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58DF0AD3-B566-4676-4046-C67B06CABDF8}"/>
              </a:ext>
            </a:extLst>
          </p:cNvPr>
          <p:cNvSpPr txBox="1"/>
          <p:nvPr/>
        </p:nvSpPr>
        <p:spPr>
          <a:xfrm>
            <a:off x="561038" y="3882029"/>
            <a:ext cx="769774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وَفَّرَ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ٱلْأَخَوانِ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مِائَةً وَخَمْسَةً وَسَبْعينَ ...........</a:t>
            </a:r>
            <a:endParaRPr lang="fr-FR" sz="20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69527FE-AF5C-A1AC-4EB3-A6E70A8EE918}"/>
              </a:ext>
            </a:extLst>
          </p:cNvPr>
          <p:cNvSpPr txBox="1"/>
          <p:nvPr/>
        </p:nvSpPr>
        <p:spPr>
          <a:xfrm>
            <a:off x="6444170" y="5274000"/>
            <a:ext cx="148604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دَراهمَ</a:t>
            </a:r>
            <a:endParaRPr lang="fr-FR" sz="20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9648B44-13AF-E98F-F838-AD20F0FFC954}"/>
              </a:ext>
            </a:extLst>
          </p:cNvPr>
          <p:cNvSpPr txBox="1"/>
          <p:nvPr/>
        </p:nvSpPr>
        <p:spPr>
          <a:xfrm>
            <a:off x="806578" y="5260655"/>
            <a:ext cx="148604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دِرْهَمٍ</a:t>
            </a:r>
            <a:endParaRPr lang="fr-FR" sz="20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A16F01D-5829-8020-247D-773397C8CE05}"/>
              </a:ext>
            </a:extLst>
          </p:cNvPr>
          <p:cNvSpPr txBox="1"/>
          <p:nvPr/>
        </p:nvSpPr>
        <p:spPr>
          <a:xfrm>
            <a:off x="3762130" y="5274000"/>
            <a:ext cx="148604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دِرْهَماً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59390715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E7651-FB62-CC74-EE8F-5B2F6FBB9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6272D2-5677-7FB3-B9E2-AF1A9A44B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520" y="735536"/>
            <a:ext cx="7357484" cy="75178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توضيح قاعدة كتابة المعدود في مثل هذه الحالة، ارتباطا بآخر عدد في التركيب ( 75) يمكن إعطاء أمثلة أخرى ( 105- 110- 100)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CA42D0-8B96-492A-0BCF-542A99B17A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1C12C6-747C-8718-58EA-D5FB18293B6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BA73DB-1DF4-8A49-9A35-F61D29FED9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792DE8F-E527-BC99-3EEB-BDC5EC5829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887A399-5C4E-9782-A5D5-ABA3166DA1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EDA9230-E440-1817-17B1-3BFC7E2DBC6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69DE43-8615-8CAD-3418-49DBE457DCC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160225-A306-93DE-5D7D-01BA522FC03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4A7713-4E8C-1FAF-242D-1AAA7527274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A652F9A0-272E-BEA5-DC4E-1B7FA4EEFE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759389"/>
              </p:ext>
            </p:extLst>
          </p:nvPr>
        </p:nvGraphicFramePr>
        <p:xfrm>
          <a:off x="806578" y="1584000"/>
          <a:ext cx="4417176" cy="196291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2207941">
                  <a:extLst>
                    <a:ext uri="{9D8B030D-6E8A-4147-A177-3AD203B41FA5}">
                      <a16:colId xmlns:a16="http://schemas.microsoft.com/office/drawing/2014/main" val="2243664124"/>
                    </a:ext>
                  </a:extLst>
                </a:gridCol>
                <a:gridCol w="2209235">
                  <a:extLst>
                    <a:ext uri="{9D8B030D-6E8A-4147-A177-3AD203B41FA5}">
                      <a16:colId xmlns:a16="http://schemas.microsoft.com/office/drawing/2014/main" val="12790741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اَلْعَدَدُ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رَسْمُ ٱلْمَعْدودِ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17786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مِنْ 3 إِلى  10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جَمْعٌ مَجْرورٌ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2572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من 11 إِلى 99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مُفْرَدٌ مَنْصوبٌ 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281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مِئَةٌ / أَلْفٌ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مُفْرَدٌ مَجْرورٌ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468132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CB69270-A632-5436-3ED6-14B81B7A75EC}"/>
              </a:ext>
            </a:extLst>
          </p:cNvPr>
          <p:cNvSpPr txBox="1"/>
          <p:nvPr/>
        </p:nvSpPr>
        <p:spPr>
          <a:xfrm>
            <a:off x="561038" y="3882029"/>
            <a:ext cx="769774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وَفَّرَ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ٱلْأَخَوانِ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مِائَةً وَخَمْسَةً وَسَبْعينَ 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دِرْهَماً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0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C7AD89-5C93-8D4A-5D7A-99E067FFC66C}"/>
              </a:ext>
            </a:extLst>
          </p:cNvPr>
          <p:cNvSpPr txBox="1"/>
          <p:nvPr/>
        </p:nvSpPr>
        <p:spPr>
          <a:xfrm>
            <a:off x="6444170" y="5274000"/>
            <a:ext cx="148604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دَراهمَ</a:t>
            </a:r>
            <a:endParaRPr lang="fr-FR" sz="20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18D8FE8-614A-C418-25FC-2CC4EBDC84D7}"/>
              </a:ext>
            </a:extLst>
          </p:cNvPr>
          <p:cNvSpPr txBox="1"/>
          <p:nvPr/>
        </p:nvSpPr>
        <p:spPr>
          <a:xfrm>
            <a:off x="806578" y="5260655"/>
            <a:ext cx="1486045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دِرْهَمٍ</a:t>
            </a:r>
            <a:endParaRPr lang="fr-FR" sz="2000" dirty="0"/>
          </a:p>
        </p:txBody>
      </p:sp>
      <p:sp>
        <p:nvSpPr>
          <p:cNvPr id="3" name="Flèche : angle droit à deux pointes 2">
            <a:extLst>
              <a:ext uri="{FF2B5EF4-FFF2-40B4-BE49-F238E27FC236}">
                <a16:creationId xmlns:a16="http://schemas.microsoft.com/office/drawing/2014/main" id="{A15BE758-3D8F-54F1-C1D4-53D558359D93}"/>
              </a:ext>
            </a:extLst>
          </p:cNvPr>
          <p:cNvSpPr/>
          <p:nvPr/>
        </p:nvSpPr>
        <p:spPr>
          <a:xfrm rot="16200000">
            <a:off x="4924833" y="2964482"/>
            <a:ext cx="1216467" cy="618625"/>
          </a:xfrm>
          <a:prstGeom prst="lef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3FB380-2125-A9AF-5670-C815C286699F}"/>
              </a:ext>
            </a:extLst>
          </p:cNvPr>
          <p:cNvSpPr txBox="1"/>
          <p:nvPr/>
        </p:nvSpPr>
        <p:spPr>
          <a:xfrm>
            <a:off x="3762130" y="5274000"/>
            <a:ext cx="1486045" cy="919401"/>
          </a:xfrm>
          <a:prstGeom prst="round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دِرْهَماً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53152707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FCB3C-8BA4-AE94-21E3-26CEBF952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836DEC-5CB9-BF4A-11CB-28D50D86A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774498"/>
            <a:ext cx="68400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الصفحة 162. سنقرأ القواعد أولا.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(توجيه التلاميذ إلى التصحيح المشار إليه على الشريحة : 10 بدل 9 في الجدول الثاني.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E214AA-6ECB-6E5D-97B5-D3B1D74A5D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A76305C-532A-0700-8EE7-66DBDAB429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DF77EC3-DFF2-3E2D-0842-B0BF7BC076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998545-E5A0-5D0B-8525-0831321694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CBB5225-DF7A-9E1E-D70C-F4C5A71088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D072EF9-B9A1-6B5E-94B3-51D66AC8C87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72329C-3702-DAEA-025D-911D7C7BB6D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54B97C-CAC8-822D-14BB-C4F380D9743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76916B-E345-B191-BDB0-0941E8AB6D5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E3CD0D-32E4-9CDB-3A2A-DF6D826A76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1731" y="1726730"/>
            <a:ext cx="2975462" cy="471211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5E4A679-B172-CA72-9096-A2CCAB05F492}"/>
              </a:ext>
            </a:extLst>
          </p:cNvPr>
          <p:cNvSpPr txBox="1"/>
          <p:nvPr/>
        </p:nvSpPr>
        <p:spPr>
          <a:xfrm>
            <a:off x="7136140" y="3429000"/>
            <a:ext cx="553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10</a:t>
            </a:r>
            <a:endParaRPr lang="fr-FR" sz="2400" dirty="0">
              <a:solidFill>
                <a:srgbClr val="C00000"/>
              </a:solidFill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FABC67AD-71FD-E82B-4CAA-6F7E488AF30F}"/>
              </a:ext>
            </a:extLst>
          </p:cNvPr>
          <p:cNvCxnSpPr/>
          <p:nvPr/>
        </p:nvCxnSpPr>
        <p:spPr>
          <a:xfrm flipH="1">
            <a:off x="4873557" y="3638145"/>
            <a:ext cx="2140086" cy="14591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1796116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7A259-E5E1-7B57-1BC8-545E006D8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5F38A7-9CC1-3116-747B-F81622A7D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77449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نشاط " أنجز بمفردي". من يقرأ التعليمة؟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28F846-B603-9291-7420-B8285B80A1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82FE42F-B590-D4B3-3DAB-50C60109D2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012654F-B260-D126-F40B-9A513CF232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B00575-7869-1859-D85C-396FDAE8C6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751A335-9849-7903-5BC5-DCA50FEFAD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35E8A6C-DCD6-9417-D01C-7EF9164AFDB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6074F7-29E2-8E27-41F8-D90E1E2CA8A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94F855-C508-78AC-4EBB-CD828D5A8A0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724E9D-7D52-60C0-B9FD-CB981BF0D9B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C9579F-4D63-E5D3-CAEA-75DCCB79F7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6917" y="1493266"/>
            <a:ext cx="2975462" cy="471211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3A4DCC-31EA-50F9-17AD-EA56C11AAE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2082" y="4056433"/>
            <a:ext cx="3000298" cy="121595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36F3D91-BD8F-AAC2-FF14-7DEFF91DE7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02" y="1410665"/>
            <a:ext cx="739214" cy="85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945042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044FA-97A2-7580-D5E9-A64942BD7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3403B4-0928-320E-1FF0-BB79D23B5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يصحح على السبورة؟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كل جواب على حدة.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34DF9E-AB0E-80B8-A616-378E1E10DE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026146-05CB-CCCC-3A20-AFD3C944D8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3B5145E-C28D-A531-9347-5F795C2082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FF82ACC-6900-2C86-5209-931029F4B3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1B40C26-2488-7B92-62F2-89CCD3C8E6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72D29AD-CE81-7330-69BF-6F59FC15807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8534F8-CF53-0446-FF30-43F5D3B8FFE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62F2A3-4FD4-ACDF-BE2D-3CDE60CBB42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7A808F1-1974-C7D8-811A-4B28AFCA55B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A63A543-A845-6130-F51E-FA9C300C9D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204" y="2081719"/>
            <a:ext cx="7869677" cy="371199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021084732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87C26-5958-002F-8464-BF4DF49A7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496894-BB58-9206-063E-FD5C6E371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51AC1D3-86D7-394C-F7C6-48B4E5CA34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9CAF239-7CA7-B69D-16C9-39E45D63FB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D51071E-F148-CC6F-32E1-E7B1E510BF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ED4CFAE-4426-8E7C-A777-5DE8C37043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A447BE-5AD4-6C94-CD0D-476E578A44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15754AA-C81C-DFC6-3DED-D2D491C0E9D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79A489-5607-7DFE-996B-F774B67B409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717432-F4E8-EA60-350B-E6A64AE1C09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0D9BF2-5FC7-37D6-4C4B-5DBD7FEA712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B16BDC8-CA12-B78B-E890-61197F78ED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380" y="1875514"/>
            <a:ext cx="8297692" cy="39181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D4F84F3-149A-539F-70C7-AEEFDF345829}"/>
              </a:ext>
            </a:extLst>
          </p:cNvPr>
          <p:cNvSpPr txBox="1"/>
          <p:nvPr/>
        </p:nvSpPr>
        <p:spPr>
          <a:xfrm>
            <a:off x="3340863" y="2942936"/>
            <a:ext cx="16439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مُسابَقاتٍ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8B01C9B-B2C5-1C5B-16F0-C2C957B18D46}"/>
              </a:ext>
            </a:extLst>
          </p:cNvPr>
          <p:cNvSpPr txBox="1"/>
          <p:nvPr/>
        </p:nvSpPr>
        <p:spPr>
          <a:xfrm>
            <a:off x="3054485" y="3480670"/>
            <a:ext cx="13003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مَوْسوعَةً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4051785-65F7-E3A0-72CA-66960211EB79}"/>
              </a:ext>
            </a:extLst>
          </p:cNvPr>
          <p:cNvSpPr txBox="1"/>
          <p:nvPr/>
        </p:nvSpPr>
        <p:spPr>
          <a:xfrm>
            <a:off x="3921824" y="3944414"/>
            <a:ext cx="13003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فَلّاحاً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1DA95E5-9834-22A0-9B4C-347098EE1840}"/>
              </a:ext>
            </a:extLst>
          </p:cNvPr>
          <p:cNvSpPr txBox="1"/>
          <p:nvPr/>
        </p:nvSpPr>
        <p:spPr>
          <a:xfrm>
            <a:off x="6315693" y="4758224"/>
            <a:ext cx="13003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تِسْعَ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6C4CFDC-E9F0-0D88-3A03-6113E9CF11FC}"/>
              </a:ext>
            </a:extLst>
          </p:cNvPr>
          <p:cNvSpPr txBox="1"/>
          <p:nvPr/>
        </p:nvSpPr>
        <p:spPr>
          <a:xfrm>
            <a:off x="2411683" y="4568946"/>
            <a:ext cx="15175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سَبْعَ عَشْرَةَ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E1F4E95-0A7E-E5CA-4534-71537CC50310}"/>
              </a:ext>
            </a:extLst>
          </p:cNvPr>
          <p:cNvSpPr txBox="1"/>
          <p:nvPr/>
        </p:nvSpPr>
        <p:spPr>
          <a:xfrm>
            <a:off x="5056151" y="5544925"/>
            <a:ext cx="22178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ٱثْنَيْ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عَشَرَ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A2D1C5D-228D-F0DB-83B8-FAA11FE69F75}"/>
              </a:ext>
            </a:extLst>
          </p:cNvPr>
          <p:cNvSpPr txBox="1"/>
          <p:nvPr/>
        </p:nvSpPr>
        <p:spPr>
          <a:xfrm>
            <a:off x="1174815" y="5642207"/>
            <a:ext cx="187967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سِتَّةً وَسَبْعينَ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50083169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83F4-B21B-4011-6DB3-9E98810B5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527F1A-5259-57FC-90DA-A67BEF098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الخطوات التي نسلكها لصياغة ملخص حكاية؟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89DE87-9413-48F0-D61C-EE2511BD09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236C1C-98F1-20E3-1355-F300235EE2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0E1126-240A-540C-F5C6-6BA082E340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5A0321-6C82-15B6-71E0-498FC2358E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EC063E0-7A8A-2045-142E-9DE28DC1015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9E6E43-8B10-559A-DF8E-41273D3104F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0BFAD-5F98-8D2C-8320-2B54A51F2A7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1235C9-95CC-6DE2-CFA0-A37A1AC5100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C7E20FD-805A-9213-5F0A-A04B3ADA5F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8D5DAC3-8134-9F41-56F5-2E48EEF1C1BF}"/>
              </a:ext>
            </a:extLst>
          </p:cNvPr>
          <p:cNvSpPr txBox="1"/>
          <p:nvPr/>
        </p:nvSpPr>
        <p:spPr>
          <a:xfrm>
            <a:off x="888557" y="3101102"/>
            <a:ext cx="7233191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</a:t>
            </a:r>
            <a:r>
              <a:rPr lang="ar-MA" dirty="0" err="1"/>
              <a:t>ٱلْخُطُواتُ</a:t>
            </a:r>
            <a:r>
              <a:rPr lang="ar-MA" dirty="0"/>
              <a:t> ٱلَّتي نَسْلُكُها لِصِياغَةِ مُلَخَّصِ حِكايَةٍ؟</a:t>
            </a:r>
          </a:p>
        </p:txBody>
      </p:sp>
    </p:spTree>
    <p:extLst>
      <p:ext uri="{BB962C8B-B14F-4D97-AF65-F5344CB8AC3E}">
        <p14:creationId xmlns:p14="http://schemas.microsoft.com/office/powerpoint/2010/main" val="869302336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FB21-1096-2BB6-D4AB-52631AADD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088908-938F-70F1-9FEE-9C16E834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بقواعد كتابة العدد بالحروف في جملة؟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06BD91-D668-0635-E5E5-FA5FD5A5E9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A6CB2C-D2C7-1A60-8621-EA1D7EF0DE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56B8C4-C503-99B9-B5CF-E502031663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ED8AFE-B748-B1B3-84AD-AC7256E6F6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01581F-7042-DBF9-257F-5EA931CC58E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5BA95A-A50B-02BD-7B3A-1761365C5AC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11B213-316E-5FD9-03EA-2F7A5D28B22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16C2FB-1140-507C-FD23-53A62B74524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2D0F739-5609-B9B5-464A-4864EA4F62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351EF01-34D1-A4FD-CAA9-8AC167BB22B1}"/>
              </a:ext>
            </a:extLst>
          </p:cNvPr>
          <p:cNvSpPr txBox="1"/>
          <p:nvPr/>
        </p:nvSpPr>
        <p:spPr>
          <a:xfrm>
            <a:off x="1276482" y="2921000"/>
            <a:ext cx="6591036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يُذَكِّرُنا بِقَواعِدِ كِتابَةِ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ٱلْعَدَدِ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بِٱلْحُروفِ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جُمْلَةٍ؟</a:t>
            </a:r>
          </a:p>
        </p:txBody>
      </p:sp>
    </p:spTree>
    <p:extLst>
      <p:ext uri="{BB962C8B-B14F-4D97-AF65-F5344CB8AC3E}">
        <p14:creationId xmlns:p14="http://schemas.microsoft.com/office/powerpoint/2010/main" val="1558146858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1AF1E-3429-7045-1EDA-7AD6699AF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D3FD26C-54B6-DDE0-7CCC-1C8DC0646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بقواعد كتابة المعدود في جملة؟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F98BB0C-BF70-7B60-6377-6DCAAF6D23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C4D4333-433A-A1DA-DE05-5805D11369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51880F-CBA5-0EC6-6833-4FFEF1DDCC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1345258-72A6-69FB-A939-57821355DE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3374442-5C4D-EC1B-0FC6-52DFDCD013A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107087-F082-854A-21E6-04DDAFF5D2F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CD3B17-62B4-6D60-2EEE-3FA556950C4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088DDB-A39A-8921-9636-DBB7864CBE2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791986D2-E253-A66C-1FE4-EEEFD42276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0272D03-D6E5-3DAF-7A3A-812780F287C2}"/>
              </a:ext>
            </a:extLst>
          </p:cNvPr>
          <p:cNvSpPr txBox="1"/>
          <p:nvPr/>
        </p:nvSpPr>
        <p:spPr>
          <a:xfrm>
            <a:off x="562632" y="3189729"/>
            <a:ext cx="7811617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يُذَكِّرُنا بِقَواعِدِ كِتابَةِ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ٱلْمَعْدودِ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جُمْلَةٍ؟</a:t>
            </a:r>
          </a:p>
        </p:txBody>
      </p:sp>
    </p:spTree>
    <p:extLst>
      <p:ext uri="{BB962C8B-B14F-4D97-AF65-F5344CB8AC3E}">
        <p14:creationId xmlns:p14="http://schemas.microsoft.com/office/powerpoint/2010/main" val="1164898221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636C4-91C7-F742-FD5B-B4E8AAC95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734A7ED-AD39-ABBC-B6B3-EAF7A6B1E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نشاط "أنجز بمفردي" وقوموا بإنجازه على الكراسة في منازلكم.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031DD44-4FD7-20A5-8F18-4323F85130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B360A24-CB36-6EB4-891A-3A1C18DAF6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AB63AB-2EAB-DD4D-B7C1-C2778713BC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288F2FC-E5A4-6BC7-D083-F495F33139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74D29C6-6131-EE5E-E64D-7C8909AC90F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DD0AA3-ACCA-05DD-310A-77AE84D2CFB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8928E0-5080-942B-0C83-D6E746F8F8A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AE21F1-C688-9E29-1162-0E92574575E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A381FF0D-9390-AA5E-E5DA-3980EEE39C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D12EBB-E459-7F4B-E8DC-D3DF8A5523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6917" y="1493266"/>
            <a:ext cx="2975462" cy="471211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5D47052-D7FE-99C8-10A2-792B65942F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2081" y="5364734"/>
            <a:ext cx="3000298" cy="65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71743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9FC1EA3-BBB5-1D5E-BBF0-1E49C04770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616784" y="214635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062436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4717E34A-4F5D-AFA5-4E4C-06C45828A8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D69310F6-7813-8C44-034C-ABE0813D6B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48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قراءة الحرف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صرف و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19831</TotalTime>
  <Words>2568</Words>
  <Application>Microsoft Office PowerPoint</Application>
  <PresentationFormat>Affichage à l'écran (4:3)</PresentationFormat>
  <Paragraphs>616</Paragraphs>
  <Slides>69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69</vt:i4>
      </vt:variant>
    </vt:vector>
  </HeadingPairs>
  <TitlesOfParts>
    <vt:vector size="98" baseType="lpstr">
      <vt:lpstr>Microsoft Uighur</vt:lpstr>
      <vt:lpstr>Dosis</vt:lpstr>
      <vt:lpstr>Arial</vt:lpstr>
      <vt:lpstr>Wingdings</vt:lpstr>
      <vt:lpstr>Modern Love</vt:lpstr>
      <vt:lpstr>Aptos Display</vt:lpstr>
      <vt:lpstr>Dosis ExtraBold</vt:lpstr>
      <vt:lpstr>Aptos</vt:lpstr>
      <vt:lpstr>Dosis Medium</vt:lpstr>
      <vt:lpstr>Calibri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1_01- نشاط اعتيادي</vt:lpstr>
      <vt:lpstr>افتتاح الحصة</vt:lpstr>
      <vt:lpstr>نشاط اعتيادي</vt:lpstr>
      <vt:lpstr>قراءة الحرف3</vt:lpstr>
      <vt:lpstr>صرف وتحويل</vt:lpstr>
      <vt:lpstr>اختتام الحصة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ضعوا الكراسة والدفتر واللوحة في القمطر.</vt:lpstr>
      <vt:lpstr>حاولوا الالتزام بهذه السلوكات. من يذكرنا بها؟</vt:lpstr>
      <vt:lpstr>ستتدربون على كتابة نص للدفاع عن فكرة ما.</vt:lpstr>
      <vt:lpstr>نتذكر جماعة الأساليب التي استعملناها للدفاع عن فكرة ما. من يقرأ؟ يمكن استعمال أساليب أخرى من اقتراحكم.</vt:lpstr>
      <vt:lpstr>كل منكم يختار فكرة من بين الأفكار التالية،  ثم يحرر نصا للدفاع عنها مستعملا حججا مناسبة. </vt:lpstr>
      <vt:lpstr>من يقرأ إنتاجه؟ سنناقشه من حيث الأساليب المعتمدة والحجج المقترحة.</vt:lpstr>
      <vt:lpstr>حاولوا، في منازلكم،  كتابة نصوص أفضل.</vt:lpstr>
      <vt:lpstr>Présentation PowerPoint</vt:lpstr>
      <vt:lpstr>نبدأ حصتنا في القراءة بتصحيح الواجب المنزلي. خذوا دفاتر البحث. </vt:lpstr>
      <vt:lpstr>من يقرأ التعريف الأول ويحدد المفردة المناسبة له؟ ( مناقشة الجواب ثم الانتقال إلى التعريف الموالي.)</vt:lpstr>
      <vt:lpstr>من يقرأ الجملة التي وردت فيها كلمة " مذهل"؟  ( مناقشة الجواب ثم الانتقال إلى المفردة الموالية.)</vt:lpstr>
      <vt:lpstr>خذوا كراساتكم الصفحة -156-. من يقرأ النص مستحضرا ضوابط الطلاقة؟</vt:lpstr>
      <vt:lpstr>ننتقل إلى تذكر مضامين النص. من يجيب عن السؤال التالي؟</vt:lpstr>
      <vt:lpstr>مناقشة الجواب</vt:lpstr>
      <vt:lpstr>مناقشة الجواب</vt:lpstr>
      <vt:lpstr>مناقشة الجواب</vt:lpstr>
      <vt:lpstr>مناقشة الجواب</vt:lpstr>
      <vt:lpstr>نصحح. من يقرأ؟</vt:lpstr>
      <vt:lpstr>في هذه الحصة ستتدربون مرة أخرى على صياغة ملخص حكاية. في البداية، من يذكرنا بعناصر خطاطة النص السردي؟ </vt:lpstr>
      <vt:lpstr>نتذكر جماعة. من يقرأ؟ </vt:lpstr>
      <vt:lpstr>ما الخطوات التي نسلكها  لتلخيص حكاية النص؟ </vt:lpstr>
      <vt:lpstr>من يقرأ؟ </vt:lpstr>
      <vt:lpstr>لنحدد جماعة عناصر خطاطة النص.  من يحدد وضعية الانطلاق؟   مناقشة الجواب قبل الانتقال إلى العنصر الموالي .</vt:lpstr>
      <vt:lpstr>الآن،  خذوا دفاتر القسم وكراساتكم الصفحة 161.</vt:lpstr>
      <vt:lpstr>أعيدوا كتابة عناصر خطاطة نص " مغامرة مذهلة" على كراساتكم.  ثم سجلوا الملخص على دفاتر القسم.</vt:lpstr>
      <vt:lpstr>نصحح جماعة. من يقرأ الملخص؟ </vt:lpstr>
      <vt:lpstr>هذا مقترح آخر. من يقرأ؟ </vt:lpstr>
      <vt:lpstr>Présentation PowerPoint</vt:lpstr>
      <vt:lpstr>لاحظوا معي الجملة التالية. من يحدد العدد والمعدود الواردين فيها؟</vt:lpstr>
      <vt:lpstr>لاحظوا العدد هو 25 والمعدود هو كتاب. السؤال الأول الذي سنطرحه جماعة هو: كيف سنكتب العدد بالحروف في الجملة؟  </vt:lpstr>
      <vt:lpstr>أفكك العدد. لاحظوا أن العدد مكون من  :5 و 20 . 25=20+5.</vt:lpstr>
      <vt:lpstr>أحدد جنس المعدود : </vt:lpstr>
      <vt:lpstr>أطبق القواعد الواردة في الجدول التالي. سأقرؤها ثم أعين تلميذين لإعادة قراءتها. </vt:lpstr>
      <vt:lpstr>أطبق القاعدة التالية. سأكتب: خمسة  وعشرين   انتبهوا إلى الموقع الإعرابي للعدد في الجملة ( يوضح الأستاذ كتابة لفظ العقود : عشرين وليس عشرون.)</vt:lpstr>
      <vt:lpstr>أعيد قراءة الجملة بعد كتابة العدد بالحروف.</vt:lpstr>
      <vt:lpstr>من يكتب على السبورة العدد بالحروف بعد تغيير المعدود (قصة)  في الجملة؟ </vt:lpstr>
      <vt:lpstr>نصحح : خمس بدون (ة) لأن المعدود مؤنث، والعدد محصور بين  3 و 9 يخالف جنس المعدود. تنبيه التلاميذ إلى التغييرات التي طرأت على الرسم.</vt:lpstr>
      <vt:lpstr>هذا مثال آخر.  من يفكك العدد؟ </vt:lpstr>
      <vt:lpstr>نصحح. ما جنس المعدود ؟ </vt:lpstr>
      <vt:lpstr>نصحح. المعدود مذكر.</vt:lpstr>
      <vt:lpstr>من يحدد القواعد المناسبة لكتابة العدد حسب جدول القواعد؟</vt:lpstr>
      <vt:lpstr>نصحح. من يكتب العدد على السبورة؟ </vt:lpstr>
      <vt:lpstr>نصحح. تنبيه التلاميذ إلى الموقع الإعرابي للعدد أثناء الكتابة بالحروف.</vt:lpstr>
      <vt:lpstr>الآن، بعد أن تعرفتم على كتابة العدد، ننتقل إلى المعدود. انتبهوا إلى القاعدة  التالية:</vt:lpstr>
      <vt:lpstr>من يطبق القاعدة لتحديد الرسم الصحيح للمعدود مكان النقط؟ </vt:lpstr>
      <vt:lpstr>الاختيار المناسب حسب القاعدة هو : مدينة (مفرد منصوب.)</vt:lpstr>
      <vt:lpstr>دوركم. من يحدد الرسم الصحيح للمعدود مكان النقط؟ </vt:lpstr>
      <vt:lpstr>نصحح. من يقرأ؟</vt:lpstr>
      <vt:lpstr>من يحدد الرسم الصحيح للمعدود مكان النقط؟ </vt:lpstr>
      <vt:lpstr>نصحح. من يقرأ؟  توضيح قاعدة كتابة المعدود في مثل هذه الحالة، ارتباطا بآخر عدد في التركيب ( 75) يمكن إعطاء أمثلة أخرى ( 105- 110- 100)</vt:lpstr>
      <vt:lpstr>خذوا الكراسة الصفحة 162. سنقرأ القواعد أولا.  من يقرأ؟  (توجيه التلاميذ إلى التصحيح المشار إليه على الشريحة : 10 بدل 9 في الجدول الثاني.</vt:lpstr>
      <vt:lpstr>أنجزوا نشاط " أنجز بمفردي". من يقرأ التعليمة؟ </vt:lpstr>
      <vt:lpstr>نصحح جماعة. من يصحح على السبورة؟  مناقشة كل جواب على حدة.</vt:lpstr>
      <vt:lpstr>صححوا على كراساتكم.</vt:lpstr>
      <vt:lpstr>اختتام الحصة</vt:lpstr>
      <vt:lpstr>ما الخطوات التي نسلكها لصياغة ملخص حكاية؟</vt:lpstr>
      <vt:lpstr>من يذكرنا بقواعد كتابة العدد بالحروف في جملة؟</vt:lpstr>
      <vt:lpstr>من يذكرنا بقواعد كتابة المعدود في جملة؟</vt:lpstr>
      <vt:lpstr>ضعوا علامة أمام نشاط "أنجز بمفردي" وقوموا بإنجازه على الكراسة في منازلكم.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AIT BOUCETTA MOHAMED</cp:lastModifiedBy>
  <cp:revision>280</cp:revision>
  <dcterms:created xsi:type="dcterms:W3CDTF">2023-09-20T21:35:22Z</dcterms:created>
  <dcterms:modified xsi:type="dcterms:W3CDTF">2026-05-31T07:37:39Z</dcterms:modified>
</cp:coreProperties>
</file>