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9"/>
  </p:notesMasterIdLst>
  <p:handoutMasterIdLst>
    <p:handoutMasterId r:id="rId80"/>
  </p:handoutMasterIdLst>
  <p:sldIdLst>
    <p:sldId id="2147482781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60" r:id="rId29"/>
    <p:sldId id="2147482762" r:id="rId30"/>
    <p:sldId id="2147482763" r:id="rId31"/>
    <p:sldId id="2147482708" r:id="rId32"/>
    <p:sldId id="2147482764" r:id="rId33"/>
    <p:sldId id="2147482782" r:id="rId34"/>
    <p:sldId id="2147482765" r:id="rId35"/>
    <p:sldId id="2147482693" r:id="rId36"/>
    <p:sldId id="2147482635" r:id="rId37"/>
    <p:sldId id="2147482707" r:id="rId38"/>
    <p:sldId id="2147482747" r:id="rId39"/>
    <p:sldId id="2147482467" r:id="rId40"/>
    <p:sldId id="2147482748" r:id="rId41"/>
    <p:sldId id="2147482754" r:id="rId42"/>
    <p:sldId id="2147482637" r:id="rId43"/>
    <p:sldId id="2147482643" r:id="rId44"/>
    <p:sldId id="2147482755" r:id="rId45"/>
    <p:sldId id="2147482518" r:id="rId46"/>
    <p:sldId id="2147482645" r:id="rId47"/>
    <p:sldId id="2147482644" r:id="rId48"/>
    <p:sldId id="2147482522" r:id="rId49"/>
    <p:sldId id="2147482541" r:id="rId50"/>
    <p:sldId id="2147482543" r:id="rId51"/>
    <p:sldId id="2147482751" r:id="rId52"/>
    <p:sldId id="2147482756" r:id="rId53"/>
    <p:sldId id="2147482742" r:id="rId54"/>
    <p:sldId id="2147482776" r:id="rId55"/>
    <p:sldId id="2147482777" r:id="rId56"/>
    <p:sldId id="2147482783" r:id="rId57"/>
    <p:sldId id="2147482757" r:id="rId58"/>
    <p:sldId id="2147482778" r:id="rId59"/>
    <p:sldId id="2147482780" r:id="rId60"/>
    <p:sldId id="2147482480" r:id="rId61"/>
    <p:sldId id="2147482723" r:id="rId62"/>
    <p:sldId id="2147482724" r:id="rId63"/>
    <p:sldId id="2147482725" r:id="rId64"/>
    <p:sldId id="2147482726" r:id="rId65"/>
    <p:sldId id="2147482727" r:id="rId66"/>
    <p:sldId id="2147482694" r:id="rId67"/>
    <p:sldId id="2147482466" r:id="rId68"/>
    <p:sldId id="2147482623" r:id="rId69"/>
    <p:sldId id="2147482735" r:id="rId70"/>
    <p:sldId id="2147482739" r:id="rId71"/>
    <p:sldId id="2147482743" r:id="rId72"/>
    <p:sldId id="2147482741" r:id="rId73"/>
    <p:sldId id="2147482704" r:id="rId74"/>
    <p:sldId id="2147482553" r:id="rId75"/>
    <p:sldId id="2147482576" r:id="rId76"/>
    <p:sldId id="2147482706" r:id="rId77"/>
    <p:sldId id="2147482671" r:id="rId78"/>
  </p:sldIdLst>
  <p:sldSz cx="9144000" cy="6858000" type="screen4x3"/>
  <p:notesSz cx="6858000" cy="9144000"/>
  <p:embeddedFontLst>
    <p:embeddedFont>
      <p:font typeface="Bahnschrift SemiLight SemiConde" panose="020B0502040204020203" pitchFamily="34" charset="0"/>
      <p:regular r:id="rId81"/>
    </p:embeddedFon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Sakkal Majalla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6" autoAdjust="0"/>
    <p:restoredTop sz="95005" autoAdjust="0"/>
  </p:normalViewPr>
  <p:slideViewPr>
    <p:cSldViewPr snapToGrid="0">
      <p:cViewPr varScale="1">
        <p:scale>
          <a:sx n="75" d="100"/>
          <a:sy n="75" d="100"/>
        </p:scale>
        <p:origin x="1570" y="53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0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7.fntdata"/><Relationship Id="rId61" Type="http://schemas.openxmlformats.org/officeDocument/2006/relationships/slide" Target="slides/slide42.xml"/><Relationship Id="rId82" Type="http://schemas.openxmlformats.org/officeDocument/2006/relationships/font" Target="fonts/font2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4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5.png"/><Relationship Id="rId4" Type="http://schemas.openxmlformats.org/officeDocument/2006/relationships/image" Target="../media/image29.png"/><Relationship Id="rId9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B552E-7A58-E851-31B0-A70AD2DD6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29EAA7C-1E65-0C57-729E-FFBE136B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8B82F6-D5E0-DC0B-7575-D74F61883304}"/>
              </a:ext>
            </a:extLst>
          </p:cNvPr>
          <p:cNvSpPr txBox="1"/>
          <p:nvPr/>
        </p:nvSpPr>
        <p:spPr>
          <a:xfrm rot="20954829">
            <a:off x="3393633" y="3342004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02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الاستماع</a:t>
            </a:r>
            <a:r>
              <a:rPr lang="ar-MA" dirty="0"/>
              <a:t> والتحدث </a:t>
            </a:r>
            <a:r>
              <a:rPr lang="ar-SA" dirty="0"/>
              <a:t>. (30)د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دعم (40)د</a:t>
            </a:r>
            <a:endParaRPr lang="ar-SA" dirty="0"/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 (30)د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-1- 30 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الحصة-2- 30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362934" y="2122576"/>
            <a:ext cx="12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044402" y="371915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534854" y="3380220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مغامرة مذهلة 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مغامرة مذهلة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للدفاع عن فكرة.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بطلاقة وفهمه فهما عاما.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ٱلْأَخْطاءِ.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خذوا دفاتر البحث وكراساتكم، الصفحة 155.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360C01-1379-917C-6348-570AE8D1D6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893" y="1482867"/>
            <a:ext cx="3317132" cy="5151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AD9951-F0F4-BDD9-9B5E-5ACE38E545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3807" y="2373550"/>
            <a:ext cx="3345218" cy="74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0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D2142-E2D8-2A4F-4C5B-A0719CF0B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2448A-D130-4D78-DBDE-ED28325A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805476"/>
            <a:ext cx="715648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1A063F-EB9F-D4CB-55A3-56291694A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710252-756B-BC1E-FEB2-9FD1C41FC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7F21A-6927-FAAF-3ED6-E3772A2953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A46BD1-A5A0-4F21-305B-252A5C2665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FACE47-386C-0D52-B939-74EB19A3316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E74612-E2DF-D9A9-A002-70F686C6BD9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061F07-F4F1-79BC-9A6F-B05362221AE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D60182-9029-9E64-8798-C72B697A3B5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564DAE-5200-248C-8148-F294DBF6CD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DEE95FB-3971-F9D9-D910-42F5FE2737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0BABE9E-87B1-F418-7404-06CC533C5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893" y="1482867"/>
            <a:ext cx="3317132" cy="5151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47D540-C93D-1796-72B5-F7A05F8567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3807" y="2373550"/>
            <a:ext cx="3345218" cy="74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4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5C1A-AC48-EDED-36E6-B75B6E84A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AA9FD-3806-F7EE-97B4-8961BA1D7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805476"/>
            <a:ext cx="715648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عبارة  " إهليلجي"؟ ( مناقشة الجواب ثم الانتقال إلى المفردة الموالية.)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259FC5-91AD-3D6E-57FC-EBFEE2C1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1EE46D-A32B-2428-B3B1-8FE0DD6C99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7F1490-BA62-3B6E-3706-CCAC5BBB4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D23FD9-02A7-2F57-9C49-2C2D72AF08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A5656E-4EE3-F355-0029-83DAE5E0DEA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A41B22-B56E-DACE-D9D6-802D773D76A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E4C3C1-3D4B-8B2C-7D37-B4EFD685F15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7E3D2D-2726-1D06-8C20-BF925D3EA1C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03DE05-E98C-AC07-82D2-8DD9B040CF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17C7ED-9ED7-8F4A-E15A-1650B742BF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C55AC2-FFEC-7379-4486-DD785F15A6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893" y="1482867"/>
            <a:ext cx="3317132" cy="5151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949FFF-061B-397A-5275-310260C8D3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3807" y="2373550"/>
            <a:ext cx="3345218" cy="74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04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 على التحدث باسترسال للدفاع عن فكرة ما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09CEEFF-86B9-6977-A2CC-3A291727400A}"/>
              </a:ext>
            </a:extLst>
          </p:cNvPr>
          <p:cNvSpPr txBox="1"/>
          <p:nvPr/>
        </p:nvSpPr>
        <p:spPr>
          <a:xfrm>
            <a:off x="1085917" y="3009472"/>
            <a:ext cx="6972166" cy="1532334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أَتَحَدَّثُ بِٱسْتِرْسالٍ لِلدِّفاعِ عَنْ فِكْرَتي.</a:t>
            </a:r>
          </a:p>
          <a:p>
            <a:pPr algn="r" rt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534B0-031B-CB4B-A68C-E1ECA606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05752-A816-45B5-B6D3-92E43A184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 الاستعداد  بشكل جيد للدفاع عن أفكاركم بلغة سليمة وبتقديم حجج إضافية. خذوا دفاتر البحث.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A961CE-BC8B-2277-8F06-988BDAE67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80C8F3-5A3C-32FE-9A77-AF01FADF7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920151-D147-2FA0-CF3D-0241CF30CA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BE451-42C3-888B-5399-05420A15D3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ACBACC-862A-2D02-D669-38C3BC48299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29ED2-FF02-3BE8-FBE0-7DD4C61A4C9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43DE5D-F7DE-B463-1418-0BA5ADB95C2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326B6C-0862-A14D-AFBF-FB6723C1BA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83B274-B88C-65D0-B84D-8348EEDEB2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B08BE7-A175-78DB-AA97-1AF41D53DBD5}"/>
              </a:ext>
            </a:extLst>
          </p:cNvPr>
          <p:cNvSpPr txBox="1"/>
          <p:nvPr/>
        </p:nvSpPr>
        <p:spPr>
          <a:xfrm>
            <a:off x="1062069" y="1929597"/>
            <a:ext cx="6458683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اَلطّاقاتُ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ٱلنَّظيفَةُ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3A0B88-BE2B-730C-B9F5-3E676FDF9998}"/>
              </a:ext>
            </a:extLst>
          </p:cNvPr>
          <p:cNvSpPr txBox="1"/>
          <p:nvPr/>
        </p:nvSpPr>
        <p:spPr>
          <a:xfrm>
            <a:off x="1062070" y="2968372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اَلْمَدْرَسَةُ أَفْضَلُ مِنَ </a:t>
            </a:r>
            <a:r>
              <a:rPr lang="ar-MA" dirty="0" err="1"/>
              <a:t>ٱلْعَمَلِ</a:t>
            </a:r>
            <a:r>
              <a:rPr lang="ar-MA" dirty="0"/>
              <a:t> في سِنٍّ مُبَكِّرَةٍ.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195A94-D84A-C5AC-FAE0-ECFD801C60BC}"/>
              </a:ext>
            </a:extLst>
          </p:cNvPr>
          <p:cNvSpPr txBox="1"/>
          <p:nvPr/>
        </p:nvSpPr>
        <p:spPr>
          <a:xfrm>
            <a:off x="1084530" y="4222614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اَلْإِنْتِرْنِتُ مُفيدَةٌ وَمُضِرَّةٌ في </a:t>
            </a:r>
            <a:r>
              <a:rPr lang="ar-MA" dirty="0" err="1"/>
              <a:t>ٱلْوَقْتِ</a:t>
            </a:r>
            <a:r>
              <a:rPr lang="ar-MA" dirty="0"/>
              <a:t> نَفْسِهِ.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4383C60-516A-2277-5E66-00CF81CDE21D}"/>
              </a:ext>
            </a:extLst>
          </p:cNvPr>
          <p:cNvSpPr txBox="1"/>
          <p:nvPr/>
        </p:nvSpPr>
        <p:spPr>
          <a:xfrm>
            <a:off x="1062069" y="5318807"/>
            <a:ext cx="6458683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اَلْوِقايَةُ خَيْرٌ مِنَ </a:t>
            </a:r>
            <a:r>
              <a:rPr lang="ar-MA" dirty="0" err="1"/>
              <a:t>ٱلْعِلاجِ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66134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18B8D-1DBC-06BB-F8BA-F14AC355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40583-ACF9-6654-2FFE-A5733B2B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استعملناها للدفاع عن فكرة ما.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E4735A-5275-A521-E886-4C4BA6B59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E9854B-DD46-FADE-D00D-ADFF880028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B1C1EA-8D45-5DCA-9359-351D76AB58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16620A-F64B-A0A6-44B4-C9FEB0023A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1FCCA5-9EE1-C0E7-EEF5-4BC492B58EE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EE4F0F-13FA-7B64-F4FD-D7AF5E82C2D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0F349F-1236-D37D-52AE-9D923686BA0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5CC22-36D6-4FFF-988C-7C129DFFA4B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37DAE-F749-C1F7-9B9E-A3AA1B502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4F168D-EA1F-3DC6-0BD6-48E19E098C22}"/>
              </a:ext>
            </a:extLst>
          </p:cNvPr>
          <p:cNvSpPr txBox="1"/>
          <p:nvPr/>
        </p:nvSpPr>
        <p:spPr>
          <a:xfrm>
            <a:off x="693303" y="2839690"/>
            <a:ext cx="7757393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ٱعْتِقادي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وَذلِكَ لِأَسْبابٍ عِدَّةٍ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..............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ٱلنَّقيضِ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فَضْلاً عَنْ أَنَّها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172518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B5EA-B38E-0FB6-91C8-5AFE57D4F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A2D1D2-F203-AC98-32F7-2C828B1F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للتحدث باسترسال للدفاع عن فكرته؟  سنناقش إنتاجه من حيث الحجج المقترحة واحترام الأساليب، ومن حيث الانسجام.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706E0F-B0F9-0B10-5450-211A48447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CCF9FD-C067-8164-1536-4E2CD4AB16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50531C-8C98-D68E-BAE6-499ACBE13E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3442B2-CFEC-0875-0528-AD0F0FE45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1D5D22-4C1A-9096-AA5C-F3D97042D61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28F87C-5C2D-59E1-7FA6-C77E5A37142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525DE1-1DFB-DD7F-6C18-D833E8459A1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EB8A76-3E26-981A-3ADF-8BADFF79BFE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0E1BE8-EB64-5412-6BB8-3C8E60EE23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1102F21-79A3-B5D8-7C4F-11A0F8AD283C}"/>
              </a:ext>
            </a:extLst>
          </p:cNvPr>
          <p:cNvSpPr txBox="1"/>
          <p:nvPr/>
        </p:nvSpPr>
        <p:spPr>
          <a:xfrm>
            <a:off x="730713" y="3313318"/>
            <a:ext cx="7682574" cy="1225868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أَتَحَدَّثُ بِٱسْتِرْسالٍ لِلدِّفاعِ عَنْ فِكْرَتي.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8848020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620517" y="1777877"/>
            <a:ext cx="2550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مغامرة مذهلة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مغامرة مذهلة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336088" y="2819276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مُذْهِلٌ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5336088" y="4190871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رائِدٌ 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905652" y="2817357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مَرْكَبَةٌ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905652" y="4190871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كائِناتٌ فَضائِيَّةٌ 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مذهل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 ثم آخر يحاول تركيبها في جملة مفيدة.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1033814" y="3831905"/>
            <a:ext cx="707637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يُثيرُ </a:t>
            </a:r>
            <a:r>
              <a:rPr lang="ar-MA" b="1" dirty="0" err="1">
                <a:solidFill>
                  <a:srgbClr val="424D7B"/>
                </a:solidFill>
              </a:rPr>
              <a:t>ٱلدَّهْشَةَ</a:t>
            </a:r>
            <a:r>
              <a:rPr lang="ar-MA" b="1" dirty="0">
                <a:solidFill>
                  <a:srgbClr val="424D7B"/>
                </a:solidFill>
              </a:rPr>
              <a:t> أَوِ </a:t>
            </a:r>
            <a:r>
              <a:rPr lang="ar-MA" b="1" dirty="0" err="1">
                <a:solidFill>
                  <a:srgbClr val="424D7B"/>
                </a:solidFill>
              </a:rPr>
              <a:t>ٱلْإِعْجابَ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مُذْهِلٌ 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مركبة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 ثم آخر يحاول تركيبها في جملة مفيدة، أو يقدم أمثلة.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427966" y="4058484"/>
            <a:ext cx="619492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وَسيلَةٌ نَـــرْكَبُها لِلسَّفَرِ أَوِ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ٱلتَّنَقُّلِ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.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332553" y="1880161"/>
            <a:ext cx="264805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مَرْكَبَةٌ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رائد »؟ ثم آخر يحاول تركيبها في جملة مفيدة.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تقديم معان أخرى للكلمة:  الموجه- المسؤول-رتبة  في الجيش...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960050" y="3815710"/>
            <a:ext cx="6999550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شَخْصٌ يُسافِرُ إِلى </a:t>
            </a:r>
            <a:r>
              <a:rPr lang="ar-MA" b="1" dirty="0" err="1">
                <a:solidFill>
                  <a:srgbClr val="424D7B"/>
                </a:solidFill>
              </a:rPr>
              <a:t>ٱلْفَضاءِ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لِٱسْتِكْشافِهِ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298158" y="198663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رائِدٌ 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4B80-833B-1AF2-5477-D86465D0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61F-359F-04F9-B5C6-D888D66B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كائنات فضائية 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9896D-D4D3-07E2-6BB9-7725A4D5E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3EAD3E-717E-B7EA-69D1-959E932E82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E26AD0F-0DAF-A018-40EE-D7CCBCF71BA1}"/>
              </a:ext>
            </a:extLst>
          </p:cNvPr>
          <p:cNvSpPr txBox="1"/>
          <p:nvPr/>
        </p:nvSpPr>
        <p:spPr>
          <a:xfrm>
            <a:off x="540287" y="3936608"/>
            <a:ext cx="8052567" cy="21452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b="1" dirty="0">
                <a:solidFill>
                  <a:srgbClr val="424D7B"/>
                </a:solidFill>
              </a:rPr>
              <a:t>مَخْلوقاتٌ خَيالِيَّةٌ نَتَصَوَّرُ أَنَّها تَعيشُ في </a:t>
            </a:r>
            <a:r>
              <a:rPr lang="ar-MA" sz="6000" b="1" dirty="0" err="1">
                <a:solidFill>
                  <a:srgbClr val="424D7B"/>
                </a:solidFill>
              </a:rPr>
              <a:t>ٱلْفَضاءِ</a:t>
            </a:r>
            <a:r>
              <a:rPr lang="ar-MA" sz="6000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351B19D-9C7A-8F0C-F756-5C0F66CAD698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كائِناتٌ فَضائِيَّةٌ 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7EC176-35B2-DC2E-AC78-BBCF745584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C49801-97B9-BB5A-24B9-5E5E9C6C4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98AAC1-6452-8C9D-CD67-29A07A95CB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6AA066-4543-2B5F-EF72-4B4A9FCC8A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4B68883-A06F-692B-0F6E-507D5009E3B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25EA6D-EB46-D5EE-C3D3-477FBEC49CA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B834E-E536-3EF8-9F3F-529DD7EA24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C3FDD6-9363-7274-4B7E-6BC9424434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739368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6A7F111-ACE6-1118-41E7-97C8BFE60B6D}"/>
              </a:ext>
            </a:extLst>
          </p:cNvPr>
          <p:cNvSpPr txBox="1"/>
          <p:nvPr/>
        </p:nvSpPr>
        <p:spPr>
          <a:xfrm>
            <a:off x="5336088" y="2819276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مُذْهِلٌ 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93489DB-6E6A-53B4-0607-6D8A73E6A762}"/>
              </a:ext>
            </a:extLst>
          </p:cNvPr>
          <p:cNvSpPr txBox="1"/>
          <p:nvPr/>
        </p:nvSpPr>
        <p:spPr>
          <a:xfrm>
            <a:off x="5336088" y="4190871"/>
            <a:ext cx="3081401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رائِدٌ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3EF2100E-F611-A6E4-71E5-61C22EAD36C6}"/>
              </a:ext>
            </a:extLst>
          </p:cNvPr>
          <p:cNvSpPr txBox="1"/>
          <p:nvPr/>
        </p:nvSpPr>
        <p:spPr>
          <a:xfrm>
            <a:off x="905652" y="2817357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مَرْكَبَةٌ 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088E2C6E-2074-88FE-2139-B52CE53BF775}"/>
              </a:ext>
            </a:extLst>
          </p:cNvPr>
          <p:cNvSpPr txBox="1"/>
          <p:nvPr/>
        </p:nvSpPr>
        <p:spPr>
          <a:xfrm>
            <a:off x="905652" y="4190871"/>
            <a:ext cx="334522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كائِناتٌ فَضائِيَّةٌ 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156.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1CE49B0-1B1A-93D8-3B12-E7E1D8A00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1629" y="1709687"/>
            <a:ext cx="2854019" cy="4326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BF9DAC4-D9B1-44F4-EB36-8A8CCBFC4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4868" y="2011517"/>
            <a:ext cx="2559529" cy="40246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F3CC47B-F9DC-7940-A6B7-FA029FDB0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657" y="2349991"/>
            <a:ext cx="2690947" cy="38999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6" y="821805"/>
            <a:ext cx="706423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5895C81-9EBA-00BB-3684-F8A945F9BE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57215" y="3231068"/>
            <a:ext cx="6267766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ٱلنَّصِّ.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الفقرتين الأولى والأخيرة من النص،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D73AF1-F633-0F0B-B9C7-2BCED67A59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238" y="1558772"/>
            <a:ext cx="2854019" cy="4326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E728F0-06B2-FD3C-0DDB-105A41305A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4868" y="2011517"/>
            <a:ext cx="2559529" cy="40246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381D39-A88D-CD1B-ACB4-20A2993BD3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657" y="2349991"/>
            <a:ext cx="2690947" cy="38999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توزيع أجزاء النص على التلاميذ.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4F15BB-10A2-C235-976F-52D8B46E1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1886" y="1709665"/>
            <a:ext cx="2854019" cy="4326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E7069B-E7A8-4420-A207-B05711074D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7516" y="2162410"/>
            <a:ext cx="2559529" cy="40246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389929-7B62-C4EC-C91F-40CABEF0A2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305" y="2500884"/>
            <a:ext cx="2690947" cy="38999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ما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ٱلشَّخْصِيَّةُ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ٱلرَّئيسَةُ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ٱلْقِصَّةِ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ماذا كانَ يَفْعَلُ يَحْيى قَبْلَ أَن يَنامَ؟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27215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إِلى أَيْنَ سافَرَ يَحْيى في حُلْمِهِ؟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6E37-1C78-299D-2E1E-933CA9FB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C87CE-54D5-D440-27F1-FA642DA5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386A04-C498-D398-03F8-9FE6F9B61A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997FC7-24AC-7C88-194A-2608C5CE57A8}"/>
              </a:ext>
            </a:extLst>
          </p:cNvPr>
          <p:cNvSpPr/>
          <p:nvPr/>
        </p:nvSpPr>
        <p:spPr>
          <a:xfrm>
            <a:off x="431801" y="2936782"/>
            <a:ext cx="8216899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ماذا شاهَدَ يَحْيى خِلالَ رِحْلَتِهِ نَحْوَ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ٱلْفَضاءِ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E01158-B512-3C8D-0E8A-DDD8AAA03B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5BE2A5-60C3-A52D-F269-19D17AA4B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518B54-1981-0D62-68AF-F9427646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4A0177-50B2-BE96-CDD4-91065078D5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8E591-46BF-AE8A-9246-C2297B20E4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52D99-B32C-1135-67F6-4C5EE27AA39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F0C5E-4D8D-989C-BA3A-A59DF84850B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58B96-96A4-984A-337A-7BC8C94162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054585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431801" y="2936782"/>
            <a:ext cx="8025032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ما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ٱلْحَدَثُ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ٱلْمُرْبِكُ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ٱلَّذي غَيَّرَ هُدوءَ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ٱلرِّحْلَةِ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AEE20-9C35-81BF-67AB-B09E66DCB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C44B6-798F-6058-6C1A-AC6DD9238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F448E2-5CE9-8812-4FF9-5FB752801F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F6C3C9-8ADB-C93B-B062-C60C69AFCE09}"/>
              </a:ext>
            </a:extLst>
          </p:cNvPr>
          <p:cNvSpPr/>
          <p:nvPr/>
        </p:nvSpPr>
        <p:spPr>
          <a:xfrm>
            <a:off x="393701" y="3086100"/>
            <a:ext cx="8430548" cy="1822605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كَيْفَ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ٱسْتَطاعَ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ٱلْفَريقُ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ٱلنَّجاةَ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ٱلْخَطَرِ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686E0D-AF35-874C-EBB4-6458FB5921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4472AA-7B85-FC4C-86D6-36F566530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824FB0-4893-F799-3751-9E2B86FA32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1EDBEB-08B5-E595-EEBB-ECE51B0DBA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C8007-6552-851F-C662-B18F274AE8F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C2C360-485C-4549-108C-500F418C9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6224A2-E336-93B6-2110-B9AC23FF414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13DC46-AE83-BD1C-4EB3-63C4E88BCB6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109199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2ADB3-EC1E-0BCF-9EB7-0DAD0FBE5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35715-0162-50A0-A594-6D1C2FE71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F085ED-9043-B31D-0087-5397CDD207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50C922-E74C-0B40-2BD2-651DAFD1056C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ما حَقيقَةُ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ٱلزِّرِّ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ٱلأَحْمَرِ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ٱلْحُلْمِ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3DC66E-48B7-4A36-BFD7-6F3F53061D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DEC6A4-8B0E-FCD6-6B3F-205AFF3FD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B8EC91-2550-27CD-9545-EB01F17B1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8BE050-AE52-EAB7-63C0-B4F1880E4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6C506B-6C53-C78C-FE73-928B1896E3E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914B48-EA4B-1181-BD51-BA563FD0FA5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A31E9-51B3-66D9-73ED-704A7A2B105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70E65D-ECCE-32DE-3A19-B1FE3495DA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0406875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5F4D3-F9CF-A61F-1FEE-3735382C0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F0305-3FBD-2C5B-3B06-67781F83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E153AA-17AE-2795-C323-74E99F331D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6DF7BC-AC4C-26F6-DE4A-EB50CBDC4E2A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ما ٱلَّذي أَضْحَكَ يَحْيى في نِهايَةِ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ٱلْقِصَّةِ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C4FE1E-8164-2E67-A601-D4EB7811C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E8555D-0ED0-19F1-BF98-96FEB4B59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E79BB0-3053-CF8A-7DF3-D5EA4CCEC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463238-0B4B-39AF-6835-464601C568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2210CA-FADC-8138-ED4B-ACFCE1D57D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8FE260-6C06-2BC0-4C2F-42D296D9288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AF4B38-AEEE-DF48-97D0-C94363148C8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7953D-D9D3-8CB8-1CEC-79381C526BD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9975096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4BFB-E223-ED4F-2984-AB8BC6D0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C4C87-6520-B813-323E-5566D69F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159، وأجيبوا عن أسئلة استثمار المعجم الواردة في الشريحة التالية: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27909-80D8-747D-A49F-0A935C0D9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1A38B5-7A9E-8FDB-53D4-4A6804BA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E384C-5DB0-4CD1-B15E-091D4DEC5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D6A87B-34DE-C01C-8D13-4D96D112C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68A-625F-0C4E-D4FF-F5B69D0DF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BC3490-AC18-7CF7-5EE3-70ABA5DE43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2D2DA-B70F-5D87-AFC3-077310BE00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F4A8-C8FF-B63B-779B-BEB269965B8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50DDC-FE76-C8E2-2693-2698FC42A7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EE078CD-AD63-9620-9E26-3E6FF7E86F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383" y="1921285"/>
            <a:ext cx="7680231" cy="446773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86170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C34DF-2CDB-2A2F-3C93-2C5DDC1F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EB8F00-05F2-0E6C-9696-CAA9F768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04BAC1-B632-92D6-1081-BDE85E58C5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C6F73D-C6E4-CAF7-510E-9D5161A09B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07F9B3-EEB8-4D4E-E235-38B709914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A14590-B2DD-35CF-F1FE-9C0BB6E9C3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89A899-441D-184C-9179-4DB265ACC0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53F43DB-AC76-8BD7-4721-ED4C6245507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AD4820-88CA-32CB-53DE-243DC398219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5AD4B1-2546-18C4-F2A7-649445125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9F5360-B928-0A8F-7E73-22389D8FC6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E898E3-7BAD-6509-C4AD-E50FE29885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383" y="1921285"/>
            <a:ext cx="7680231" cy="446773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665369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300B7-31C4-42F5-61AF-72C23C787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C2A91E-50D7-1A3A-50E1-36134D52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53DCE4-F7DA-2AE1-8517-310CC1200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B7596F-5550-0761-2186-467FC06E9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C261BE-A031-1DC8-F9CF-EB1B84DD6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FC4363-8ED4-28EB-110A-26E9B1C474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AA9805-0EDF-BD67-D265-CD4699B648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C5A746-9FB5-BC33-E545-453BAB6224C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F12D1C-C326-1EBC-8B80-6FB8BF3D8E2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082273-D060-B7A5-3537-2A24F4F27BA5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996B29-7F9E-9220-6DAE-D3507D4E75F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4A1B67E-F51E-F3E8-9F83-AA4D0CED5E71}"/>
              </a:ext>
            </a:extLst>
          </p:cNvPr>
          <p:cNvSpPr txBox="1"/>
          <p:nvPr/>
        </p:nvSpPr>
        <p:spPr>
          <a:xfrm>
            <a:off x="8480121" y="2605414"/>
            <a:ext cx="168502" cy="10146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9176EE0-83E8-D0DC-6952-7A589F8C9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08" y="1679571"/>
            <a:ext cx="7680231" cy="472059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64B684C-0D30-1BC3-FB37-4F910BD8E75B}"/>
              </a:ext>
            </a:extLst>
          </p:cNvPr>
          <p:cNvSpPr txBox="1"/>
          <p:nvPr/>
        </p:nvSpPr>
        <p:spPr>
          <a:xfrm>
            <a:off x="1190768" y="3167390"/>
            <a:ext cx="622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اَلْمَركَبَةُ- رُوّادٌ –اَلْفَضاءُ- أَقْلَعَتْ- اَلْإِبْحارُ...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78E301-E6A2-5110-8E0A-CC8B06C313D6}"/>
              </a:ext>
            </a:extLst>
          </p:cNvPr>
          <p:cNvSpPr txBox="1"/>
          <p:nvPr/>
        </p:nvSpPr>
        <p:spPr>
          <a:xfrm>
            <a:off x="4031999" y="5008451"/>
            <a:ext cx="3067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يَنْبُضُ بِقُوَّةٍ وَسُرْعَةٍ...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F68173-87BD-3277-6D75-74B25AD08754}"/>
              </a:ext>
            </a:extLst>
          </p:cNvPr>
          <p:cNvSpPr txBox="1"/>
          <p:nvPr/>
        </p:nvSpPr>
        <p:spPr>
          <a:xfrm>
            <a:off x="3418911" y="5580652"/>
            <a:ext cx="3865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أَغْمَضَ- أَرْخى- أَسْدَلَ -أَغْلَقَ...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601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2018452" y="309458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2090422" y="308442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مَرْكَبَةٌ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</a:t>
            </a:r>
            <a:r>
              <a:rPr lang="ar-MA" sz="22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886340" y="2949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مُذْهِلَةٌ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1956338" y="3133135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أَسْبَلَ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97208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1917702" y="331698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أَقْلَعَ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دَهْشَةٌ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مغامرة مذهلة 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9" name="Image 18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D09659-DAB5-3D2C-D4C1-D5D31FD94F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1886" y="1709665"/>
            <a:ext cx="2854019" cy="4326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0ECD7B-8245-6075-1580-595F41B125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7516" y="2162410"/>
            <a:ext cx="2559529" cy="40246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CD9E20-8E4A-CB63-F624-7C016EEF6B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305" y="2500884"/>
            <a:ext cx="2690947" cy="38999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لِٱسْتِخْراجِ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لِٱسْتِنْتاجِ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159. أجيبوا على كراساتكم عن أسئلة "أوظف الاستراتيجية لفهم النص".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D0310-20A2-7428-E9AF-4082E71B45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1143" y="1484313"/>
            <a:ext cx="3238746" cy="468983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961143" y="3612460"/>
            <a:ext cx="3251397" cy="22193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الكلمات المفاتيح التي ساعدته على فهم السؤال الأول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877781-BF2A-A822-67FC-6D55FB7E4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365" y="1785949"/>
            <a:ext cx="6938729" cy="446105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498616" y="2080572"/>
            <a:ext cx="8163800" cy="4493538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وَقَعَتْ أَحْداثُ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ٱلْقِصَّةِ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مَكانَيْنِ: - غُرْفَةُ يَحْيى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ٱلصَّغيرَةُ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ٱلْفَضاءُ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 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سْتَعمَلَ يَحْيى مَرْكَبَةَ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ٱلْفَضاءِ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buFontTx/>
              <a:buAutoNum type="arabicPeriod"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اِهْتِزازُ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ٱلأَرْضِ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 تَحْتَ أَقْدامِهِمْ، وظُهورُ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ٱلْفَضائِيَّةِ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ٱلْأَجْسامِ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ٱللّامِعَةِ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وٱلأَذْرُعِ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ٱلطَّويلَةِ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وٱلعُيونِ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ٱلكَبيرَةِ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ٱلمُضيئَةِ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كَٱلْمَصابيحِ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كْتَشَفَ يَحْيى في نِهايَةِ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ٱلْقِصَّةِ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أَنَّ كُلَّ ما عاشَهُ مِنْ مُغامَرَةٍ فَضائِيَّةٍ لَمْ يَكُنْ سِوى حُلْمٍ، وَأَنَّ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ٱلزِّرَّ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ٱلأَحْمَرَ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ٱلَّذي ضَغَطَ عَلَيْهِ لِإيقافِ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ٱلْكائِناتِ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ٱلْفَضائِيَّةِ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لَمْ يَكُنْ إِلّا زِرَّ </a:t>
            </a:r>
            <a:r>
              <a:rPr kumimoji="0" lang="ar-M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ٱلمُنَبِّهِ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ٱلَّذي رَنَّ لِيوقِظَهُ مِنَ ٱلنَّوْمِ.</a:t>
            </a:r>
            <a:endParaRPr lang="ar-MA" sz="2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نامَ يَحْيى بَعْدَ قِراءَةِ مَجَلَّةِ أَسْرارِ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ٱلْكَوْنِ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وَكانَتِ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ٱلْكَواكِبُ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تَحومُ في ذِهْنِهِ- حينَ فَتَحَ عَيْنَيْهِ وَجَدَ نَفْسَهُ في غُرفَتِهِ عَلى سَريرِهِ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وٱلمَجَلَّةُ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قُرْبَ رَأْسِهِ -لَقَدْ كانَ مُجَرَّدَ حُلْمٍ يا يَحْيى...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اَلأَوْصافُ ٱلَّتي نَعَتَ بِها ٱلْكاتِبُ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ٱلْحَيَّةَ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تَعيشُ عَلى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ٱلْكَوكَبِ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ٱلْجَديدِ هِيَ: غَريبَةُ ٱلشَّكلِ-أَجْسامُها لامِعَةٌ وَمُخيفَةٌ - تَتَدَلَّى مِنْها أَذْرُعٌ طَويلَةٌ وَمُتَشابِكَةٌ - عُيونُها كَبيرَةٌ تَلْمَعُ </a:t>
            </a:r>
            <a:r>
              <a:rPr lang="ar-MA" sz="2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كَٱلمَصابيحِ</a:t>
            </a:r>
            <a:r>
              <a:rPr lang="ar-MA" sz="2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005842-8B9C-E0FE-8E7B-383D8A4CDB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3111" y="1800784"/>
            <a:ext cx="3057467" cy="460629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1361AF-ABC5-70D7-2B8A-385F0462677B}"/>
              </a:ext>
            </a:extLst>
          </p:cNvPr>
          <p:cNvSpPr/>
          <p:nvPr/>
        </p:nvSpPr>
        <p:spPr>
          <a:xfrm>
            <a:off x="2565326" y="2429498"/>
            <a:ext cx="3075252" cy="8331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19407</TotalTime>
  <Words>1696</Words>
  <Application>Microsoft Office PowerPoint</Application>
  <PresentationFormat>Affichage à l'écran (4:3)</PresentationFormat>
  <Paragraphs>374</Paragraphs>
  <Slides>59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59</vt:i4>
      </vt:variant>
    </vt:vector>
  </HeadingPairs>
  <TitlesOfParts>
    <vt:vector size="90" baseType="lpstr">
      <vt:lpstr>Microsoft Uighur</vt:lpstr>
      <vt:lpstr>Dosis ExtraBold</vt:lpstr>
      <vt:lpstr>Bahnschrift SemiLight SemiConde</vt:lpstr>
      <vt:lpstr>Aptos</vt:lpstr>
      <vt:lpstr>Arial</vt:lpstr>
      <vt:lpstr>Modern Love</vt:lpstr>
      <vt:lpstr>Calibri</vt:lpstr>
      <vt:lpstr>Dosis Medium</vt:lpstr>
      <vt:lpstr>Aptos Display</vt:lpstr>
      <vt:lpstr>Dosis</vt:lpstr>
      <vt:lpstr>Wingdings</vt:lpstr>
      <vt:lpstr>Sakkal Majalla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 افتتاح الحصة</vt:lpstr>
      <vt:lpstr>حاولوا الالتزام بهذه السلوكات. من يذكرنا بها؟</vt:lpstr>
      <vt:lpstr>ضعوا الكراسة والدفتر واللوحة في القمطر.</vt:lpstr>
      <vt:lpstr>نبدأ حصتنا بتصحيح الواجب المنزلي. خذوا دفاتر البحث وكراساتكم، الصفحة 155.</vt:lpstr>
      <vt:lpstr>من يقرأ التعريف الأول ويحدد المفردة المناسبة له؟ ( مناقشة الجواب ثم الانتقال إلى التعريف الموالي.)</vt:lpstr>
      <vt:lpstr>من يقرأ الجملة التي وردت فيها عبارة  " إهليلجي"؟ ( مناقشة الجواب ثم الانتقال إلى المفردة الموالية.)</vt:lpstr>
      <vt:lpstr>في هذه الحصة ستواصلون التدرب  على التحدث باسترسال للدفاع عن فكرة ما.</vt:lpstr>
      <vt:lpstr>طلبت منكم  الاستعداد  بشكل جيد للدفاع عن أفكاركم بلغة سليمة وبتقديم حجج إضافية. خذوا دفاتر البحث. </vt:lpstr>
      <vt:lpstr>نتذكر جماعة الأساليب التي استعملناها للدفاع عن فكرة ما. من يقرأ؟</vt:lpstr>
      <vt:lpstr>من يقوم إلى السبورة للتحدث باسترسال للدفاع عن فكرته؟  سنناقش إنتاجه من حيث الحجج المقترحة واحترام الأساليب، ومن حيث الانسجام.</vt:lpstr>
      <vt:lpstr>قراءة</vt:lpstr>
      <vt:lpstr> سندرس نصا بعنوان « مغامرة مذهلة». سنبدأ بنشاط أستعد لفهم النص. </vt:lpstr>
      <vt:lpstr>هذه مفردات ستساعدكم على فهم النص. من يقرأ ؟ </vt:lpstr>
      <vt:lpstr>من يقرأ معنى كلمة «مذهل»؟ ثم آخر يحاول تركيبها في جملة مفيدة.</vt:lpstr>
      <vt:lpstr>من يقرأ معنى كلمة  «مركبة»؟ ثم آخر يحاول تركيبها في جملة مفيدة، أو يقدم أمثلة. </vt:lpstr>
      <vt:lpstr>من يقرأ معنى كلمة «رائد »؟ ثم آخر يحاول تركيبها في جملة مفيدة.  تقديم معان أخرى للكلمة:  الموجه- المسؤول-رتبة  في الجيش...</vt:lpstr>
      <vt:lpstr>من يقرأ معنى عبارة «كائنات فضائية »؟ ثم آخر يحاول تركيبها في جملة مفيدة.</vt:lpstr>
      <vt:lpstr>من يختار كلمة ويقدم معناها؟ </vt:lpstr>
      <vt:lpstr>خذوا كراساتكم، الصفحة 156.</vt:lpstr>
      <vt:lpstr>حاولوا بشكل ثنائي بناء توقع حول مضمون النص من خلال العنوان والصور المرفقة به.</vt:lpstr>
      <vt:lpstr>من يقرأ التوقع؟ ما الذي جعلكما تتوقعان ذلك؟ </vt:lpstr>
      <vt:lpstr>لاحظوا الصور واقرؤوا الفقرتين الأولى والأخيرة من النص، وتحققوا من توقعاتكم.</vt:lpstr>
      <vt:lpstr>من يقرأ توقعه؟ ثم يوضح لزملائه كيف تمكن من التحقق منه. </vt:lpstr>
      <vt:lpstr>من يقرأ؟ توزيع أجزاء النص على التلاميذ.</vt:lpstr>
      <vt:lpstr>نجيب جماعة عن بعض أسئلة الفهم.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خذوا الصفحة 159، وأجيبوا عن أسئلة استثمار المعجم الواردة في الشريحة التالية: </vt:lpstr>
      <vt:lpstr>نصحح جماعة. </vt:lpstr>
      <vt:lpstr>صححوا على كراساتكم. 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التالية:</vt:lpstr>
      <vt:lpstr>اكتبوا على ألواحكم مرادف الكلمة التالية: </vt:lpstr>
      <vt:lpstr>اكتبوا على ألواحكم مرادف الكلمة التالية: </vt:lpstr>
      <vt:lpstr>اكتبوا على ألواحكم مرادف الكلمة التالية:</vt:lpstr>
      <vt:lpstr>اكتبوا على ألواحكم مرادف الكلمة التالية: </vt:lpstr>
      <vt:lpstr>Présentation PowerPoint</vt:lpstr>
      <vt:lpstr>نواصل قراءة النص. من يقرأ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من يذكرنا بالخطوات التي نتبعها لاستنتاج معلومات غير واردة بشكل مباشر في النص؟ </vt:lpstr>
      <vt:lpstr> خذوا الصفحة 159. أجيبوا على كراساتكم عن أسئلة "أوظف الاستراتيجية لفهم النص".</vt:lpstr>
      <vt:lpstr>نصحح. من يحدد الكلمات المفاتيح التي ساعدته على فهم السؤال الأول ثم يجيب عنه؟  (مناقشة الأجوبة ثم الانتقال إلى السؤال الموالي.)</vt:lpstr>
      <vt:lpstr>صححوا على كراستكم.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269</cp:revision>
  <dcterms:created xsi:type="dcterms:W3CDTF">2023-09-20T21:35:22Z</dcterms:created>
  <dcterms:modified xsi:type="dcterms:W3CDTF">2026-05-30T07:45:54Z</dcterms:modified>
</cp:coreProperties>
</file>