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2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  <p:sldMasterId id="2147483901" r:id="rId12"/>
    <p:sldMasterId id="2147483914" r:id="rId13"/>
  </p:sldMasterIdLst>
  <p:notesMasterIdLst>
    <p:notesMasterId r:id="rId50"/>
  </p:notesMasterIdLst>
  <p:sldIdLst>
    <p:sldId id="2147482752" r:id="rId14"/>
    <p:sldId id="2147482885" r:id="rId15"/>
    <p:sldId id="2147482629" r:id="rId16"/>
    <p:sldId id="2147482632" r:id="rId17"/>
    <p:sldId id="2147482769" r:id="rId18"/>
    <p:sldId id="2147482697" r:id="rId19"/>
    <p:sldId id="2147482702" r:id="rId20"/>
    <p:sldId id="2147482480" r:id="rId21"/>
    <p:sldId id="2147482481" r:id="rId22"/>
    <p:sldId id="2147482482" r:id="rId23"/>
    <p:sldId id="2147482483" r:id="rId24"/>
    <p:sldId id="2147482484" r:id="rId25"/>
    <p:sldId id="2147482485" r:id="rId26"/>
    <p:sldId id="2147482486" r:id="rId27"/>
    <p:sldId id="2147482487" r:id="rId28"/>
    <p:sldId id="2147482886" r:id="rId29"/>
    <p:sldId id="2147482489" r:id="rId30"/>
    <p:sldId id="2147482492" r:id="rId31"/>
    <p:sldId id="2147482732" r:id="rId32"/>
    <p:sldId id="2147482891" r:id="rId33"/>
    <p:sldId id="2147482835" r:id="rId34"/>
    <p:sldId id="2147482879" r:id="rId35"/>
    <p:sldId id="2147482892" r:id="rId36"/>
    <p:sldId id="2147482893" r:id="rId37"/>
    <p:sldId id="2147482894" r:id="rId38"/>
    <p:sldId id="2147482895" r:id="rId39"/>
    <p:sldId id="2147482896" r:id="rId40"/>
    <p:sldId id="2147482897" r:id="rId41"/>
    <p:sldId id="2147482898" r:id="rId42"/>
    <p:sldId id="2147482899" r:id="rId43"/>
    <p:sldId id="2147482734" r:id="rId44"/>
    <p:sldId id="2147482900" r:id="rId45"/>
    <p:sldId id="2147482722" r:id="rId46"/>
    <p:sldId id="2147482726" r:id="rId47"/>
    <p:sldId id="2147482628" r:id="rId48"/>
    <p:sldId id="2147482634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AFABAB"/>
    <a:srgbClr val="EAF8FE"/>
    <a:srgbClr val="9EE0F4"/>
    <a:srgbClr val="424D7C"/>
    <a:srgbClr val="D6E9EA"/>
    <a:srgbClr val="1E3F48"/>
    <a:srgbClr val="106585"/>
    <a:srgbClr val="0097B2"/>
    <a:srgbClr val="007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033" autoAdjust="0"/>
  </p:normalViewPr>
  <p:slideViewPr>
    <p:cSldViewPr snapToGrid="0">
      <p:cViewPr>
        <p:scale>
          <a:sx n="130" d="100"/>
          <a:sy n="130" d="100"/>
        </p:scale>
        <p:origin x="110" y="-20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116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890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56831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46789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42182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51820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72056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28108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98857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22698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43321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19082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02980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516403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50566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10382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275859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37369625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60268139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28201109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36463826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5220702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858828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108128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6839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53555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7790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87255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9045426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86445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1991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32018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43315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17662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19.xml"/><Relationship Id="rId21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23" Type="http://schemas.openxmlformats.org/officeDocument/2006/relationships/image" Target="../media/image12.jpg"/><Relationship Id="rId10" Type="http://schemas.openxmlformats.org/officeDocument/2006/relationships/slideLayout" Target="../slideLayouts/slideLayout226.xml"/><Relationship Id="rId19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Relationship Id="rId22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800" r:id="rId22"/>
    <p:sldLayoutId id="2147483801" r:id="rId23"/>
    <p:sldLayoutId id="2147483936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741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94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10" Type="http://schemas.microsoft.com/office/2007/relationships/hdphoto" Target="../media/hdphoto6.wdp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5.wdp"/><Relationship Id="rId7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microsoft.com/office/2007/relationships/hdphoto" Target="../media/hdphoto6.wdp"/><Relationship Id="rId10" Type="http://schemas.openxmlformats.org/officeDocument/2006/relationships/image" Target="../media/image26.png"/><Relationship Id="rId4" Type="http://schemas.openxmlformats.org/officeDocument/2006/relationships/image" Target="../media/image41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10" Type="http://schemas.microsoft.com/office/2007/relationships/hdphoto" Target="../media/hdphoto6.wdp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0.gif"/><Relationship Id="rId10" Type="http://schemas.openxmlformats.org/officeDocument/2006/relationships/image" Target="../media/image26.png"/><Relationship Id="rId4" Type="http://schemas.openxmlformats.org/officeDocument/2006/relationships/image" Target="../media/image50.png"/><Relationship Id="rId9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C90E7C-14CC-B7DC-225F-5E54D2033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" b="3906"/>
          <a:stretch>
            <a:fillRect/>
          </a:stretch>
        </p:blipFill>
        <p:spPr>
          <a:xfrm>
            <a:off x="-1123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7E877-ADD4-6088-962B-9BF25399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992" y="4906190"/>
            <a:ext cx="2267339" cy="66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84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انشغال المتعلمين بأنشطة المراجعة يتم تمرير روائز الطلاقة و التحدث فرديا؛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الرابع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الحصص لتقديم أنشطة الأسبوع و المراجعة والتوليف؛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تمرر روائز الطلاقة و التحدث خلال جلسة واحدة؛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يمكن اقتراح أنشطة أخرى للمراجعة وفق حاجيات المتعلمين؛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الرابع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  <a:solidFill>
            <a:srgbClr val="9EE0F4"/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  <a:solidFill>
            <a:srgbClr val="AFABAB"/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وفهم/ لغة وإنتاج كتابي)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D51D78-3332-9144-E6F5-4827F03EBFD1}"/>
              </a:ext>
            </a:extLst>
          </p:cNvPr>
          <p:cNvGrpSpPr/>
          <p:nvPr/>
        </p:nvGrpSpPr>
        <p:grpSpPr>
          <a:xfrm flipH="1">
            <a:off x="4716000" y="1927288"/>
            <a:ext cx="3780000" cy="1332000"/>
            <a:chOff x="4716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04C89AE-B511-BD94-1674-D02C373189CE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FB530D8C-FC52-3354-93A1-0CEB003027AA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D8B9F307-AC3E-6159-64B8-7864898148EB}"/>
              </a:ext>
            </a:extLst>
          </p:cNvPr>
          <p:cNvSpPr txBox="1">
            <a:spLocks/>
          </p:cNvSpPr>
          <p:nvPr/>
        </p:nvSpPr>
        <p:spPr>
          <a:xfrm>
            <a:off x="4909142" y="2378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/ الأساليب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 </a:t>
            </a:r>
          </a:p>
        </p:txBody>
      </p:sp>
    </p:spTree>
    <p:extLst>
      <p:ext uri="{BB962C8B-B14F-4D97-AF65-F5344CB8AC3E}">
        <p14:creationId xmlns:p14="http://schemas.microsoft.com/office/powerpoint/2010/main" val="205610178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91" y="2019458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الخامسة.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02-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والتحدث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7E6C03-A015-220C-E7C4-5F47C915F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8" y="3227028"/>
            <a:ext cx="394738" cy="45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5BBF5-C70C-ED9E-93B8-43CCA6A37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8026" y="925976"/>
            <a:ext cx="507972" cy="507972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69D222-47B0-1229-B4E2-BA8C3B317A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27" y="1517597"/>
            <a:ext cx="721101" cy="83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176 و 177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5E7A19FC-55D3-EF64-D6CD-0407819A0E8F}"/>
              </a:ext>
            </a:extLst>
          </p:cNvPr>
          <p:cNvGrpSpPr/>
          <p:nvPr/>
        </p:nvGrpSpPr>
        <p:grpSpPr>
          <a:xfrm>
            <a:off x="732810" y="1584325"/>
            <a:ext cx="6992937" cy="4984426"/>
            <a:chOff x="732810" y="1133329"/>
            <a:chExt cx="7254869" cy="5182989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DA35D1E-1873-8C3B-7E99-4D850B6B3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0727" y="1134269"/>
              <a:ext cx="3596952" cy="518204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56320A2-A06F-D1CA-873A-E08A3EBF5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2810" y="1133329"/>
              <a:ext cx="3657917" cy="49686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كوكب المريخ"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A9B216-4DBF-87DB-AF4E-6F0E558B1C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8671" y="1451976"/>
            <a:ext cx="5775277" cy="502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5E4AED-64B7-9B6E-B36D-CF18224A01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548" y="2831858"/>
            <a:ext cx="8294914" cy="136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1A13F4-04F4-3685-84A2-63DA989D58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548" y="2831858"/>
            <a:ext cx="8294914" cy="136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A8E954-CBE2-F13B-674B-28EF22F52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543" y="2745541"/>
            <a:ext cx="8294914" cy="136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85428" y="2133290"/>
            <a:ext cx="8439485" cy="3968710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ﭐسْتِكْشافَ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ﭐلْمَرِّيخِ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لَيْسَ مُجَرَّدَ تَرَفٍ عِلْمِيٍّ، بَلْ هُوَ ضَرورَةٌ أَساسِيَّةٌ لِمُسْتَقْبَلِ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ﭐلْجِنْسِ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ﭐلْبَشَرِيِّ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فَقَدْ يُصْبِحُ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ﭐلْمَرِّيخُ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وَطَناً بَديلاً لِلْإِنْسانِ إِذا ما تَعَرَّضَتِ ﭐلْأَرْضُ لِكارِثَةٍ طَبيعِيَّةٍ أَوْ بَشَرِيَّةٍ،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وَﭐلْإِنْسانُ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عَيْنُهُ يَتَطَلَّعُ إِلى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ﭐسْتيطانِ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ﭐلْكَوْكَبِ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ﭐلْمُسْتَقْبَلِ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ﭐلْقَريبِ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8B82BA3-BBFD-2E05-CD9C-10B5AA25329B}"/>
              </a:ext>
            </a:extLst>
          </p:cNvPr>
          <p:cNvGrpSpPr/>
          <p:nvPr/>
        </p:nvGrpSpPr>
        <p:grpSpPr>
          <a:xfrm>
            <a:off x="1014446" y="1698579"/>
            <a:ext cx="6855738" cy="4783964"/>
            <a:chOff x="732810" y="1073733"/>
            <a:chExt cx="7293929" cy="518204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9748B56-D703-7228-5F8F-601C9B56F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29787" y="1073733"/>
              <a:ext cx="3596952" cy="518204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4313ADB-6500-BB7B-1CD8-5D304BDE2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2810" y="1133329"/>
              <a:ext cx="3657917" cy="4968671"/>
            </a:xfrm>
            <a:prstGeom prst="rect">
              <a:avLst/>
            </a:prstGeom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قراءة صامتة ؛ بعد ذلك تجيبون عن أسئلة المعجم 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10 دقائق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06EAA1-1FB5-A9D1-F0E0-3477C1275503}"/>
              </a:ext>
            </a:extLst>
          </p:cNvPr>
          <p:cNvSpPr/>
          <p:nvPr/>
        </p:nvSpPr>
        <p:spPr>
          <a:xfrm>
            <a:off x="4532823" y="4813267"/>
            <a:ext cx="3256093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9B02E30-6732-3A25-BE33-F0BBC355ABD5}"/>
              </a:ext>
            </a:extLst>
          </p:cNvPr>
          <p:cNvGrpSpPr/>
          <p:nvPr/>
        </p:nvGrpSpPr>
        <p:grpSpPr>
          <a:xfrm>
            <a:off x="1014446" y="1698579"/>
            <a:ext cx="6855738" cy="4783964"/>
            <a:chOff x="732810" y="1073733"/>
            <a:chExt cx="7293929" cy="51820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A83D62-153A-5662-4D08-2D627B6E5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29787" y="1073733"/>
              <a:ext cx="3596952" cy="518204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E3D2FEB-3592-15A6-8467-AB0CE5B42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2810" y="1133329"/>
              <a:ext cx="3657917" cy="4968671"/>
            </a:xfrm>
            <a:prstGeom prst="rect">
              <a:avLst/>
            </a:prstGeom>
          </p:spPr>
        </p:pic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5A5E9DA-9727-54F4-917D-AAE92FA64EA7}"/>
              </a:ext>
            </a:extLst>
          </p:cNvPr>
          <p:cNvSpPr/>
          <p:nvPr/>
        </p:nvSpPr>
        <p:spPr>
          <a:xfrm>
            <a:off x="4532823" y="4813267"/>
            <a:ext cx="3256093" cy="1446245"/>
          </a:xfrm>
          <a:prstGeom prst="roundRect">
            <a:avLst>
              <a:gd name="adj" fmla="val 84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CD529-ECC8-EAD1-FCA0-5C51451CF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9074434-CE46-CA26-B42E-BAD712C1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865062-4389-7456-2BB1-66E794D3C2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EC320D-D1FF-D6CC-C56C-715142CD6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6ECF0A-B845-2033-5522-79E145C181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BB2693-C5AC-AF2A-E1B3-033156F393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4CACD3-1588-D788-1168-5E0B690AA8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9B2D37-E8FA-D79C-7082-A1B051310D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67584-FD01-DC38-2E2D-89114DC603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990ACA-B979-66DF-426F-4231E9CE7E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9B581A32-6926-AD2A-F2BA-7EAA0CC9CC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F1D6EB-4F52-148C-5281-31F07CDA40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954" y="2411249"/>
            <a:ext cx="8234091" cy="345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8279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B98291-1D29-ABA3-1E72-BED494F9E7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954" y="2411249"/>
            <a:ext cx="8234091" cy="345817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5246DF6-98AD-0F1A-994C-CE91CA9608E3}"/>
              </a:ext>
            </a:extLst>
          </p:cNvPr>
          <p:cNvSpPr txBox="1"/>
          <p:nvPr/>
        </p:nvSpPr>
        <p:spPr>
          <a:xfrm>
            <a:off x="454953" y="4084352"/>
            <a:ext cx="74152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رِّيخُ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كَوْكَبٌ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صَخْرِيٌّ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أَكْثَرِ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كَواكِبِ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شَبَها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أَرْضِ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وَيُعْرَفُ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كَوْكَبِ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أَحْمَرِ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AB4CA63-D710-7F99-BE87-63EA659BF1F1}"/>
              </a:ext>
            </a:extLst>
          </p:cNvPr>
          <p:cNvSpPr txBox="1"/>
          <p:nvPr/>
        </p:nvSpPr>
        <p:spPr>
          <a:xfrm>
            <a:off x="2668115" y="4485474"/>
            <a:ext cx="4956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لَهُ لَوْنٌ أَحْمَرُ مُمَيَّزٌ، وَيَحْتَوي عَلى غِلافٍ جَوِّيٍّ رَقيقٍ.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CF4A53-1CB9-937F-89ED-6304C7476FB8}"/>
              </a:ext>
            </a:extLst>
          </p:cNvPr>
          <p:cNvSpPr txBox="1"/>
          <p:nvPr/>
        </p:nvSpPr>
        <p:spPr>
          <a:xfrm>
            <a:off x="451945" y="4938221"/>
            <a:ext cx="5841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آثارُ مِياهٍ جارِيَةٍ سابِقاً، وَظَواهِرُ تُشيرُ إِلى وُجودِ ﭐلْماءِ في ﭐلْماضي.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44DD20-4DEC-BEBE-C795-33E8F4ACF779}"/>
              </a:ext>
            </a:extLst>
          </p:cNvPr>
          <p:cNvSpPr txBox="1"/>
          <p:nvPr/>
        </p:nvSpPr>
        <p:spPr>
          <a:xfrm>
            <a:off x="451945" y="5346208"/>
            <a:ext cx="5841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مِنْ أَكْثَرِ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ﭐلْكَواكِبِ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ﭐلَّتي يَهْتَمُّ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ﭐلْعُلَماءُ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بِدِراسَتِها وَإِمْكانِيَّةِ </a:t>
            </a:r>
            <a:r>
              <a:rPr lang="a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ﭐسْتيطانِها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مُسْتَقْبَلاً.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3815511-5761-2EAF-614D-FE3AD75F6750}"/>
              </a:ext>
            </a:extLst>
          </p:cNvPr>
          <p:cNvSpPr txBox="1"/>
          <p:nvPr/>
        </p:nvSpPr>
        <p:spPr>
          <a:xfrm>
            <a:off x="6522907" y="2761905"/>
            <a:ext cx="1101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وحِ</a:t>
            </a:r>
            <a:r>
              <a:rPr lang="fr-MA" sz="2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ظَتْ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FAF1023-59D9-568A-14C5-BBB2DFAEEC5C}"/>
              </a:ext>
            </a:extLst>
          </p:cNvPr>
          <p:cNvSpPr txBox="1"/>
          <p:nvPr/>
        </p:nvSpPr>
        <p:spPr>
          <a:xfrm>
            <a:off x="4018241" y="2779493"/>
            <a:ext cx="1101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مَسْكونٌ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EFD8C25-FB39-5527-5E4B-A44847C5D25D}"/>
              </a:ext>
            </a:extLst>
          </p:cNvPr>
          <p:cNvSpPr txBox="1"/>
          <p:nvPr/>
        </p:nvSpPr>
        <p:spPr>
          <a:xfrm>
            <a:off x="1467148" y="2779493"/>
            <a:ext cx="1101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يَطْمَحُ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130C096-233A-5A53-87B8-D545726B3AA3}"/>
              </a:ext>
            </a:extLst>
          </p:cNvPr>
          <p:cNvSpPr txBox="1"/>
          <p:nvPr/>
        </p:nvSpPr>
        <p:spPr>
          <a:xfrm>
            <a:off x="6769170" y="3209662"/>
            <a:ext cx="1101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رَخيصَةٌ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24739E5-23DD-0D28-C264-C62C65E7858F}"/>
              </a:ext>
            </a:extLst>
          </p:cNvPr>
          <p:cNvSpPr txBox="1"/>
          <p:nvPr/>
        </p:nvSpPr>
        <p:spPr>
          <a:xfrm>
            <a:off x="3963292" y="3200330"/>
            <a:ext cx="1101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قُوَّةٌ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106CAB7-71BB-AB00-1809-23C59EF56CF9}"/>
              </a:ext>
            </a:extLst>
          </p:cNvPr>
          <p:cNvSpPr txBox="1"/>
          <p:nvPr/>
        </p:nvSpPr>
        <p:spPr>
          <a:xfrm>
            <a:off x="1496971" y="3203452"/>
            <a:ext cx="1101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عَدَمٌ</a:t>
            </a:r>
            <a:endParaRPr lang="fr-MA" sz="2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أنجزوا أنشطة  الصفحة 177.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3F8947-1B1E-5D47-C970-FAA699EAD2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2070" y="1430355"/>
            <a:ext cx="3846168" cy="513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20 دقيقة للإنجاز. أثناء ذلك نكمل تقويم الطلاقة و التحدث.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2A18D5-953A-4E13-A10B-E94F98A13B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2070" y="1430355"/>
            <a:ext cx="3846168" cy="513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5576B9-F2A5-13CA-61E0-188C640E8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29" y="2677886"/>
            <a:ext cx="2312248" cy="266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780266"/>
            <a:ext cx="6920401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0E3069-860A-2D2C-0D33-2D5F077142E0}"/>
              </a:ext>
            </a:extLst>
          </p:cNvPr>
          <p:cNvSpPr txBox="1"/>
          <p:nvPr/>
        </p:nvSpPr>
        <p:spPr>
          <a:xfrm>
            <a:off x="444499" y="1026626"/>
            <a:ext cx="825500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تعَدُّ ٱلطّاقَةُ ٱلشَّمْسِيَّةُ مَوْرِداً طَبيعِيّاً نَظيفاً لا يَنْضَبُ، تُوَفِّرُ فَوائِدَ جَمَّةً لِلْإِنْسانِ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وَٱلْبيئَةِ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فَهِيَ تُنْتِجُ ٱلْكَهْرَباءَ دونَ إِطْلاقِ غازاتٍ ضارَّةٍ أَوْ مُلَوِّثاتٍ، مِمّا يُسْهِمُ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ٱلْحَدِّ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آثارِ ٱلتَّغَيُّراتِ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ٱلْمُناخِيَّةِ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وَٱلْحِفاظِ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نَقاءِ ٱلْهَواءِ. كَما تُتيحُ تَوْفيرَ ٱلطّاقَةِ لِلْمَنازِلِ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وَٱلْمَصانِعِ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وَٱلْمَرافِقِ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ٱلْعامَّةِ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بِتَكْلُف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ةٍ مُنْخَفِضَةٍ عَلى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ٱلْمَدى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ٱلْبَعيدِ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وَتَعْتَمِدُ عَلَيْها كَثيرٌ مِنَ ٱلْمَناطِقِ ٱلنّائِيَةِ ٱلَّتي لا تَصِلُها شَبَكاتُ ٱلْكَهْرَباءِ ٱلتَّقْليدِيَّةِ. كَما تُوَفِّرُ فُرَصَ عَمَلٍ جَديدَةً في مَجَالاتِ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ٱلتَّصْنيعِ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وَٱلتَّرْكيبِ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وَٱلصِّيانَةِ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لِذَلِكَ يَجِبُ تَشْجيعُ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ٱلِاسْتِثْمارِ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فيها وَتَوْسيعُ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ٱعْتِمادِهَا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لِبِناءِ مُسْتَقْبَلٍ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طاقَوِيٍّ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مُسْتَدامٍ.</a:t>
            </a: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/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إبداء الرأي و تعليله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تعليلات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 تعليلين  مناسبين.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تعليل واحد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توجيهات ونصائح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نصائح.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نصيحة واحدة.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088393"/>
            <a:ext cx="847219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يتْرُكُ بَعْضُ ٱلتَّلاميذِ صَنابيرَ ٱلْماءِ في ٱلْمَرافِقِ ٱلصِّحِّيَّةِ لِلْمَدْرَسَةِ مَفْتوحَةً بَعْدَ ٱسْتِعْمالِها، فَيَسيلُ ٱلْماءُ ساعاتٍ طَويلَةً دونَ أَنْ يَنْتَبِهَ أَحَدٌ لِذَلِكَ.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تَحَدَّثْ عَنْ هَذا ٱلتَّصَرُّفِ مُسْتَعيناً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بِٱلْأَسْئِلَةِ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ما رَأْيُك في هَذا ٱلسُّلوكـِ؟ مُتَّفِقٌ مَعَهُ / غَيْرُ مُتَّفِقٍ مَعَهُ.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لِماذا؟ أُذْكُرْ ثَلاثَةَ تَعْليلاتٍ مُوَظِّفاً أَساليبَ ٱلتَّعْليلِ ٱلْمُناسِبَةِ.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بِماذا تَنْصَحُ هَؤلاءِ ٱلتَّلاميذَ؟ أُذْكُرْ ثَلاثَ نَصائِحَ  مُناسِبَةٍ.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819700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3" y="30842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 لأنشطة المراجعة و التوليف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6627-0805-94E6-4CFD-82D78033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EDF0095-8656-FD32-D0F8-42AA53FE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أسئلة الفهم. تصحيح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3BAD21-0D8D-6573-D47B-8567C170DE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C9D377-AE34-CBAE-21C1-6A66EA809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5F918-13F4-B533-9449-8AEBB9B3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24668-1CE8-2BD9-66AA-2AA303B48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073A3-D109-CBCC-88DA-B3689760E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D2467D-5744-46CD-4195-D8394E5651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84EE88-042C-F406-547D-29ADC3861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36394F-F285-AF31-1CD1-B6C116BCA8C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FC03BB7-FEC3-2035-BCF9-B39B28911D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CD5E2B-9A1A-A3E3-283A-A0DC673A4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331" y="1853731"/>
            <a:ext cx="7333314" cy="450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2795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3E6E-A2D7-E09D-36B4-4CD9A37E9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921E4E6-84BD-800A-9876-0BEC3796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أسئلة اللغة. تصحيح تفاعلي على السبورة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8BBCC-D7D9-E1DB-824F-19BE9B3959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E8B29-E6A6-5A7D-FE56-95A6E3DE8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06C0D6-051B-68BE-E5A1-679EBEA215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33F5EC-85FC-9D7D-3885-BC39AA3FA5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25A8B9-170E-85F1-BD5E-66E3E4F9A4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46F164-1E45-8B7A-445C-CFDE601E6A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6233D3-F618-1974-FFFF-0DE05C6A536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660E64-5A7C-A2A7-0950-B9478B73A43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9516D630-5490-E72C-1A25-CD7C7A800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4D59CA-77CD-B890-E412-F92E1AD557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555" y="1786467"/>
            <a:ext cx="6879263" cy="464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905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24176</TotalTime>
  <Words>1183</Words>
  <Application>Microsoft Office PowerPoint</Application>
  <PresentationFormat>Affichage à l'écran (4:3)</PresentationFormat>
  <Paragraphs>229</Paragraphs>
  <Slides>36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60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Thème Office</vt:lpstr>
      <vt:lpstr>2_Env-Enseignant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تنظيم حصص الأسبوع الرابع</vt:lpstr>
      <vt:lpstr>هيكلة حصة اليوم</vt:lpstr>
      <vt:lpstr>مراجعة وتوليف </vt:lpstr>
      <vt:lpstr>خدوا كراساتكم . سننجز أنشطة المراجعة و التوليف الواردة على  الصفحتين 176 و 177</vt:lpstr>
      <vt:lpstr>اِقرؤوا النص التالي: « كوكب المريخ" قراءة صامتة ؛لتتمكنوا من ضبط جمل بالشكل التام  و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نواصل : اِقرؤوا النص قراءة صامتة ؛ بعد ذلك تجيبون عن أسئلة المعجم   معكم 10 دقائق للإنجاز.</vt:lpstr>
      <vt:lpstr>سأمر بين الصفوف لتقديم المساعدة.</vt:lpstr>
      <vt:lpstr>نصحح الان. من يجيب عن أسئلة المعجم؟ هل أنتم متفقون؟</vt:lpstr>
      <vt:lpstr>صححوا.</vt:lpstr>
      <vt:lpstr>دائما على كراساتكم أنجزوا أنشطة  الصفحة 177.  </vt:lpstr>
      <vt:lpstr>معكم 20 دقيقة للإنجاز. أثناء ذلك نكمل تقويم الطلاقة و التحدث.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جماعي لأنشطة المراجعة و التوليف</vt:lpstr>
      <vt:lpstr>نصحح أسئلة الفهم. تصحيح تفاعلي</vt:lpstr>
      <vt:lpstr>نصحح أسئلة اللغة. تصحيح تفاعلي على السبورة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178</cp:revision>
  <dcterms:created xsi:type="dcterms:W3CDTF">2023-09-20T21:35:22Z</dcterms:created>
  <dcterms:modified xsi:type="dcterms:W3CDTF">2026-06-11T11:52:23Z</dcterms:modified>
</cp:coreProperties>
</file>