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0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1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5" r:id="rId2"/>
    <p:sldMasterId id="2147483748" r:id="rId3"/>
    <p:sldMasterId id="2147483771" r:id="rId4"/>
    <p:sldMasterId id="2147483786" r:id="rId5"/>
    <p:sldMasterId id="2147483799" r:id="rId6"/>
    <p:sldMasterId id="2147483824" r:id="rId7"/>
    <p:sldMasterId id="2147483839" r:id="rId8"/>
    <p:sldMasterId id="2147483863" r:id="rId9"/>
    <p:sldMasterId id="2147483886" r:id="rId10"/>
    <p:sldMasterId id="2147483910" r:id="rId11"/>
    <p:sldMasterId id="2147483942" r:id="rId12"/>
    <p:sldMasterId id="2147483955" r:id="rId13"/>
  </p:sldMasterIdLst>
  <p:notesMasterIdLst>
    <p:notesMasterId r:id="rId56"/>
  </p:notesMasterIdLst>
  <p:sldIdLst>
    <p:sldId id="2147482759" r:id="rId14"/>
    <p:sldId id="2147482885" r:id="rId15"/>
    <p:sldId id="2147482629" r:id="rId16"/>
    <p:sldId id="2147482604" r:id="rId17"/>
    <p:sldId id="2147482731" r:id="rId18"/>
    <p:sldId id="2147482697" r:id="rId19"/>
    <p:sldId id="2147482705" r:id="rId20"/>
    <p:sldId id="2147482706" r:id="rId21"/>
    <p:sldId id="2147482472" r:id="rId22"/>
    <p:sldId id="2147482473" r:id="rId23"/>
    <p:sldId id="2134807209" r:id="rId24"/>
    <p:sldId id="2134807211" r:id="rId25"/>
    <p:sldId id="2134807213" r:id="rId26"/>
    <p:sldId id="2147482886" r:id="rId27"/>
    <p:sldId id="2147482887" r:id="rId28"/>
    <p:sldId id="2147482888" r:id="rId29"/>
    <p:sldId id="2147482889" r:id="rId30"/>
    <p:sldId id="2147482712" r:id="rId31"/>
    <p:sldId id="2147482530" r:id="rId32"/>
    <p:sldId id="2147482531" r:id="rId33"/>
    <p:sldId id="2147482747" r:id="rId34"/>
    <p:sldId id="2147482738" r:id="rId35"/>
    <p:sldId id="2147482532" r:id="rId36"/>
    <p:sldId id="2147482542" r:id="rId37"/>
    <p:sldId id="2147482735" r:id="rId38"/>
    <p:sldId id="2147482901" r:id="rId39"/>
    <p:sldId id="2147482891" r:id="rId40"/>
    <p:sldId id="2147482835" r:id="rId41"/>
    <p:sldId id="2147482879" r:id="rId42"/>
    <p:sldId id="2147482892" r:id="rId43"/>
    <p:sldId id="2147482893" r:id="rId44"/>
    <p:sldId id="2147482894" r:id="rId45"/>
    <p:sldId id="2147482895" r:id="rId46"/>
    <p:sldId id="2147482896" r:id="rId47"/>
    <p:sldId id="2147482897" r:id="rId48"/>
    <p:sldId id="2147482898" r:id="rId49"/>
    <p:sldId id="2147482899" r:id="rId50"/>
    <p:sldId id="2147482902" r:id="rId51"/>
    <p:sldId id="2147482900" r:id="rId52"/>
    <p:sldId id="2147482726" r:id="rId53"/>
    <p:sldId id="2147482502" r:id="rId54"/>
    <p:sldId id="2147482634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E7E6E6"/>
    <a:srgbClr val="AFABAB"/>
    <a:srgbClr val="EAF8FE"/>
    <a:srgbClr val="9EE0F4"/>
    <a:srgbClr val="F5F9FA"/>
    <a:srgbClr val="D6E9EA"/>
    <a:srgbClr val="1E3F48"/>
    <a:srgbClr val="0097B2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279799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81288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58129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92476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76368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23231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92080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4946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5990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327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98549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677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65709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8651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456040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33236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73159889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62314121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99693175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8572473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7724998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271119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0385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492877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814371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753550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617423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004227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80535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57695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683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12770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25086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slideLayout" Target="../slideLayouts/slideLayout218.xml"/><Relationship Id="rId18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08.xml"/><Relationship Id="rId21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17.xml"/><Relationship Id="rId17" Type="http://schemas.openxmlformats.org/officeDocument/2006/relationships/slideLayout" Target="../slideLayouts/slideLayout222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7.xml"/><Relationship Id="rId16" Type="http://schemas.openxmlformats.org/officeDocument/2006/relationships/slideLayout" Target="../slideLayouts/slideLayout221.xml"/><Relationship Id="rId20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10.xml"/><Relationship Id="rId15" Type="http://schemas.openxmlformats.org/officeDocument/2006/relationships/slideLayout" Target="../slideLayouts/slideLayout220.xml"/><Relationship Id="rId23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15.xml"/><Relationship Id="rId19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Relationship Id="rId14" Type="http://schemas.openxmlformats.org/officeDocument/2006/relationships/slideLayout" Target="../slideLayouts/slideLayout219.xml"/><Relationship Id="rId22" Type="http://schemas.openxmlformats.org/officeDocument/2006/relationships/slideLayout" Target="../slideLayouts/slideLayout22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image" Target="../media/image6.jpg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09/06/2026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35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97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  <p:sldLayoutId id="2147483967" r:id="rId12"/>
    <p:sldLayoutId id="2147483968" r:id="rId13"/>
    <p:sldLayoutId id="2147483969" r:id="rId14"/>
    <p:sldLayoutId id="2147483970" r:id="rId15"/>
    <p:sldLayoutId id="2147483971" r:id="rId16"/>
    <p:sldLayoutId id="2147483972" r:id="rId17"/>
    <p:sldLayoutId id="2147483973" r:id="rId18"/>
    <p:sldLayoutId id="2147483974" r:id="rId19"/>
    <p:sldLayoutId id="2147483975" r:id="rId20"/>
    <p:sldLayoutId id="2147483976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39.png"/><Relationship Id="rId10" Type="http://schemas.microsoft.com/office/2007/relationships/hdphoto" Target="../media/hdphoto7.wdp"/><Relationship Id="rId4" Type="http://schemas.openxmlformats.org/officeDocument/2006/relationships/image" Target="../media/image38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49.png"/><Relationship Id="rId9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24.gif"/><Relationship Id="rId4" Type="http://schemas.openxmlformats.org/officeDocument/2006/relationships/image" Target="../media/image35.png"/><Relationship Id="rId9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792EA7-DD18-26CC-5F55-CDEA82EB5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6" b="3794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7E877-ADD4-6088-962B-9BF25399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30" y="4895034"/>
            <a:ext cx="2267339" cy="66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0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انشغال المتعلمين بأنشطة المراجعة يتم تمرير روائز الطلاقة و التحدث فرديا؛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الرابع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الحصص لتقديم أنشطة الأسبوع و المراجعة والتوليف؛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تمرر روائز الطلاقة و التحدث خلال جلسة واحدة؛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الرابع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  <a:solidFill>
            <a:srgbClr val="AFABAB"/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  <a:solidFill>
            <a:srgbClr val="9EE0F4"/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  <a:solidFill>
            <a:srgbClr val="AFABAB"/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 إنتاج كتابي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 إنتاج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وفهم/ لغة وإنتاج كتابي)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D51D78-3332-9144-E6F5-4827F03EBFD1}"/>
              </a:ext>
            </a:extLst>
          </p:cNvPr>
          <p:cNvGrpSpPr/>
          <p:nvPr/>
        </p:nvGrpSpPr>
        <p:grpSpPr>
          <a:xfrm flipH="1">
            <a:off x="4716000" y="1927288"/>
            <a:ext cx="3780000" cy="1332000"/>
            <a:chOff x="4716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04C89AE-B511-BD94-1674-D02C373189CE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FB530D8C-FC52-3354-93A1-0CEB003027AA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D8B9F307-AC3E-6159-64B8-7864898148EB}"/>
              </a:ext>
            </a:extLst>
          </p:cNvPr>
          <p:cNvSpPr txBox="1">
            <a:spLocks/>
          </p:cNvSpPr>
          <p:nvPr/>
        </p:nvSpPr>
        <p:spPr>
          <a:xfrm>
            <a:off x="4909142" y="2378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/ الأساليب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 </a:t>
            </a:r>
          </a:p>
        </p:txBody>
      </p:sp>
    </p:spTree>
    <p:extLst>
      <p:ext uri="{BB962C8B-B14F-4D97-AF65-F5344CB8AC3E}">
        <p14:creationId xmlns:p14="http://schemas.microsoft.com/office/powerpoint/2010/main" val="205610178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كتابة نص حجاجي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587752" y="3380220"/>
            <a:ext cx="2020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الإنتاج الكتابي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89372" y="499853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الخامسة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و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E18D33-0735-EFCD-077D-F4658EA704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46" y="3254851"/>
            <a:ext cx="417084" cy="4801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FE0D52-E4E5-B5B6-A841-B368F6B601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93" y="4518337"/>
            <a:ext cx="397379" cy="48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كلمات تتضمن همزة متطرفة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177279" y="4285490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حجاجي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إملاء.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إملائي. خدوا ألواحكم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57DD2FF-A7F1-6F67-8355-888344A04D87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أتمموا الكلمات بالهمزة المتطرفة المناسبة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F2E74D-1D64-2D6D-58DB-5199FB17138B}"/>
              </a:ext>
            </a:extLst>
          </p:cNvPr>
          <p:cNvSpPr txBox="1"/>
          <p:nvPr/>
        </p:nvSpPr>
        <p:spPr>
          <a:xfrm>
            <a:off x="974558" y="2866408"/>
            <a:ext cx="7736305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سَما.... – قارِ.... – مَلْجَـــ.... – تَكافُـــ....</a:t>
            </a: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على السطر و على الياء وعلى الألف و على الواو في هذه الكلمات؟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CDB74D-E74D-7FAD-D7EC-0287EC0A3AF2}"/>
              </a:ext>
            </a:extLst>
          </p:cNvPr>
          <p:cNvSpPr txBox="1"/>
          <p:nvPr/>
        </p:nvSpPr>
        <p:spPr>
          <a:xfrm>
            <a:off x="974558" y="2866408"/>
            <a:ext cx="7736305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سَما</a:t>
            </a:r>
            <a:r>
              <a:rPr lang="ar-MA" sz="6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ءٌ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قارِئ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ٌ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مَلْجَـــــأ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ٌ 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تَكافُـــــؤٌ</a:t>
            </a:r>
          </a:p>
        </p:txBody>
      </p:sp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741CA-344D-53EB-1FA2-4C9C88799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106A0DD-E3E3-B0DC-1C4F-7881F8F2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أتمموا الكلمات بالهمزة المتطرفة المناسبة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CCFB9F-4B92-7FF2-D226-3B154D39E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05BA9-FD5D-04C0-7916-A69E6A02A3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FCB757-7070-3B96-E4EA-641A303A5D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7AF456-5263-68BC-7256-8AC9230864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F9AFF9-BED6-98F1-9D8E-DE087585A7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5845BD-D4A9-FDE3-9340-F0FA06D581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62F543-20A6-B2B6-C286-89BD4B8153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689439-5A70-3DDF-FF08-FEE8842E65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7BBEDDE-2691-8EE2-FA8F-2D8896463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108AD9-B422-F73D-DE1A-0E606DCEB0FE}"/>
              </a:ext>
            </a:extLst>
          </p:cNvPr>
          <p:cNvSpPr txBox="1"/>
          <p:nvPr/>
        </p:nvSpPr>
        <p:spPr>
          <a:xfrm>
            <a:off x="974558" y="2866408"/>
            <a:ext cx="7736305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دُعا.... – شاطِــ.... – بَدَ....– جُزْ....</a:t>
            </a:r>
          </a:p>
        </p:txBody>
      </p:sp>
    </p:spTree>
    <p:extLst>
      <p:ext uri="{BB962C8B-B14F-4D97-AF65-F5344CB8AC3E}">
        <p14:creationId xmlns:p14="http://schemas.microsoft.com/office/powerpoint/2010/main" val="273789611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B8001-4234-BB47-BB4C-79F5CB980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450F4B6-8992-E9E3-2C36-27BD3361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على السطر و على الياء وعلى الألف في هذه الكلمات؟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8AD268A-85BF-9B03-58E6-18CD940615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01633C-80A5-6AD8-9AA7-5F8053117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349AFE-0CC5-8EA6-DE80-BD97EEAD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A06997-ABA2-FABE-3DA4-B2EC4FAC54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44FD27-9F0C-24AD-C111-81AC894AA0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A4BC95-01A0-A6D3-40BC-5172B23F0B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50057E-2C62-AAA7-D574-EC7ABDD52B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E3274D-29C3-DB00-BDB0-2EA68BC3E8C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E6CBED-CF97-100D-6BF4-0FA13BCB9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93256C-F314-EEB4-F82B-A986545CACE8}"/>
              </a:ext>
            </a:extLst>
          </p:cNvPr>
          <p:cNvSpPr txBox="1"/>
          <p:nvPr/>
        </p:nvSpPr>
        <p:spPr>
          <a:xfrm>
            <a:off x="974558" y="2866408"/>
            <a:ext cx="7736305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دُعاءٌ – شاطِــئٌ – بَدَأَ– جُزْءٌ</a:t>
            </a:r>
          </a:p>
        </p:txBody>
      </p:sp>
    </p:spTree>
    <p:extLst>
      <p:ext uri="{BB962C8B-B14F-4D97-AF65-F5344CB8AC3E}">
        <p14:creationId xmlns:p14="http://schemas.microsoft.com/office/powerpoint/2010/main" val="104170399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0CAC6-2BC1-A6C2-B277-7D519F7B4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4CA2D8E-1980-F69D-9666-E954F517E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أتمموا الكلمات بالهمزة المتطرفة المناسبة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F5E8B2-0EEF-9722-6B8E-DFEA71843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512D68-B1D3-9C61-1C70-A4CCB0EFB5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A85FA3-D9F4-87E1-5C45-330F13A306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018459-412F-B722-011F-0F63401C69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257A3A7-8B83-288E-7D8C-0F47F2BA12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3FFFF4-1FF1-A359-E10D-5A05342A02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37FF81-4032-BEEA-2146-90743852AA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058078-FA41-E782-FED5-205C8ACE2D0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14D53FD4-C33E-2281-335D-B129F4A11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900725-1097-0708-0AC7-EF7D8B3444BA}"/>
              </a:ext>
            </a:extLst>
          </p:cNvPr>
          <p:cNvSpPr txBox="1"/>
          <p:nvPr/>
        </p:nvSpPr>
        <p:spPr>
          <a:xfrm>
            <a:off x="673768" y="2962661"/>
            <a:ext cx="7988968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تَوَضَّ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ـــــ.... – </a:t>
            </a:r>
            <a:r>
              <a:rPr kumimoji="0" lang="ar-MA" sz="6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لُـــؤْلُ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ــــــ.... – مَلْجَــ....– شَيْ....</a:t>
            </a:r>
          </a:p>
        </p:txBody>
      </p:sp>
    </p:spTree>
    <p:extLst>
      <p:ext uri="{BB962C8B-B14F-4D97-AF65-F5344CB8AC3E}">
        <p14:creationId xmlns:p14="http://schemas.microsoft.com/office/powerpoint/2010/main" val="36613794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F5F4F-069D-62E7-B0C3-4D3E111D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9B75BCA-F31D-515C-73B9-1DA486979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على الألف و على الواو وعلى السطر في هذه الكلمات؟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14A00DE-F20E-1076-2E2D-0D8B022EDF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7B846A-A737-B334-CC57-8471F2507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D95A48-9A94-733A-807D-2205ACE78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D0E329-87B3-2547-E83C-C19AB0A4BF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E5E1EB-E545-CA3D-FAFA-4DBFC1BE43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D33A8B-431A-516F-D168-4F29720ECD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0BBB42-D57B-6EF4-3F35-BCA2587E53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F515D3-DFCE-362C-4925-ADA279638F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0529CE-DF86-D0AB-DB8E-EB2B81A4A6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46A512-3235-0F3C-0CDD-1EE8842A2644}"/>
              </a:ext>
            </a:extLst>
          </p:cNvPr>
          <p:cNvSpPr txBox="1"/>
          <p:nvPr/>
        </p:nvSpPr>
        <p:spPr>
          <a:xfrm>
            <a:off x="632373" y="3155167"/>
            <a:ext cx="7988968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تَوَضَّـــــأَ – لُـــؤْلُــــــؤٌ – مَلْجَــــأٌ– شَيْءٌ</a:t>
            </a:r>
          </a:p>
        </p:txBody>
      </p:sp>
    </p:spTree>
    <p:extLst>
      <p:ext uri="{BB962C8B-B14F-4D97-AF65-F5344CB8AC3E}">
        <p14:creationId xmlns:p14="http://schemas.microsoft.com/office/powerpoint/2010/main" val="13488944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12158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00669"/>
            <a:ext cx="7789894" cy="3137605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35854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حجاجي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2268834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1"/>
          <a:stretch>
            <a:fillRect/>
          </a:stretch>
        </p:blipFill>
        <p:spPr>
          <a:xfrm>
            <a:off x="7277297" y="2550866"/>
            <a:ext cx="594650" cy="75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51E84D-A63C-982C-4193-917887B13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9" y="2015793"/>
            <a:ext cx="836424" cy="962889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B26027C1-E559-F71E-7607-AB0E41A37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885" y="1416250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DDBCE5-AF86-CC68-22F2-468E4A8D74C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A94A2-0037-9325-7A50-537540D43A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أوراق التحرير.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DE3860-E8FD-ED01-C708-2B372B21F774}"/>
              </a:ext>
            </a:extLst>
          </p:cNvPr>
          <p:cNvSpPr>
            <a:spLocks/>
          </p:cNvSpPr>
          <p:nvPr/>
        </p:nvSpPr>
        <p:spPr>
          <a:xfrm>
            <a:off x="482324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A586AA-5992-3BBB-77EE-190689226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0105" y="1472471"/>
            <a:ext cx="3457463" cy="512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BE973-B4CE-2B37-D574-06CD2D179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2614E75-645E-2637-A748-C8273E30A90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841F07-C9D0-3F7E-4441-C5AACD466C3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7D528C7-ED44-3193-3202-F190C213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بعض معايير التصحيح و الكتابة. من يقرأ إنتاجه؟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382C4A-8C73-3985-C51B-5232F15CC4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8F10337-5551-A616-7B04-E2E44EF7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B8E7CFB-B804-5792-2F22-F4AEB829B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8361D87-F910-CDEB-E255-B27B71A5F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634AFF8-5E29-0994-D625-0D1ED16B9E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B001448-62EB-DAEE-7873-57166D5A3B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C56651-B04F-76AC-1B74-D71C5A4B9D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C4DF0BF-231F-78FB-B3F6-2FFF2C8510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69B60426-8397-446A-5280-65CC639B0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7EBABA-C29F-323F-1883-6FA740616E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0105" y="1472471"/>
            <a:ext cx="3457463" cy="512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277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F4060-49EA-053F-1904-E9F578F8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3D1A7D1-8756-8433-BCCB-5BA60EF92EF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324F79-226F-653B-DA01-D900A8C6B5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0E7B9EC-70BB-B7A8-E9E4-7D77DA83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سأمنحكم فرصة لتصحيح أخطائكم.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74375EB-12BF-46AA-BDC3-5611BE25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0A6A9C2-EA5A-EBCD-A9DA-4116D1E842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A9F592A-9F0A-7B87-7143-09AB822CF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D9042F1-ED53-350A-9DCA-61A500A80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F607DD3-A4F6-7104-F545-DBA59CF2B8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DB98190-8C82-A775-D644-9FA58A27C5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742176D-C888-F09D-20A6-A0568C38DE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29FC561-D56B-5D75-BDFF-A0AF214397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60781B3-940E-88C0-B3FD-74E9BCDAAC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D5257A-81C9-9179-6037-AC46FD7B0881}"/>
              </a:ext>
            </a:extLst>
          </p:cNvPr>
          <p:cNvGraphicFramePr>
            <a:graphicFrameLocks noGrp="1"/>
          </p:cNvGraphicFramePr>
          <p:nvPr/>
        </p:nvGraphicFramePr>
        <p:xfrm>
          <a:off x="632373" y="2666904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مَوْضِعِها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66896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DC18-484B-B253-9546-22A23C07F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52F6447-FE92-9633-F068-9EE4F572DD8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ADB88-CBAF-56D2-EFD4-18597256036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8175448-2778-C1D6-208B-8BA750B2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سنشتغل جماعيا على إنتاج نص حجاجي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 احترام التصميم الذي تدربنا عليه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نشاط تفاعلي على السبورة 15 دقيقة).</a:t>
            </a:r>
            <a:endParaRPr lang="fr-FR" sz="2400" i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6A7F1B8-55A9-9F54-7113-65912C985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D474B0BF-163E-FD49-3EC2-11AC578289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DDA561-A9A5-7CC6-DDC5-688E377C9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4D7EFB3-11C8-A04F-E9A5-FC9AF78EE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E9F87AA-B967-5488-D48B-8165D99C12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A4E5C98-F60F-259C-9F27-69CD903E49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DBA10CA-5AA1-5DDC-3AD0-DD75CB715D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DD1937F-9B35-D0F9-69DE-EA0786011E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518109C-22F0-CFA5-0816-E892D7D3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EE8C9D-4358-F01B-F6A9-084791B31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906" y="2030234"/>
            <a:ext cx="8180188" cy="11312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A60E40-6058-3F35-F0F2-253B6C8DFA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3400786"/>
            <a:ext cx="8029721" cy="299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4931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BD9F-ED81-9B22-963A-7574E01D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7824645-ED27-0CE6-C76D-D78650886F1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E036B6-E48F-7790-8CDD-6E26DD72B8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7F8B27F-179E-E809-437D-3C2F22AA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دوّنوا النص على كراساتكم  الصفحة 175 قصد المراجعة.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5584CB-20ED-A4C9-729C-D795082A3B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54F4015-FFB0-23E3-7834-788C5E66B1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15921A8-436D-C52E-7BC6-94A8AA25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F2BBD33-42C3-AB02-A506-E27F87995F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393E8C5-B557-64F7-534B-72C39E48C3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1826EDD-CEFA-80A0-EE11-7DA9F8CEB8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3EFE5D2-E201-0D07-12BA-99C4246D80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6CAD6A8-C095-EF30-6845-A243599FB3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53654BF0-9A4C-D4AE-19CA-6B7672711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B886BB-82BE-48A4-E684-5D7C1C2448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68" y="1508099"/>
            <a:ext cx="3487864" cy="53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2996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آخر. دونوه على دفاتركم للمراجعة.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011B2E2-59A4-EDC1-816B-521A8149739E}"/>
              </a:ext>
            </a:extLst>
          </p:cNvPr>
          <p:cNvSpPr txBox="1"/>
          <p:nvPr/>
        </p:nvSpPr>
        <p:spPr>
          <a:xfrm>
            <a:off x="417444" y="1853731"/>
            <a:ext cx="825941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يُعَدُّ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لثَّرَواتِ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لطَّبيعِيَّةِ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تَعْتَمِدُ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عَلَيْها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جَميعُ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كائِناتِ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حَيَّةِ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وَقَدِ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خْتَلَفَتِ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آراءُ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حَوْلَ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أَهَمِّيَّةِ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تَرْشيدِ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سْتِهْلاكِهِ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فَبَعْضُ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لنّاسِ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يَرَوْنَ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أَنَّهُ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أَمْرٌ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ضَرورِيٌّ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آخَرونَ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مُتَوَفِّرٌ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حاجَةَ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لتَّقْليلِ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سْتِعْمالِهِ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يَعْتَقِدُ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مُعارِضونَ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لِفِكْرَةِ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لتَّرْشيدِ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لسُّدودَ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أَنْهارَ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تُوَفِّرُ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كَمِّيّاتٍ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كَبيرَةً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لِذَلِكَ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يَرَوْنَ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ضَرورَةً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لِلتَّقْليلِ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سْتِهْلاكِهِ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وَلَكِنَّ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لرَّأْيَ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يُراعي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فَتَراتِ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جَفافِ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وَتَزايُدَ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حاجَةِ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فَأُؤَيِّدُ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تَرْشيدَ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سْتِهْلاكِ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ثَرْوَةٌ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حَيَوِيَّةٌ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وَمَحْدودَةٌ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تَبْذيرَهُ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يُؤَدِّي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نَقْصِ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مَوارِدِ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مائِيَّةِ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وَيُهَدِّدُ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حَقَّ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أَجْيالِ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قادِمَةِ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سْتِفادَةِ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مِنْها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جِهَةٍ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أُخْرى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فَإِنَّ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تَرْشيدَ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سْتِهْلاكِ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يُساعِدُ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مُواجَهَةِ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جَفافِ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وَضَمانِ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تَوَفُّرِ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لِلشُّرْبِ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لسَّقْيِ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وَمُخْتَلَفِ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سْتِعْمَالاتِ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يَوْمِيَّةِ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نَّ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تَرْشيدَ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سْتِهْلاكِ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سُلوكٌ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ضَرُورِيٌّ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يَلْتَزِمَ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جَميعُ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لِذَلِكَ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يَنْبَغي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مُحافَظَةُ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هَذِهِ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لثَّرْوَةِ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بِتَجَنُّبِ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لتَّبْذيرِ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وَإِصْلاحِ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لتَّسَرُّباتِ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سْتِعْمالِ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ماءِ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بِعَقْلانِيَّةٍ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وَمَسْؤُولِيَّةٍ</a:t>
            </a:r>
            <a:r>
              <a:rPr lang="f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66CC4-56CC-2FE0-29D7-205467834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873ECED-7823-1A51-3B57-00E56860B8E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DD8A27-E354-8FDB-2E2C-9A49F37EE59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8ECD908-DDEE-A4E1-1281-3A81FA0D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نصا حجاجيا جديدا. من يقرأ وضعية الإنتاج؟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9A146A1-D0F2-C21D-DE97-96F47CB4DA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7C4A577-2B07-5609-C503-05ACFFAD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FF17B14-364F-43D9-8ADC-FE1BACAF0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C2440D0-11A6-1BF2-21C9-B677E7410D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8352101F-FA6B-D52A-1F89-A3157ECFC1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D524843-CB3E-934E-1778-2E405F3F8D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DF737FD-787A-1619-5868-D2D469CF1C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DDB7299-5C77-2B6C-D6CD-CCFB0DDB0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D3496CA-43D1-22E6-D618-9FEA148334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0B92E24-0B96-6FC4-7C6C-04A915B2D9BA}"/>
              </a:ext>
            </a:extLst>
          </p:cNvPr>
          <p:cNvSpPr txBox="1"/>
          <p:nvPr/>
        </p:nvSpPr>
        <p:spPr>
          <a:xfrm>
            <a:off x="432362" y="2820868"/>
            <a:ext cx="8279276" cy="25545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يَرى بَعْضُ ٱلْأَشْخاصِ أَنَّ حِمايَةَ ٱلْغابَاتِ وَإِعادَةَ تَشْجيرِها أَمْرٌ ضَرورِيٌّ، بَيْنَما يَعْتَقِدُ فَريقٌ آخَرُ أَنَّ هُناكَ قَضايَا أَكْثَرَ أَهَمِّيَّةً تَسْتَحِقُّ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ٱلاِهْتِمامَ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اُكْتُبْ نَصّاً حِجاجِيّاً مِنْ 80 إِلى 100 كَلِمَةٍ حَوْلَ أَهَمِّيَّةِ ٱلْغاباتِ.</a:t>
            </a:r>
          </a:p>
        </p:txBody>
      </p:sp>
    </p:spTree>
    <p:extLst>
      <p:ext uri="{BB962C8B-B14F-4D97-AF65-F5344CB8AC3E}">
        <p14:creationId xmlns:p14="http://schemas.microsoft.com/office/powerpoint/2010/main" val="368839417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02F8-A4B5-5D56-CDBA-41C37E002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C47D776-B916-80EF-3DA6-333E725C13C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3F9F2E-3DB9-E102-DFEC-CE24B8EF511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EEAE2F4-CF6A-780A-297C-4223AE8D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20دقيقة للإنجاز على دفاتركم. أثناء دلك نواصل تقويم الطلاقة و التحدث.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EF953B3E-99B7-142D-3A02-440A1F78F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D86517CB-0DFE-BBC2-392F-56A6DE1AAC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71A21B0-11FC-B477-A017-D6D6784A3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ACDCFD79-79C8-C859-372D-E65BBE0F6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5301D06-E62C-025D-2029-3BA8FA3725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AC87063-9F11-A84E-4C3F-CFBDBD150F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BE9BD68-56D2-467A-9934-479CB1A28E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945E2D9-C62C-3459-C417-C719A27F0D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ABB34C4E-41E4-C81B-2941-EC1388CCDE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50BD1410-FB93-285F-DBE7-5819B3D548C1}"/>
              </a:ext>
            </a:extLst>
          </p:cNvPr>
          <p:cNvSpPr txBox="1"/>
          <p:nvPr/>
        </p:nvSpPr>
        <p:spPr>
          <a:xfrm>
            <a:off x="432362" y="2820868"/>
            <a:ext cx="8279276" cy="25545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يَرى بَعْضُ ٱلْأَشْخاصِ أَنَّ حِمايَةَ ٱلْغابَاتِ وَإِعادَةَ تَشْجيرِها أَمْرٌ ضَرورِيٌّ، بَيْنَما يَعْتَقِدُ فَريقٌ آخَرُ أَنَّ هُناكَ قَضايَا أَكْثَرَ أَهَمِّيَّةً تَسْتَحِقُّ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ٱلاِهْتِمامَ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اُكْتُبْ نَصّاً حِجاجِيّاً مِنْ 80 إِلى 100 كَلِمَةٍ حَوْلَ أَهَمِّيَّةِ ٱلْغاباتِ.</a:t>
            </a:r>
          </a:p>
        </p:txBody>
      </p:sp>
    </p:spTree>
    <p:extLst>
      <p:ext uri="{BB962C8B-B14F-4D97-AF65-F5344CB8AC3E}">
        <p14:creationId xmlns:p14="http://schemas.microsoft.com/office/powerpoint/2010/main" val="85854127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5576B9-F2A5-13CA-61E0-188C640E8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29" y="2677886"/>
            <a:ext cx="2312248" cy="266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780266"/>
            <a:ext cx="6920401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0E3069-860A-2D2C-0D33-2D5F077142E0}"/>
              </a:ext>
            </a:extLst>
          </p:cNvPr>
          <p:cNvSpPr txBox="1"/>
          <p:nvPr/>
        </p:nvSpPr>
        <p:spPr>
          <a:xfrm>
            <a:off x="359423" y="975826"/>
            <a:ext cx="84251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تعَدُّ ٱلْبِحارُ وَٱلْمُحيطَاتُ ثَرْوَةً طَبيعِيَّةً هائِلَةً تُوَفِّرُ فَوائِدَ جَمَّةً لِلْإِنْسانِ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وَٱلْبيئَةِ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فَهِيَ تُنَظِّمُ مُناخَ ٱلْكُرَةِ ٱلْأَرْضِيَّةِ وَتُخَفِّفُ مِنْ حِدَّةِ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ٱلِاحْتِباسِ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ٱلْحَرارِيِّ، كَما تُنْتِجُ جُزْءاً كَبيراً مِنَ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ٱلْأُوكْسِجينِ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ٱلَّذي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نَتَنَفَّسُهُ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بِفَضْلِ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ٱلطَّحالِبِ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ٱلْمِجْهَرِيَّةِ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وَتَعيشُ في أَعْماقِها أَنْواعٌ لا تُحْصى مِنَ ٱلْكائِناتِ ٱلْحَيَّةِ، مِمّا يُسْهِمُ في ٱلْحِفاظِ عَلى ٱلتَّنَوُّعِ ٱلْبِيُولوجِيِّ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وَٱلتَّوازُنِ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ٱلْبيئِيِّ. كَما تُشَكِّلُ مَصْدَراً أَساسِيّاً لِلْغِذاءِ مِنْ خِلالِ ٱلثَّرْوَةِ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ٱلسَّمَكِيَّةِ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ٱلْمُتَنَوِّعَةِ، وَتُيَسِّرُ حَرَكَةَ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ٱلتِّجارَةِ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ٱلدَّوْلِيَّةِ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عَبْرَ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ٱلْمِلاحَةِ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ٱلْبَحْرِيَّةِ. وَتُوَفِّرُ ٱلْبِحارُ وَٱلْمُحيطَاتُ فَضاءً رَحْباً لِلسِّياحَةِ. لِذَلِكَ يَجِبُ حِمايَتُها مِنَ ٱلتَّلَوُّثِ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وَٱلصَّيْدِ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ٱلْجَائِرِ.</a:t>
            </a: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إبداء الرأي و تعليله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تعليلات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 تعليلين  مناسبين.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تعليل واحد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توجيهات ونصائح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نصائح.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نصيحة واحدة.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088393"/>
            <a:ext cx="847219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يَقومُ بَعْضُ ٱلْأَشْخاصِ بِإِلْقاءِ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ٱلْقُمامَةِ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وَٱلنّفاياتِ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ٱلشَّوارِعِ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وَٱلْأَماكِنِ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ٱلْعامَّةِ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بَدَلَ وَضْعِها في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ٱلْحاوِياتِ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ٱلْمُخَصَّصَةِ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تَحَدَّثْ عَنْ هَذا ٱلتَّصَرُّفِ مُسْتَعيناً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بِٱلْأَسْئِلَةِ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ما رَأْيُك في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ٱلسُّلوكاتِ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مُتَّفِقٌ مَعَها / غَيْرُ مُتَّفِقٍ مَعَها.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لِماذا؟ أُذْكُرْ ثَلاثَةَ تَعْليلاتٍ مُوَظِّفاً أَساليبَ ٱلتَّعْليلِ ٱلْمُناسِبَةِ.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بِماذا تَنْصَحُ هَؤلاءِ ٱلْأَشْخاصَ؟ أُذْكُرْ ثَلاثَ نَصائِحَ  مُناسِبَةٍ.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819700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3" y="30842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 للنص الحجاجي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E6A50-EB14-4EE9-9179-FD7672066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2E439B5-333B-1854-1279-E639CA20E9D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B39F47-8F97-DFE8-22D3-0FC80B7DA5E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5F6CBB7-D6A1-743A-524D-9BB9E8159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إنتاجه؟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0F712A3-1AA5-6B7C-7D0E-379BFEC174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B29F8E2-E81E-F691-52FC-F728655210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44FBA333-EF66-93EC-1811-7518217C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7323CA4-1F19-5347-1D4F-718805366B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CFC5B76-C697-B89B-991E-5F3AF92035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289A8CD-5A08-438D-459F-CFD5085B893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A50835A-F624-F0E7-FAF2-111F85508C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7DC41BB-A5B5-4808-CE17-9A0C7B0D5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DD9E627-A6FC-5946-685E-A8BC9AB501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5A216EA-B926-35AA-30F2-C3CA49A904A1}"/>
              </a:ext>
            </a:extLst>
          </p:cNvPr>
          <p:cNvSpPr txBox="1"/>
          <p:nvPr/>
        </p:nvSpPr>
        <p:spPr>
          <a:xfrm>
            <a:off x="432362" y="2820868"/>
            <a:ext cx="8279276" cy="25545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يَرى بَعْضُ ٱلْأَشْخاصِ أَنَّ حِمايَةَ ٱلْغابَاتِ وَإِعادَةَ تَشْجيرِها أَمْرٌ ضَرورِيٌّ، بَيْنَما يَعْتَقِدُ فَريقٌ آخَرُ أَنَّ هُناكَ قَضايَا أَكْثَرَ أَهَمِّيَّةً تَسْتَحِقُّ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ٱلاِهْتِمامَ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اُكْتُبْ نَصّاً حِجاجِيّاً مِنْ 80 إِلى 100 كَلِمَةٍ حَوْلَ أَهَمِّيَّةِ ٱلْغاباتِ.</a:t>
            </a:r>
          </a:p>
        </p:txBody>
      </p:sp>
    </p:spTree>
    <p:extLst>
      <p:ext uri="{BB962C8B-B14F-4D97-AF65-F5344CB8AC3E}">
        <p14:creationId xmlns:p14="http://schemas.microsoft.com/office/powerpoint/2010/main" val="6986204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18296</TotalTime>
  <Words>1695</Words>
  <Application>Microsoft Office PowerPoint</Application>
  <PresentationFormat>Affichage à l'écran (4:3)</PresentationFormat>
  <Paragraphs>289</Paragraphs>
  <Slides>42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42</vt:i4>
      </vt:variant>
    </vt:vector>
  </HeadingPairs>
  <TitlesOfParts>
    <vt:vector size="66" baseType="lpstr">
      <vt:lpstr>Aptos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Thème Office</vt:lpstr>
      <vt:lpstr>2_Env-Enseignant</vt:lpstr>
      <vt:lpstr>Présentation PowerPoint</vt:lpstr>
      <vt:lpstr>Présentation PowerPoint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سنشرع في نشاط إملائي. خدوا ألواحكم</vt:lpstr>
      <vt:lpstr>أتمموا الكلمات بالهمزة المتطرفة المناسبة</vt:lpstr>
      <vt:lpstr>صححوا. لماذا كتبت على السطر و على الياء وعلى الألف و على الواو في هذه الكلمات؟</vt:lpstr>
      <vt:lpstr>أتمموا الكلمات بالهمزة المتطرفة المناسبة</vt:lpstr>
      <vt:lpstr>صححوا. لماذا كتبت على السطر و على الياء وعلى الألف في هذه الكلمات؟</vt:lpstr>
      <vt:lpstr>أتمموا الكلمات بالهمزة المتطرفة المناسبة</vt:lpstr>
      <vt:lpstr>صححوا. لماذا كتبت على الألف و على الواو وعلى السطر في هذه الكلمات؟</vt:lpstr>
      <vt:lpstr>ورشة الكتابة - الإنتاج الكتابي </vt:lpstr>
      <vt:lpstr>سأوزع عليكم أوراق التحرير.</vt:lpstr>
      <vt:lpstr>لنتذكر بعض معايير التصحيح و الكتابة. من يقرأ إنتاجه؟</vt:lpstr>
      <vt:lpstr>سأمنحكم فرصة لتصحيح أخطائكم.</vt:lpstr>
      <vt:lpstr>الآن سنشتغل جماعيا على إنتاج نص حجاجي  مع احترام التصميم الذي تدربنا عليه ( نشاط تفاعلي على السبورة 15 دقيقة).</vt:lpstr>
      <vt:lpstr>دوّنوا النص على كراساتكم  الصفحة 175 قصد المراجعة. من يقرأ؟</vt:lpstr>
      <vt:lpstr>إليكم نموذجا آخر. دونوه على دفاتركم للمراجعة.</vt:lpstr>
      <vt:lpstr>الآن ستكتبون نصا حجاجيا جديدا. من يقرأ وضعية الإنتاج؟</vt:lpstr>
      <vt:lpstr>معكم 20دقيقة للإنجاز على دفاتركم. أثناء دلك نواصل تقويم الطلاقة و التحدث.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جماعي للنص الحجاجي</vt:lpstr>
      <vt:lpstr>لنصحح. من يقرأ إنتاجه؟ 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176</cp:revision>
  <dcterms:created xsi:type="dcterms:W3CDTF">2023-09-20T21:35:22Z</dcterms:created>
  <dcterms:modified xsi:type="dcterms:W3CDTF">2026-06-10T19:54:10Z</dcterms:modified>
</cp:coreProperties>
</file>