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15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16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  <p:sldMasterId id="2147483924" r:id="rId14"/>
    <p:sldMasterId id="2147483947" r:id="rId15"/>
    <p:sldMasterId id="2147483960" r:id="rId16"/>
    <p:sldMasterId id="2147483982" r:id="rId17"/>
  </p:sldMasterIdLst>
  <p:notesMasterIdLst>
    <p:notesMasterId r:id="rId71"/>
  </p:notesMasterIdLst>
  <p:sldIdLst>
    <p:sldId id="2147482832" r:id="rId18"/>
    <p:sldId id="2147482885" r:id="rId19"/>
    <p:sldId id="2147482629" r:id="rId20"/>
    <p:sldId id="2147482616" r:id="rId21"/>
    <p:sldId id="2147482731" r:id="rId22"/>
    <p:sldId id="2147482697" r:id="rId23"/>
    <p:sldId id="2147482762" r:id="rId24"/>
    <p:sldId id="2147482716" r:id="rId25"/>
    <p:sldId id="2134806766" r:id="rId26"/>
    <p:sldId id="2147482477" r:id="rId27"/>
    <p:sldId id="2134806887" r:id="rId28"/>
    <p:sldId id="2147482886" r:id="rId29"/>
    <p:sldId id="2147482887" r:id="rId30"/>
    <p:sldId id="2147482888" r:id="rId31"/>
    <p:sldId id="2147482763" r:id="rId32"/>
    <p:sldId id="2147482889" r:id="rId33"/>
    <p:sldId id="2147482764" r:id="rId34"/>
    <p:sldId id="2147482847" r:id="rId35"/>
    <p:sldId id="2147482849" r:id="rId36"/>
    <p:sldId id="2134807143" r:id="rId37"/>
    <p:sldId id="2147482712" r:id="rId38"/>
    <p:sldId id="2134807219" r:id="rId39"/>
    <p:sldId id="2147482521" r:id="rId40"/>
    <p:sldId id="2147482877" r:id="rId41"/>
    <p:sldId id="2147482878" r:id="rId42"/>
    <p:sldId id="2147482843" r:id="rId43"/>
    <p:sldId id="2147482811" r:id="rId44"/>
    <p:sldId id="2134807234" r:id="rId45"/>
    <p:sldId id="2147482900" r:id="rId46"/>
    <p:sldId id="2134807222" r:id="rId47"/>
    <p:sldId id="2147482776" r:id="rId48"/>
    <p:sldId id="2147482709" r:id="rId49"/>
    <p:sldId id="2147482525" r:id="rId50"/>
    <p:sldId id="2147482531" r:id="rId51"/>
    <p:sldId id="2147482532" r:id="rId52"/>
    <p:sldId id="2147482533" r:id="rId53"/>
    <p:sldId id="2147482534" r:id="rId54"/>
    <p:sldId id="2147482901" r:id="rId55"/>
    <p:sldId id="2147482891" r:id="rId56"/>
    <p:sldId id="2147482835" r:id="rId57"/>
    <p:sldId id="2147482879" r:id="rId58"/>
    <p:sldId id="2147482892" r:id="rId59"/>
    <p:sldId id="2147482893" r:id="rId60"/>
    <p:sldId id="2147482894" r:id="rId61"/>
    <p:sldId id="2147482895" r:id="rId62"/>
    <p:sldId id="2147482896" r:id="rId63"/>
    <p:sldId id="2147482897" r:id="rId64"/>
    <p:sldId id="2147482898" r:id="rId65"/>
    <p:sldId id="2147482899" r:id="rId66"/>
    <p:sldId id="2147482715" r:id="rId67"/>
    <p:sldId id="2147482729" r:id="rId68"/>
    <p:sldId id="2134806149" r:id="rId69"/>
    <p:sldId id="2147482522" r:id="rId70"/>
  </p:sldIdLst>
  <p:sldSz cx="9144000" cy="6858000" type="screen4x3"/>
  <p:notesSz cx="6858000" cy="9144000"/>
  <p:embeddedFontLst>
    <p:embeddedFont>
      <p:font typeface="Dosis" pitchFamily="2" charset="0"/>
      <p:regular r:id="rId72"/>
      <p:bold r:id="rId73"/>
    </p:embeddedFont>
    <p:embeddedFont>
      <p:font typeface="Dosis ExtraBold" pitchFamily="2" charset="0"/>
      <p:bold r:id="rId74"/>
    </p:embeddedFont>
    <p:embeddedFont>
      <p:font typeface="Dosis Medium" pitchFamily="2" charset="0"/>
      <p:regular r:id="rId75"/>
    </p:embeddedFont>
    <p:embeddedFont>
      <p:font typeface="Dosis SemiBold" pitchFamily="2" charset="0"/>
      <p:bold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dern Love" panose="04090805081005020601" pitchFamily="82" charset="0"/>
      <p:regular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AFABAB"/>
    <a:srgbClr val="EAF8FE"/>
    <a:srgbClr val="9EE0F4"/>
    <a:srgbClr val="424D7C"/>
    <a:srgbClr val="0097B2"/>
    <a:srgbClr val="D6E9EA"/>
    <a:srgbClr val="00729A"/>
    <a:srgbClr val="FFFFFF"/>
    <a:srgbClr val="1E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7" autoAdjust="0"/>
    <p:restoredTop sz="94660"/>
  </p:normalViewPr>
  <p:slideViewPr>
    <p:cSldViewPr snapToGrid="0">
      <p:cViewPr>
        <p:scale>
          <a:sx n="110" d="100"/>
          <a:sy n="110" d="100"/>
        </p:scale>
        <p:origin x="494" y="-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theme" Target="theme/theme1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1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font" Target="fonts/font4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2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.png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7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7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2764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81940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07270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28497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44418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0985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04141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19073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03067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07180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7153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52621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01400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819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90474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97070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7373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546405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84487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446801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90888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86578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31342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51612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67559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37618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51564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77263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9248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74276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59109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843085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11812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014832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41601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418980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647345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517594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79178171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988365494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71056056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80590398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15185558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78634981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427901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51602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920225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5049579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89409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438026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063550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3303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746797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228905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079589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770083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104816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1303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7089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217877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274046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975264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6459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24438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689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9444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77511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9080166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36320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666409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07617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85380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7915287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624894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5836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366097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77283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97865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51979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5208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57.xml"/><Relationship Id="rId18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47.xml"/><Relationship Id="rId21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46.xml"/><Relationship Id="rId16" Type="http://schemas.openxmlformats.org/officeDocument/2006/relationships/slideLayout" Target="../slideLayouts/slideLayout260.xml"/><Relationship Id="rId20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49.xml"/><Relationship Id="rId15" Type="http://schemas.openxmlformats.org/officeDocument/2006/relationships/slideLayout" Target="../slideLayouts/slideLayout259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54.xml"/><Relationship Id="rId19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slideLayout" Target="../slideLayouts/slideLayout258.xml"/><Relationship Id="rId22" Type="http://schemas.openxmlformats.org/officeDocument/2006/relationships/slideLayout" Target="../slideLayouts/slideLayout26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image" Target="../media/image13.jpg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slideLayout" Target="../slideLayouts/slideLayout312.xml"/><Relationship Id="rId18" Type="http://schemas.openxmlformats.org/officeDocument/2006/relationships/slideLayout" Target="../slideLayouts/slideLayout317.xml"/><Relationship Id="rId26" Type="http://schemas.openxmlformats.org/officeDocument/2006/relationships/theme" Target="../theme/theme17.xml"/><Relationship Id="rId3" Type="http://schemas.openxmlformats.org/officeDocument/2006/relationships/slideLayout" Target="../slideLayouts/slideLayout302.xml"/><Relationship Id="rId21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17" Type="http://schemas.openxmlformats.org/officeDocument/2006/relationships/slideLayout" Target="../slideLayouts/slideLayout316.xml"/><Relationship Id="rId25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01.xml"/><Relationship Id="rId16" Type="http://schemas.openxmlformats.org/officeDocument/2006/relationships/slideLayout" Target="../slideLayouts/slideLayout315.xml"/><Relationship Id="rId20" Type="http://schemas.openxmlformats.org/officeDocument/2006/relationships/slideLayout" Target="../slideLayouts/slideLayout319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24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04.xml"/><Relationship Id="rId15" Type="http://schemas.openxmlformats.org/officeDocument/2006/relationships/slideLayout" Target="../slideLayouts/slideLayout314.xml"/><Relationship Id="rId23" Type="http://schemas.openxmlformats.org/officeDocument/2006/relationships/slideLayout" Target="../slideLayouts/slideLayout322.xml"/><Relationship Id="rId10" Type="http://schemas.openxmlformats.org/officeDocument/2006/relationships/slideLayout" Target="../slideLayouts/slideLayout309.xml"/><Relationship Id="rId19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Relationship Id="rId14" Type="http://schemas.openxmlformats.org/officeDocument/2006/relationships/slideLayout" Target="../slideLayouts/slideLayout313.xml"/><Relationship Id="rId22" Type="http://schemas.openxmlformats.org/officeDocument/2006/relationships/slideLayout" Target="../slideLayouts/slideLayout321.xml"/><Relationship Id="rId27" Type="http://schemas.openxmlformats.org/officeDocument/2006/relationships/image" Target="../media/image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922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30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503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68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4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28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3.png"/><Relationship Id="rId11" Type="http://schemas.openxmlformats.org/officeDocument/2006/relationships/image" Target="../media/image40.png"/><Relationship Id="rId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image" Target="../media/image41.sv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3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microsoft.com/office/2007/relationships/hdphoto" Target="../media/hdphoto7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microsoft.com/office/2007/relationships/hdphoto" Target="../media/hdphoto7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microsoft.com/office/2007/relationships/hdphoto" Target="../media/hdphoto7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9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4" Type="http://schemas.openxmlformats.org/officeDocument/2006/relationships/image" Target="../media/image45.png"/><Relationship Id="rId9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gif"/><Relationship Id="rId5" Type="http://schemas.openxmlformats.org/officeDocument/2006/relationships/image" Target="../media/image54.png"/><Relationship Id="rId10" Type="http://schemas.openxmlformats.org/officeDocument/2006/relationships/image" Target="../media/image40.png"/><Relationship Id="rId4" Type="http://schemas.openxmlformats.org/officeDocument/2006/relationships/image" Target="../media/image53.png"/><Relationship Id="rId9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1AC5AC-0EE9-5037-D338-576E0966C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" b="371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7E877-ADD4-6088-962B-9BF25399A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330" y="4822215"/>
            <a:ext cx="2267339" cy="66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1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انشغال المتعلمين بأنشطة المراجعة يتم تمرير روائز الطلاقة و التحدث فرديا؛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الرابع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الحصص لتقديم أنشطة الأسبوع و المراجعة والتوليف؛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تمرر روائز الطلاقة و التحدث خلال جلسة واحدة؛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الرابع</a:t>
            </a:r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  <a:solidFill>
            <a:srgbClr val="AFABAB"/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endParaRPr lang="fr-FR" sz="1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 إنتاج كتابي</a:t>
            </a:r>
            <a:endParaRPr lang="fr-FR" sz="1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 إنتاج 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وفهم/ لغة وإنتاج كتابي)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</a:t>
            </a:r>
            <a:r>
              <a:rPr lang="ar-MA" sz="1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النراكيب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D51D78-3332-9144-E6F5-4827F03EBFD1}"/>
              </a:ext>
            </a:extLst>
          </p:cNvPr>
          <p:cNvGrpSpPr/>
          <p:nvPr/>
        </p:nvGrpSpPr>
        <p:grpSpPr>
          <a:xfrm flipH="1">
            <a:off x="4716000" y="1927288"/>
            <a:ext cx="3780000" cy="1332000"/>
            <a:chOff x="4716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04C89AE-B511-BD94-1674-D02C373189CE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FB530D8C-FC52-3354-93A1-0CEB003027AA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D8B9F307-AC3E-6159-64B8-7864898148EB}"/>
              </a:ext>
            </a:extLst>
          </p:cNvPr>
          <p:cNvSpPr txBox="1">
            <a:spLocks/>
          </p:cNvSpPr>
          <p:nvPr/>
        </p:nvSpPr>
        <p:spPr>
          <a:xfrm>
            <a:off x="4909142" y="2378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/ الأساليب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 </a:t>
            </a:r>
          </a:p>
        </p:txBody>
      </p:sp>
    </p:spTree>
    <p:extLst>
      <p:ext uri="{BB962C8B-B14F-4D97-AF65-F5344CB8AC3E}">
        <p14:creationId xmlns:p14="http://schemas.microsoft.com/office/powerpoint/2010/main" val="205610178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يومياتي في الكتابة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كتابة نص حجاجي.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648602" y="3380220"/>
            <a:ext cx="19592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تقويم مكتسبات المرحلة الخامسة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25956" y="4668066"/>
            <a:ext cx="1332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و التحدث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9F352C-9DC6-758A-1FAB-67FC87CBE3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746" y="3254851"/>
            <a:ext cx="417084" cy="4801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208B0D-AA60-549A-19B9-6C6D34F63A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993" y="4518337"/>
            <a:ext cx="397379" cy="48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حجة مؤيدة أو حجة معارضة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055981" y="4174132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حجاجي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DEEC6C8-C438-D299-E2CD-DB5569B778DF}"/>
              </a:ext>
            </a:extLst>
          </p:cNvPr>
          <p:cNvSpPr>
            <a:spLocks/>
          </p:cNvSpPr>
          <p:nvPr/>
        </p:nvSpPr>
        <p:spPr>
          <a:xfrm>
            <a:off x="414542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يومياتي في الكتابة. 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BB1607-5A1C-A509-376E-FA1D14BCD598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CEB7DF-3266-9B73-CF64-3C97F427818C}"/>
              </a:ext>
            </a:extLst>
          </p:cNvPr>
          <p:cNvSpPr>
            <a:spLocks/>
          </p:cNvSpPr>
          <p:nvPr/>
        </p:nvSpPr>
        <p:spPr>
          <a:xfrm>
            <a:off x="4164806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887FB-EC80-E7D5-5D04-23C301CE4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B8AE95F4-0DA2-C4F4-6D99-E5938CF97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أنواع الحجج التي درسناها, ما المقصود بحجج مؤيدة ؟ ما المقصود بحجج معارضة؟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491826-88E3-61F4-0FD4-88E69096241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0009B8-BBBA-3E5A-D02F-A0E46862F29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1CCDC8-3583-F33A-E067-BA91B302AB0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52D8A5B-8316-8C50-4897-EC16F5D8F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D187576-8EB7-CEC5-09B2-C5A8915AD3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7DC5A7-0CB5-EA29-C638-5952FBB06B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7E76461-70A7-CD6C-10BA-A756DEF1FF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35495C-530D-5CBB-0948-605EFF8960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99F4B03-A9A2-EE5E-ABE4-0F958E1EC758}"/>
              </a:ext>
            </a:extLst>
          </p:cNvPr>
          <p:cNvSpPr txBox="1"/>
          <p:nvPr/>
        </p:nvSpPr>
        <p:spPr>
          <a:xfrm>
            <a:off x="606490" y="2883979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أَنْواعُ  ٱلْحُجَــــــــــــــــجِ.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DDB38E4-2664-D601-3899-9D61F901B758}"/>
              </a:ext>
            </a:extLst>
          </p:cNvPr>
          <p:cNvSpPr txBox="1"/>
          <p:nvPr/>
        </p:nvSpPr>
        <p:spPr>
          <a:xfrm>
            <a:off x="4933622" y="476291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حُجَجٌ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435C1288-28DF-591F-7396-1CBD49D402F2}"/>
              </a:ext>
            </a:extLst>
          </p:cNvPr>
          <p:cNvSpPr txBox="1"/>
          <p:nvPr/>
        </p:nvSpPr>
        <p:spPr>
          <a:xfrm>
            <a:off x="606490" y="476291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ABF7EBDD-EB0D-E4A3-8473-631536B4D638}"/>
              </a:ext>
            </a:extLst>
          </p:cNvPr>
          <p:cNvSpPr/>
          <p:nvPr/>
        </p:nvSpPr>
        <p:spPr>
          <a:xfrm rot="16200000">
            <a:off x="4450679" y="2132572"/>
            <a:ext cx="438411" cy="4471793"/>
          </a:xfrm>
          <a:prstGeom prst="rightBrace">
            <a:avLst/>
          </a:prstGeom>
          <a:ln>
            <a:solidFill>
              <a:srgbClr val="424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B0738-41DE-B3A7-9FF6-66878ADAC979}"/>
              </a:ext>
            </a:extLst>
          </p:cNvPr>
          <p:cNvSpPr>
            <a:spLocks/>
          </p:cNvSpPr>
          <p:nvPr/>
        </p:nvSpPr>
        <p:spPr>
          <a:xfrm>
            <a:off x="425287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660615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9DB09-94DE-BD7A-5A1F-FAB2CEA58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8AF34A77-B8CD-13FC-7237-37DA54BA6ADD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97964DE-DD1E-83FE-73A8-9CAEC7C91103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B8C6703-EC0B-3FD4-3C87-4C253CA1AC8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93EA012-F145-BC1C-75F1-F80900864D75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7793BC4D-430B-CFB4-F0B1-2A32C5D23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B73BA7A1-7090-CBC5-346D-A53B9F359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72645B13-0C02-33C8-B2F6-D5E7235B8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8C614310-69F2-DE83-70FF-DEEDA56CF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A6EC5BA-67AF-16FC-3DFB-9DC24DFBC9C7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E36B8149-300D-DE53-E7E7-62222694D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C927DA64-0BC0-5E2F-CF33-0FCE6FEB6FC5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40B1F823-C96F-AB43-8891-CD0463DACEDA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B47C478-1C9D-F7DA-ACE4-F0C93D1891F8}"/>
              </a:ext>
            </a:extLst>
          </p:cNvPr>
          <p:cNvSpPr txBox="1"/>
          <p:nvPr/>
        </p:nvSpPr>
        <p:spPr>
          <a:xfrm>
            <a:off x="1380562" y="4739507"/>
            <a:ext cx="638287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أَسْتَخْدِمُها لِإِثْباتِ صِحَّةِ مَوْقِفي وَرَأْيي.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CE87F6-9CBB-3663-1829-8317B781DCE3}"/>
              </a:ext>
            </a:extLst>
          </p:cNvPr>
          <p:cNvSpPr>
            <a:spLocks/>
          </p:cNvSpPr>
          <p:nvPr/>
        </p:nvSpPr>
        <p:spPr>
          <a:xfrm>
            <a:off x="4723486" y="1085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725658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1FE0D-3EF3-8793-088E-1C0158759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F1FC023-3AD8-1E0A-9D43-C7F9E43778C9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00824EA-5F9A-C312-8D45-BC7F74251D42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244F29A-F264-78F1-A64F-DBDADC79E38F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7A6C9E1-CBF4-5FF5-990B-DCC8BFD1EFE6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9CA8BA33-A2A9-BADB-CA99-41ABE607F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B69C9A2B-BA68-8C8C-3281-6FD14F7E3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26D22120-3F64-6C3C-B729-B68368172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5C2747DE-5B30-9801-C3AB-86AFB500B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915BE4F-2A44-0BCB-6749-1B06F7B80CDC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A390256B-27F3-17A3-91D7-CF546D7695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2111127-C5F4-4CDD-335A-9305750AB813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E6DEABDB-68F3-792E-7C8A-3365AA9E98C0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A38C453D-8EEF-2924-6365-31AE933F96F7}"/>
              </a:ext>
            </a:extLst>
          </p:cNvPr>
          <p:cNvSpPr txBox="1"/>
          <p:nvPr/>
        </p:nvSpPr>
        <p:spPr>
          <a:xfrm>
            <a:off x="476250" y="4739507"/>
            <a:ext cx="8191500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أَسْتَخْدِمُها لِبَيانِ نُقَطِ ٱلضَّعْفِ أَوِ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ٱلثَّغَراتِ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في مَوْقِفٍ مُخالِفٍ.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C19FF5-D173-4504-A87E-4B22094881E8}"/>
              </a:ext>
            </a:extLst>
          </p:cNvPr>
          <p:cNvSpPr>
            <a:spLocks/>
          </p:cNvSpPr>
          <p:nvPr/>
        </p:nvSpPr>
        <p:spPr>
          <a:xfrm>
            <a:off x="4683113" y="960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830768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الوضعية 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B9D57D2-A6A1-5929-816C-BDC62E67CD3A}"/>
              </a:ext>
            </a:extLst>
          </p:cNvPr>
          <p:cNvSpPr txBox="1"/>
          <p:nvPr/>
        </p:nvSpPr>
        <p:spPr>
          <a:xfrm>
            <a:off x="533975" y="1795255"/>
            <a:ext cx="80760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اِقْتَرَحَتْ إِدارَةُ ٱلْمَدْرَسَةِ غَرْسَ أَشْجارٍ جَديدَةٍ في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ٱلسّاحَةِ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فَبَيْنَما أَيَّدَ بَعْضُ ٱلتَّلاميذِ هَذا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عارَضَهُ آخَرونَ.</a:t>
            </a:r>
          </a:p>
          <a:p>
            <a:pPr marR="0" lvl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 ماذا عَنْكَ؟ ما رَأْيَكَ في هَذا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؟ هَلْ تُؤَيِّدُهُ أَمْ تُعارِضُهُ؟</a:t>
            </a:r>
          </a:p>
          <a:p>
            <a:pPr marR="0" lvl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- عَلِّلْ جَوابَكَ بِحُجَّةٍ واحِدَةٍ مُؤَيِّدَةٍ أَوْ مُعارِضَةٍ.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3B4E8B-CB7D-F3B5-6C23-253550123882}"/>
              </a:ext>
            </a:extLst>
          </p:cNvPr>
          <p:cNvSpPr>
            <a:spLocks/>
          </p:cNvSpPr>
          <p:nvPr/>
        </p:nvSpPr>
        <p:spPr>
          <a:xfrm>
            <a:off x="4121452" y="1103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0C18B-D557-C650-9E8F-50FEF9131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64F434D1-B939-5CAB-391F-C6BD0E7D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على دفاتركم.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F396A7-A1DE-0AFD-77DD-FCADE647501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97BF81-95C2-50A0-85D8-571D848E2C1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C313A0-0FFA-601B-017C-B70E9C462FA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B2F828-B4EF-8271-D123-AFB782AE1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901221-17CC-7870-FFD9-1B4AE6674D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ECB1AD-4D77-2C78-E3D6-FD8BF118A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34C491-AA89-AB40-4704-10A38D732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065EB050-7E17-93D9-B36D-8FA145A781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3FC4685-6F0E-7CD0-19E9-58C77E1F9A3C}"/>
              </a:ext>
            </a:extLst>
          </p:cNvPr>
          <p:cNvSpPr txBox="1"/>
          <p:nvPr/>
        </p:nvSpPr>
        <p:spPr>
          <a:xfrm>
            <a:off x="533975" y="1795255"/>
            <a:ext cx="80760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اِقْتَرَحَتْ إِدارَةُ ٱلْمَدْرَسَةِ غَرْسَ أَشْجارٍ جَديدَةٍ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ٱلسّاحَةِ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فَبَيْنَما أَيَّدَ بَعْضُ ٱلتَّلاميذِ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عارَضَهُ آخَرونَ.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 ماذا عَنْكَ؟ ما رَأْيَكَ في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؟ هَلْ تُؤَيِّدُهُ أَمْ تُعارِضُهُ؟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- عَلِّلْ جَوابَكَ بِحُجَّةٍ واحِدَةٍ مُؤَيِّدَةٍ أَوْ مُعارِضَةٍ.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9A8B6A-0EA8-AE9D-C0AD-83F8472419B3}"/>
              </a:ext>
            </a:extLst>
          </p:cNvPr>
          <p:cNvSpPr>
            <a:spLocks/>
          </p:cNvSpPr>
          <p:nvPr/>
        </p:nvSpPr>
        <p:spPr>
          <a:xfrm>
            <a:off x="4157031" y="16286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354394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5 دقائق للإنجاز.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216EE7-D3FE-4E8F-C617-80B4FD8FB615}"/>
              </a:ext>
            </a:extLst>
          </p:cNvPr>
          <p:cNvSpPr txBox="1"/>
          <p:nvPr/>
        </p:nvSpPr>
        <p:spPr>
          <a:xfrm>
            <a:off x="533975" y="1795255"/>
            <a:ext cx="80760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اِقْتَرَحَتْ إِدارَةُ ٱلْمَدْرَسَةِ غَرْسَ أَشْجارٍ جَديدَةٍ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ٱلسّاحَةِ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فَبَيْنَما أَيَّدَ بَعْضُ ٱلتَّلاميذِ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عارَضَهُ آخَرونَ.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 ماذا عَنْكَ؟ ما رَأْيَكَ في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؟ هَلْ تُؤَيِّدُهُ أَمْ تُعارِضُهُ؟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- عَلِّلْ جَوابَكَ بِحُجَّةٍ واحِدَةٍ مُؤَيِّدَةٍ أَوْ مُعارِضَةٍ.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162CC2-3EB8-4AFA-3C3B-24FA7C4417A1}"/>
              </a:ext>
            </a:extLst>
          </p:cNvPr>
          <p:cNvSpPr>
            <a:spLocks/>
          </p:cNvSpPr>
          <p:nvPr/>
        </p:nvSpPr>
        <p:spPr>
          <a:xfrm>
            <a:off x="4118472" y="1103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531A-7E9F-1BB8-683E-3A97FF89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F309B634-3CC1-E8F1-5BAF-EF036F0A3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إنجازه؟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AE5AE6-9CD5-6841-826C-80EA172F305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F319A-EE46-D1F5-B398-293A31362D1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472B9-DD16-AB5E-3785-BD97A5A65C1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396E257-2E2E-6C15-D730-95A859E98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92C296-D872-664B-443B-47DB63E8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479927-E027-0D6A-6F4F-B7A91BA305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70B93A-BF77-3728-BB7E-AD1DAAD99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3477DF6E-F90D-7FDF-36EC-0DFEA9640C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0FE0F5-E865-C3A4-77EA-768F583AAF81}"/>
              </a:ext>
            </a:extLst>
          </p:cNvPr>
          <p:cNvSpPr txBox="1"/>
          <p:nvPr/>
        </p:nvSpPr>
        <p:spPr>
          <a:xfrm>
            <a:off x="533975" y="1795255"/>
            <a:ext cx="80760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اِقْتَرَحَتْ إِدارَةُ ٱلْمَدْرَسَةِ غَرْسَ أَشْجارٍ جَديدَةٍ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ٱلسّاحَةِ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فَبَيْنَما أَيَّدَ بَعْضُ ٱلتَّلاميذِ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عارَضَهُ آخَرونَ.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 ماذا عَنْكَ؟ ما رَأْيَكَ في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ٱلاِقْتِراحِ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؟ هَلْ تُؤَيِّدُهُ أَمْ تُعارِضُهُ؟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- عَلِّلْ جَوابَكَ بِحُجَّةٍ واحِدَةٍ مُؤَيِّدَةٍ أَوْ مُعارِضَةٍ.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F3C0F1-43E7-0110-48B2-20A872C8D2B3}"/>
              </a:ext>
            </a:extLst>
          </p:cNvPr>
          <p:cNvSpPr>
            <a:spLocks/>
          </p:cNvSpPr>
          <p:nvPr/>
        </p:nvSpPr>
        <p:spPr>
          <a:xfrm>
            <a:off x="4143463" y="1103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76531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D0E8F-5C3D-E827-220E-374C3963A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8C9C028-E21F-85F8-5EEC-E6F0F7E0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؟ من يقرأ؟  صححوا.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92CE57-A8E7-5CC4-7007-6E2282252A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1722EB-94E4-F1A1-517E-32A7CCBD415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58D0C4-8EFE-32A6-A851-14DF71E3E6A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C2F0ABB-101B-F6E2-CF7F-DCA438E80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B34A5F-4CFC-66BA-16EA-EB34CA6E84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E86B17-924A-F68B-1E8A-93BB203D6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9C6D6A4-7823-46F4-9B63-F1AA4CE36E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853BC6E6-8C39-CACF-40EB-AFB9CB662A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1F1018-4016-C906-D0A4-22606D6B9822}"/>
              </a:ext>
            </a:extLst>
          </p:cNvPr>
          <p:cNvSpPr txBox="1"/>
          <p:nvPr/>
        </p:nvSpPr>
        <p:spPr>
          <a:xfrm>
            <a:off x="562938" y="1899287"/>
            <a:ext cx="82613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أُؤَيِّد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ٱلاِقْتِراحَ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لِأَنَّ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غَرْسَ ٱلْأَشْجارِ في ساحَةِ ٱلْمَدْرَسَةِ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يُساهِمُ في تَجْميلِها وَتَوْفيرِ ٱلظِّلِّ لِلتَّلاميذِ أَثْناءَ فَتراتِ ٱلاِسْتِراحَةِ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64D8E3-B289-05F7-BE07-4B7A1F8C5C1D}"/>
              </a:ext>
            </a:extLst>
          </p:cNvPr>
          <p:cNvSpPr txBox="1"/>
          <p:nvPr/>
        </p:nvSpPr>
        <p:spPr>
          <a:xfrm>
            <a:off x="610750" y="4225777"/>
            <a:ext cx="82613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أُعارِضُ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ٱلاِقْتِراحَ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لِأَنَّ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غَرْسَ عَدَدٍ كَبيرٍ مِنَ ٱلْأَشْجارِ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قَدْ يُقَلِّصُ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ٱلْمَساحَةَ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ٱلْمُخَصَّصَةَ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لِلَّعِبِ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وَٱلْأَنْشِطَةِ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ٱلرِّياضِيَّةِ.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B6AAD3-5EC1-D8C6-27C9-E4B85AF7F9DC}"/>
              </a:ext>
            </a:extLst>
          </p:cNvPr>
          <p:cNvSpPr>
            <a:spLocks/>
          </p:cNvSpPr>
          <p:nvPr/>
        </p:nvSpPr>
        <p:spPr>
          <a:xfrm>
            <a:off x="4164806" y="10927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2795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AD3BF5-ECD7-39AF-C1A9-C4AF73F82DF5}"/>
              </a:ext>
            </a:extLst>
          </p:cNvPr>
          <p:cNvSpPr txBox="1"/>
          <p:nvPr/>
        </p:nvSpPr>
        <p:spPr>
          <a:xfrm>
            <a:off x="3116422" y="16370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CCC8D76-EA61-4904-293A-3271481947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7911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6930BB-545F-6BCD-9BD8-BB8DC42D1B8A}"/>
              </a:ext>
            </a:extLst>
          </p:cNvPr>
          <p:cNvSpPr>
            <a:spLocks/>
          </p:cNvSpPr>
          <p:nvPr/>
        </p:nvSpPr>
        <p:spPr>
          <a:xfrm>
            <a:off x="4143463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نص حجاجي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المسودة الأولى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–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  <p:pic>
        <p:nvPicPr>
          <p:cNvPr id="2" name="Image 8">
            <a:extLst>
              <a:ext uri="{FF2B5EF4-FFF2-40B4-BE49-F238E27FC236}">
                <a16:creationId xmlns:a16="http://schemas.microsoft.com/office/drawing/2014/main" id="{2B890E0B-5A3C-ECFC-2176-9CD1813D7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4000" y="1159478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6631AB-3EA5-864D-6323-377EF11AED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12" y="1684751"/>
            <a:ext cx="734146" cy="84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سنشرع الآن في حصة الإنتاج الكتابي.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نواصل التدرب على كتابة نص حجاجي.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34889C4-42E4-258C-4F9A-A897AE4A2BFB}"/>
              </a:ext>
            </a:extLst>
          </p:cNvPr>
          <p:cNvSpPr txBox="1"/>
          <p:nvPr/>
        </p:nvSpPr>
        <p:spPr>
          <a:xfrm>
            <a:off x="2609748" y="3120684"/>
            <a:ext cx="4134354" cy="1090041"/>
          </a:xfrm>
          <a:prstGeom prst="roundRect">
            <a:avLst>
              <a:gd name="adj" fmla="val 3827"/>
            </a:avLst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نَـــــصٍّ حِجــــاجِـــيٍّ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0BDC5E-0DDA-B478-B0C2-0372A1928882}"/>
              </a:ext>
            </a:extLst>
          </p:cNvPr>
          <p:cNvSpPr>
            <a:spLocks/>
          </p:cNvSpPr>
          <p:nvPr/>
        </p:nvSpPr>
        <p:spPr>
          <a:xfrm>
            <a:off x="413537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58A6-DD23-E51D-C313-364DD7DCB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D234A0E-9AE5-D610-8381-C352C97B0A04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. ما خطوات كتابة الحجج التي تعرفنا عليها؟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11180F-46C7-B992-61BB-964D91D5F19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A006FB7-09BF-DABC-711E-DC1162934B85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DA2AEC2-F937-BB2B-4B91-812DBF8D795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C67A210-089E-F074-C208-B9456B641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D4A26FFF-A730-6D86-3029-E2AD9266B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5D52DA21-B173-B39D-6A4B-C9F05D5BF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A72B32F7-6210-720F-5448-BEF1D1938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DF9D1F-7B2D-BD8E-879C-1E340F1C9F49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1ECE04-F73A-5930-B3A2-55A0545C369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3B21C0A0-9ED7-7F29-2DE7-0B235A1169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6FEE1AD-0202-AF99-48E2-E41BBDBEE098}"/>
              </a:ext>
            </a:extLst>
          </p:cNvPr>
          <p:cNvSpPr txBox="1"/>
          <p:nvPr/>
        </p:nvSpPr>
        <p:spPr>
          <a:xfrm>
            <a:off x="606490" y="332130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كِتابَـــــــــــةُ ٱلْحُجَــــــــــــــــجِ.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893779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DDA2-A61A-66F4-77F1-5B5914614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3A0924-716E-7056-7C76-4C48EE892502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6104E6C-AF21-6407-790D-A520A611AB9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0F4755-559F-E840-5973-758C37A7C8E4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DD91FD-D9F7-0545-1674-2B23D75B3C07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1205C12-A8F7-9BFE-A7DA-E57F17DF5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29E03B5-8CC3-D805-9B14-006E8603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4F2B19-255A-0A6E-7539-93343D90F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38533F-06E5-A980-38C5-8BBD8D1C2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AB6304-0A21-FE2A-BDBE-E6B9303A979D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7B5FC9-AC5D-8A92-8C1E-0884F731FB9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E967D0D3-6D54-1C6E-3E61-378D802C2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0FD23BE-F526-05FE-7B72-452CE3F1528F}"/>
              </a:ext>
            </a:extLst>
          </p:cNvPr>
          <p:cNvSpPr txBox="1"/>
          <p:nvPr/>
        </p:nvSpPr>
        <p:spPr>
          <a:xfrm>
            <a:off x="549797" y="2001013"/>
            <a:ext cx="682030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أُحَدِّدُ ٱلْفِكْرَةَ ٱلَّتي أُريدُ تَقْديمَها.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C327B2A-D09F-8708-F7D7-108FA55369D2}"/>
              </a:ext>
            </a:extLst>
          </p:cNvPr>
          <p:cNvSpPr txBox="1"/>
          <p:nvPr/>
        </p:nvSpPr>
        <p:spPr>
          <a:xfrm>
            <a:off x="7758693" y="2009049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88BEBA7-1E15-FE9B-9ABF-D2FAC37F8FB1}"/>
              </a:ext>
            </a:extLst>
          </p:cNvPr>
          <p:cNvSpPr txBox="1"/>
          <p:nvPr/>
        </p:nvSpPr>
        <p:spPr>
          <a:xfrm>
            <a:off x="592159" y="3106978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أُبْدي رَأْيي   حَوْلَ ٱلْفِكْرَةِ (مُتَّفِقٌ / غَيْرُ مُتَّفِقٍ).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16E35E5-97FD-F801-45C4-8AFFF1EB19B8}"/>
              </a:ext>
            </a:extLst>
          </p:cNvPr>
          <p:cNvSpPr txBox="1"/>
          <p:nvPr/>
        </p:nvSpPr>
        <p:spPr>
          <a:xfrm>
            <a:off x="7758693" y="3115014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C0A00C7-0406-CFCD-F1A2-0E5704CABD87}"/>
              </a:ext>
            </a:extLst>
          </p:cNvPr>
          <p:cNvSpPr txBox="1"/>
          <p:nvPr/>
        </p:nvSpPr>
        <p:spPr>
          <a:xfrm>
            <a:off x="530103" y="4253303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أُبْرِزُ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ٱلْأسْبابَ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تُعَزِّزُ مَوْقِفي.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15AFFA12-3DCE-F7AB-2C0F-C6453DC4A464}"/>
              </a:ext>
            </a:extLst>
          </p:cNvPr>
          <p:cNvSpPr txBox="1"/>
          <p:nvPr/>
        </p:nvSpPr>
        <p:spPr>
          <a:xfrm>
            <a:off x="7696637" y="4261339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E07F006-DBF0-8693-95CF-440BDC39DD77}"/>
              </a:ext>
            </a:extLst>
          </p:cNvPr>
          <p:cNvSpPr txBox="1"/>
          <p:nvPr/>
        </p:nvSpPr>
        <p:spPr>
          <a:xfrm>
            <a:off x="530103" y="5399628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أَسْتَشْهِدُ بِأَمْثِلَةٍ وَمَعْلوماتٍ مُقْنِعَةٍ.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DBC36EA-F968-BE71-4729-EDD05B0B436A}"/>
              </a:ext>
            </a:extLst>
          </p:cNvPr>
          <p:cNvSpPr txBox="1"/>
          <p:nvPr/>
        </p:nvSpPr>
        <p:spPr>
          <a:xfrm>
            <a:off x="7696637" y="5407664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6899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942B4-D313-2485-F5AE-F14E35F0A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7B11B64-4587-7D25-03F3-4BE7D26B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بعناصر النص الحجاجي . ماذا نكتب في المقدمة و العرض و الخاتمة؟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D96069-864E-8525-1FB7-68A057B3169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47C479-DA2C-61CD-5A8B-24E4AB392DBE}"/>
              </a:ext>
            </a:extLst>
          </p:cNvPr>
          <p:cNvSpPr>
            <a:spLocks/>
          </p:cNvSpPr>
          <p:nvPr/>
        </p:nvSpPr>
        <p:spPr>
          <a:xfrm>
            <a:off x="4221215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2D1D36-0B59-D849-0491-CD45216CCAF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A5977BA-E7D6-6E3F-24C1-050369C5EB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CD482D-EBEA-DD91-B32D-2768D09F93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030F75-56E4-A572-5D99-27AA672404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D830F2-3A83-372F-60D6-4B7ED85E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63EB04-CED7-4C77-818B-A39E6D29D0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C312D85-9136-D75F-53A1-0F93E72E44D3}"/>
              </a:ext>
            </a:extLst>
          </p:cNvPr>
          <p:cNvSpPr txBox="1"/>
          <p:nvPr/>
        </p:nvSpPr>
        <p:spPr>
          <a:xfrm>
            <a:off x="2572425" y="3269974"/>
            <a:ext cx="4134354" cy="1004286"/>
          </a:xfrm>
          <a:prstGeom prst="roundRect">
            <a:avLst>
              <a:gd name="adj" fmla="val 3827"/>
            </a:avLst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اَلنَّـــــصُّ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ٱلْحِجــــاجِـــيُّ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E1BCB5-9381-3314-D9EB-F9C0E4A530BB}"/>
              </a:ext>
            </a:extLst>
          </p:cNvPr>
          <p:cNvSpPr>
            <a:spLocks/>
          </p:cNvSpPr>
          <p:nvPr/>
        </p:nvSpPr>
        <p:spPr>
          <a:xfrm>
            <a:off x="241491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17529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1F5B-7822-2EC9-767B-D043AF3EB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3FBDBB2-BB57-46CE-B650-0E3EF3D0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BE7B3D-651A-6CA7-3455-8A52C14BB15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57EFC-7CE1-08DF-B98C-5319DD1C24ED}"/>
              </a:ext>
            </a:extLst>
          </p:cNvPr>
          <p:cNvSpPr>
            <a:spLocks/>
          </p:cNvSpPr>
          <p:nvPr/>
        </p:nvSpPr>
        <p:spPr>
          <a:xfrm>
            <a:off x="422121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BD408-22FD-EDA3-6E01-E9F9F261859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91F0511-3D4D-E856-5798-C3170088BF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A2305B-67DE-C39F-7D19-04EAF52FC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02D457-B290-EB68-BF14-592342F684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F863E1-3DF3-B75F-A5EA-788E35993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5EBEB5-DB07-A2EB-D40F-9734C9F699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CDA3C5-C221-9846-CD89-E87DA25161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4" y="2879690"/>
            <a:ext cx="8279774" cy="26700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8836A8-AEB9-55C5-713F-C931436E5486}"/>
              </a:ext>
            </a:extLst>
          </p:cNvPr>
          <p:cNvSpPr>
            <a:spLocks/>
          </p:cNvSpPr>
          <p:nvPr/>
        </p:nvSpPr>
        <p:spPr>
          <a:xfrm>
            <a:off x="244852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92740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2D0E4-70BA-9B32-7D7A-D54E98F9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75758C8-FD2A-C820-AC7B-445A5C9E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04" y="80486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 الصفحة 173 . من يقرأ وضعية الإنتاج؟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7C4D84-1B15-D923-4316-14CDC0178FC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E0D211-D40D-1507-99EE-4D5ED288B83F}"/>
              </a:ext>
            </a:extLst>
          </p:cNvPr>
          <p:cNvSpPr>
            <a:spLocks/>
          </p:cNvSpPr>
          <p:nvPr/>
        </p:nvSpPr>
        <p:spPr>
          <a:xfrm>
            <a:off x="4154203" y="12358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4BEC4-C1EC-334C-0B28-A6FFD31F673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EE15233-3FBE-43BC-FBF7-92C0FEC17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77D271-FD7D-2838-53EE-B3FDE4244C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AB60C-273F-BCBB-3D93-50C415D8C5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AB2540-B0FB-5E21-A047-8E49E33E4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C3394-CAD6-C4CE-8256-DC0547C2A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1416CA-CAFB-95D7-2D92-846E8916A7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0456" y="1416867"/>
            <a:ext cx="3593594" cy="52884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51318B-4685-93C1-510E-981A71060CA0}"/>
              </a:ext>
            </a:extLst>
          </p:cNvPr>
          <p:cNvSpPr>
            <a:spLocks/>
          </p:cNvSpPr>
          <p:nvPr/>
        </p:nvSpPr>
        <p:spPr>
          <a:xfrm>
            <a:off x="2448520" y="15500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213045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59" y="828000"/>
            <a:ext cx="721069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15 دقيقة للإنجاز. استعينوا بعناصر التصميم. سأضع رموزا تساعدكم على التصحيح. 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4154203" y="1077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FFB445-637B-F381-4A40-34C2AC828F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798" y="2448564"/>
            <a:ext cx="7210691" cy="990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E635C1-38B0-75EC-884D-B1478FEAD1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3943194"/>
            <a:ext cx="8157075" cy="105185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9E9A9AD-93C9-7F88-F21B-B89AC586637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FD2F4-E2D3-3D9F-2764-C70AF050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C7F010C-8304-4279-0159-53BA25B8F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59" y="828000"/>
            <a:ext cx="721069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 بعض الأخطاء  على السبورة  (نحوية – صرفية – إملائية – علامات ترقيم – غموض في المعنى...)لاستثمارها في التصحيح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9BE56-80E5-B0F2-E006-5AB50DA2600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36AF40-3E39-7987-58AC-1D48B6ED3263}"/>
              </a:ext>
            </a:extLst>
          </p:cNvPr>
          <p:cNvSpPr>
            <a:spLocks/>
          </p:cNvSpPr>
          <p:nvPr/>
        </p:nvSpPr>
        <p:spPr>
          <a:xfrm>
            <a:off x="4154203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A219CE-58F0-F068-F26C-A05DEF5DDBE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3F6C875-16EF-D92B-205A-1C6FBD0F5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407C18-965E-BCB0-C71E-7972BE7847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18C6B-10FC-FFDA-B626-4A5FBDE0CE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EF9646-C0B7-9E7B-B5B9-AA8FB372C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64E49AD5-D868-B612-3C7B-6463F7C801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1D303A-5ED7-4AD4-9744-FFD0E1700D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798" y="2448564"/>
            <a:ext cx="7210691" cy="990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CD7023-813C-0CEF-7C6A-A7A8195222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3943194"/>
            <a:ext cx="8157075" cy="10518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E965CF9-D01A-2EB3-4474-BA237BEC341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032003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1B26-3607-E74F-0A90-4FBC5F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88083691-3BFB-E340-BF7A-C9C0B5934AA4}"/>
              </a:ext>
            </a:extLst>
          </p:cNvPr>
          <p:cNvSpPr txBox="1"/>
          <p:nvPr/>
        </p:nvSpPr>
        <p:spPr>
          <a:xfrm>
            <a:off x="105525" y="684213"/>
            <a:ext cx="73909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برموز التصحيح و صححوا الأخطاء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نماذج من الأخطاء التي تم رصدها و يسجلها على السبورة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8E4C895-BB15-FD9A-ED72-476541D7478F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A2582F-3D2D-65BA-CCB7-06EAF228242C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D8BBE5A-1CD1-9AE3-96FF-33BE14924DFD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EBD0D76-4EE1-3C14-29A0-00AA541C8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894D1AF-E9BC-E12C-79C7-63D20AC9E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69F6DDB-D5A3-8958-423A-CD6E2E961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3266FBA-D639-D40C-1676-62137ADDA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B2B5736-AB16-FAC2-845C-1AFCED800114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DB8D71-DED4-8170-51A5-3CE40070608C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23" name="Espace réservé pour une image  18">
            <a:extLst>
              <a:ext uri="{FF2B5EF4-FFF2-40B4-BE49-F238E27FC236}">
                <a16:creationId xmlns:a16="http://schemas.microsoft.com/office/drawing/2014/main" id="{F0C5F7D4-0BAA-29F9-3DF1-9C5B6DB357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443C7D-6A30-3896-DE79-8DBC620ECD08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6537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سيقوم كل منكم بتبادل إنجازه مع زميله. صححوا الأخطاء اعتمادا على التصميم ورموز التصحيح..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4221215" y="956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BE14DB-0505-004E-C290-A0BCE484F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798" y="2448564"/>
            <a:ext cx="7210691" cy="9906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264CF7-D93D-5EE1-74C1-5C9045C43D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50" y="3943194"/>
            <a:ext cx="8157075" cy="10518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8D1583-EF2E-0533-9345-53F79F6FAFF4}"/>
              </a:ext>
            </a:extLst>
          </p:cNvPr>
          <p:cNvSpPr>
            <a:spLocks/>
          </p:cNvSpPr>
          <p:nvPr/>
        </p:nvSpPr>
        <p:spPr>
          <a:xfrm>
            <a:off x="2448520" y="1541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E64-E112-0447-DD14-DA4778DE9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DCDFD550-5A93-FDE1-C871-1D790E211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7E4E683-52D8-167B-41DA-0C7EA1872A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31446CD-873E-74D7-80DA-780D47BF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الكتابة – الحصة 4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972CE40-AB4B-CD69-51B5-27BA36335116}"/>
              </a:ext>
            </a:extLst>
          </p:cNvPr>
          <p:cNvSpPr txBox="1">
            <a:spLocks/>
          </p:cNvSpPr>
          <p:nvPr/>
        </p:nvSpPr>
        <p:spPr>
          <a:xfrm>
            <a:off x="1888958" y="3158999"/>
            <a:ext cx="5343463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 نص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حجاجي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المسودة الثانية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1935BB-D758-EF84-3B41-DFF506E1271F}"/>
              </a:ext>
            </a:extLst>
          </p:cNvPr>
          <p:cNvSpPr txBox="1"/>
          <p:nvPr/>
        </p:nvSpPr>
        <p:spPr>
          <a:xfrm>
            <a:off x="2911642" y="1807822"/>
            <a:ext cx="43207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201775-C288-780B-2131-E4F9258A4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748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3586-A88F-3F20-5D7D-F98BF513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F5FC2F49-2824-1D22-D7BF-E4AB0D5C6A22}"/>
              </a:ext>
            </a:extLst>
          </p:cNvPr>
          <p:cNvSpPr txBox="1"/>
          <p:nvPr/>
        </p:nvSpPr>
        <p:spPr>
          <a:xfrm>
            <a:off x="-259297" y="93421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التذكير  برموز التصحيح  . ماذا يعني كل رمز؟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B6CC2B-E833-CE6B-7B55-E88E8477E3E1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B5B063-B33B-D0BD-6B9C-B2F4629C05FA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E9BD36-0247-4B76-151B-C17F4DA7059E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B69F0D0-70B1-00A7-E702-BE502726F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83AEB98-04EB-E5CC-6992-8A7EE9563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F0C9D09-4950-E046-1C12-5AD279B6B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F06AFD4-9B25-94C2-2277-41BC5750F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9AF9AD5-A667-8094-0F1A-183E813414E9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188010-BA8F-EC5E-91C5-18E9338D8122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</a:t>
              </a: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36A09F98-9BBB-43EA-254F-CBD67C9743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62D9097-D445-93D9-E6D7-54D32566A8B0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04040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19548-5315-DEB6-9855-F64A88FC1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5DB952D2-4AB3-7633-A2E3-26728C73D408}"/>
              </a:ext>
            </a:extLst>
          </p:cNvPr>
          <p:cNvSpPr txBox="1"/>
          <p:nvPr/>
        </p:nvSpPr>
        <p:spPr>
          <a:xfrm>
            <a:off x="-235233" y="8070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منكم يعطي مثالا عن الأخطاء ؟ كيف نصححها؟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4D202C-F73E-AA5F-0376-03A000FCD91E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6D0CA5-963C-1CA1-6251-603828640DF0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E5B1A6-D9B3-1EF3-959D-F2127D386830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AEA66DC-2DB8-E3EC-F863-7AB17F925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A567959-ADBD-E227-5961-A8ACE1F6F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F9B0472-A7A2-BC1B-BEC5-37BA2F7C3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ED3317C-3B3A-5150-75C8-1FF6B0826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14491CD-F284-C695-6184-7CCAA43BFE4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244A52B-451C-B059-0847-636AFC8C7FB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</a:t>
              </a:r>
            </a:p>
          </p:txBody>
        </p:sp>
      </p:grpSp>
      <p:pic>
        <p:nvPicPr>
          <p:cNvPr id="24" name="Espace réservé pour une image  14">
            <a:extLst>
              <a:ext uri="{FF2B5EF4-FFF2-40B4-BE49-F238E27FC236}">
                <a16:creationId xmlns:a16="http://schemas.microsoft.com/office/drawing/2014/main" id="{5384D037-9EED-9359-06CD-B4F1D5D1E6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EE89C25-A00E-3044-1669-B651AAD63DBC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20338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9F7F9-7FF9-3B57-A17D-2363487C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5A98B96E-C15B-A097-BEE2-4C28A2C78933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ستعتمدون على رموز التصحيح لتصحيح إنتاجكم. (عمل ثنائي)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F440CC-559F-6E5E-C8C1-A206C412FF5A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</a:t>
                      </a:r>
                      <a:r>
                        <a:rPr lang="ar-MA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لصَّحيحِ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  في موضعها </a:t>
                      </a:r>
                      <a:r>
                        <a:rPr lang="ar-MA" sz="2800" dirty="0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0E376614-F951-B1CE-5152-9E6025167DEC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07A6CF-ED2C-6A01-785F-DFE659658D8B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578CFB-D9C8-D1E0-4380-55A19EC2D413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CC2910-1FC8-1397-8492-558F19F60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817B97C-3AB3-E2C9-66E0-EDEA40615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231586C-8707-7AD6-9A01-0C7C569DE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08C362D-87D5-57C1-7B8E-A07A0E01B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3D8BFD-668C-E37B-6DEF-1C37C537AEC2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DEB2F0-8734-F4BB-616D-4A432DAE36D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</a:t>
              </a: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E6321748-57D6-7117-6892-1EFBD5AEA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4202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7A00D-C8B7-E151-B5ED-6A961D911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463CD738-CE17-4A91-8A6D-AEE6AC551309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الصفوف، لا تترددوا في طلب المساعدة لتصحيح أخطائكم.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B9F9DE-B643-ADC8-C22A-EA018369AEDA}"/>
              </a:ext>
            </a:extLst>
          </p:cNvPr>
          <p:cNvGraphicFramePr>
            <a:graphicFrameLocks noGrp="1"/>
          </p:cNvGraphicFramePr>
          <p:nvPr/>
        </p:nvGraphicFramePr>
        <p:xfrm>
          <a:off x="864625" y="2141778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موضعها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B40512E5-F8DD-ACD1-C1D9-94424B5475DB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13B634-4FCC-C530-3D06-AE5F1EA96145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3510D7-986B-376C-A578-6948F35BA34E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07BBA-4447-1FC9-DD01-7456BE24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8D85F89-04F0-4FED-6916-5671909B1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D3D27B1-885A-1259-86E2-BB15C34FD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46C3DA-6A13-FCD6-0376-3E20AEA4C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D029AB-58CC-F16D-C5A3-8280E060E8DA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93A83A3-A17C-954D-9A1F-B802FE8D3C7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24" name="Espace réservé pour une image  18">
            <a:extLst>
              <a:ext uri="{FF2B5EF4-FFF2-40B4-BE49-F238E27FC236}">
                <a16:creationId xmlns:a16="http://schemas.microsoft.com/office/drawing/2014/main" id="{CED3F57B-3E4F-42D9-4137-05EA11FBA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8573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0E38D-C844-F636-D71E-23EC639B1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30707DE8-24E0-655C-6A30-BD5B2D4541EC}"/>
              </a:ext>
            </a:extLst>
          </p:cNvPr>
          <p:cNvSpPr txBox="1"/>
          <p:nvPr/>
        </p:nvSpPr>
        <p:spPr>
          <a:xfrm>
            <a:off x="-240636" y="65347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سيعيد كل واحد منكم كتابة إنتاجه على دفتر القسم او ورقة مستقلة.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استعينوا بعناصر  التصحيح و شبكة التحقق الواردة في الصفحة 174.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A9F13B-5106-D3AC-57CA-30448AFAC298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6F03CB-5E8C-0836-D5C1-A21F622B0231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ED8043-C6F3-5385-028E-181F1673C6DB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D722FDF-2C91-3C95-8A17-5C1AEA5E4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202C14-90FF-AC3B-8D51-CE7BD3CC9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5E71BD5-8C9E-F9E4-A637-EA42B6DD6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B0A8373-4F64-0F2A-C55D-E36A47677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DEA0EAE-1EAC-F628-846F-9E88B1EC10A7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78F65B0-36C2-564C-8A9D-3E97B95CBEBD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25" name="Espace réservé pour une image  18">
            <a:extLst>
              <a:ext uri="{FF2B5EF4-FFF2-40B4-BE49-F238E27FC236}">
                <a16:creationId xmlns:a16="http://schemas.microsoft.com/office/drawing/2014/main" id="{ACDD4537-9879-A0F6-BCF1-39160C1E2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65DE7D-7418-83EE-7381-1114E46A7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3200" y="1572472"/>
            <a:ext cx="3270008" cy="492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0020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E362D-E464-141E-5252-F5C329A97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08865655-224A-3FBB-31CD-54AD01B16DE9}"/>
              </a:ext>
            </a:extLst>
          </p:cNvPr>
          <p:cNvSpPr txBox="1"/>
          <p:nvPr/>
        </p:nvSpPr>
        <p:spPr>
          <a:xfrm>
            <a:off x="-265688" y="78232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معكم 20دقيقة للإنجاز . أثناء ذلك نواصل تقويم الطلاقة و التحدث.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FB7043D-9E1D-DD6C-A8F1-A7B3C2498CF2}"/>
              </a:ext>
            </a:extLst>
          </p:cNvPr>
          <p:cNvGrpSpPr/>
          <p:nvPr/>
        </p:nvGrpSpPr>
        <p:grpSpPr>
          <a:xfrm>
            <a:off x="492605" y="146630"/>
            <a:ext cx="7558419" cy="307209"/>
            <a:chOff x="552763" y="126524"/>
            <a:chExt cx="7558419" cy="3072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01FFA0-59BF-DF72-37B5-84EA03989BB1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B1809-CD3C-FC2B-A79C-7C09C29743D6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902B343-8919-5EC4-9424-B27045A90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5587893-C3CB-EC5E-37B7-1BC111B9A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BCD7455-8092-C252-21F1-08D79DF61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3BA8FF2-9F47-9FE5-8A65-75705EBA6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08A287-45E3-B31A-7801-B4DAC8181A4E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83B7363-935B-A44F-FED6-0FE85673F7CC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</a:t>
              </a:r>
            </a:p>
          </p:txBody>
        </p:sp>
      </p:grpSp>
      <p:pic>
        <p:nvPicPr>
          <p:cNvPr id="25" name="Espace réservé pour une image  18">
            <a:extLst>
              <a:ext uri="{FF2B5EF4-FFF2-40B4-BE49-F238E27FC236}">
                <a16:creationId xmlns:a16="http://schemas.microsoft.com/office/drawing/2014/main" id="{BEDBB281-F84A-ED77-985A-4AFDFBF1DC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D08780-1004-C7DC-D84E-5283E652EA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3200" y="1572472"/>
            <a:ext cx="3270008" cy="492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3888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5576B9-F2A5-13CA-61E0-188C640E8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829" y="2677886"/>
            <a:ext cx="2312248" cy="266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99" y="780266"/>
            <a:ext cx="6920401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0E3069-860A-2D2C-0D33-2D5F077142E0}"/>
              </a:ext>
            </a:extLst>
          </p:cNvPr>
          <p:cNvSpPr txBox="1"/>
          <p:nvPr/>
        </p:nvSpPr>
        <p:spPr>
          <a:xfrm>
            <a:off x="387221" y="1013926"/>
            <a:ext cx="850018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ٱلْغابَاتُ ثَرْوَةً طَبيعِيَّةً مُهِمَّةً تُوَفِّرُ فَوائِدَ عَديدَةً لِلْإِنْسانِ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وَٱلْبيئَةِ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فَهِيَ تُنَقّي ٱلْهَواءَ وَتُنْتِجُ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ٱلْأُوكْسجينَ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ٱلضَّرُورِيَّ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لِلْحَياةِ، كَما تُساهِمُ في تَلْطيفِ ٱلْمُناخِ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وَٱلْحَدِّ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آثارِ ٱلتَّغَيُّراتِ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ٱلْمُناخِيَّةِ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وَتَعيشُ في ٱلْغاباتِ أَنْواعٌ كَثيرَةٌ مِنَ ٱلنَّباتاتِ وَٱلْحَيَواناتِ، مِمّا يُسْهِمُ في ٱلْحِفاظِ عَلى ٱلتَّنَوُّعِ ٱلْبِيُولُوجِيِّ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وَٱلتَّوازُنِ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ٱلْبيئِيِّ. كَما تَحْمي ٱلتُّرْبَةَ مِنَ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ٱلاِنْجِرافِ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وَتُساهِمُ في ٱلْحِفاظِ عَلى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ٱلْمَوارِدِ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ٱلْمائِيَّةِ مِنْ خِلالِ تَخْزِينِ مِياهِ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ٱلْأَمْطارِ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وَتُوَفِّرُ ٱلْغابَاتُ ٱلْخَشَبَ وَبَعْضَ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ٱلْمُنْتَجاتِ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ٱلطَّبِيعِيَّةِ، وَتُشَكِّلُ فَضاءً لِلاِسْتِجْمامِ. لِذَلِكَ يَجِبُ حِمايَتُها مِنَ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ٱلْحَرائِقِ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وَٱلْقَطْعِ ٱلْعَشْوائِيِّ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وَٱلْمُحافَظَةُ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عَلَيْها لِلْأَجْيالِ ٱلْقادِمَةِ.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إبداء الرأي و تعليله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تعليلات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 تعليلين  مناسبين.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تعليل واحد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توجيهات ونصائح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نصائح.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نصيحة واحدة.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088393"/>
            <a:ext cx="847219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أَثْناءَ فَصْلِ ٱلصَّيْفِ، يَلْعَبُ بَعْضُ ٱلْأَطْفالِ بِٱلْماءِ في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ٱلشّارِعِ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وَيُهْدِرونَ كَمِّيّاتٍ كَبيرَةً مِنْهُ.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تَحَدَّثْ عَنْ هَذِا ٱلتَّصَرُّفِ مُسْتَعيناً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بِٱلْأَسْئِلَةِ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ٱلتّالِيَةِ: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ما رَأْيُك في هَذِهِ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ٱلسُّلوكاتِ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مُتَّفِقٌ مَعَها / غَيْرُ مُتَّفِقٍ مَعَها.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لِماذا؟ أُذْكُرْ ثَلاثَةَ تَعْليلاتٍ مُوَظِّفاً أَساليبَ ٱلتَّعْليلِ ٱلْمُناسِبَةِ.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بِماذا تَنْصَحُ هَؤلاءِ ٱلْأَطْفالَ؟ أُذْكُرْ ثَلاثَ نَصائِحَ  مُناسِبَةٍ.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819700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53" y="3084221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جمع أوراق تحرير الإنتاج الكتابي قصد التصحيح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49C58D-B3CC-8804-9750-74E6517B9A51}"/>
              </a:ext>
            </a:extLst>
          </p:cNvPr>
          <p:cNvSpPr>
            <a:spLocks/>
          </p:cNvSpPr>
          <p:nvPr/>
        </p:nvSpPr>
        <p:spPr>
          <a:xfrm>
            <a:off x="4274413" y="162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21002</TotalTime>
  <Words>2120</Words>
  <Application>Microsoft Office PowerPoint</Application>
  <PresentationFormat>Affichage à l'écran (4:3)</PresentationFormat>
  <Paragraphs>446</Paragraphs>
  <Slides>53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53</vt:i4>
      </vt:variant>
    </vt:vector>
  </HeadingPairs>
  <TitlesOfParts>
    <vt:vector size="82" baseType="lpstr">
      <vt:lpstr>Wingdings</vt:lpstr>
      <vt:lpstr>Dosis ExtraBold</vt:lpstr>
      <vt:lpstr>Courier New</vt:lpstr>
      <vt:lpstr>Dosis SemiBold</vt:lpstr>
      <vt:lpstr>Aptos</vt:lpstr>
      <vt:lpstr>Arial</vt:lpstr>
      <vt:lpstr>Dosis</vt:lpstr>
      <vt:lpstr>Dosis Medium</vt:lpstr>
      <vt:lpstr>Calibri</vt:lpstr>
      <vt:lpstr>Modern Love</vt:lpstr>
      <vt:lpstr>Microsoft Uighur</vt:lpstr>
      <vt:lpstr>Calibri Light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1_ورشة الكتابة nv</vt:lpstr>
      <vt:lpstr>2_Thème Office</vt:lpstr>
      <vt:lpstr>2_Env-Enseignant</vt:lpstr>
      <vt:lpstr>1_01- نشاط اعتيادي</vt:lpstr>
      <vt:lpstr>Présentation PowerPoint</vt:lpstr>
      <vt:lpstr>Présentation PowerPoint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سنشرع في نشاط يومياتي في الكتابة. </vt:lpstr>
      <vt:lpstr>لنتذكر أنواع الحجج التي درسناها, ما المقصود بحجج مؤيدة ؟ ما المقصود بحجج معارضة؟</vt:lpstr>
      <vt:lpstr>Présentation PowerPoint</vt:lpstr>
      <vt:lpstr>Présentation PowerPoint</vt:lpstr>
      <vt:lpstr>من يقرأ الوضعية ؟</vt:lpstr>
      <vt:lpstr>أجيبوا على دفاتركم.</vt:lpstr>
      <vt:lpstr>سأمر بين الصفوف لمساعدتكم. معكم 5 دقائق للإنجاز.</vt:lpstr>
      <vt:lpstr>من يقرأ إنجازه؟</vt:lpstr>
      <vt:lpstr>إليكم نموذجا للإجابة ؟ من يقرأ؟  صححوا.</vt:lpstr>
      <vt:lpstr>الفائزون بنجمة الكتابة هم ........................................................................... </vt:lpstr>
      <vt:lpstr>ورشة الكتابة – الإنتاج الكتابي</vt:lpstr>
      <vt:lpstr> سنشرع الآن في حصة الإنتاج الكتابي.  نواصل التدرب على كتابة نص حجاجي.</vt:lpstr>
      <vt:lpstr>Présentation PowerPoint</vt:lpstr>
      <vt:lpstr>Présentation PowerPoint</vt:lpstr>
      <vt:lpstr> من يذكرنا بعناصر النص الحجاجي . ماذا نكتب في المقدمة و العرض و الخاتمة؟ </vt:lpstr>
      <vt:lpstr> من يقرأ؟</vt:lpstr>
      <vt:lpstr>خذوا كراساتكم.  الصفحة 173 . من يقرأ وضعية الإنتاج؟</vt:lpstr>
      <vt:lpstr>سأمر بين الصفوف لمساعدتكم. معكم 15 دقيقة للإنجاز. استعينوا بعناصر التصميم. سأضع رموزا تساعدكم على التصحيح. </vt:lpstr>
      <vt:lpstr>سأسجل  بعض الأخطاء  على السبورة  (نحوية – صرفية – إملائية – علامات ترقيم – غموض في المعنى...)لاستثمارها في التصحيح</vt:lpstr>
      <vt:lpstr>Présentation PowerPoint</vt:lpstr>
      <vt:lpstr>الان سيقوم كل منكم بتبادل إنجازه مع زميله. صححوا الأخطاء اعتمادا على التصميم ورموز التصحيح..</vt:lpstr>
      <vt:lpstr>ورشة الكتابة – الحصة 4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يتم جمع أوراق تحرير الإنتاج الكتابي قصد التصحيح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306</cp:revision>
  <dcterms:created xsi:type="dcterms:W3CDTF">2023-09-20T21:35:22Z</dcterms:created>
  <dcterms:modified xsi:type="dcterms:W3CDTF">2026-06-09T17:04:35Z</dcterms:modified>
</cp:coreProperties>
</file>