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1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3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4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5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  <p:sldMasterId id="2147483956" r:id="rId15"/>
    <p:sldMasterId id="2147483969" r:id="rId16"/>
  </p:sldMasterIdLst>
  <p:notesMasterIdLst>
    <p:notesMasterId r:id="rId61"/>
  </p:notesMasterIdLst>
  <p:sldIdLst>
    <p:sldId id="2147482777" r:id="rId17"/>
    <p:sldId id="2147482885" r:id="rId18"/>
    <p:sldId id="2147482629" r:id="rId19"/>
    <p:sldId id="2147482632" r:id="rId20"/>
    <p:sldId id="2147482731" r:id="rId21"/>
    <p:sldId id="2147482697" r:id="rId22"/>
    <p:sldId id="2147482705" r:id="rId23"/>
    <p:sldId id="2147482706" r:id="rId24"/>
    <p:sldId id="2147482464" r:id="rId25"/>
    <p:sldId id="2147482600" r:id="rId26"/>
    <p:sldId id="2147482602" r:id="rId27"/>
    <p:sldId id="2134807034" r:id="rId28"/>
    <p:sldId id="2134807036" r:id="rId29"/>
    <p:sldId id="2147482514" r:id="rId30"/>
    <p:sldId id="2147482702" r:id="rId31"/>
    <p:sldId id="2147482604" r:id="rId32"/>
    <p:sldId id="2147482607" r:id="rId33"/>
    <p:sldId id="2147482608" r:id="rId34"/>
    <p:sldId id="2147482609" r:id="rId35"/>
    <p:sldId id="2147482610" r:id="rId36"/>
    <p:sldId id="2147482886" r:id="rId37"/>
    <p:sldId id="2147482611" r:id="rId38"/>
    <p:sldId id="2147482779" r:id="rId39"/>
    <p:sldId id="2147482887" r:id="rId40"/>
    <p:sldId id="2147482888" r:id="rId41"/>
    <p:sldId id="2147482889" r:id="rId42"/>
    <p:sldId id="2147482891" r:id="rId43"/>
    <p:sldId id="2147482835" r:id="rId44"/>
    <p:sldId id="2147482879" r:id="rId45"/>
    <p:sldId id="2147482892" r:id="rId46"/>
    <p:sldId id="2147482893" r:id="rId47"/>
    <p:sldId id="2147482894" r:id="rId48"/>
    <p:sldId id="2147482895" r:id="rId49"/>
    <p:sldId id="2147482896" r:id="rId50"/>
    <p:sldId id="2147482897" r:id="rId51"/>
    <p:sldId id="2147482618" r:id="rId52"/>
    <p:sldId id="2147482898" r:id="rId53"/>
    <p:sldId id="2147482614" r:id="rId54"/>
    <p:sldId id="2147482899" r:id="rId55"/>
    <p:sldId id="2147482900" r:id="rId56"/>
    <p:sldId id="2147482503" r:id="rId57"/>
    <p:sldId id="2147482726" r:id="rId58"/>
    <p:sldId id="2147482628" r:id="rId59"/>
    <p:sldId id="2147482634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BAB"/>
    <a:srgbClr val="424D7C"/>
    <a:srgbClr val="EAF8FE"/>
    <a:srgbClr val="9EE0F4"/>
    <a:srgbClr val="0097B2"/>
    <a:srgbClr val="00ACA4"/>
    <a:srgbClr val="1E3F48"/>
    <a:srgbClr val="7FB9BE"/>
    <a:srgbClr val="D6E9EA"/>
    <a:srgbClr val="70B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34563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0124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62298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5604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93055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27502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63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73770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44595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00683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79741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2213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894167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501333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86074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959442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083703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88978823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457699938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342290488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7753585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80526544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341918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76232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562823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98582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705766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79900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9604716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967466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74011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2040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07047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200296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4.xml"/><Relationship Id="rId21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23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41.xml"/><Relationship Id="rId19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Relationship Id="rId22" Type="http://schemas.openxmlformats.org/officeDocument/2006/relationships/slideLayout" Target="../slideLayouts/slideLayout2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slideLayout" Target="../slideLayouts/slideLayout279.xml"/><Relationship Id="rId1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69.xml"/><Relationship Id="rId21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17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68.xml"/><Relationship Id="rId16" Type="http://schemas.openxmlformats.org/officeDocument/2006/relationships/slideLayout" Target="../slideLayouts/slideLayout282.xml"/><Relationship Id="rId20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5" Type="http://schemas.openxmlformats.org/officeDocument/2006/relationships/slideLayout" Target="../slideLayouts/slideLayout281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276.xml"/><Relationship Id="rId19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Relationship Id="rId14" Type="http://schemas.openxmlformats.org/officeDocument/2006/relationships/slideLayout" Target="../slideLayouts/slideLayout280.xml"/><Relationship Id="rId22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24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27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  <p:sldLayoutId id="2147483987" r:id="rId18"/>
    <p:sldLayoutId id="2147483988" r:id="rId19"/>
    <p:sldLayoutId id="2147483989" r:id="rId20"/>
    <p:sldLayoutId id="2147483990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37.gif"/><Relationship Id="rId4" Type="http://schemas.openxmlformats.org/officeDocument/2006/relationships/image" Target="../media/image46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8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11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8.png"/><Relationship Id="rId9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37.gif"/><Relationship Id="rId10" Type="http://schemas.openxmlformats.org/officeDocument/2006/relationships/image" Target="../media/image33.png"/><Relationship Id="rId4" Type="http://schemas.openxmlformats.org/officeDocument/2006/relationships/image" Target="../media/image59.png"/><Relationship Id="rId9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DC8BE5-6ED8-161A-BC69-CA39AB1C9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0" b="352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7E877-ADD4-6088-962B-9BF25399A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330" y="4868868"/>
            <a:ext cx="2267339" cy="66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انشغال المتعلمين بأنشطة المراجعة يتم تمرير روائز الطلاقة و التحدث فرديا؛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الرابع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الحصص لتقديم أنشطة الأسبوع و المراجعة والتوليف؛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تمرر روائز الطلاقة و التحدث خلال جلسة واحدة؛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الرابع</a:t>
            </a:r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  <a:solidFill>
            <a:srgbClr val="9EE0F4"/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 إنتاج كتابي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 إنتاج 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وفهم/ لغة وإنتاج كتابي)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D51D78-3332-9144-E6F5-4827F03EBFD1}"/>
              </a:ext>
            </a:extLst>
          </p:cNvPr>
          <p:cNvGrpSpPr/>
          <p:nvPr/>
        </p:nvGrpSpPr>
        <p:grpSpPr>
          <a:xfrm flipH="1">
            <a:off x="4716000" y="1927288"/>
            <a:ext cx="3780000" cy="1332000"/>
            <a:chOff x="4716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04C89AE-B511-BD94-1674-D02C373189CE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FB530D8C-FC52-3354-93A1-0CEB003027AA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D8B9F307-AC3E-6159-64B8-7864898148EB}"/>
              </a:ext>
            </a:extLst>
          </p:cNvPr>
          <p:cNvSpPr txBox="1">
            <a:spLocks/>
          </p:cNvSpPr>
          <p:nvPr/>
        </p:nvSpPr>
        <p:spPr>
          <a:xfrm>
            <a:off x="4909142" y="2378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/ الأساليب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 </a:t>
            </a:r>
          </a:p>
        </p:txBody>
      </p:sp>
    </p:spTree>
    <p:extLst>
      <p:ext uri="{BB962C8B-B14F-4D97-AF65-F5344CB8AC3E}">
        <p14:creationId xmlns:p14="http://schemas.microsoft.com/office/powerpoint/2010/main" val="205610178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أدوات اللغة. أساليب التعليل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مصابيح في السماء  -  قراءة وفهم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461389" y="33802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الخامسة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والتحدث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70C549-230E-3D9E-2A9A-64AE9A891B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746" y="3254851"/>
            <a:ext cx="417084" cy="48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أساليب التعليل لكتابة جمل مفيدة؛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فهم واستثمار النص الشعري؛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أدوات اللغة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8DB799-6F6A-C23A-911C-33C041ECABA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04FEDD-37E1-C2CE-8715-E4772CA0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3BC426-3C56-D531-D6BA-A1CFB4B1AA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8F3F08-8193-2352-1FA5-D70C2ABC53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E0AC1C-2085-EA5C-B14F-9F9D12A8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94FD37F-F3B4-4BD8-DFC2-FE37BCFA0AE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F2F098-3C38-86E3-5508-05484084CD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C229B-264A-15B0-2EBD-410AEA8434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312BDE-69C2-B9F0-3EF4-D20EAABB1FC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4D79D-6AF4-E245-5FDB-3EF99990948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64F48-3701-CA86-0B35-107271B8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966784-C58D-0A26-D8E1-13D053A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B6E927-2432-DC8B-4469-68DAB3F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0AF3F-AAFE-F34B-D41A-AD422E94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A35324-101F-4A52-4478-025416B020B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7B88B-E2BC-EE27-14FD-07040D8BD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07438-4638-87B0-86F0-854FA20A82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أدوات اللغة..</a:t>
            </a:r>
            <a:endParaRPr lang="fr-MA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69A96B-08FE-D1C3-E082-E0C18A5C423D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أَدَواتُ ﭐللُّغَةِ.</a:t>
            </a: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3E1327-95A1-99FF-7CD2-4666691B5467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FC728-A537-FC6E-BA13-D942B1DF04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5EAA9-F40B-C411-D6BD-4012AA6D3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8EFF9-5EB1-17E9-881A-156C6273A8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32BE61-F894-ECCD-AC30-F872A0D38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207D8-0145-BFFC-4B58-A41A3F3439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2298E-0072-36B5-D9F3-FD200B0074C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8E14A-25FB-E22A-A04F-DEC630B826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عبروا عن رأيكم في الأفكار التالية وعللوه باستعمال أساليب التعليل المناسبة.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4B62A-E881-A260-622D-8583D0DE26C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686DE62-CF5F-AE74-28D2-29F8FBEB7CA0}"/>
              </a:ext>
            </a:extLst>
          </p:cNvPr>
          <p:cNvSpPr txBox="1"/>
          <p:nvPr/>
        </p:nvSpPr>
        <p:spPr>
          <a:xfrm>
            <a:off x="414528" y="2606292"/>
            <a:ext cx="8410385" cy="3076456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طِفْلٌ يَتْرُكُ قِنّينَةً زُجاجِيَّةً عَلى شاطِئِ ﭐلْبَحْرِ. </a:t>
            </a: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............................................................................ </a:t>
            </a:r>
          </a:p>
          <a:p>
            <a:pPr marL="685800" marR="0" lvl="0" indent="-6858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عائِلَةٌ تُشْعِلُ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ﭐلنّارَ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تَحْتَ شَجَرَةٍ أَثْناءَ نُزْهَةٍ في ﭐلْغابَةِ.</a:t>
            </a:r>
          </a:p>
          <a:p>
            <a:pPr marL="685800" marR="0" lvl="0" indent="-6858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5 دقائق للإجابة.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9DB16E-B6BF-7DBC-643D-1672F41571F6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59F1F0-565D-9C51-7D1B-D1FE8265E60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4CD3FA-7F06-FE93-BD6E-73EDFEEA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D6781-92A2-724A-BEA1-AB176242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1A186-360E-27A0-D8FF-0434F620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9E47-50A1-2A45-6910-196C072E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2AA281-5E29-CB9B-0C71-7D413D3C51E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EA114B-5C25-1D14-98C9-7D39FEB319E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55075-C0B0-D264-963B-59BF420F30B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15AF61-3691-BBAA-83BE-0F2B4E7F19A5}"/>
              </a:ext>
            </a:extLst>
          </p:cNvPr>
          <p:cNvSpPr txBox="1"/>
          <p:nvPr/>
        </p:nvSpPr>
        <p:spPr>
          <a:xfrm>
            <a:off x="414528" y="2606292"/>
            <a:ext cx="8410385" cy="3076456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طِفْلٌ يَتْرُكُ قِنّينَةً زُجاجِيَّةً عَلى شاطِئِ ﭐلْبَحْرِ. </a:t>
            </a: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............................................................................ </a:t>
            </a:r>
          </a:p>
          <a:p>
            <a:pPr marL="685800" marR="0" lvl="0" indent="-6858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عائِلَةٌ تُشْعِلُ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ﭐلنّارَ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تَحْتَ شَجَرَةٍ أَثْناءَ نُزْهَةٍ في ﭐلْغابَةِ.</a:t>
            </a:r>
          </a:p>
          <a:p>
            <a:pPr marL="685800" marR="0" lvl="0" indent="-6858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هل انتم متفقون؟ من يقترح جوابا آخر.</a:t>
            </a:r>
            <a:endParaRPr lang="fr-MA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A59839-0AE5-EC75-EE22-B03A0697FBE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8DBDE7-0167-3E46-A313-58B02155D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CF4F-347B-6E98-1783-665C6F0E16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3979A-F2AD-1D0E-FE93-FB927B33B3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64922-198F-CEBA-781D-F7689DCA4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DA0C0FC-3391-ABBE-2CF1-B9D0B1BB9EF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B11E0-7586-70FC-F947-27F15D6381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1F9A9-B898-E203-4F2D-C1DD1285ABB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89856C-0389-EEE6-68B7-9FCCEC543554}"/>
              </a:ext>
            </a:extLst>
          </p:cNvPr>
          <p:cNvSpPr txBox="1"/>
          <p:nvPr/>
        </p:nvSpPr>
        <p:spPr>
          <a:xfrm>
            <a:off x="414528" y="2606292"/>
            <a:ext cx="8410385" cy="3076456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طِفْلٌ يَتْرُكُ قِنّينَةً زُجاجِيَّةً عَلى شاطِئِ ﭐلْبَحْرِ. </a:t>
            </a: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............................................................................ </a:t>
            </a:r>
          </a:p>
          <a:p>
            <a:pPr marL="685800" marR="0" lvl="0" indent="-6858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عائِلَةٌ تُشْعِلُ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ﭐلنّارَ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تَحْتَ شَجَرَةٍ أَثْناءَ نُزْهَةٍ في ﭐلْغابَةِ.</a:t>
            </a:r>
          </a:p>
          <a:p>
            <a:pPr marL="685800" marR="0" lvl="0" indent="-6858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98856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مصابيح في السماء.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نصا بعنوان مصابيح في السماء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فعلا توجد مصابيح في السماء؟</a:t>
            </a:r>
            <a:endParaRPr lang="fr-F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7">
            <a:extLst>
              <a:ext uri="{FF2B5EF4-FFF2-40B4-BE49-F238E27FC236}">
                <a16:creationId xmlns:a16="http://schemas.microsoft.com/office/drawing/2014/main" id="{37BFF0FD-13C4-B402-2FCB-E1F34D1C41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C093211-6516-B608-6B97-9793A9FBB18D}"/>
              </a:ext>
            </a:extLst>
          </p:cNvPr>
          <p:cNvSpPr txBox="1"/>
          <p:nvPr/>
        </p:nvSpPr>
        <p:spPr>
          <a:xfrm>
            <a:off x="2575251" y="3306284"/>
            <a:ext cx="42124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مَصابيحٌ في </a:t>
            </a:r>
            <a:r>
              <a:rPr lang="ar-MA" dirty="0" err="1">
                <a:sym typeface="Sakkal Majalla"/>
              </a:rPr>
              <a:t>ﭐلسَّماءِ</a:t>
            </a:r>
            <a:r>
              <a:rPr lang="ar-MA" dirty="0"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عنوان النص و الصور. لتتوقعوا مضمون النص.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652111-D6C2-EFB9-2779-A9518052191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AB72D20-7850-8006-AE33-0B462213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1B62B8-8EDC-0FA0-E718-37C98803C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01432AE-49EC-5A06-CDC4-885984FE41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40B96A-187D-CA55-8360-0B29E70FB5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7EF385B-33B4-145C-4DA6-74C467CBAAF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FDC615-8423-D954-B163-63DD3BDFAB84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79715-EF70-2C64-97A3-F8D4A52C2A6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B2FC6C0-BDDA-6D1D-A88E-7752D6FA2B99}"/>
              </a:ext>
            </a:extLst>
          </p:cNvPr>
          <p:cNvSpPr txBox="1"/>
          <p:nvPr/>
        </p:nvSpPr>
        <p:spPr>
          <a:xfrm>
            <a:off x="2554062" y="1584325"/>
            <a:ext cx="42124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مَصابيحٌ في </a:t>
            </a:r>
            <a:r>
              <a:rPr lang="ar-MA" dirty="0" err="1">
                <a:sym typeface="Sakkal Majalla"/>
              </a:rPr>
              <a:t>ﭐلسَّماءِ</a:t>
            </a:r>
            <a:r>
              <a:rPr lang="ar-MA" dirty="0">
                <a:sym typeface="Sakkal Majalla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A0D740-95CC-C3B9-B5CA-111539621E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063" y="2676142"/>
            <a:ext cx="6149873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CF521D-7178-A712-F0DD-0777D94A62CC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B5E95-2D28-661C-6601-1713F9A943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91247D-3327-FFD2-3066-F7689617A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3C019A-97A3-5A97-05E0-F364F2AE5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933B18-0CED-62F0-9AF9-BA95F5B59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4FB092-2BE0-9F3E-E8C8-7F6C5408F2C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DC39F5-A8C6-A812-A4F6-5F0B80D6183C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2EFB2-95F4-35FB-C63C-66B8E5F150C0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8FC76378-B940-DEBE-1E47-CCF9A87AD0E5}"/>
              </a:ext>
            </a:extLst>
          </p:cNvPr>
          <p:cNvSpPr txBox="1"/>
          <p:nvPr/>
        </p:nvSpPr>
        <p:spPr>
          <a:xfrm>
            <a:off x="2554062" y="1562393"/>
            <a:ext cx="42124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مَصابيحٌ في </a:t>
            </a:r>
            <a:r>
              <a:rPr lang="ar-MA" dirty="0" err="1">
                <a:sym typeface="Sakkal Majalla"/>
              </a:rPr>
              <a:t>ﭐلسَّماءِ</a:t>
            </a:r>
            <a:r>
              <a:rPr lang="ar-MA" dirty="0">
                <a:sym typeface="Sakkal Majalla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82634BE-039E-654D-BFF1-35F81D663D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063" y="2676142"/>
            <a:ext cx="6149873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الصفحة 170 من كراساتكم . ستقرِؤون النص قراءة صامتة لتحققوا من توقعاتكم.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31C0C-EBF0-C02E-49DC-BFC818D6BEB5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AED7F7-3C92-9497-81FB-43AC7F4977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2E3B1-B27F-AB5A-F0BE-7F84B887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955AC8-FF66-5FD9-B591-9FEEA2075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16A4D5-240A-F14F-E91F-8475DC3D43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B6403B5-C2F0-3C33-9E63-1EE4DB60DF6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8428B9-E9F7-3A24-5D97-D11DFA9EF57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EA2C4-EAEC-9F4D-36B9-F5285EBB3FB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165E42-AC15-792E-E883-07BA1D2C0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5869" y="1490140"/>
            <a:ext cx="3532261" cy="512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5976B-5B67-68E5-EC1F-432AB60471A4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1289EF-F624-8785-AD02-EB81D965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6CF012-9F5A-C51B-D9EB-B586E94D8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523E23-DC92-C106-211B-0E7FE5906E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4130B3-6D48-9F5A-9C7D-1BCEAD3BA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2E6188-D249-A55B-6573-36EE9E80EBD0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584F9-A02F-77C7-2E93-13D0B327588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7B8744-6A35-EF56-30C0-826B22CAEED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8D76DE-283B-7095-066E-CC04C00A1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5869" y="1490140"/>
            <a:ext cx="3532261" cy="512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66C6-8BE9-6013-395D-0BAD51931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C22E47-7D32-5344-6C46-60959DE8A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قراءة شعرية معبرة . تابعوا معي.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A3BCA6-A5CE-9C42-6597-023A5D92A7E7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7D92AF5-41EF-E884-373F-ACB46E3EB3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23A483-3FB8-24B7-F351-8E7D8FF1F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DDBBAA-A7FC-5016-9E3E-B911CB3843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8408EF-CC35-22F1-2B0B-EFC60059A3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0A7AE8-B103-64C8-0501-35FC77373E3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0F2459-8DC3-A506-61F5-6BD750397F99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7905C9-6B5C-A4AA-20B0-8F008D97383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AC72BF3-9F54-CBD3-752D-BFEE88DE8A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D8B847-E48E-59F3-3DB8-D27ECA76D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5869" y="1490140"/>
            <a:ext cx="3532261" cy="512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3636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357BA5-C59E-9CCD-9705-C3B550674CC3}"/>
              </a:ext>
            </a:extLst>
          </p:cNvPr>
          <p:cNvSpPr txBox="1"/>
          <p:nvPr/>
        </p:nvSpPr>
        <p:spPr>
          <a:xfrm>
            <a:off x="700758" y="1935633"/>
            <a:ext cx="7742483" cy="337964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عَمَّ يَتَحَدَّثُ ﭐلنَّصُّ؟ </a:t>
            </a:r>
          </a:p>
          <a:p>
            <a:pPr marL="742950" marR="0" lvl="0" indent="-74295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ﭐلأَجْرامُ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ﭐلسَّماوِيَّةُ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ﭐلَّتي وَرَدَ ذِكْرُها في ﭐلنَّصِّ؟</a:t>
            </a:r>
          </a:p>
          <a:p>
            <a:pPr marL="742950" marR="0" lvl="0" indent="-74295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ﭐلشُّعورُ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ﭐلَّذي يُعَبِّرُ عَنْهُ ﭐلشّاعِرُ تِجاهَ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ﭐلسَّماءِ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C8DEDA-D1B0-1DF6-9D84-4349084E77B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49798F-27EA-0101-E9CC-6FE21C0EF0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F86A8E-FED4-CB33-E012-620069D93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55EAC-2B0B-FA53-90B3-002FCC41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A3306A-E1AB-E78A-4016-4100B880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65CA0C-1AC4-DD58-189D-38ADE82E524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41AC3-D768-4181-83B9-C9E6F90EF1C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CED05E-160E-C4DF-B5E8-8DF2D9C6FAD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25C86-4FC2-C829-E6FD-1416AD04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70F9C94-559B-AF38-41F4-3F1BDDBD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الجزء الأول من النص؟ قراءات فردية معبرة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CA6539-CC42-5EAC-EBEA-C5A84BD7126F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D81D5E-4E1B-C314-7298-6B7BC842E6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123B4F-5C07-1DD4-9BFB-3C5BE53B5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B1904B-A887-2583-104F-8D162ACF8D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97D536-1C94-24D2-F8B7-44A3ECA007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F856A81-C86D-6F89-B082-DAED44B478C6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863B5E-C0EE-C616-5D75-C8005EC65F91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88EC07-726A-1A69-D3A1-FE5306F19E1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743549C-0956-FBC6-7231-2B5452D790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B9641-B474-44FC-F65F-213E374E02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9654" y="1509680"/>
            <a:ext cx="6371262" cy="501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9876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55FD8-262B-B966-F040-67B3B537B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411D7B6-8A59-74C8-41F2-1EC29621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الجزء الثاني من النص؟ قراءات فردية معبرة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ADDB23-F630-2EEC-5E56-F2DF96ED3726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CF1123-F8CF-D854-C346-E90AD149D4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153029-1364-6893-4A1B-237299A2F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F526B9-DDD8-FD94-A88F-CB0697F717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F90A35-E02A-C99E-FBA5-0BE334202C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2BE9A2-1C7D-8579-940A-C4643A0DBE8F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F336D6-2DF6-268F-408D-D881AE6AB111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2FB396-F638-A10A-03B0-011524BA864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7EC498C-0101-C168-EB36-360FB98A12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A7BCE6-7E02-1FFC-7747-87F367080D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6475" y="1437181"/>
            <a:ext cx="5850821" cy="509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2735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99F24-90A5-875D-D88A-92076775E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D1E78C2-D083-D341-B445-CBCA992E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انجزوا الأنشطة التالية على كراساتكم  والواردة في الصفحة 171 –عمل فردي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8118EF-77C6-72B8-F6CC-3980E7AC6EDE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E3D4F6-F55C-36C2-17CF-3FC5D337A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44B4DA-03A0-241C-A89B-CAF917FDC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01347A-8724-E1CF-A0A2-D253AE3E7A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A5A594-B6A9-9F0A-F61F-81826E975F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4EB524D-6B74-7707-CC2A-6ACBB252E448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68148E-7528-41BD-6590-DDAEC62FDC69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B3B90C-DE1B-D67D-0DA4-B4ED8E3DFB9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4B7F50E-D59D-AF5E-BC36-CAB781C14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1219CE-B81A-E13D-199C-B7149F1F0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3580" y="1505292"/>
            <a:ext cx="5016806" cy="50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3835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8E28C-A5B2-1492-BA4F-0492D3C27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F26EB65-3349-9A61-DF3E-C942010A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معكم 20 دقيقة. أثناء ذلك نواصل تقويم الطلاقة و التحدث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6255C1-91DE-48A6-12E8-FEEB930CAD23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8F20C9-862A-0088-AF45-357BBF37F6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0AE0CC-3D29-3F87-CA62-0A8034C69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DDAAE9-F5AA-257B-6FDF-A20CB0F711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46A0E2-5535-0169-684C-05C6B517E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95080FA-1449-F044-DD6D-49B643AA369C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AB74B-A5D0-4CDC-B08A-B0572462211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0D24BB-72A7-9719-AFDD-7DEBB3E444D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1E034C7-49A6-2F1F-37BC-89F76F17D2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0281DF-BB2F-DE34-BE85-30E4247196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3580" y="1505292"/>
            <a:ext cx="5016806" cy="50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357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5576B9-F2A5-13CA-61E0-188C640E8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829" y="2677886"/>
            <a:ext cx="2312248" cy="266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99" y="780266"/>
            <a:ext cx="6920401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321907" y="920621"/>
            <a:ext cx="850018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ٱلْبيئَةُ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ٱلْإِطارَ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يَعيشُ فيهِ ٱلْإِنْسانُ وَٱلْكائِناتُ ٱلْحَيَّةُ. وَهِيَ تَشْمَلُ ٱلْهَواءَ وَٱلْماءَ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وَٱلتُّرْبَةَ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وَٱلنَّباتاتِ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وَٱلْحَيَواناتِ. وَيَجِبُ عَلَيْنا ٱلْمُحافَظَةُ عَلَيْها لأَنَّها تُوَفِّرُ لَنا شُروطَ ٱلْحَياةِ.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فَٱلْأَشْجارُ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تُنَقِّي ٱلْهَواءَ وَتُنْتِجُ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ٱلْأُوكْسِجينَ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كَما أَنَّ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ٱلْمَساحاتِ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ٱلْخَضْراءَ تُساهِمُ في جَمالِ ٱلْمُدُنِ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وَٱلْقُرى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وَتُعَدُّ ٱلْمَناطِقُ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ٱلنَّظيفَةُ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أَقَلَّ عُرْضَةً لِانْتِشارِ ٱلْأَمْراضِ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وَٱلْأَوْبِئَةِ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كَما تُوَفِّرُ ظُروفاً أَفْضَلَ لِلْعَيْشِ، وَتُساعِدُ عَلى ٱلْحِفاظِ عَلى صِحَّةِ ٱلْإِنْسانِ . لِذَلِكَ يَنْبَغي تَجَنُّبُ رَمْيِ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ٱلنُّفاياتِ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ٱلطَّبيعَةِ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وَٱلْمُشارَكَةُ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حَمَلاتِ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ٱلتَّشْجيرِ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وَٱلتَّنْظيفِ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فَحِمايَةُ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ٱلْبيئَةِ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مَسْؤولِيَّةٌ مُشْتَرَكَةٌ تَضْمَنُ حَياةً أَفْضَلَ لِلأَجْيالِ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ٱلْحَالِيَّةِ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وَٱلْقادِمَةِ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إبداء الرأي و تعليله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تعليلات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 تعليلين  مناسبين.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 تعليل واحد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توجيهات ونصائح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نصائح.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نصيحة واحدة.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069731"/>
            <a:ext cx="847219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لاحَظْتَ أَنَّ بَعْضَ ٱلسُّكّانِ يَقومونَ بِحَرْقِ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ٱلنُّفاياتِ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قُرْبَ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ٱلْمَنازِلِ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فَيَنْتَشِرُ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ٱلدُّخانُ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ٱلْهَواءِ.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تَحَدَّثْ عَنْ هَذِهِ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ٱلتَّصَرُّفاتِ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مُسْتَعيناً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بِٱلْأَسْئِلَةِ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ٱلتّالِيَةِ: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ما رَأْيُك في هَذِهِ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ٱلسُّلوكاتِ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مُتَّفِقٌ مَعَها / غَيْرُ مُتَّفِقٍ مَعَها.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لِماذا ؟ أُذْكُرْ ثَلاثَةَ تَعْليلاتٍ مُوَظِّفاً أَساليبَ ٱلتَّعْليلِ ٱلُمُناسِبَةِ.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بِماذا تَنْصَحُ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هَؤُلاءِ ٱلسُّكّانَ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أُذْكُرْ ثَلاثَ نَصائِحَ  مُناسِبَةٍ.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53" y="3084221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جماعي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2" y="756000"/>
            <a:ext cx="69917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. تصحيح تفاعلي.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2881A7-44B3-5BD5-0908-7C6E93D74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479" y="2547257"/>
            <a:ext cx="8302061" cy="234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F27F1-3F0C-E0B5-D8F1-092EA39FE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1D703CE-A2AC-324C-FCFB-F9843A431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2" y="756000"/>
            <a:ext cx="69917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. تصحيح تفاعلي.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3BB49C-8E1D-13CC-2E35-4E56DD2EB622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B9B649-D313-2AA7-83C0-D1593275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B3B5A8-78B4-E92B-71BB-528629C125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0B9D3B-0F58-05D5-3B29-F8C98C06A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24045A-7AC9-01AD-3F1C-F0311F9525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C2F49F-6E94-5929-51E5-966F356728DF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6581BE-0331-419A-7161-6B38482158C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610106-0AAB-3455-77B6-203755478BC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8B014AF-A75A-F071-6EA9-ACC6266BC4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CE0455-0BE1-AC3C-9111-7E1C694474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938" y="2603240"/>
            <a:ext cx="8287077" cy="25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0759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F8CAE-9271-8C98-9FB1-F6076199F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A0C1CB0-BC1C-1B9B-BD43-6DC8DF979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2" y="756000"/>
            <a:ext cx="69917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. تصحيح تفاعلي.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29A828-2128-6880-EDC0-E4BA96A68B0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B0F994-70D4-E645-0649-D0C96D1CD6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78BB1D-2260-E81E-8471-5C211C5A2A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92A8EC-87B4-F556-309E-8F25312E3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F9CA38-145A-2B92-2B56-1899CF785E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B5476F9-3379-F6EC-7ADF-34137E8A6AF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52A2EF-7D51-FA56-9216-413D465B48C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5A8674-68F5-6AFF-12F4-1E35CFEC19A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48BEC3A-06BF-F0D0-4FD1-883CA138C2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EE7E04-9409-0EFE-0267-D4E75E5A3F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410" y="2957804"/>
            <a:ext cx="8187179" cy="227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7933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28107"/>
            <a:chOff x="552763" y="126524"/>
            <a:chExt cx="7558419" cy="3281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DECA9-E4D9-567E-2A15-71CF090EE725}"/>
                </a:ext>
              </a:extLst>
            </p:cNvPr>
            <p:cNvSpPr>
              <a:spLocks/>
            </p:cNvSpPr>
            <p:nvPr/>
          </p:nvSpPr>
          <p:spPr>
            <a:xfrm>
              <a:off x="4738133" y="166631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97DC-F3CD-494A-B0F1-735C3C3205EB}"/>
                </a:ext>
              </a:extLst>
            </p:cNvPr>
            <p:cNvSpPr>
              <a:spLocks/>
            </p:cNvSpPr>
            <p:nvPr/>
          </p:nvSpPr>
          <p:spPr>
            <a:xfrm>
              <a:off x="2638374" y="126524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19618</TotalTime>
  <Words>1385</Words>
  <Application>Microsoft Office PowerPoint</Application>
  <PresentationFormat>Affichage à l'écran (4:3)</PresentationFormat>
  <Paragraphs>279</Paragraphs>
  <Slides>44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44</vt:i4>
      </vt:variant>
    </vt:vector>
  </HeadingPairs>
  <TitlesOfParts>
    <vt:vector size="71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Thème Office</vt:lpstr>
      <vt:lpstr>2_Env-Enseignant</vt:lpstr>
      <vt:lpstr>Présentation PowerPoint</vt:lpstr>
      <vt:lpstr>Présentation PowerPoint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القمطر.</vt:lpstr>
      <vt:lpstr>سنشرع في نشاط أدوات اللغة..</vt:lpstr>
      <vt:lpstr>على دفاتركم. عبروا عن رأيكم في الأفكار التالية وعللوه باستعمال أساليب التعليل المناسبة.</vt:lpstr>
      <vt:lpstr>معكم 5 دقائق للإجابة..</vt:lpstr>
      <vt:lpstr>من يقرأ جوابه؟ هل انتم متفقون؟ من يقترح جوابا آخر.</vt:lpstr>
      <vt:lpstr>ورشة القراءة – الحصة 1 </vt:lpstr>
      <vt:lpstr> سنقرأ نصا بعنوان مصابيح في السماء . هل فعلا توجد مصابيح في السماء؟</vt:lpstr>
      <vt:lpstr> لاحظوا عنوان النص و الصور. لتتوقعوا مضمون النص. </vt:lpstr>
      <vt:lpstr>سأسجل بعض أجابتكم و توقعاتكم على السبورة لكي نتحقق منها بعد قراءة النص.</vt:lpstr>
      <vt:lpstr>خدوا الصفحة 170 من كراساتكم . ستقرِؤون النص قراءة صامتة لتحققوا من توقعاتكم.</vt:lpstr>
      <vt:lpstr>من توقع ما جاء في النص؟ أين  قرأت ذلك في النص؟</vt:lpstr>
      <vt:lpstr>سأقرأ قراءة شعرية معبرة . تابعوا معي.</vt:lpstr>
      <vt:lpstr>انتبهوا سنتعرف معا على محتوى النص. من يقرأ السؤال؟ من منكم يجيب؟</vt:lpstr>
      <vt:lpstr> من يقرأ الجزء الأول من النص؟ قراءات فردية معبرة</vt:lpstr>
      <vt:lpstr> من يقرأ الجزء الثاني من النص؟ قراءات فردية معبرة</vt:lpstr>
      <vt:lpstr> الآن انجزوا الأنشطة التالية على كراساتكم  والواردة في الصفحة 171 –عمل فردي</vt:lpstr>
      <vt:lpstr> معكم 20 دقيقة. أثناء ذلك نواصل تقويم الطلاقة و التحدث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جماعي</vt:lpstr>
      <vt:lpstr>لنصحح . تصحيح تفاعلي.</vt:lpstr>
      <vt:lpstr>لنصحح . تصحيح تفاعلي.</vt:lpstr>
      <vt:lpstr>لنصحح . تصحيح تفاعلي.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166</cp:revision>
  <dcterms:created xsi:type="dcterms:W3CDTF">2023-09-20T21:35:22Z</dcterms:created>
  <dcterms:modified xsi:type="dcterms:W3CDTF">2026-06-07T18:36:49Z</dcterms:modified>
</cp:coreProperties>
</file>