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0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1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2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3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7" r:id="rId1"/>
    <p:sldMasterId id="2147483720" r:id="rId2"/>
    <p:sldMasterId id="2147483743" r:id="rId3"/>
    <p:sldMasterId id="2147483660" r:id="rId4"/>
    <p:sldMasterId id="2147483674" r:id="rId5"/>
    <p:sldMasterId id="2147483767" r:id="rId6"/>
    <p:sldMasterId id="2147483795" r:id="rId7"/>
    <p:sldMasterId id="2147483810" r:id="rId8"/>
    <p:sldMasterId id="2147483814" r:id="rId9"/>
    <p:sldMasterId id="2147483839" r:id="rId10"/>
    <p:sldMasterId id="2147483854" r:id="rId11"/>
    <p:sldMasterId id="2147483877" r:id="rId12"/>
    <p:sldMasterId id="2147483901" r:id="rId13"/>
    <p:sldMasterId id="2147483924" r:id="rId14"/>
  </p:sldMasterIdLst>
  <p:notesMasterIdLst>
    <p:notesMasterId r:id="rId83"/>
  </p:notesMasterIdLst>
  <p:sldIdLst>
    <p:sldId id="2147482832" r:id="rId15"/>
    <p:sldId id="2147482629" r:id="rId16"/>
    <p:sldId id="2147482616" r:id="rId17"/>
    <p:sldId id="2147482470" r:id="rId18"/>
    <p:sldId id="2147482697" r:id="rId19"/>
    <p:sldId id="2147482762" r:id="rId20"/>
    <p:sldId id="2147482716" r:id="rId21"/>
    <p:sldId id="2134806766" r:id="rId22"/>
    <p:sldId id="2147482477" r:id="rId23"/>
    <p:sldId id="2134806887" r:id="rId24"/>
    <p:sldId id="2147482763" r:id="rId25"/>
    <p:sldId id="2147482764" r:id="rId26"/>
    <p:sldId id="2147482847" r:id="rId27"/>
    <p:sldId id="2147482849" r:id="rId28"/>
    <p:sldId id="2134807143" r:id="rId29"/>
    <p:sldId id="2147482708" r:id="rId30"/>
    <p:sldId id="2134807147" r:id="rId31"/>
    <p:sldId id="2147482815" r:id="rId32"/>
    <p:sldId id="2147482791" r:id="rId33"/>
    <p:sldId id="2147482792" r:id="rId34"/>
    <p:sldId id="2147482816" r:id="rId35"/>
    <p:sldId id="2147482863" r:id="rId36"/>
    <p:sldId id="2147482801" r:id="rId37"/>
    <p:sldId id="2147482864" r:id="rId38"/>
    <p:sldId id="2147482850" r:id="rId39"/>
    <p:sldId id="2147482862" r:id="rId40"/>
    <p:sldId id="2147482865" r:id="rId41"/>
    <p:sldId id="2147482866" r:id="rId42"/>
    <p:sldId id="2147482867" r:id="rId43"/>
    <p:sldId id="2147482868" r:id="rId44"/>
    <p:sldId id="2147482869" r:id="rId45"/>
    <p:sldId id="2134807209" r:id="rId46"/>
    <p:sldId id="2147482870" r:id="rId47"/>
    <p:sldId id="2147482871" r:id="rId48"/>
    <p:sldId id="2147482872" r:id="rId49"/>
    <p:sldId id="2147482873" r:id="rId50"/>
    <p:sldId id="2147482874" r:id="rId51"/>
    <p:sldId id="2147482819" r:id="rId52"/>
    <p:sldId id="2147482820" r:id="rId53"/>
    <p:sldId id="2147482786" r:id="rId54"/>
    <p:sldId id="2147482787" r:id="rId55"/>
    <p:sldId id="2147482804" r:id="rId56"/>
    <p:sldId id="2147482712" r:id="rId57"/>
    <p:sldId id="2134807219" r:id="rId58"/>
    <p:sldId id="2147482521" r:id="rId59"/>
    <p:sldId id="2147482877" r:id="rId60"/>
    <p:sldId id="2147482747" r:id="rId61"/>
    <p:sldId id="2147482748" r:id="rId62"/>
    <p:sldId id="2147482749" r:id="rId63"/>
    <p:sldId id="2147482878" r:id="rId64"/>
    <p:sldId id="2147482843" r:id="rId65"/>
    <p:sldId id="2134807218" r:id="rId66"/>
    <p:sldId id="2147482844" r:id="rId67"/>
    <p:sldId id="2147482845" r:id="rId68"/>
    <p:sldId id="2147482824" r:id="rId69"/>
    <p:sldId id="2147482822" r:id="rId70"/>
    <p:sldId id="2147482811" r:id="rId71"/>
    <p:sldId id="2134807234" r:id="rId72"/>
    <p:sldId id="2147482776" r:id="rId73"/>
    <p:sldId id="2147482777" r:id="rId74"/>
    <p:sldId id="2147482875" r:id="rId75"/>
    <p:sldId id="2147482876" r:id="rId76"/>
    <p:sldId id="2147482715" r:id="rId77"/>
    <p:sldId id="2147482831" r:id="rId78"/>
    <p:sldId id="2134806828" r:id="rId79"/>
    <p:sldId id="2147482729" r:id="rId80"/>
    <p:sldId id="2134806149" r:id="rId81"/>
    <p:sldId id="2147482522" r:id="rId82"/>
  </p:sldIdLst>
  <p:sldSz cx="9144000" cy="6858000" type="screen4x3"/>
  <p:notesSz cx="6858000" cy="9144000"/>
  <p:embeddedFontLs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</p:embeddedFont>
    <p:embeddedFont>
      <p:font typeface="Dosis SemiBold" pitchFamily="2" charset="0"/>
      <p:bold r:id="rId88"/>
    </p:embeddedFont>
    <p:embeddedFont>
      <p:font typeface="Microsoft Uighur" panose="02000000000000000000" pitchFamily="2" charset="-78"/>
      <p:regular r:id="rId89"/>
      <p:bold r:id="rId90"/>
    </p:embeddedFont>
    <p:embeddedFont>
      <p:font typeface="Modern Love" panose="04090805081005020601" pitchFamily="82" charset="0"/>
      <p:regular r:id="rId91"/>
    </p:embeddedFont>
    <p:embeddedFont>
      <p:font typeface="Sakkal Majalla" panose="02000000000000000000" pitchFamily="2" charset="-78"/>
      <p:regular r:id="rId92"/>
      <p:bold r:id="rId9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D6E9EA"/>
    <a:srgbClr val="00729A"/>
    <a:srgbClr val="FFFFFF"/>
    <a:srgbClr val="1E3F48"/>
    <a:srgbClr val="D6DCE5"/>
    <a:srgbClr val="106585"/>
    <a:srgbClr val="A1A7B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2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7.fntdata"/><Relationship Id="rId95" Type="http://schemas.openxmlformats.org/officeDocument/2006/relationships/viewProps" Target="viewProps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font" Target="fonts/font8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font" Target="fonts/font3.fntdata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4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png"/></Relationships>
</file>

<file path=ppt/slideLayouts/_rels/slideLayout2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75174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6933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71240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81647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75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272566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2765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99545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32185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35629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3082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6590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1375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84617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43398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2249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5242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206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80092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91893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397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387971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94784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1871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7376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1229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19769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81320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996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3729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5208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94942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3032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56346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2740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24207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85038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5241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3491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5671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460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5702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155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215225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14059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9408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409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1822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5734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5555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02974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9406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345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17291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760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03174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44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8364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150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74559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05355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6" y="755424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89657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0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72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73514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8138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77881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102399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50270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5170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9963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31740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3990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7037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4943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0877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00936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12178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8241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12888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6207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1857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0485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894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209139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7971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66039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4183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05826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55050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165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54124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8082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4086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54569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8331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01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012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742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70601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5371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60088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02859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54262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5710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64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8707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74734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03871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1322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971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24184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52517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982486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404099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087905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6382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32453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49079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72936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489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9463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49472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71985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3534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0488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68848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4719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47904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49101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94154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778584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415470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0492145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1213704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614839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420443684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6965648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62898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7238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87270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89275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5206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39300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88397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2634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995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935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89199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70481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58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63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9264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2644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58691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6690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61992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49348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41402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666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68532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1012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67716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46998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1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6614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8661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683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54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29216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086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518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39062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90815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194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79956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66547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80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72131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903874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186285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16207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3756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3736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4183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45698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08622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70304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36321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61242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37928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434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20767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3907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18372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709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46988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6641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18700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14198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75441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3914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82417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5456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62820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65913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5243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40009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18615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8669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98321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055383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01987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86177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5871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1153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3046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574288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7436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039757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6046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010486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65900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830264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9062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25593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537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4072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44197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0716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14895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46810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747975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27644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81940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07270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428497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44418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0985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04141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19073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030676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0071806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7153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52621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101400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819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90474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970702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73735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546405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844879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446801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2908887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486578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12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slideLayout" Target="../slideLayouts/slideLayout257.xml"/><Relationship Id="rId18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47.xml"/><Relationship Id="rId21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slideLayout" Target="../slideLayouts/slideLayout261.xml"/><Relationship Id="rId2" Type="http://schemas.openxmlformats.org/officeDocument/2006/relationships/slideLayout" Target="../slideLayouts/slideLayout246.xml"/><Relationship Id="rId16" Type="http://schemas.openxmlformats.org/officeDocument/2006/relationships/slideLayout" Target="../slideLayouts/slideLayout260.xml"/><Relationship Id="rId20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49.xml"/><Relationship Id="rId15" Type="http://schemas.openxmlformats.org/officeDocument/2006/relationships/slideLayout" Target="../slideLayouts/slideLayout259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254.xml"/><Relationship Id="rId19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slideLayout" Target="../slideLayouts/slideLayout258.xml"/><Relationship Id="rId22" Type="http://schemas.openxmlformats.org/officeDocument/2006/relationships/slideLayout" Target="../slideLayouts/slideLayout2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60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41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55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45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72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53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87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75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96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8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8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  <p:sldLayoutId id="2147483896" r:id="rId19"/>
    <p:sldLayoutId id="2147483897" r:id="rId20"/>
    <p:sldLayoutId id="2147483898" r:id="rId21"/>
    <p:sldLayoutId id="2147483899" r:id="rId22"/>
    <p:sldLayoutId id="214748390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3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922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3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27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png"/><Relationship Id="rId11" Type="http://schemas.openxmlformats.org/officeDocument/2006/relationships/image" Target="../media/image39.png"/><Relationship Id="rId5" Type="http://schemas.openxmlformats.org/officeDocument/2006/relationships/image" Target="../media/image41.png"/><Relationship Id="rId10" Type="http://schemas.openxmlformats.org/officeDocument/2006/relationships/image" Target="../media/image38.png"/><Relationship Id="rId4" Type="http://schemas.openxmlformats.org/officeDocument/2006/relationships/image" Target="../media/image40.sv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98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9.png"/><Relationship Id="rId7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9.png"/><Relationship Id="rId7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9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9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9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9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8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4.png"/><Relationship Id="rId7" Type="http://schemas.openxmlformats.org/officeDocument/2006/relationships/image" Target="../media/image5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10" Type="http://schemas.microsoft.com/office/2007/relationships/hdphoto" Target="../media/hdphoto12.wdp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2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5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microsoft.com/office/2007/relationships/hdphoto" Target="../media/hdphoto13.wdp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44.png"/><Relationship Id="rId9" Type="http://schemas.openxmlformats.org/officeDocument/2006/relationships/image" Target="../media/image5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5" Type="http://schemas.openxmlformats.org/officeDocument/2006/relationships/image" Target="../media/image60.png"/><Relationship Id="rId10" Type="http://schemas.openxmlformats.org/officeDocument/2006/relationships/image" Target="../media/image39.png"/><Relationship Id="rId4" Type="http://schemas.openxmlformats.org/officeDocument/2006/relationships/image" Target="../media/image59.png"/><Relationship Id="rId9" Type="http://schemas.openxmlformats.org/officeDocument/2006/relationships/image" Target="../media/image38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1AC5AC-0EE9-5037-D338-576E0966C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" b="371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1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الثالث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3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الكتابة: إملاء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يومياتي في الكتابة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توليف ومراجعة ( الهمزة المتوسطة والهمزة المتطرفة)</a:t>
            </a:r>
            <a:r>
              <a:rPr lang="ar-MA" noProof="0" dirty="0"/>
              <a:t>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044544" y="3380220"/>
            <a:ext cx="1563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الكتابة– الإملاء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كتابة نص حجاجي – الحصة 1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599183" y="4668066"/>
            <a:ext cx="1959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بسيطة لتقديم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توجيهات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73020" y="3839548"/>
            <a:ext cx="6800259" cy="890781"/>
            <a:chOff x="1227286" y="2851205"/>
            <a:chExt cx="6800259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27286" y="3134373"/>
              <a:ext cx="50390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لقواعد كتابة الهمزة المتوسطة و الهمزة المتطرفة؛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التعرف على تصميم نص حجاجي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EE9D2457-C9A3-0B51-B6E4-D21153EE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EA26E31-A863-7FAB-23B8-1EBA5E0547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DEB90E-4187-9A72-8B1E-E33B824E8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A268DB-FE57-69EA-1BBE-D31F930D0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9C050-36DD-CF2D-9ADA-31C44B2299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DA2144-18B1-85A0-F3F7-B0E5E02AB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53887F-2AE3-0C88-3E6E-60536D3B72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30D43-0F38-2D83-F6ED-41AD13CE98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E61EAC7-6DDB-EECD-1101-4A6C1A1EA9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2" name="Image 3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D5386D4-C4FE-F3D7-4ECD-D668921F21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111C11-FB4D-DD39-8F71-C2F38289FC7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FDC9DD-F182-152B-58B7-CEB9FEC9B4F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7B150-F783-ECD3-E406-0B17905F9D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5A41C0-0161-E97C-DEF9-38E76CAEAC8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9ACCF6-4F9B-F060-0018-2E0F626E17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FDD10-AE51-A2C4-E4F8-9474DBCF07A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F0335B-06CA-5F93-E24A-303AB5D1F29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400107-CFAF-5DD4-B1B9-7896668B19B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A3324DB0-7C9C-C9B2-7870-8BA8DF79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يومياتي في الكتابة. 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A04138-1C1C-EB57-E64C-D12752FC59F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390CF-B783-E6DE-1368-50B72D3D8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B43E9-BCA0-C7DA-58DF-0C2597B5568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1678A-222F-BBBF-B525-F6AA8E3C2DE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B2FC1E-5217-BE76-AED0-E955D4D2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BE797-EE32-E65D-2AE5-0993E7A17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372799-5F9A-8D05-8730-C8C1F412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98F459-2B3E-7066-D9AD-6AEEC1A4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D2AB5-20B3-5AEC-B872-D1B584B83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3BB1607-5A1C-A509-376E-FA1D14BCD598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12860991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719B-34DF-5E21-35B0-6E2432A1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7CF6D365-9922-1718-C4A5-B9493E94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: أكتبوا فقرة بسيطة بالموجهات التالية 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A1F8-6485-7FBB-9057-9497D79CFC9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49E2C-8663-7695-ED9D-CE2C8846DF9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1C9299-B202-B32D-D3F0-126EC70C7BF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778CF0-6D96-1E46-0F8C-C0B5D54A018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7D40F10-D1CB-4AD5-FF5A-9A0029EA5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E27D1-63E7-8402-2979-4D417EACCF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121783-77DB-FD4C-72E5-BFBB13645B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80107A-329B-110C-6D0C-641DC6FE18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27FED47-F4C6-2864-46B0-EABFC654A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B9D57D2-A6A1-5929-816C-BDC62E67CD3A}"/>
              </a:ext>
            </a:extLst>
          </p:cNvPr>
          <p:cNvSpPr txBox="1"/>
          <p:nvPr/>
        </p:nvSpPr>
        <p:spPr>
          <a:xfrm>
            <a:off x="610750" y="2165058"/>
            <a:ext cx="80760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اُكْتُبْ أَرْبَعَ نَصائِحَ تُوَجِّهُها إِلى زُمَلائِكَ حَوْلَ ٱلِاسْتِخْدامِ </a:t>
            </a:r>
            <a:r>
              <a:rPr lang="ar-MA" sz="40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ٱلسَّليمِ</a:t>
            </a: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لِلْإنْتِرْنِتِ  ، مُسْتَعيناً </a:t>
            </a:r>
            <a:r>
              <a:rPr lang="ar-MA" sz="40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بِٱلْمُوَجِّهاتِ</a:t>
            </a: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أَدْناهُ.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534FCC-EE93-F8B4-0BEC-76FC1548079F}"/>
              </a:ext>
            </a:extLst>
          </p:cNvPr>
          <p:cNvSpPr txBox="1"/>
          <p:nvPr/>
        </p:nvSpPr>
        <p:spPr>
          <a:xfrm>
            <a:off x="201864" y="4608164"/>
            <a:ext cx="87402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نَصيحَةٌ أو تَوْجيهٌ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ما يَنْبَغي فِعْلُهُ / ما يَجِبُ تَجَنُّبُهُ) + 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تَعْلِيلٌ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(لِماذا؟) 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691412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6A9B7-36FE-AB5F-BB17-B3AC035B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3E7C981-558B-9ED8-1509-766BC12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5 دقائق للإنجاز.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08EE1-3D2F-7706-EAE6-E55B051D65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02FC19-184F-549B-69B8-755B4DBB75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41394-825C-CEC6-CF45-9AA79DCBE7A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A886F-17C5-D107-6D9E-747D424C017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F22402-7ABA-552D-B63C-9B96C257C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FEF8B-CA23-4DD2-C5A3-03A457B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08DC82-9D05-E0C1-AB44-D432D11C51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5CB961-2C9F-ED72-74B1-EE05C93D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EF00792-050E-FF9D-44BD-413BB5064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752A3C8-B5A3-09AB-DE47-0BAF47760028}"/>
              </a:ext>
            </a:extLst>
          </p:cNvPr>
          <p:cNvSpPr txBox="1"/>
          <p:nvPr/>
        </p:nvSpPr>
        <p:spPr>
          <a:xfrm>
            <a:off x="610750" y="2165058"/>
            <a:ext cx="80760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اُكْتُبْ أَرْبَعَ نَصائِحَ تُوَجِّهُها إِلى زُمَلائِكَ حَوْلَ ٱلِاسْتِخْدامِ </a:t>
            </a:r>
            <a:r>
              <a:rPr lang="ar-MA" sz="40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ٱلسَّليمِ</a:t>
            </a: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لِلْإنْتِرْنِتِ  ، مُسْتَعيناً </a:t>
            </a:r>
            <a:r>
              <a:rPr lang="ar-MA" sz="40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بِٱلْمُوَجِّهاتِ</a:t>
            </a: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أَدْناهُ.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6C555A-DB30-4A6D-1D30-5B073CC499C0}"/>
              </a:ext>
            </a:extLst>
          </p:cNvPr>
          <p:cNvSpPr txBox="1"/>
          <p:nvPr/>
        </p:nvSpPr>
        <p:spPr>
          <a:xfrm>
            <a:off x="201864" y="4608164"/>
            <a:ext cx="87402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نَصيحَةٌ أو تَوْجيهٌ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ما يَنْبَغي فِعْلُهُ / ما يَجِبُ تَجَنُّبُهُ) + 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تَعْلِيلٌ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(لِماذا؟) 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607267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7531A-7E9F-1BB8-683E-3A97FF89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F309B634-3CC1-E8F1-5BAF-EF036F0A3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إنجازه؟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AE5AE6-9CD5-6841-826C-80EA172F305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9F319A-EE46-D1F5-B398-293A31362D1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472B9-DD16-AB5E-3785-BD97A5A65C1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0401B1-02C4-4661-B4F9-74300E97740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396E257-2E2E-6C15-D730-95A859E98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92C296-D872-664B-443B-47DB63E89C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479927-E027-0D6A-6F4F-B7A91BA305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70B93A-BF77-3728-BB7E-AD1DAAD999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3477DF6E-F90D-7FDF-36EC-0DFEA9640C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0406070-16CF-7303-1FDF-2E3EC6CE74AD}"/>
              </a:ext>
            </a:extLst>
          </p:cNvPr>
          <p:cNvSpPr txBox="1"/>
          <p:nvPr/>
        </p:nvSpPr>
        <p:spPr>
          <a:xfrm>
            <a:off x="610750" y="2165058"/>
            <a:ext cx="80760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اُكْتُبْ أَرْبَعَ نَصائِحَ تُوَجِّهُها إِلى زُمَلائِكَ حَوْلَ ٱلِاسْتِخْدامِ </a:t>
            </a:r>
            <a:r>
              <a:rPr lang="ar-MA" sz="40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ٱلسَّليمِ</a:t>
            </a: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لِلْإنْتِرْنِتِ  ، مُسْتَعيناً </a:t>
            </a:r>
            <a:r>
              <a:rPr lang="ar-MA" sz="40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بِٱلْمُوَجِّهاتِ</a:t>
            </a: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أَدْناهُ.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6589CC-CF82-9354-3AE9-BF16F065A63C}"/>
              </a:ext>
            </a:extLst>
          </p:cNvPr>
          <p:cNvSpPr txBox="1"/>
          <p:nvPr/>
        </p:nvSpPr>
        <p:spPr>
          <a:xfrm>
            <a:off x="201864" y="4608164"/>
            <a:ext cx="87402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نَصيحَةٌ أو تَوْجيهٌ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ما يَنْبَغي فِعْلُهُ / ما يَجِبُ تَجَنُّبُهُ) + 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تَعْلِيلٌ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(لِماذا؟) 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76531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D0E8F-5C3D-E827-220E-374C3963A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8C9C028-E21F-85F8-5EEC-E6F0F7E09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للإجابة ؟. من يقرأ؟  صححوا.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92CE57-A8E7-5CC4-7007-6E2282252A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1722EB-94E4-F1A1-517E-32A7CCBD415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58D0C4-8EFE-32A6-A851-14DF71E3E6A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FC8514-B622-9B4D-5FE8-DBF9CF2210D5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C2F0ABB-101B-F6E2-CF7F-DCA438E80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B34A5F-4CFC-66BA-16EA-EB34CA6E84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E86B17-924A-F68B-1E8A-93BB203D6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9C6D6A4-7823-46F4-9B63-F1AA4CE36E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853BC6E6-8C39-CACF-40EB-AFB9CB662A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1F1018-4016-C906-D0A4-22606D6B9822}"/>
              </a:ext>
            </a:extLst>
          </p:cNvPr>
          <p:cNvSpPr txBox="1"/>
          <p:nvPr/>
        </p:nvSpPr>
        <p:spPr>
          <a:xfrm>
            <a:off x="562938" y="2131682"/>
            <a:ext cx="82613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تُفْصِحْ عَنْ مَعْلوماتِكَ ٱلشَّخْصِيَّةِ 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وَصُوَّرِكَ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عَلى ٱلْإِنْتِرْنِتِ، لِأَنَّ ذَلِكَ قَدْ يُعَرِّضُكَ لِلْخَطَرِ.</a:t>
            </a:r>
          </a:p>
          <a:p>
            <a:pPr marL="457200" marR="0" lvl="0" indent="-45720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اِسْتَعْمِلِ ٱلْإِنْتِرْنِتَ في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ٱلْبَحْثِ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وَٱلتَّعَلُّمِ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كَيْ تُنَمِّيَ مَعارِفَكَ ومَهاراتِكَ.</a:t>
            </a:r>
          </a:p>
          <a:p>
            <a:pPr marL="457200" marR="0" lvl="0" indent="-45720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تُصَدِّقْ كُلَّ ما تَقْرَؤُهُ عَلى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ٱلْمَواقِعِ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ٱلْإِلِكْتْرونِيَّةِ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لِأَنَّ بَعْضَ ٱلْمَعْلوماتِ قَدْ تَكونُ غَيْرَ صَحيحَةٍ.</a:t>
            </a:r>
          </a:p>
          <a:p>
            <a:pPr marL="457200" marR="0" lvl="0" indent="-45720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نَظِّمْ وَقْتَ ٱسْتِعْمالِ ٱلْإِنْتِرْنِتِ، حَتّى لا يُؤَثِّرَ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عَلى  دِراسَتِكَ وصِحَّتِكَ.</a:t>
            </a:r>
          </a:p>
          <a:p>
            <a:pPr marL="457200" marR="0" lvl="0" indent="-45720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تَفْتَحِ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ٱلرَّوابِطَ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ٱلْمَجْهُولَةَ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لِأَنَّها قَدْ تَحْتَوِي عَلى بَرامِجَ ضارَّةٍ. </a:t>
            </a:r>
          </a:p>
        </p:txBody>
      </p:sp>
    </p:spTree>
    <p:extLst>
      <p:ext uri="{BB962C8B-B14F-4D97-AF65-F5344CB8AC3E}">
        <p14:creationId xmlns:p14="http://schemas.microsoft.com/office/powerpoint/2010/main" val="407527954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3F342-83BC-3BB4-F075-1AC8642C3C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AD3BF5-ECD7-39AF-C1A9-C4AF73F82DF5}"/>
              </a:ext>
            </a:extLst>
          </p:cNvPr>
          <p:cNvSpPr txBox="1"/>
          <p:nvPr/>
        </p:nvSpPr>
        <p:spPr>
          <a:xfrm>
            <a:off x="3116422" y="16370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CCC8D76-EA61-4904-293A-3271481947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7911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– الإملاء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توليف ومراجعة ( الهمزة المتوسطة والهمزة المتطرفة).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522301" y="1730626"/>
            <a:ext cx="2702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A350-EE08-F4D9-5608-1873BD9A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149EEC5-AFB7-1D46-A25B-DB5C661E24AC}"/>
              </a:ext>
            </a:extLst>
          </p:cNvPr>
          <p:cNvSpPr txBox="1"/>
          <p:nvPr/>
        </p:nvSpPr>
        <p:spPr>
          <a:xfrm>
            <a:off x="610750" y="684000"/>
            <a:ext cx="6975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قاعدة  كتابة الهمزة المتوسطة . أين يمكن أن  تكتب الهمزة المتوسطة؟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F60DC1-7D01-DDF5-17BA-53426B5249A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A8A03E-82E7-91FE-E353-39F00FE3815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05A389-CE5A-A993-2CDC-D9995E64EEA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7BFFA8-42DD-4696-EE07-0E2D0112AC2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4D2DE43-F9D2-2814-6936-BFACD111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06895B-6F7F-C35C-7870-3BBA6D3A5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8DE16E-7DE3-2891-9A89-E724AC8144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C7508E-2FE0-8DB3-2DB9-0A4AFAACA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3034C-DECE-3D46-A3FF-D2E9AA86A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E725166-4754-E71C-938B-BBCEA8A2C662}"/>
              </a:ext>
            </a:extLst>
          </p:cNvPr>
          <p:cNvSpPr txBox="1"/>
          <p:nvPr/>
        </p:nvSpPr>
        <p:spPr>
          <a:xfrm>
            <a:off x="1664104" y="3058666"/>
            <a:ext cx="5580080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اَلْهَمْزَةُ ٱلْمُتَوَسِّطَةُ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875781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BC07A-A19F-8BDD-A11D-3DB0CAEE4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64C7162F-943C-A38C-2FCE-716AA664886E}"/>
              </a:ext>
            </a:extLst>
          </p:cNvPr>
          <p:cNvSpPr txBox="1"/>
          <p:nvPr/>
        </p:nvSpPr>
        <p:spPr>
          <a:xfrm>
            <a:off x="-188380" y="815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تأتي الهمزة المتوسطة على الألف أو على الواو أو على الياء او على السطر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.من يقرأ؟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07484C-93D7-B0E1-C97E-E372AF7A3CC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75099B-E287-DE2F-7D3B-95BF0C2B55F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B21C4C-7D6F-554C-F9EA-96B0FF32D71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C1EBAE-CA1C-9B1D-0EE2-EAFE879912C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BC6D63B-AEF8-D5BF-AF2B-625BA0D98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2243DD3-6464-1618-A624-B397771B1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3883648-ECC3-468E-E3A9-D53B1B386F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F3084D-A291-EA50-33D3-DECEF3E4F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5FF0A6-293E-DDFF-2394-06856698F5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1A5B34A-95B7-A439-F19B-334794737C9D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ْسٌ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B9B6349B-C517-4B9A-F413-937EB2FF9EEE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سُــ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الٌ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945138E-00CC-5E2C-2BBC-15C24F8AA6CA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بِــ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ئْ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ــرٌ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CC2B030-BD23-9814-2318-544060605294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قِرا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ء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ةٌ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C96D8BD-88A5-BE41-202A-A299756A1ED0}"/>
              </a:ext>
            </a:extLst>
          </p:cNvPr>
          <p:cNvSpPr txBox="1"/>
          <p:nvPr/>
        </p:nvSpPr>
        <p:spPr>
          <a:xfrm>
            <a:off x="6819252" y="5074685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ٱلْأَلِفِ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7C9C1A0-FF9A-D408-F4BE-76D66B76E2C9}"/>
              </a:ext>
            </a:extLst>
          </p:cNvPr>
          <p:cNvSpPr/>
          <p:nvPr/>
        </p:nvSpPr>
        <p:spPr>
          <a:xfrm>
            <a:off x="7672695" y="4321680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54DBC0B-7EC6-FF33-F728-D25D06CF208A}"/>
              </a:ext>
            </a:extLst>
          </p:cNvPr>
          <p:cNvSpPr txBox="1"/>
          <p:nvPr/>
        </p:nvSpPr>
        <p:spPr>
          <a:xfrm>
            <a:off x="4685648" y="5068466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ٱلْواوِ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4A153F6F-3FFE-82AD-1D6E-1FDD08AD9E79}"/>
              </a:ext>
            </a:extLst>
          </p:cNvPr>
          <p:cNvSpPr/>
          <p:nvPr/>
        </p:nvSpPr>
        <p:spPr>
          <a:xfrm>
            <a:off x="5539091" y="4315461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551EC4D5-EA79-8920-EF25-27CE8BB7278B}"/>
              </a:ext>
            </a:extLst>
          </p:cNvPr>
          <p:cNvSpPr txBox="1"/>
          <p:nvPr/>
        </p:nvSpPr>
        <p:spPr>
          <a:xfrm>
            <a:off x="2564306" y="5068466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ٱلْياءِ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B41B41-6C55-9AE9-0E0B-48D8EE18B2C2}"/>
              </a:ext>
            </a:extLst>
          </p:cNvPr>
          <p:cNvSpPr/>
          <p:nvPr/>
        </p:nvSpPr>
        <p:spPr>
          <a:xfrm>
            <a:off x="3417749" y="4315461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76EA6918-7B88-EFC0-C36F-D82619548A7E}"/>
              </a:ext>
            </a:extLst>
          </p:cNvPr>
          <p:cNvSpPr txBox="1"/>
          <p:nvPr/>
        </p:nvSpPr>
        <p:spPr>
          <a:xfrm>
            <a:off x="442964" y="5068466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ٱلسَّطْرِ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69808778-7791-C7A2-6193-4C828E7755D8}"/>
              </a:ext>
            </a:extLst>
          </p:cNvPr>
          <p:cNvSpPr/>
          <p:nvPr/>
        </p:nvSpPr>
        <p:spPr>
          <a:xfrm>
            <a:off x="1296407" y="4315461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85335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6D26B-611E-B0C1-8D03-E3872B739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9FADB2F5-7172-6183-3094-C30256CB431C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المتوسطة على الألف 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A4A563-2267-CFD5-2849-B5F179B7E56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3D808C-FB5A-7F8E-6AF1-D93C9C788BD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673C0E-A0F5-0948-B778-0091339ED4B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788F0D-B5F2-FACB-9BB4-E9E2AD87E72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395DB10-DA47-9DCF-C5F5-C55F333620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36F9DE7-8944-1449-7F09-DACBF13269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7A7DF73-880C-A047-0A4C-9FD97C8D5C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3ECD7DF-930C-47D1-DC91-A6E45A308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56E4D1-AE85-B9B3-92FF-C2780F29D0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83D8C87-61E5-783A-73DB-9DFAAE94848A}"/>
              </a:ext>
            </a:extLst>
          </p:cNvPr>
          <p:cNvSpPr txBox="1"/>
          <p:nvPr/>
        </p:nvSpPr>
        <p:spPr>
          <a:xfrm>
            <a:off x="2959446" y="2628073"/>
            <a:ext cx="37467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ْسٌ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5F411EC-9902-BBA2-DBCC-0107768AE7CF}"/>
              </a:ext>
            </a:extLst>
          </p:cNvPr>
          <p:cNvSpPr txBox="1"/>
          <p:nvPr/>
        </p:nvSpPr>
        <p:spPr>
          <a:xfrm>
            <a:off x="3029128" y="5074685"/>
            <a:ext cx="3746782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ٱلْأَلِفِ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627F692E-8565-D17A-AC14-4F515CC56809}"/>
              </a:ext>
            </a:extLst>
          </p:cNvPr>
          <p:cNvSpPr/>
          <p:nvPr/>
        </p:nvSpPr>
        <p:spPr>
          <a:xfrm>
            <a:off x="4730711" y="3924115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95109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ABFBA-37E0-DAA7-988A-3370BE5A3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BD7090C-A179-5A57-63C1-0C0D8394F86A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E38568-391B-CBBD-F704-B193FE69D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المتوسطة على الواو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B3DEAC-B077-9807-F954-C6261C27FE6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386AFC-24FE-8D0D-CB6F-1B5C311B580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34FD72-E5F7-000A-C910-E4B0141DD87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10A423-266B-3937-9EA5-081D711CF4E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4F324C-1FE4-042F-572D-CCCED2D7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367124-DA03-9AC1-4E42-31AD6A2A14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ACFB0A-C266-03DB-C6DF-42386DC504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847AFB-CA18-3BF5-E6E0-0B0E2A9AC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06AE3F-51B6-ECE1-BB9A-714292873B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45AFD88-C2A4-D955-98E2-3E472C4E594D}"/>
              </a:ext>
            </a:extLst>
          </p:cNvPr>
          <p:cNvSpPr txBox="1"/>
          <p:nvPr/>
        </p:nvSpPr>
        <p:spPr>
          <a:xfrm>
            <a:off x="2492193" y="2767479"/>
            <a:ext cx="4140934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سُــ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الٌ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0949894C-D0B9-56D1-7089-A6F5B7486F4F}"/>
              </a:ext>
            </a:extLst>
          </p:cNvPr>
          <p:cNvSpPr txBox="1"/>
          <p:nvPr/>
        </p:nvSpPr>
        <p:spPr>
          <a:xfrm>
            <a:off x="2383677" y="5135145"/>
            <a:ext cx="4140934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ٱلْواوِ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8654BEC5-D11A-B6E7-C6B3-B75F7F688DEC}"/>
              </a:ext>
            </a:extLst>
          </p:cNvPr>
          <p:cNvSpPr/>
          <p:nvPr/>
        </p:nvSpPr>
        <p:spPr>
          <a:xfrm>
            <a:off x="4417962" y="4096509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5975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ADE8D-2DB5-5DF4-E607-43861A20B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1C06B84-6C6C-1052-0F79-D7D82F78A17B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76C7DA1-9E6A-BC57-C14B-F1892340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المتوسطة على الياء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10A41D-FDF9-0302-C90A-594EA104B379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973651-DD85-25D0-1C67-93330822495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F7ABE8-A388-866D-E4FC-ED90ADE3E43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D1DB84-7801-A15A-D5A5-64794AC7BB4A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B2F73B-72C4-E68D-B0CB-437725007D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59DC5B-1AE3-2A2F-85FA-214363A748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6585C6-6D3D-317E-11CB-27C45ED576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B1E22A-52C5-288F-FD94-1C5C82609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9F34EC-C397-633C-07AF-DE6847E0E9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8E80A5B-968C-A652-ECBC-E40E9A4DD723}"/>
              </a:ext>
            </a:extLst>
          </p:cNvPr>
          <p:cNvSpPr txBox="1"/>
          <p:nvPr/>
        </p:nvSpPr>
        <p:spPr>
          <a:xfrm>
            <a:off x="2492193" y="2767479"/>
            <a:ext cx="4140934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بِــ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ئْ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ــرٌ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40A764B3-574D-3033-620E-66932F8194F8}"/>
              </a:ext>
            </a:extLst>
          </p:cNvPr>
          <p:cNvSpPr txBox="1"/>
          <p:nvPr/>
        </p:nvSpPr>
        <p:spPr>
          <a:xfrm>
            <a:off x="2383677" y="5135145"/>
            <a:ext cx="4140934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ٱلْياءِ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264300C1-492D-F767-F37D-A53676C7118B}"/>
              </a:ext>
            </a:extLst>
          </p:cNvPr>
          <p:cNvSpPr/>
          <p:nvPr/>
        </p:nvSpPr>
        <p:spPr>
          <a:xfrm>
            <a:off x="4417962" y="4096509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08875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5A106-8AE1-383D-F365-1A430AAA5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BE21F8B-0D03-A954-1258-C6F9FEDC4AF9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47A67E4-427E-0CEE-1044-B1259B6E1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المتوسطة على السطر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E2497D-5E2B-BFD2-7F85-8273A89E3C7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5D1F7C-05CD-7584-AB6A-997250E95AE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122DAA-313B-C4C8-28B1-1ADF3B0F89C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C4F8D0-BAD5-E9DC-774A-7F4B1673652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7689E7-E53F-19F8-3907-34A31F8358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B7C15C-E3D1-FCB0-ED90-49D625B432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F0DA53-7673-DAEB-DFAD-512C55D41E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AF57430-1415-9D09-D99E-0097914643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6C7FA5-135B-4811-2883-B8DA79C4EF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E778019-FE49-1B1C-34B8-9248C7812C9F}"/>
              </a:ext>
            </a:extLst>
          </p:cNvPr>
          <p:cNvSpPr txBox="1"/>
          <p:nvPr/>
        </p:nvSpPr>
        <p:spPr>
          <a:xfrm>
            <a:off x="2492193" y="2767479"/>
            <a:ext cx="4140934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قِرا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ء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ةٌ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3C213C3B-1B2C-F27F-1E29-036EFF2CB1A8}"/>
              </a:ext>
            </a:extLst>
          </p:cNvPr>
          <p:cNvSpPr txBox="1"/>
          <p:nvPr/>
        </p:nvSpPr>
        <p:spPr>
          <a:xfrm>
            <a:off x="2383677" y="5135145"/>
            <a:ext cx="4140934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ٱلسَّطْرِ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8A609CB0-55E9-3ADC-4D05-E36D039DD8DF}"/>
              </a:ext>
            </a:extLst>
          </p:cNvPr>
          <p:cNvSpPr/>
          <p:nvPr/>
        </p:nvSpPr>
        <p:spPr>
          <a:xfrm>
            <a:off x="4417962" y="4096509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74065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C2200-F63D-CF28-5EFC-DA2AAE343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A479392-DD40-AD4C-38FD-A411E329CA60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F55DBA-A82F-911C-4A0E-BF46BFE1F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80C0EC-0F8F-8E79-3CCC-0D10190B634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249E35-0D34-B0DE-43C1-D49E2DED35C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F922A7-3BC8-FD13-8EE2-1111D4404F0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091431-C48D-3D2E-13B6-8A06BFF38B0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2B3FC0-7E27-EA29-8044-62542BD91D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3B4B6C-958C-28C3-1F22-93A5DFF884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967966-2E21-4F3C-98CF-E5344AB0F3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59F3C6-0BBE-9331-2D29-CB5E9F3ED9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AF320E-E739-6BE3-DC59-B98A6F03CB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BA5E7-CCC6-DF30-FE9E-E1FB9321D1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3964" y="2150291"/>
            <a:ext cx="8436071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6404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C69DC-ABCE-3879-4609-F5A2213C7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50536AD-FB49-6732-717C-C25CAE5F8F26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EA7390-2FB1-81BD-DF54-510E8CD63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148ADC-6224-6F55-7E29-A615C34CE1F3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D06065-1D9C-17CD-8D1E-6FFF6551873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090889-77B2-AD5D-D2EF-5233985A639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AF093F-D6B6-9CD8-5762-E90A801D3D5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186AD3-AD42-95F3-302C-40E9CA3F4B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A22C0B-F7D7-56DE-BBEE-A300CBFE02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FC2E9C1-A9AD-2657-F7C7-659E5EF250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DD74037-2364-2C82-3EC5-D7BF8B4F9C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826991-219A-361D-23E8-F574E6EAB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EA0FA9-0297-44F4-EC97-8F38CACF3D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399" y="2819839"/>
            <a:ext cx="8133202" cy="255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32293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A350-EE08-F4D9-5608-1873BD9A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149EEC5-AFB7-1D46-A25B-DB5C661E24AC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 كذلك قاعدة  كتابة الهمزة المتطرفة . أين يمكن أن  تكتب الهمزة المتوسطة؟ 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F60DC1-7D01-DDF5-17BA-53426B5249A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A8A03E-82E7-91FE-E353-39F00FE3815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05A389-CE5A-A993-2CDC-D9995E64EEA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7BFFA8-42DD-4696-EE07-0E2D0112AC2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4D2DE43-F9D2-2814-6936-BFACD111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06895B-6F7F-C35C-7870-3BBA6D3A5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8DE16E-7DE3-2891-9A89-E724AC8144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C7508E-2FE0-8DB3-2DB9-0A4AFAACA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3034C-DECE-3D46-A3FF-D2E9AA86A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62663FF-6AE0-0E5E-D12A-F9FD4EBF9E2B}"/>
              </a:ext>
            </a:extLst>
          </p:cNvPr>
          <p:cNvSpPr txBox="1"/>
          <p:nvPr/>
        </p:nvSpPr>
        <p:spPr>
          <a:xfrm>
            <a:off x="606490" y="307191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اَلْهَمْـــــــــــزَةُ ٱلْمُتَطَرِّفَــــــــــــةُ.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452193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32F20-96BE-D508-CE5F-9159033C2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24E1C69-BB1E-FD6F-C574-2F8C42181F9D}"/>
              </a:ext>
            </a:extLst>
          </p:cNvPr>
          <p:cNvSpPr txBox="1"/>
          <p:nvPr/>
        </p:nvSpPr>
        <p:spPr>
          <a:xfrm>
            <a:off x="-149604" y="8045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قد تأتي الهمزة المتطرفة كذلك  على الألف أو على الواو أو على الياء او على السطر . من يقرأ؟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017BD-191D-9962-D545-E5E75A423B9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C6F2E4-1253-E48D-4B0E-671169743FB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8DF6C0-26EC-AB39-F611-5198F10D62D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DBB948-BA5E-BC65-2FCD-350619641FE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1C486D7-2283-BDE4-68F7-06CEB3D73D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C79494B-4C1B-D12F-0091-3539A6A3C6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C575DC9-1FBC-5E73-183B-4F880955D3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0941CDD-A16C-E868-88DF-9742B7A01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F00FE3-DBDC-54AA-E938-3B12D731EF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591BC75-A2C9-CAE0-7D59-65EEAFEA75F2}"/>
              </a:ext>
            </a:extLst>
          </p:cNvPr>
          <p:cNvSpPr txBox="1"/>
          <p:nvPr/>
        </p:nvSpPr>
        <p:spPr>
          <a:xfrm>
            <a:off x="6749570" y="3171413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قـــــارِ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10A9BED-F6E5-8822-AE3C-ABBEF49EC093}"/>
              </a:ext>
            </a:extLst>
          </p:cNvPr>
          <p:cNvSpPr txBox="1"/>
          <p:nvPr/>
        </p:nvSpPr>
        <p:spPr>
          <a:xfrm>
            <a:off x="463684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كافُـــــ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6AEDC73F-60E4-755B-9B7F-A9F85AC842BC}"/>
              </a:ext>
            </a:extLst>
          </p:cNvPr>
          <p:cNvSpPr txBox="1"/>
          <p:nvPr/>
        </p:nvSpPr>
        <p:spPr>
          <a:xfrm>
            <a:off x="2524120" y="3156194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نَبَـــــــــ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117D3DF0-893A-C789-7313-A2B5B3BDE8B9}"/>
              </a:ext>
            </a:extLst>
          </p:cNvPr>
          <p:cNvSpPr txBox="1"/>
          <p:nvPr/>
        </p:nvSpPr>
        <p:spPr>
          <a:xfrm>
            <a:off x="411395" y="3178297"/>
            <a:ext cx="19962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جُـــز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ْءٌ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DDB013B8-719A-4D8D-D9E4-F7D8ED7FDAFF}"/>
              </a:ext>
            </a:extLst>
          </p:cNvPr>
          <p:cNvSpPr txBox="1"/>
          <p:nvPr/>
        </p:nvSpPr>
        <p:spPr>
          <a:xfrm>
            <a:off x="2524120" y="5146875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ٱلْأَلِفِ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2DDEA73-1E4E-98C6-647A-F22E3A96532E}"/>
              </a:ext>
            </a:extLst>
          </p:cNvPr>
          <p:cNvSpPr/>
          <p:nvPr/>
        </p:nvSpPr>
        <p:spPr>
          <a:xfrm>
            <a:off x="3377563" y="4393870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865C4E92-8B75-0589-D43D-8404831CAAA6}"/>
              </a:ext>
            </a:extLst>
          </p:cNvPr>
          <p:cNvSpPr txBox="1"/>
          <p:nvPr/>
        </p:nvSpPr>
        <p:spPr>
          <a:xfrm>
            <a:off x="4715242" y="5146875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ٱلْواوِ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A75004BB-84DF-A323-9A85-B8400E771282}"/>
              </a:ext>
            </a:extLst>
          </p:cNvPr>
          <p:cNvSpPr/>
          <p:nvPr/>
        </p:nvSpPr>
        <p:spPr>
          <a:xfrm>
            <a:off x="5568685" y="4393870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738321B2-477F-E492-005C-31BACD4256C9}"/>
              </a:ext>
            </a:extLst>
          </p:cNvPr>
          <p:cNvSpPr txBox="1"/>
          <p:nvPr/>
        </p:nvSpPr>
        <p:spPr>
          <a:xfrm>
            <a:off x="6866331" y="5116898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ٱلْياءِ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B42E2FD-F136-BC9D-4B2C-0F2A20D21DD7}"/>
              </a:ext>
            </a:extLst>
          </p:cNvPr>
          <p:cNvSpPr/>
          <p:nvPr/>
        </p:nvSpPr>
        <p:spPr>
          <a:xfrm>
            <a:off x="7719774" y="4363893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62D8DEBB-55E5-A5D9-01CB-76C0DEDA4028}"/>
              </a:ext>
            </a:extLst>
          </p:cNvPr>
          <p:cNvSpPr txBox="1"/>
          <p:nvPr/>
        </p:nvSpPr>
        <p:spPr>
          <a:xfrm>
            <a:off x="357062" y="5147078"/>
            <a:ext cx="1996282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ٱلسَّطْرِ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06943D12-CB50-D790-2FF4-6FDDDA5B3BF4}"/>
              </a:ext>
            </a:extLst>
          </p:cNvPr>
          <p:cNvSpPr/>
          <p:nvPr/>
        </p:nvSpPr>
        <p:spPr>
          <a:xfrm>
            <a:off x="1186441" y="4394073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07077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CC365-93A4-1F16-C6B2-38E196B52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4D2D6962-69FD-2CF4-EB73-F1F33A950022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المتطرفة على الألف 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7F72A1-3DB1-10BA-BA0E-C1F00D0AD1F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DC7C2F-7D81-A649-64D7-432DF70578A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D7F6EA-0755-6E4B-FEA9-59BFE83461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8759FC-B359-0411-795F-BA0FCCE57DE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1DD1A3A-B9BE-0321-4CD5-AED585061E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CA02E04-8EC4-A3FF-2DE6-1845DA6FD3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2C66596-B12F-3BBA-3082-5E24578102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81642CB-17C5-F3E8-6D2A-51AC02BB7A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10E2AE-9A8D-2EAF-DBF1-C15FA6622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018D3DA-08AE-475C-C884-557C6C7DE385}"/>
              </a:ext>
            </a:extLst>
          </p:cNvPr>
          <p:cNvSpPr txBox="1"/>
          <p:nvPr/>
        </p:nvSpPr>
        <p:spPr>
          <a:xfrm>
            <a:off x="2959446" y="2628073"/>
            <a:ext cx="3746782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خَ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طـَــــ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343081E4-D7DE-C73A-5F4D-7F7221F6B443}"/>
              </a:ext>
            </a:extLst>
          </p:cNvPr>
          <p:cNvSpPr txBox="1"/>
          <p:nvPr/>
        </p:nvSpPr>
        <p:spPr>
          <a:xfrm>
            <a:off x="3029128" y="5074685"/>
            <a:ext cx="3746782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ٱلْأَلِفِ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BB5E5C40-EEF5-1E1E-BC37-AAA0B27E03FA}"/>
              </a:ext>
            </a:extLst>
          </p:cNvPr>
          <p:cNvSpPr/>
          <p:nvPr/>
        </p:nvSpPr>
        <p:spPr>
          <a:xfrm>
            <a:off x="4730711" y="3924115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83718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B7575-565D-1A53-68A8-1D690724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0F85251-BB62-482D-C56D-26563BF5B5C2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40D1AA8-8BCC-168C-4698-660203935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المتطرفة  على الواو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A8ECAB-9EA8-5C7F-4A86-D0F2FA11B72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34DF0A-F992-AD54-ECE5-D92E77FA824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32688C-43AE-E39B-1753-8A94BDB2311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E6EAFD-3337-9EAA-98A6-33C57383F5D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E25D90-28EC-BC10-7B87-A355DB9C5B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5A269F-E6F5-9B37-E523-B4E01FE4DB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479EF8E-D7C7-87A7-05C5-A665A53316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CB7215-E1AC-53C4-E2C4-6E19C8A620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39E741-2482-880F-9136-687FBFA406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D65A317-E069-029E-6B5B-6FF92731DCF0}"/>
              </a:ext>
            </a:extLst>
          </p:cNvPr>
          <p:cNvSpPr txBox="1"/>
          <p:nvPr/>
        </p:nvSpPr>
        <p:spPr>
          <a:xfrm>
            <a:off x="2492193" y="2767479"/>
            <a:ext cx="4140934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يَجْـــرُ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ؤُ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76182D4B-B6E7-5013-D9D7-C3C8139633A4}"/>
              </a:ext>
            </a:extLst>
          </p:cNvPr>
          <p:cNvSpPr txBox="1"/>
          <p:nvPr/>
        </p:nvSpPr>
        <p:spPr>
          <a:xfrm>
            <a:off x="2383677" y="5135145"/>
            <a:ext cx="4140934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ٱلْواوِ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0CAAE5F6-5B3C-74E9-157E-78D7E3A8AB13}"/>
              </a:ext>
            </a:extLst>
          </p:cNvPr>
          <p:cNvSpPr/>
          <p:nvPr/>
        </p:nvSpPr>
        <p:spPr>
          <a:xfrm>
            <a:off x="4417962" y="4096509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82752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8284-9FA6-3E55-7969-970CAE627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2F29FA0-3BDB-D48A-1415-1DCE86E5BD7C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BDC5B04-3E6C-9E7A-2F3C-2B4AE53F0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المتطرفة  على الياء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CC966E-DB32-02BF-EDEB-44B1DF8FD019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44B03D-9EF1-9737-FDDB-9EF58031E4A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5BCB6D-3B1E-4F4F-7F2A-D5DCEF28D8D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186A18-BCCD-7012-5345-B918CDD1EB4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7013B20-9538-FED4-6462-C5D45D7029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526182-FDD7-FB72-10AC-F8D91B31FF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1EF7CB-6837-EF0A-5E56-92E9B179D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8C9F167-425B-6927-A6AE-BD6F9C1BA2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D922D3-9765-B130-FE1D-3D11A53975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B559659-A391-3773-F1E4-4F9E9CDFAA0B}"/>
              </a:ext>
            </a:extLst>
          </p:cNvPr>
          <p:cNvSpPr txBox="1"/>
          <p:nvPr/>
        </p:nvSpPr>
        <p:spPr>
          <a:xfrm>
            <a:off x="2492193" y="2767479"/>
            <a:ext cx="4140934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مُبْتَـــدِ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ئ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C9DEE278-2450-6DC0-CBA3-B4F0C1D5060E}"/>
              </a:ext>
            </a:extLst>
          </p:cNvPr>
          <p:cNvSpPr txBox="1"/>
          <p:nvPr/>
        </p:nvSpPr>
        <p:spPr>
          <a:xfrm>
            <a:off x="2383677" y="5135145"/>
            <a:ext cx="4140934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ٱلْياءِ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3F2AB05F-B3C8-FAE0-311C-E52067F4D385}"/>
              </a:ext>
            </a:extLst>
          </p:cNvPr>
          <p:cNvSpPr/>
          <p:nvPr/>
        </p:nvSpPr>
        <p:spPr>
          <a:xfrm>
            <a:off x="4417962" y="4096509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89470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93D85-6F1A-C10A-2B37-4EADE46A4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A19F498-D06B-D612-217F-8D9A8C602E66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A4A1D4F-B85B-9050-7900-FA9CBAFCF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نكتب الهمزة المتطرفة  على السطر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91F80A-E6E2-DE59-DD51-9496CD09B64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BEC7BE-2C01-71B9-3F57-C7D976C4F50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1CF796-1235-2D59-B285-F3D33F1D8B5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CAA460-FF93-EECE-4456-7EC80CB9656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7F7DB7-EECE-1819-6074-0B435C1C81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73F20D-E0E5-68CB-9D8A-684731A2F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E23B77-45CD-C81B-7A91-DC07D4BBA6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4308EEE-E890-C164-6ACD-1199E9672E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1EF87-1756-CD24-CB9E-87942A6523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646FCB88-18DB-85BF-A6AA-D38F8B9BEDE7}"/>
              </a:ext>
            </a:extLst>
          </p:cNvPr>
          <p:cNvSpPr txBox="1"/>
          <p:nvPr/>
        </p:nvSpPr>
        <p:spPr>
          <a:xfrm>
            <a:off x="2492193" y="2767479"/>
            <a:ext cx="4140934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رِدا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ء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 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A8A78E9A-EF56-BB99-0DF7-9EDDDB14142F}"/>
              </a:ext>
            </a:extLst>
          </p:cNvPr>
          <p:cNvSpPr txBox="1"/>
          <p:nvPr/>
        </p:nvSpPr>
        <p:spPr>
          <a:xfrm>
            <a:off x="2383677" y="5135145"/>
            <a:ext cx="4140934" cy="871138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عَلى ٱلسَّطْرِ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265455CF-3CD9-87B6-67F5-F61D41E4BCAD}"/>
              </a:ext>
            </a:extLst>
          </p:cNvPr>
          <p:cNvSpPr/>
          <p:nvPr/>
        </p:nvSpPr>
        <p:spPr>
          <a:xfrm>
            <a:off x="4417962" y="4096509"/>
            <a:ext cx="289395" cy="677542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48030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73529-F68A-F4FD-97FB-7B30AB8DC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892726C-D6B1-2742-29ED-3D28C8549F8A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EFD8B64-1F88-3A0A-37B6-E2F9FEE2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FFFB57-157B-93A1-2BBE-39204D37D96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743400-1C1B-810E-D2AF-F7BAD10EC80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596015-DE52-F1C2-14F5-A69338EE68E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E924E4-C20A-67B6-FFAB-1A9D5858942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07B7468-C8F2-C432-4BBF-F6233D0E0A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ADCC97-C450-578A-73C6-AC8E69A683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34BEB7-F004-6019-2171-87A28ABA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64F125B-50A8-9B25-89AD-8B9EAF07E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55CBED-CA43-0A91-A730-C40E010B3F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6A44B6-B8E8-E3C3-1284-DBC161A9EB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360" y="2436841"/>
            <a:ext cx="8367978" cy="321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9812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F97F8-8912-DD47-DE49-5E8E6FA99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CC3B9F6-5347-37CF-0D73-60866B645CC6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30E7F6C-043E-A4F5-A1AC-3D310B71A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الهمزة المتوسطة أو المتطرفة المناسبة.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38E14E-9172-0198-3DB5-274CFBBAEB5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802A82-AA61-E773-BBF8-F0E4E1DB662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037F04-5625-B4A7-8805-64C1E064873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A576E1-0A79-262C-838A-36CD14B325E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B949D5-AED4-80A2-801B-B565CF778B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B1DAF5-779A-4BC1-441D-B4C9C93F63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E00352A-9801-7DE4-3798-AE9DD9A6C8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032F8B-018C-7C18-F6D1-BED563653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04C324-F4FB-2FD5-7A60-D11AE18974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869EB77-78BC-1123-B6A6-BC0AEFCA0B95}"/>
              </a:ext>
            </a:extLst>
          </p:cNvPr>
          <p:cNvSpPr txBox="1"/>
          <p:nvPr/>
        </p:nvSpPr>
        <p:spPr>
          <a:xfrm>
            <a:off x="5210827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هادِ.....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FE817D4D-424F-9B27-9D15-D684681506BC}"/>
              </a:ext>
            </a:extLst>
          </p:cNvPr>
          <p:cNvSpPr txBox="1"/>
          <p:nvPr/>
        </p:nvSpPr>
        <p:spPr>
          <a:xfrm>
            <a:off x="930445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بَرا...ةٌ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101655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C8AAD-7DAE-6FD0-AC59-BAC2CEABB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DB8E932-A2FF-772C-7A90-B44B3B6676AF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84965A6-4262-55ED-FA18-7B3525A8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كتبت الهمزة على الياء و على السطر؟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F7C32-FA1F-70E7-83AF-3CD2C3114AD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3175DE-94DB-D771-C8C4-42482402610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E2E4DF-E8B1-CEAF-5FBB-E669B79F3AE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D753B4-81F1-A615-0AF7-18F0CD5F48D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68CEC7D-3780-69ED-A4FD-57E245D071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82490F-9AC4-6351-661E-A7EC95B178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0B58C66-F304-9F50-1931-3F173F2C1A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C0892A-7F04-934F-B98A-FB473AF81B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3E4183-0C15-BE98-6680-464507C133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B304A8F9-7E7C-988D-AB49-8B2B95702CFB}"/>
              </a:ext>
            </a:extLst>
          </p:cNvPr>
          <p:cNvSpPr txBox="1"/>
          <p:nvPr/>
        </p:nvSpPr>
        <p:spPr>
          <a:xfrm>
            <a:off x="5210827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هادِ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ئٌ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681099F3-E7AD-B894-1566-651AC12BF4ED}"/>
              </a:ext>
            </a:extLst>
          </p:cNvPr>
          <p:cNvSpPr txBox="1"/>
          <p:nvPr/>
        </p:nvSpPr>
        <p:spPr>
          <a:xfrm>
            <a:off x="930445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بَرا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ءَ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840916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5A29F-F65A-2951-7F61-EF6C579AD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76C1FAF-25EE-E729-68E0-C1E3F05BED8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F1ED9CC-EB4E-3FF0-AD06-A9F0C48D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الهمزة المتوسطة أو المتطرفة المناسبة.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464014-50C7-08B2-508C-9327F99FBA5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5DB526-A3E5-AA31-1DF0-2C33C4714EF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A0969F-1DBB-8009-FC49-69DE7CDF4D7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1FE572-79FA-62C0-4D51-09C2AAB1B32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D982C7-EE25-A5D9-20F6-1D412D1039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00D04A-485B-C318-89A7-584F29222E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B1F3D47-CF82-1895-7FAE-EE0A82DFE9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5224CB3-5875-C7BA-AD17-3458FFE3F1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62C0DF-DEE4-982A-BABF-8A018755EB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6BB71E2D-8193-794A-AB70-39A2D8D3DC1A}"/>
              </a:ext>
            </a:extLst>
          </p:cNvPr>
          <p:cNvSpPr txBox="1"/>
          <p:nvPr/>
        </p:nvSpPr>
        <p:spPr>
          <a:xfrm>
            <a:off x="5210827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شُــ.....ونٌ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F9024072-C0D3-33DD-0192-7BC64A0D1F57}"/>
              </a:ext>
            </a:extLst>
          </p:cNvPr>
          <p:cNvSpPr txBox="1"/>
          <p:nvPr/>
        </p:nvSpPr>
        <p:spPr>
          <a:xfrm>
            <a:off x="930445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سَما...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97549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C9E14-66A8-BC02-E35C-68F477C03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E6F6699-3919-57AA-A10D-201C97849801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A7870F3-432C-0E16-A266-200079528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كتبت الهمزة على الواو  و على السطر؟.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2B6661-BACA-56FE-EB71-86CB4949CDC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E66CE-D802-A4E1-EADA-E1967238E5C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DD2B89-C6AC-860B-6613-5EDD45089F49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D0B755-CEBF-85D8-3C8E-CA8EC101FD4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586292-20E3-631F-0982-2AE07932B8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D03C63-806A-F6F1-50C2-99B5D44D60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4D8C9C-7A80-4803-3F6C-C375458368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3560CC9-D50B-B8FF-ABD5-C96304F4F4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7B7B38-0CA0-942A-A6D7-CC92F059BF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E3B6C4F-17CD-36F8-64B1-791E179CDFCB}"/>
              </a:ext>
            </a:extLst>
          </p:cNvPr>
          <p:cNvSpPr txBox="1"/>
          <p:nvPr/>
        </p:nvSpPr>
        <p:spPr>
          <a:xfrm>
            <a:off x="5210827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شُــــــــ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ؤ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ونٌ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A70DAE23-E671-246F-A3B5-6483A10ABE80}"/>
              </a:ext>
            </a:extLst>
          </p:cNvPr>
          <p:cNvSpPr txBox="1"/>
          <p:nvPr/>
        </p:nvSpPr>
        <p:spPr>
          <a:xfrm>
            <a:off x="930445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سَما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ء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449812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D35F7-1770-1AA5-5EBB-6C966325F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9D2F359-CF2F-0A55-EBCB-5088A173DD9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C16FDB2-59B8-32E7-FA21-89FF42D95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الهمزة المتوسطة أو المتطرفة المناسبة.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FA160A-7197-2607-9446-55FD8DE87D4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9CF9CA-3BE7-F7A7-BFFC-35F3CB5CB9B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DFA281-60C4-CBBD-1406-811C4AA40B5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815517-6BD2-168B-03CC-F521AB2DE765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E74E65-4A39-225A-1251-3C487EF87B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7B4591-25A4-156C-D9C4-8ACEFC9D07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78CE16-D384-A0FD-E7B0-8B2D4E1AB3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1C6C95-5418-4055-F06D-CBFAD8F004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C7F55B-C599-CA5B-DF7C-61C00E7C49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3826795-F93E-34E4-EA91-B7FC7AFC20BE}"/>
              </a:ext>
            </a:extLst>
          </p:cNvPr>
          <p:cNvSpPr txBox="1"/>
          <p:nvPr/>
        </p:nvSpPr>
        <p:spPr>
          <a:xfrm>
            <a:off x="5210827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نَبَــــــــــــ....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35EBCEBA-B42D-DC36-D7DF-333BD5B25A3E}"/>
              </a:ext>
            </a:extLst>
          </p:cNvPr>
          <p:cNvSpPr txBox="1"/>
          <p:nvPr/>
        </p:nvSpPr>
        <p:spPr>
          <a:xfrm>
            <a:off x="930445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نا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...ـــمٌ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636284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1F423-C824-5EBE-357F-E3DD435D3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5D02F1F-D238-B21D-997A-48464F7CB84D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EFDA69C-3C28-3F67-1AB2-42EE4DEBA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كتبت الهمزة على الألف  و على الياء؟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237422-E04A-4771-1934-E03F490DCBD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3378C9-5E27-824D-D8C2-3DB6582B98D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EA0E9-E585-633D-5130-D24A0362613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75D0A-2A18-E773-9FA0-AB352A8E5BC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13E1605-70FC-689D-0FF7-A02976E23A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7F970B-C924-223E-42E3-136214AC33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CE32D0-342C-705E-665B-53258D3424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E1502F0-B6EB-9AE3-4AF7-DC7BB50216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3591BC-AAF1-28E1-BC20-3FB6662B9A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53272C67-F2F2-DB57-03D4-EC09ABE39855}"/>
              </a:ext>
            </a:extLst>
          </p:cNvPr>
          <p:cNvSpPr txBox="1"/>
          <p:nvPr/>
        </p:nvSpPr>
        <p:spPr>
          <a:xfrm>
            <a:off x="5210827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نَبَــــــــــــ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A70D9F63-50BC-F33B-C26D-A9B30C40D328}"/>
              </a:ext>
            </a:extLst>
          </p:cNvPr>
          <p:cNvSpPr txBox="1"/>
          <p:nvPr/>
        </p:nvSpPr>
        <p:spPr>
          <a:xfrm>
            <a:off x="930445" y="3107919"/>
            <a:ext cx="2948308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defTabSz="914400"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نا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ئِـ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ـــمٌ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941630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C6EED-54E2-59CA-7B44-C80076F62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9360002-2FC3-3637-4061-884532746C6F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ED249EE-89C3-D496-25BA-EA30C0C3F018}"/>
              </a:ext>
            </a:extLst>
          </p:cNvPr>
          <p:cNvSpPr txBox="1"/>
          <p:nvPr/>
        </p:nvSpPr>
        <p:spPr>
          <a:xfrm>
            <a:off x="2096589" y="896795"/>
            <a:ext cx="53345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163  من كراساتكم.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9EBCDB-19EF-D562-96FA-84B8BB03C43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6A583-DF43-9FDD-60DD-A3300332CAB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8B1F8-0A1D-C448-C800-91A58563984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C9024C-96ED-2699-655E-D837C70DCEC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3A67D5-2536-F2DC-860B-6D7F3822A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173F0A-0B08-03E9-5CEF-024368EC71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C02DA4-2611-4652-D08F-A95917BEED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145360-9C75-64AC-8A6F-AC697A0E2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400912-FDE2-925C-B41D-BFE532672E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7C433F-4F5F-756F-F438-FDFEC08443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42" y="1396715"/>
            <a:ext cx="3560481" cy="546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892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73B57-4AAE-891F-2999-54A5A771A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311F0B5-D53A-9E89-61CA-8E89BEDC7F36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2D8D05F-AF15-669B-7064-458FBFD37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دفاتر القسم. أنجزوا النشاط التالي بعد كتابة التاريخ و عنوان الدرس.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DAAD60-8D0C-5975-8CAD-805736AE989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5ECF8A-B620-D90C-2CC5-E0C011834B0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5CABB6-AEC1-71D9-142E-E0D27ECE3B2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3BC21A-5581-4629-62CB-6BD0C99D29F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C6893FF-EB7A-CF26-5871-FA33335D18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82390A-6343-C458-D462-65A3944583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B68CE8-BD43-709E-4706-BE20A0C3AB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123A10-CF8C-0365-88B9-AC96205495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008DE5-B7F9-5AF5-BE6F-243AB5D134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9E9FF8-F9E0-C361-2C4C-1288543E62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608" y="1461686"/>
            <a:ext cx="7096376" cy="505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4425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08092-8B17-DB6F-91F6-24D67B024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E1E270B-557A-3028-91D4-85D607A29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A47F0B-24BB-CC70-DBC2-4C354EEAA56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7DBD8-89A7-F489-7B88-A27DC5C5FCC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3DC97-0DC8-99E9-73A5-3E990164892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2E559A-85F0-5613-02E8-F9A18B4C677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437839-7AE4-4B00-0B14-77751F2963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9BA2B01-8B5D-BD55-D48F-C8BD4862AD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89DBAC-8701-D1F8-DC42-FAC6C390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6E41D-2A7C-F44B-74AF-4695A8A2F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2AF6662C-C3CF-5E6C-7F20-6CF0C3AFE0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CFBD33-8B5A-7090-0F6E-6AEE09F207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608" y="1461686"/>
            <a:ext cx="7096376" cy="505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7216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10C9-C021-A092-3640-FE8AEE12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B630B88-96E5-4C17-C683-4C93CC5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الآن. من يكتب الإجابة على السبورة ؟ هل أنتم متفقون؟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2BACB1-B20F-3540-902C-6F967E23900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A89348-6FA7-1A42-B19F-6A47D0C5D70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8C6D9D-6313-BAEF-F984-263EBBFA264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573BF4-B62F-D2F2-4680-5D2AC07097A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6E116A-F0D5-BC1A-ADC0-949787463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224084-0191-045E-3AA6-414B4215A5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7E86F4-A322-6BB9-0BDD-2DC05C07D7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7F570A-3C5D-6FB4-6154-3C5FF9E8A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ED86587-7D74-DA66-7B35-16C8902957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AA08F51-CA86-ED8D-B3C2-3BE496E117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608" y="1461686"/>
            <a:ext cx="7096376" cy="505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1464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9DF0B-DF20-AAA9-1249-EB07FC20A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F1D547E-1A12-8F37-38DC-D3B4278EF9FC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49BCA69-4DFB-9AE2-19F1-228EBBCC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81E812-A215-8920-8C86-F47D3FA6AED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B68256-51FD-DF7F-7027-2F3F5154E9C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9BCDBF-8B88-DB9C-5DE3-9FDCF671EF3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AFA4CF-3811-18E2-AF80-7A1BBFE9F3B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490D76-3074-5D53-C03A-0AAF0D8335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74BEB-3D92-9254-16D2-9E3C78D49E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13EA0F-FAAF-9762-CDC7-8C90865C1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187E5E-5CD7-20FD-25F5-7589643F0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9FC6C4-912B-3B62-7911-DA8911811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EE72464-C7B5-80F3-EA56-C2977B23D8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608" y="1461686"/>
            <a:ext cx="7096376" cy="505108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B20D4E0-B33D-DFB2-B9B1-A19716052B0E}"/>
              </a:ext>
            </a:extLst>
          </p:cNvPr>
          <p:cNvSpPr txBox="1"/>
          <p:nvPr/>
        </p:nvSpPr>
        <p:spPr>
          <a:xfrm>
            <a:off x="5453975" y="3968564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ئِـــــــــ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3737E0-B13A-15F5-7EB0-641FE9414058}"/>
              </a:ext>
            </a:extLst>
          </p:cNvPr>
          <p:cNvSpPr txBox="1"/>
          <p:nvPr/>
        </p:nvSpPr>
        <p:spPr>
          <a:xfrm>
            <a:off x="5952875" y="2660958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ــــــــــــأُ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756B816-A234-86D7-ACFE-0C4CF9BBBB1D}"/>
              </a:ext>
            </a:extLst>
          </p:cNvPr>
          <p:cNvSpPr txBox="1"/>
          <p:nvPr/>
        </p:nvSpPr>
        <p:spPr>
          <a:xfrm>
            <a:off x="4533173" y="3322189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أً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1239860-FD8B-0CEF-D31A-23D231ADCF1B}"/>
              </a:ext>
            </a:extLst>
          </p:cNvPr>
          <p:cNvSpPr txBox="1"/>
          <p:nvPr/>
        </p:nvSpPr>
        <p:spPr>
          <a:xfrm>
            <a:off x="3737608" y="2007811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ــــــــــــأَ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A36CB71-4943-B1E6-CE56-D95BA40B5ACB}"/>
              </a:ext>
            </a:extLst>
          </p:cNvPr>
          <p:cNvSpPr txBox="1"/>
          <p:nvPr/>
        </p:nvSpPr>
        <p:spPr>
          <a:xfrm>
            <a:off x="4394138" y="3968564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ئِـــــــــ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1984614-6D21-D862-A508-4333D7DCF04E}"/>
              </a:ext>
            </a:extLst>
          </p:cNvPr>
          <p:cNvSpPr txBox="1"/>
          <p:nvPr/>
        </p:nvSpPr>
        <p:spPr>
          <a:xfrm>
            <a:off x="3213862" y="3964758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ــــئـِـــــــ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2B4B9F-3FA9-C6ED-1C24-10DBD81DD8E3}"/>
              </a:ext>
            </a:extLst>
          </p:cNvPr>
          <p:cNvSpPr txBox="1"/>
          <p:nvPr/>
        </p:nvSpPr>
        <p:spPr>
          <a:xfrm>
            <a:off x="6097644" y="4616658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ــــــــــــأُ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06F2B8E-D55F-38D3-046F-7923A5C2E26E}"/>
              </a:ext>
            </a:extLst>
          </p:cNvPr>
          <p:cNvSpPr txBox="1"/>
          <p:nvPr/>
        </p:nvSpPr>
        <p:spPr>
          <a:xfrm>
            <a:off x="4076382" y="4616658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ــــــــــــأٌ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74FF75E-3A28-289A-61EA-6F09CD84EE40}"/>
              </a:ext>
            </a:extLst>
          </p:cNvPr>
          <p:cNvSpPr txBox="1"/>
          <p:nvPr/>
        </p:nvSpPr>
        <p:spPr>
          <a:xfrm>
            <a:off x="5928953" y="5330681"/>
            <a:ext cx="1041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ءَ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4727B-202C-BCCB-63F6-074DCCC0F16E}"/>
              </a:ext>
            </a:extLst>
          </p:cNvPr>
          <p:cNvSpPr txBox="1"/>
          <p:nvPr/>
        </p:nvSpPr>
        <p:spPr>
          <a:xfrm>
            <a:off x="6097643" y="5926811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ــــــــــــئُ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522695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نص حجاجي – الحصة 1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–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الإنتاج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0C54-A1C3-1E31-BE29-87429474D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D06688-C44C-53AC-383E-BFD881B3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سنشرع الآن في حصة الإنتاج الكتابي.</a:t>
            </a:r>
            <a:r>
              <a:rPr lang="f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سوف تتعلمون كتابة نص حجاجي.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14B1C1-0274-B9D0-E71C-C587C30CD0F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2CDC23-A6F1-C45E-A9D7-C386FA7DF5E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8F85F7-F323-1108-9E94-8CFCF990ECE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E737B3-9190-49F3-39C4-BBDEF197C79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B16F6F-2D22-8887-AA61-181688D3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645991-6B7A-469B-F311-ED1DD75FC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28523-2D63-5838-DB46-65766C4B60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B9FB63-BA56-034E-D6F8-DF80079BA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03860-F82A-238B-BAAF-386EC6686A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34889C4-42E4-258C-4F9A-A897AE4A2BFB}"/>
              </a:ext>
            </a:extLst>
          </p:cNvPr>
          <p:cNvSpPr txBox="1"/>
          <p:nvPr/>
        </p:nvSpPr>
        <p:spPr>
          <a:xfrm>
            <a:off x="2572425" y="3269974"/>
            <a:ext cx="4134354" cy="1090041"/>
          </a:xfrm>
          <a:prstGeom prst="roundRect">
            <a:avLst>
              <a:gd name="adj" fmla="val 3827"/>
            </a:avLst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نَـــــصٍّ حِجــــاجِـــيٍّ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13725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D58A6-DD23-E51D-C313-364DD7DCB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AD234A0E-9AE5-D610-8381-C352C97B0A04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. ما خطوات كتابة الحجج التي تعرفنا عليها؟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011180F-46C7-B992-61BB-964D91D5F195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A006FB7-09BF-DABC-711E-DC1162934B85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DA2AEC2-F937-BB2B-4B91-812DBF8D7959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C67A210-089E-F074-C208-B9456B641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D4A26FFF-A730-6D86-3029-E2AD9266B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5D52DA21-B173-B39D-6A4B-C9F05D5BF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A72B32F7-6210-720F-5448-BEF1D1938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ADF9D1F-7B2D-BD8E-879C-1E340F1C9F49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51ECE04-F73A-5930-B3A2-55A0545C3695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3B21C0A0-9ED7-7F29-2DE7-0B235A1169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6FEE1AD-0202-AF99-48E2-E41BBDBEE098}"/>
              </a:ext>
            </a:extLst>
          </p:cNvPr>
          <p:cNvSpPr txBox="1"/>
          <p:nvPr/>
        </p:nvSpPr>
        <p:spPr>
          <a:xfrm>
            <a:off x="606490" y="332130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كِتابَـــــــــــةُ ٱلْحُجَــــــــــــــــجِ.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8893779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7DDA2-A61A-66F4-77F1-5B5914614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33A0924-716E-7056-7C76-4C48EE892502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6104E6C-AF21-6407-790D-A520A611AB9E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0F4755-559F-E840-5973-758C37A7C8E4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DD91FD-D9F7-0545-1674-2B23D75B3C07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1205C12-A8F7-9BFE-A7DA-E57F17DF5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29E03B5-8CC3-D805-9B14-006E86032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34F2B19-255A-0A6E-7539-93343D90F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438533F-06E5-A980-38C5-8BBD8D1C2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AAB6304-0A21-FE2A-BDBE-E6B9303A979D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F7B5FC9-AC5D-8A92-8C1E-0884F731FB9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9" name="Espace réservé pour une image  14">
            <a:extLst>
              <a:ext uri="{FF2B5EF4-FFF2-40B4-BE49-F238E27FC236}">
                <a16:creationId xmlns:a16="http://schemas.microsoft.com/office/drawing/2014/main" id="{E967D0D3-6D54-1C6E-3E61-378D802C29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80FD23BE-F526-05FE-7B72-452CE3F1528F}"/>
              </a:ext>
            </a:extLst>
          </p:cNvPr>
          <p:cNvSpPr txBox="1"/>
          <p:nvPr/>
        </p:nvSpPr>
        <p:spPr>
          <a:xfrm>
            <a:off x="549797" y="2001013"/>
            <a:ext cx="6820307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أُحَدِّدُ ٱلْفِكْرَةَ ٱلَّتي أُريدُ تَقْديمَها.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C327B2A-D09F-8708-F7D7-108FA55369D2}"/>
              </a:ext>
            </a:extLst>
          </p:cNvPr>
          <p:cNvSpPr txBox="1"/>
          <p:nvPr/>
        </p:nvSpPr>
        <p:spPr>
          <a:xfrm>
            <a:off x="7758693" y="2009049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E88BEBA7-1E15-FE9B-9ABF-D2FAC37F8FB1}"/>
              </a:ext>
            </a:extLst>
          </p:cNvPr>
          <p:cNvSpPr txBox="1"/>
          <p:nvPr/>
        </p:nvSpPr>
        <p:spPr>
          <a:xfrm>
            <a:off x="592159" y="3106978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أُبْدي رَأْيي   حَوْلَ ٱلْفِكْرَةِ (مُتَّفِقٌ / غَيْرُ مُتَّفِقٍ).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616E35E5-97FD-F801-45C4-8AFFF1EB19B8}"/>
              </a:ext>
            </a:extLst>
          </p:cNvPr>
          <p:cNvSpPr txBox="1"/>
          <p:nvPr/>
        </p:nvSpPr>
        <p:spPr>
          <a:xfrm>
            <a:off x="7758693" y="3115014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2C0A00C7-0406-CFCD-F1A2-0E5704CABD87}"/>
              </a:ext>
            </a:extLst>
          </p:cNvPr>
          <p:cNvSpPr txBox="1"/>
          <p:nvPr/>
        </p:nvSpPr>
        <p:spPr>
          <a:xfrm>
            <a:off x="530103" y="4253303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أُبْرِزُ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ٱلْأسْبابَ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تُعَزِّزُ مَوْقِفي.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15AFFA12-3DCE-F7AB-2C0F-C6453DC4A464}"/>
              </a:ext>
            </a:extLst>
          </p:cNvPr>
          <p:cNvSpPr txBox="1"/>
          <p:nvPr/>
        </p:nvSpPr>
        <p:spPr>
          <a:xfrm>
            <a:off x="7696637" y="4261339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3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7E07F006-DBF0-8693-95CF-440BDC39DD77}"/>
              </a:ext>
            </a:extLst>
          </p:cNvPr>
          <p:cNvSpPr txBox="1"/>
          <p:nvPr/>
        </p:nvSpPr>
        <p:spPr>
          <a:xfrm>
            <a:off x="530103" y="5399628"/>
            <a:ext cx="6840001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أَسْتَشْهِدُ بِأَمْثِلَةٍ وَمَعْلوماتٍ مُقْنِعَةٍ.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DBC36EA-F968-BE71-4729-EDD05B0B436A}"/>
              </a:ext>
            </a:extLst>
          </p:cNvPr>
          <p:cNvSpPr txBox="1"/>
          <p:nvPr/>
        </p:nvSpPr>
        <p:spPr>
          <a:xfrm>
            <a:off x="7696637" y="5407664"/>
            <a:ext cx="835510" cy="911320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4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68998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1EEDB-ABDD-FE5E-6103-07D1B1FB5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45AEB55D-5110-E826-203B-33CF397D8EA3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أنواع الحجج  التي تعرفنا عليها؟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D80DB6E-3971-2878-2E46-296C8A8769DC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EE578CC-B58C-5BEE-F49C-A58FD0AC3C7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8E0CD2E-0193-C67A-CD31-3931FDF133D1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6ACFF7EB-E238-A5FF-1686-B75EF4BDC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9AD6D9D5-E0CE-751D-545F-4873C8C28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40F2C3DF-DD85-942B-18D0-12318EB45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8487888C-6CB9-BD6C-3FD9-D10E29A9F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BC8CFDF-9846-174D-20F4-42A14CF472AB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E561C4B-CAD4-6D36-8DE6-5A0C61DAFF48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15DC44AD-1AAD-30B1-1C20-57214ECA44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38F76A93-1E59-6EC1-9A7D-C4FE2085F95E}"/>
              </a:ext>
            </a:extLst>
          </p:cNvPr>
          <p:cNvSpPr txBox="1"/>
          <p:nvPr/>
        </p:nvSpPr>
        <p:spPr>
          <a:xfrm>
            <a:off x="606490" y="2883979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أَنْواعُ  ٱلْحُجَــــــــــــــــجِ.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C408B6DD-A0D8-5738-37CE-3B8E5D93BBEF}"/>
              </a:ext>
            </a:extLst>
          </p:cNvPr>
          <p:cNvSpPr txBox="1"/>
          <p:nvPr/>
        </p:nvSpPr>
        <p:spPr>
          <a:xfrm>
            <a:off x="4933622" y="476291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حُجَجٌ ......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366A5A1-F570-D1FB-10D3-C4BA6AB4EA92}"/>
              </a:ext>
            </a:extLst>
          </p:cNvPr>
          <p:cNvSpPr txBox="1"/>
          <p:nvPr/>
        </p:nvSpPr>
        <p:spPr>
          <a:xfrm>
            <a:off x="606490" y="476291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حُجَجٌ 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.......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Accolade fermante 4">
            <a:extLst>
              <a:ext uri="{FF2B5EF4-FFF2-40B4-BE49-F238E27FC236}">
                <a16:creationId xmlns:a16="http://schemas.microsoft.com/office/drawing/2014/main" id="{C1A836EB-501B-A99F-43D3-54264FA938F2}"/>
              </a:ext>
            </a:extLst>
          </p:cNvPr>
          <p:cNvSpPr/>
          <p:nvPr/>
        </p:nvSpPr>
        <p:spPr>
          <a:xfrm rot="16200000">
            <a:off x="4450679" y="2132572"/>
            <a:ext cx="438411" cy="4471793"/>
          </a:xfrm>
          <a:prstGeom prst="rightBrace">
            <a:avLst/>
          </a:prstGeom>
          <a:ln>
            <a:solidFill>
              <a:srgbClr val="424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955369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E63E4-2FAE-B377-E9E1-E36D5F662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B6597727-2175-5DCC-A7D3-C4C664B24999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2C57410-9B6F-994A-B3E1-5A0D28C6353D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EC77AB0-27C7-96DD-109D-B31480F59FA3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D92BC49-AB37-8974-9DAA-E26AC0615EF8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07632B2-88F2-CFA6-5613-7AFC71328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49C0693-456C-3207-8C0F-9CC300610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02A0930B-657D-04F2-A92B-4929238DE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C52C9AAD-751F-67FF-0804-0563E644B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F20C363-2B44-AF25-8884-8F9067C4CF5C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9422EB2-55B4-09CF-D712-90F40D8EA709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573659C1-4890-73D6-EE38-C6814A144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549566A-C6A9-4C83-F5F4-2E6F8708B6AC}"/>
              </a:ext>
            </a:extLst>
          </p:cNvPr>
          <p:cNvSpPr txBox="1"/>
          <p:nvPr/>
        </p:nvSpPr>
        <p:spPr>
          <a:xfrm>
            <a:off x="2951370" y="240748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حُجَجٌ مُؤَيِّدَةٌ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26484C39-AC15-A901-9416-1C352A583DB3}"/>
              </a:ext>
            </a:extLst>
          </p:cNvPr>
          <p:cNvSpPr/>
          <p:nvPr/>
        </p:nvSpPr>
        <p:spPr>
          <a:xfrm>
            <a:off x="4538853" y="3700019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4707C51B-9DBD-00A4-3EFA-6B76CB1CDC4E}"/>
              </a:ext>
            </a:extLst>
          </p:cNvPr>
          <p:cNvSpPr txBox="1"/>
          <p:nvPr/>
        </p:nvSpPr>
        <p:spPr>
          <a:xfrm>
            <a:off x="1380562" y="4739507"/>
            <a:ext cx="638287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أَسْتَخْدِمُها لِإِثْباتِ صِحَّةِ مَوْقِفي وَرَأْيي.</a:t>
            </a:r>
          </a:p>
        </p:txBody>
      </p:sp>
    </p:spTree>
    <p:extLst>
      <p:ext uri="{BB962C8B-B14F-4D97-AF65-F5344CB8AC3E}">
        <p14:creationId xmlns:p14="http://schemas.microsoft.com/office/powerpoint/2010/main" val="128588184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06EA6-00D2-4321-2F77-15B6124F1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029C20C1-653A-DBFE-CCD8-9CB4A0D007EF}"/>
              </a:ext>
            </a:extLst>
          </p:cNvPr>
          <p:cNvSpPr txBox="1"/>
          <p:nvPr/>
        </p:nvSpPr>
        <p:spPr>
          <a:xfrm>
            <a:off x="80083" y="808642"/>
            <a:ext cx="7441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A44383-51CE-0E1E-5BF7-9ACB905E5483}"/>
              </a:ext>
            </a:extLst>
          </p:cNvPr>
          <p:cNvGrpSpPr/>
          <p:nvPr/>
        </p:nvGrpSpPr>
        <p:grpSpPr>
          <a:xfrm>
            <a:off x="552763" y="126524"/>
            <a:ext cx="7558419" cy="307209"/>
            <a:chOff x="552763" y="126524"/>
            <a:chExt cx="7558419" cy="30720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ECA8919-C47C-00B0-21CB-93A7045AD46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CE7D98F-C139-0FBB-88AB-D1135218EEC2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0B089135-F0EF-5C76-2A28-A7CCF9C4C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5E2CC766-CD9B-DB25-B8BF-193DEF5F8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0EBC508C-9F3A-7A9A-3CFB-465A99A03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EBABD583-2A4B-8F14-57F5-0D4C5288C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5F48E40-8BB8-A079-0E47-BCCF255A2BB6}"/>
                </a:ext>
              </a:extLst>
            </p:cNvPr>
            <p:cNvSpPr>
              <a:spLocks/>
            </p:cNvSpPr>
            <p:nvPr/>
          </p:nvSpPr>
          <p:spPr>
            <a:xfrm>
              <a:off x="2241178" y="152713"/>
              <a:ext cx="1559818" cy="281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9EF39B1-B721-7ADE-1B68-8CEAEDAD16FA}"/>
                </a:ext>
              </a:extLst>
            </p:cNvPr>
            <p:cNvSpPr>
              <a:spLocks/>
            </p:cNvSpPr>
            <p:nvPr/>
          </p:nvSpPr>
          <p:spPr>
            <a:xfrm>
              <a:off x="4365048" y="145733"/>
              <a:ext cx="1475286" cy="2588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الكتابي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45" name="Espace réservé pour une image  14">
            <a:extLst>
              <a:ext uri="{FF2B5EF4-FFF2-40B4-BE49-F238E27FC236}">
                <a16:creationId xmlns:a16="http://schemas.microsoft.com/office/drawing/2014/main" id="{8D366572-B131-EA56-DD98-BE875715FF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9A154512-8AA5-5C6A-0F5B-8425B908AB48}"/>
              </a:ext>
            </a:extLst>
          </p:cNvPr>
          <p:cNvSpPr txBox="1"/>
          <p:nvPr/>
        </p:nvSpPr>
        <p:spPr>
          <a:xfrm>
            <a:off x="2951370" y="2407488"/>
            <a:ext cx="3708367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حُجَجٌ مُعارِضَةٌ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173C11B2-7534-2670-547E-2817FBE8DE89}"/>
              </a:ext>
            </a:extLst>
          </p:cNvPr>
          <p:cNvSpPr/>
          <p:nvPr/>
        </p:nvSpPr>
        <p:spPr>
          <a:xfrm>
            <a:off x="4538853" y="3700019"/>
            <a:ext cx="369266" cy="768469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53C013A4-738C-27EC-B879-63B6C3DDDA91}"/>
              </a:ext>
            </a:extLst>
          </p:cNvPr>
          <p:cNvSpPr txBox="1"/>
          <p:nvPr/>
        </p:nvSpPr>
        <p:spPr>
          <a:xfrm>
            <a:off x="476250" y="4739507"/>
            <a:ext cx="8191500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أَسْتَخْدِمُها لِبَيانِ نُقَطِ ٱلضَّعْفِ أَوِ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ٱلثَّغَراتِ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في مَوْقِفٍ مُخالِفٍ.</a:t>
            </a:r>
          </a:p>
        </p:txBody>
      </p:sp>
    </p:spTree>
    <p:extLst>
      <p:ext uri="{BB962C8B-B14F-4D97-AF65-F5344CB8AC3E}">
        <p14:creationId xmlns:p14="http://schemas.microsoft.com/office/powerpoint/2010/main" val="254002503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942B4-D313-2485-F5AE-F14E35F0A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7B11B64-4587-7D25-03F3-4BE7D26BF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سنتعرف الآن على وظيفة النص الحجاجي وعناصره.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D96069-864E-8525-1FB7-68A057B3169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47C479-DA2C-61CD-5A8B-24E4AB392DB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2D1D36-0B59-D849-0491-CD45216CCAF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B8A5AE-AB36-95B7-06D4-6F8C0942373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A5977BA-E7D6-6E3F-24C1-050369C5EB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0CD482D-EBEA-DD91-B32D-2768D09F93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3030F75-56E4-A572-5D99-27AA672404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D830F2-3A83-372F-60D6-4B7ED85E5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63EB04-CED7-4C77-818B-A39E6D29D0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C312D85-9136-D75F-53A1-0F93E72E44D3}"/>
              </a:ext>
            </a:extLst>
          </p:cNvPr>
          <p:cNvSpPr txBox="1"/>
          <p:nvPr/>
        </p:nvSpPr>
        <p:spPr>
          <a:xfrm>
            <a:off x="2572425" y="3269974"/>
            <a:ext cx="4134354" cy="1004286"/>
          </a:xfrm>
          <a:prstGeom prst="roundRect">
            <a:avLst>
              <a:gd name="adj" fmla="val 3827"/>
            </a:avLst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اَلنَّـــــصُّ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ٱلْحِجــــاجِـــيُّ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175297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1F5B-7822-2EC9-767B-D043AF3EB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3FBDBB2-BB57-46CE-B650-0E3EF3D01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نكتب النص الحجاجي لإقناع القارئ بفكرة او رأي من خلال أدلة و حجج مناسبة.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BE7B3D-651A-6CA7-3455-8A52C14BB15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57EFC-7CE1-08DF-B98C-5319DD1C24E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BBD408-22FD-EDA3-6E01-E9F9F261859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7B5E0A-94B1-F1F0-72FA-83C54404C17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91F0511-3D4D-E856-5798-C3170088BF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8A2305B-67DE-C39F-7D19-04EAF52FC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02D457-B290-EB68-BF14-592342F684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F863E1-3DF3-B75F-A5EA-788E35993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5EBEB5-DB07-A2EB-D40F-9734C9F699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43FAAAA-97A6-5FA1-30E1-ECBD83DB84D6}"/>
              </a:ext>
            </a:extLst>
          </p:cNvPr>
          <p:cNvSpPr txBox="1"/>
          <p:nvPr/>
        </p:nvSpPr>
        <p:spPr>
          <a:xfrm>
            <a:off x="2572425" y="3269974"/>
            <a:ext cx="4134354" cy="1090041"/>
          </a:xfrm>
          <a:prstGeom prst="roundRect">
            <a:avLst>
              <a:gd name="adj" fmla="val 3827"/>
            </a:avLst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نَـــــصٍّ حِجــــاجِـــيٍّ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692740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369C5-DDB9-C997-F80C-7A65EB9B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47C8E2-F971-1FBF-5571-9AA42112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نص حجاجي أبدأ بمقدمة اعرض فيها  أهمية الموضوع وموقفي منه. من يقرأ المثال؟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835B23-11BE-04CE-673A-F29D82F35C6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246353-EEF6-A342-9833-37515877BA2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BA59AB-D5C2-4F65-955B-49B0F314553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8EA75A-CE34-FC9C-7F40-8F2AB5EDBD7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E2830F-1B31-7FE1-2CF6-28D83364E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1D153B-B951-3854-C131-9ED85EFE36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D9DD25E-9A9E-0166-A938-2DD276991E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BFB198-A68B-1C2D-4428-9DFE13322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BF3C75-35E1-D7CD-C8D6-18B04756BD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12B30BBB-8C73-1874-F67D-D0C3FD9390AB}"/>
              </a:ext>
            </a:extLst>
          </p:cNvPr>
          <p:cNvSpPr txBox="1"/>
          <p:nvPr/>
        </p:nvSpPr>
        <p:spPr>
          <a:xfrm>
            <a:off x="7101858" y="2210387"/>
            <a:ext cx="1644781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sym typeface="Sakkal Majalla"/>
              </a:rPr>
              <a:t>اَلْمُقَدِّمَةُ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FB2D6B0-8EA7-A816-1BC8-5D9C9859AB36}"/>
              </a:ext>
            </a:extLst>
          </p:cNvPr>
          <p:cNvSpPr txBox="1"/>
          <p:nvPr/>
        </p:nvSpPr>
        <p:spPr>
          <a:xfrm>
            <a:off x="610750" y="3163329"/>
            <a:ext cx="82134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 ٱلْحِفاظُ عَلى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أَهَمِّ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ٱلْقَضايا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تَشْغَلُ ٱلنّاسَ في وَقْتِنا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وَمِنَ ٱلْحُلولِ ٱلَّتي يَلْجَأُ إِلَيْها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ٱلْكَثيرُونَ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اِسْتِعْمالُ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ٱلْأَلْواحِ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ٱلشَّمْسِيَّةِ لِإِنْتاجِ ٱلطّاقَةِ.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وَأَنا أُؤَيِّدُ هذَا ٱلاِسْتِعْمالَ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لِأَنَّهُ يُساعِدُ عَلى حِمايَةِ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وَتَوْفيرِ ٱلطّاقَةِ</a:t>
            </a:r>
            <a:r>
              <a:rPr lang="ar-MA" b="0" i="0" dirty="0">
                <a:solidFill>
                  <a:srgbClr val="424D7C"/>
                </a:solidFill>
                <a:effectLst/>
                <a:latin typeface="Amiri"/>
              </a:rPr>
              <a:t>.</a:t>
            </a:r>
            <a:endParaRPr lang="fr-MA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5619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CA82C-76E1-4CA5-87DA-2F9B1E06A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04673A-FDAC-4BB1-3669-7AAA4573F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أكتب عرضا أقدم فيه حججا مؤيدة لموقفي و أعززها بأمثلة . من يقرأ النموذج؟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389CAA-5EC0-18CC-20F0-DA00E7287FE3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925617-62BD-37A4-6E6E-31207DFBF42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EDBF47-0E39-E462-BC1D-FECA24E8F39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181962-5D58-8F56-E6DB-C706146775E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3FD6DC9-0BE1-0E1A-DF8C-B8912349DB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2DCD05-F662-8687-4EFA-878CA881EF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E28F56-01B6-3744-5A86-48C24C8786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ABB9A8-8A80-D8FD-7E78-6F11EF3FC5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0781A1-8361-09AB-46A1-63BB0477DF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DE60249D-5F09-6BE1-47EA-56A34AE1E4F4}"/>
              </a:ext>
            </a:extLst>
          </p:cNvPr>
          <p:cNvSpPr txBox="1"/>
          <p:nvPr/>
        </p:nvSpPr>
        <p:spPr>
          <a:xfrm>
            <a:off x="5979269" y="1456590"/>
            <a:ext cx="1644781" cy="677542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اَلْعَرْضُ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983AFBB-5E2B-03D5-2AA3-1194D3D1DF36}"/>
              </a:ext>
            </a:extLst>
          </p:cNvPr>
          <p:cNvSpPr txBox="1"/>
          <p:nvPr/>
        </p:nvSpPr>
        <p:spPr>
          <a:xfrm>
            <a:off x="373224" y="2134132"/>
            <a:ext cx="845102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اَلطّاقَةُ ٱلشَّمْسِيَّةُ طاقَةٌ نَظيفَةٌ، لِأَنَّها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تُطْلِقُ غازاتٍ مُلَوِّثَةً لِلْهَواءِ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وَتُسْتَعْمَلُ في بَعْضِ ٱلْمَدارِسِ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وَٱلْمَنازِلِ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لِإِنْتاجِ ٱلْكَهْرَباءِ دونَ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ٱلْإِضْرارِ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بِٱلْبيئَةِ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كما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تُساهِمُ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ٱلْأَلْواحُ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ٱلشَّمْسِيَّةِ في تَوْفيرِ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ٱلْمَدى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ٱلْبَعيدِ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تَعْتَمِدُ عَلى أَشِعَّةِ ٱلشَّمْسِ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ٱلْمُتَوَفِّرَةِ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بِكِثْرَةٍ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وَقَدْ مَكَّنَتْ هذِهِ ٱلتِّقْنِيَةِ من تَأْمينِ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ٱلْإِنارَةِ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وَتَشْغيلِ ٱلْأَجْهِزَةِ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ٱلْكَهْرَبائِيَّةِ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أَنَّ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ٱسْتِعْمالَ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ٱلْأَلْواحِ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ٱلشَّمْسِيَّةِ يُقَلِّلُ مِنَ ٱلاِعْتِمادِ عَلى ٱلْوَقودِ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ٱلْأُحْفورِيِّ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مما يُساعِدُ عَلى ٱلْحِفاظِ عَلى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ٱلطَّبيعِيَّةِ.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27525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C9C8A-4EBA-74AC-040F-A74149A6A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CA71A24-8BF3-CB89-E5B0-1C8392739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الخاتمة استخلص استنتاجات و أحث على تطبيقها . من يقرأ النموذج؟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25A196-AC1E-0358-0A80-ED194FF11E4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AF0538-2ED9-44CC-E946-4C568424293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934538-9591-F57A-2364-5B01CF998A1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01D6F7-CA7E-6C0C-D868-A0375DCB1AB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5074C5B-F758-6D5E-21DA-590AAF240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35C82B-6C2E-15CE-1A9C-6B18F6201E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271C7D-0499-2A2D-C962-34BB39D64C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607DF1-A8CA-0FB2-779A-43E637B11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CA049-BF28-D75C-892D-10FC4146BA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220F380A-F6EB-5398-A3AD-224CAB3B80D1}"/>
              </a:ext>
            </a:extLst>
          </p:cNvPr>
          <p:cNvSpPr txBox="1"/>
          <p:nvPr/>
        </p:nvSpPr>
        <p:spPr>
          <a:xfrm>
            <a:off x="7101858" y="2211322"/>
            <a:ext cx="1644781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اَلْخاتِمَةُ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5A06D7-2DE5-17C0-4180-06331B9C0549}"/>
              </a:ext>
            </a:extLst>
          </p:cNvPr>
          <p:cNvSpPr txBox="1"/>
          <p:nvPr/>
        </p:nvSpPr>
        <p:spPr>
          <a:xfrm>
            <a:off x="465250" y="3429000"/>
            <a:ext cx="8213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نَّ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ٱسْتِعْمالَ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ٱلْأَلْواحِ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ٱلشَّمْسِيَّةِ خِيارٌ مُفيدٌ لِلْإِنْسانِ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وَٱلْبيئَةِ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وَلِهذا ٱلسَّبَبِ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يَنْبَغي تَشْجيعُ ٱسْتِعْمالِها في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ٱلْمَنازِلِ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وَٱلْمُؤَسَّساتِ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لِأَنَّها تُساهِمُ في بِناءِ مُسْتَقْبَلٍ أَنْظَفَ وَأَفْضَلَ لِلْجَميعِ.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76970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98159-C901-1657-A549-3B08613A2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DFAAED0-5EC1-FFE4-3696-6B5D6732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نموذج النص الحجاجي حول الطاقة الشمسية. من يقرأ؟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6F28C-D58A-4523-D04A-D4298DDD8FE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9C994C-7032-3F93-C951-65293890AAE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4C059C-1881-7FA1-F168-04E161B2AFE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0D24AD-56E4-8E7F-9EA6-2D5C7455C30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51556FE-24F9-DEF1-AB40-A9E2DD5D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4B77EF-E79A-4E37-C1E4-06D277667D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E0B6B51-2D3C-1235-9D4E-84598C0473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A0C66F-CB1C-03FC-B3F8-44CC692D8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C4046D-D458-AC5B-C57D-0C11DC3315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B7F48-C7BD-E033-356D-8EF0272CF18F}"/>
              </a:ext>
            </a:extLst>
          </p:cNvPr>
          <p:cNvSpPr txBox="1"/>
          <p:nvPr/>
        </p:nvSpPr>
        <p:spPr>
          <a:xfrm>
            <a:off x="284621" y="1924942"/>
            <a:ext cx="853962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 ٱلْحِفاظُ عَلى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أَهَمِّ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ٱلْقَضايا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تَشْغَلُ ٱلنّاسَ في وَقْتِنا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وَمِنَ ٱلْحُلولِ ٱلَّتي يَلْجَأُ إِلَيْها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ٱلْكَثيرُونَ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اِسْتِعْمالُ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ٱلْأَلْواحِ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ٱلشَّمْسِيَّةِ لِإِنْتاجِ ٱلطّاقَةِ. وَأَنا أُؤَيِّدُ هذَا ٱلاِسْتِعْمالَ؛ لِأَنَّهُ يُساعِدُ عَلى حِمايَةِ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وَتَوْفيرِ ٱلطّاقَةِ</a:t>
            </a:r>
            <a:r>
              <a:rPr lang="ar-MA" sz="3000" b="0" i="0" dirty="0">
                <a:solidFill>
                  <a:srgbClr val="424D7C"/>
                </a:solidFill>
                <a:effectLst/>
                <a:latin typeface="Amiri"/>
              </a:rPr>
              <a:t>.</a:t>
            </a:r>
          </a:p>
          <a:p>
            <a:pPr algn="just" rtl="1"/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اَلطّاقَةُ ٱلشَّمْسِيَّةُ طاقَةٌ نَظيفَةٌ، لِأَنَّها لا تُطْلِقُ غازاتٍ مُلَوِّثَةً لِلْهَواءِ. وَتُسْتَعْمَلُ في بَعْضِ ٱلْمَدارِسِ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وَٱلْمَنازِلِ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لِإِنْتاجِ ٱلْكَهْرَباءِ دونَ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ٱلْإِضْرارِ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بِٱلْبيئَةِ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كما تُساهِمُ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ٱلْأَلْواحُ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ٱلشَّمْسِيَّةِ في تَوْفيرِ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ٱلْمالِ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ٱلْمَدى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ٱلْبَعيدِ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لِأَنَّها تَعْتَمِدُ عَلى أَشِعَّةِ ٱلشَّمْسِ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ٱلْمُتَوَفِّرَةِ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بِكِثْرَةٍ. وَقَدْ مَكَّنَتْ هذِهِ ٱلتِّقْنِيَةِ من تَأْمينِ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ٱلْإِنارَةِ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وَتَشْغيلِ ٱلْأَجْهِزَةِ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ٱلْكَهْرَبائِيَّةِ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أَنَّ ٱسْتِعْمالَ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ٱلْأَلْواحِ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ٱلشَّمْسِيَّةِ يُقَلِّلُ مِنَ ٱلاِعْتِمادِ عَلى ٱلْوَقودِ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ٱلْأُحْفورِيِّ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مما يُساعِدُ عَلى ٱلْحِفاظِ عَلى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ٱلطَّبيعِيَّةِ.</a:t>
            </a:r>
          </a:p>
          <a:p>
            <a:pPr algn="just" rtl="1"/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 ٱسْتِعْمالَ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ٱلْأَلْواحِ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ٱلشَّمْسِيَّةِ خِيارٌ مُفيدٌ لِلْإِنْسانِ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وَٱلْبيئَةِ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وَلِهذا ٱلسَّبَبِ يَنْبَغي تَشْجيعُ ٱسْتِعْمالِها في </a:t>
            </a:r>
            <a:r>
              <a:rPr lang="ar-MA" sz="3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ٱلْمَنازِلِ</a:t>
            </a:r>
            <a:r>
              <a:rPr lang="ar-MA" sz="3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وَٱلْمُؤَسَّساتِ؛ لِأَنَّها تُساهِمُ في بِناءِ مُسْتَقْبَلٍ أَنْظَفَ وَأَفْضَلَ لِلْجَميعِ.</a:t>
            </a:r>
          </a:p>
        </p:txBody>
      </p:sp>
    </p:spTree>
    <p:extLst>
      <p:ext uri="{BB962C8B-B14F-4D97-AF65-F5344CB8AC3E}">
        <p14:creationId xmlns:p14="http://schemas.microsoft.com/office/powerpoint/2010/main" val="36343547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9D566-6E38-E29D-DEAF-EA3AB15AD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6DECC06-6338-C6EF-9B8D-3A019185A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النص الحجاجي . ماذا نكتب في المقدمة و العرض و الخاتمة؟  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9347D7-21A8-7199-8FBF-762F4AA9B40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E4A1F2-5E09-3B66-C87F-87DFE804FBF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41E06E-55F0-59F5-BAE8-09304796950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F7F1BA-2956-31A9-E717-60BF057BEC6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CA8409-B7EF-D0BD-AF2C-88AF976205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0FF116-EB7D-3561-E03F-AE486FF321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9902F6-4F0C-DFA5-EFF0-1BD8785920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9FA660-D0A9-E084-9157-59F474DD37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C296B6-DF74-E0EE-1771-89177EB8D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763E0B-4A6B-2F6C-4CA8-A925A342C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20" y="1584000"/>
            <a:ext cx="5568158" cy="47138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CBC1E4E-6D28-A047-F254-64E70E7D44B3}"/>
              </a:ext>
            </a:extLst>
          </p:cNvPr>
          <p:cNvSpPr txBox="1"/>
          <p:nvPr/>
        </p:nvSpPr>
        <p:spPr>
          <a:xfrm>
            <a:off x="2096589" y="2339092"/>
            <a:ext cx="3183809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نَصٍّ حِجاجِيٍّ</a:t>
            </a:r>
          </a:p>
        </p:txBody>
      </p:sp>
    </p:spTree>
    <p:extLst>
      <p:ext uri="{BB962C8B-B14F-4D97-AF65-F5344CB8AC3E}">
        <p14:creationId xmlns:p14="http://schemas.microsoft.com/office/powerpoint/2010/main" val="334547202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2D0E4-70BA-9B32-7D7A-D54E98F90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75758C8-FD2A-C820-AC7B-445A5C9E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04" y="80486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 الصفحة 164 . من يقرأ عناصر النص التوجيهي؟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7C4D84-1B15-D923-4316-14CDC0178FC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E0D211-D40D-1507-99EE-4D5ED288B83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B4BEC4-C1EC-334C-0B28-A6FFD31F673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E170C-3B7A-2A5D-1E78-CA0CF66EE53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EE15233-3FBE-43BC-FBF7-92C0FEC172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77D271-FD7D-2838-53EE-B3FDE4244C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AB60C-273F-BCBB-3D93-50C415D8C5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5AB2540-B0FB-5E21-A047-8E49E33E47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AC3394-CAD6-C4CE-8256-DC0547C2A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7A0396-C4E5-F990-F7D8-0BF48EF944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113" y="1416867"/>
            <a:ext cx="3497774" cy="536510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E07F2F8-AB23-94F8-B725-FF40CB365FD3}"/>
              </a:ext>
            </a:extLst>
          </p:cNvPr>
          <p:cNvSpPr/>
          <p:nvPr/>
        </p:nvSpPr>
        <p:spPr>
          <a:xfrm>
            <a:off x="3023118" y="1894117"/>
            <a:ext cx="3051111" cy="1334276"/>
          </a:xfrm>
          <a:prstGeom prst="roundRect">
            <a:avLst>
              <a:gd name="adj" fmla="val 5051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213045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0B38-2AA9-21BA-FEC9-F1A73931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36D1A48-A2BF-16EA-8357-262DD03B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ستشتغلون في ثنائيات لإنجاز النشاط التالي على كراساتكم.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650F50-45B8-7640-7EFE-DA3514DF9AE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96581-5056-104D-C0F0-CCE1A263835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0A1FF-6C71-C57F-994E-DCB0102B812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E69DB-6EDD-DA2A-B56B-A06D6CFD751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1BF324-A833-605C-E891-11F6FB4E5C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1E9619-FD1A-B843-0EC5-AB32B182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A39C20-9B15-3477-8521-C8DDF4E08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2CF5A7-6320-797A-87A0-240F02E13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FAC65C4-67D1-9520-76A7-A1CF965E5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66B1BA-D514-1D3B-6894-26E00E401A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0017" y="1490868"/>
            <a:ext cx="5544553" cy="510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690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1B82-644B-484E-1445-0302DCD4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5C2762-C245-A1F3-00C2-3C0578A7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C4F5B4-45D5-0123-E81D-81C450DB1AA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94AD0-A6B9-F38F-A8F9-AA5E2C38CF8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C985BD-7B48-9273-2345-3165BF1F7C2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833921-5DE4-CE58-A96D-EFE9B22EF7D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5BA3A5-E3F4-5A01-EA72-F8F82BE9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2F3BE-F4A3-D7D6-3338-8E8C1C6D9B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DCFC26-60FB-D554-B74B-01B111F25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1EBE9E-B7D7-3DD1-D993-0A3DB34343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F6F1EAE-B2EA-4D72-C1C4-9DF8FE54C6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E8CB5C-857E-49C1-DDFA-4F89E35A6B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0017" y="1490868"/>
            <a:ext cx="5544553" cy="510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3213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E4757-5A0C-86A9-43BB-8DF718CD0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2D02777-0E0E-13BD-EF5E-59937163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يقرأ جوابه؟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97044B-B865-913F-E625-CDDBA269DA6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179D3A-7136-5559-20CE-35C9BEA55C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C011C-F819-54CC-8AFA-17FE5201E59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5F370-13E4-3255-97F1-5C0FA010D45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7807B0-269D-EDC1-8755-44B4377787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1CF7D2-6CE2-0AB4-EF16-A3273F130B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545038-5C9B-32D6-C918-7B789BF03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3BE9C0-AEC7-3288-1D11-8E0EF2EBB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13B70D9-F41A-407E-C164-F2054F3E90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C80A58-DAE9-7804-651E-5C4F1B1F71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0017" y="1490868"/>
            <a:ext cx="5544553" cy="510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2308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7812F-BA26-908D-97D8-1D78DAF1A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EC76091-651E-C8EA-1664-B52EE5B8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5551C6-59C5-BE9B-0B9B-22A7CF8AE10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6523F6-9CB1-A7AF-0DFB-576569D28E7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1F9776-4AB2-15D2-40EE-58C99DE23F4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A720CF-372D-C839-0307-6FB50E96862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304D129-5231-C924-00D8-5B32352C1A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0B0869-3C00-F3A8-C9ED-3F0E66684D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35C0573-9663-877E-0875-040595D7B8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F533748-A531-FAD7-9ADC-F4E16C36C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51CD334-E8DD-D8FE-CDE5-529473A5E6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E21B18-6146-F0A7-0BAC-E1F686C2CE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220" y="1912750"/>
            <a:ext cx="8369560" cy="456060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11B75C4-9B43-8BF4-A745-C19B69922054}"/>
              </a:ext>
            </a:extLst>
          </p:cNvPr>
          <p:cNvSpPr txBox="1"/>
          <p:nvPr/>
        </p:nvSpPr>
        <p:spPr>
          <a:xfrm>
            <a:off x="1957554" y="18938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حِمايةُ ٱلْغاباتِ.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22763E-22CA-FA66-F828-87B9DF798DA2}"/>
              </a:ext>
            </a:extLst>
          </p:cNvPr>
          <p:cNvSpPr txBox="1"/>
          <p:nvPr/>
        </p:nvSpPr>
        <p:spPr>
          <a:xfrm>
            <a:off x="542216" y="2596405"/>
            <a:ext cx="5987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يُؤَيِّدُ ٱلْكاتبُ ٱلْحِفاظَ عَلى ٱلْغاباتِ وَيَدْعُو إلى حِمايَتِها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E924421-461A-3EA1-D6E0-D4E5FC6D149F}"/>
              </a:ext>
            </a:extLst>
          </p:cNvPr>
          <p:cNvSpPr txBox="1"/>
          <p:nvPr/>
        </p:nvSpPr>
        <p:spPr>
          <a:xfrm>
            <a:off x="387220" y="4013238"/>
            <a:ext cx="8271588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تَمْتَصُّ ثانِيَ أُكْسيدِ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ٱلْكَرْبونِ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وَتُطْلِقُ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ٱلْأُكْسيجينَ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مِمّا يُقَلِّلُ مِنَ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ٱلاِحْتِباسِ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ٱلْحَرارِيِّ.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تُوَفِّرُ مَوْطِناً لِمَلايينِ ٱلْأَنْواعِ مِنَ ٱلنَّباتاتِ وَٱلْحَيَواناتِ.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حِمايَتُها ضَرورِيَّةٌ لِمُواجَهَةِ ٱلتَّغَيُّرِ ٱلْمُناخِيِّ.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2A5B70D-94B7-1AAB-7CFE-16268DCA59D7}"/>
              </a:ext>
            </a:extLst>
          </p:cNvPr>
          <p:cNvSpPr txBox="1"/>
          <p:nvPr/>
        </p:nvSpPr>
        <p:spPr>
          <a:xfrm>
            <a:off x="389836" y="3312980"/>
            <a:ext cx="613971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تُساهِمُ ٱلْغاباتُ</a:t>
            </a:r>
            <a:r>
              <a:rPr lang="ar-MA" dirty="0"/>
              <a:t>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ٱلْحِفاظِ على ٱلتَّوازُنِ ٱلْبِيئِيِّ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82860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E9F08-9033-9D8E-3452-2D391A5D8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BDE1983-6162-A07D-852A-16186B4CC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9C5D7B-81D1-EA66-28FF-238AEA8CC72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47CC1C-0BEC-9530-0AD5-CEC4C47AF55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5C8521-AF94-C1A2-AEB8-0A831B8DAA2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AF209A-1148-C9CE-73C8-03A465041BA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5E64CD-4271-0611-C7AF-184EDB0C18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A173D5C-077B-1783-4D81-EEE51483D0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2CEC5D-325B-5516-A818-DC2A6C7476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7FD3A2-3F82-7C93-3028-FACFCD9F7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918239A-C6A5-8072-A43D-9CBAA87A05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0FD958F-0558-0A5D-008C-0D8302A2E2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016" y="2140591"/>
            <a:ext cx="8397968" cy="9983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783D30-8EE0-2323-DFFD-39527FF911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902" y="3693067"/>
            <a:ext cx="8390347" cy="1005927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9CAF6A6-3372-22F4-D59D-84E7B3670DFA}"/>
              </a:ext>
            </a:extLst>
          </p:cNvPr>
          <p:cNvSpPr txBox="1"/>
          <p:nvPr/>
        </p:nvSpPr>
        <p:spPr>
          <a:xfrm>
            <a:off x="433902" y="2264295"/>
            <a:ext cx="610699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يَرَى ٱلْبَعْضُ أَنَّ قَطْعَ ٱلْأَشْجارِ ضَرورِيٌّ لِتَلْبِيَةِ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ٱحْتِياجاتِ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ٱلْإِنْسانِ مِنَ ٱلْخَشَبِ.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DE7440A-87C9-8353-D852-12A5BE29DBE5}"/>
              </a:ext>
            </a:extLst>
          </p:cNvPr>
          <p:cNvSpPr txBox="1"/>
          <p:nvPr/>
        </p:nvSpPr>
        <p:spPr>
          <a:xfrm>
            <a:off x="433902" y="3821831"/>
            <a:ext cx="6200164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إِنَّ حِمايَةَ ٱلْغاباتِ أَمْرٌ ضَرورِيٌّ لِضَمانِ مُسْتَقْبَلٍ صِحِّيٍّ وَمُسْتَدامٍ لِلْأَجْيالِ ٱلْقادِمَةِ، مَعَ ٱلاِعْتِمادِ عَلى بَدائِلَ  مِثْلَ إِعادَةِ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ٱلتَّدْويرِ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561267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41733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3FB17-F4CF-6294-D113-04A555355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BAF59133-6FF9-1132-8037-D16A55863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بعناصر النص الحجاجي؟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A5F43342-A152-76CD-236F-4367435021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DD466D-AE97-22CE-D851-28C4819E03D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14E133-B824-6659-813C-04822031DBD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091BA4-7922-4E0A-50BA-6001EC08368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504C59-062A-BFB7-814D-9EACB62BDF2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0CB9179-7A99-96BC-7159-A743CAF86B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E5008A3-A94D-40EE-9FD4-7D785264AC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825C7C5-E5B7-8E52-4CA1-680F6D7CE3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B43C0F-AB7F-67FE-6E98-377117B02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65E2A60-7766-B6EF-7360-D26CAB0A96C5}"/>
              </a:ext>
            </a:extLst>
          </p:cNvPr>
          <p:cNvSpPr txBox="1"/>
          <p:nvPr/>
        </p:nvSpPr>
        <p:spPr>
          <a:xfrm>
            <a:off x="2258008" y="3062743"/>
            <a:ext cx="5066523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اَلنَّصُّ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ٱلْحِجـــــاجِــــــيُّ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8369050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377A6F8-6BB8-B6DD-4DC0-B35E097A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ا</a:t>
            </a:r>
            <a:r>
              <a:rPr lang="tzm-Arab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لْواجِب الْمَنْزِلِيّ</a:t>
            </a: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704A4A-3853-5AAB-23D5-56E388A77AE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AB56CD-EB50-7D4D-5A69-FCB2624AE93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517012-2AD0-86E5-6967-00F452435DE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33A42-D3E7-FE35-5FD2-B5B934D4E3A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B4AA0E-9921-ECA2-57A2-A49AC9190C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539F31-A063-ACEA-EA8B-BA6DA7FF87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4A5862-C21E-03B4-1790-EBC48B40C9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9D9149-4429-9378-DEA3-884022F789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6DDFCA-DFDA-575A-F59B-D27EEE4D4E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1465518"/>
            <a:ext cx="783583" cy="783583"/>
          </a:xfrm>
          <a:prstGeom prst="rect">
            <a:avLst/>
          </a:prstGeom>
        </p:spPr>
      </p:pic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D94FFD88-64DF-9655-2776-0628A57BA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129318D-3186-0C53-F7CC-062A048F31D1}"/>
              </a:ext>
            </a:extLst>
          </p:cNvPr>
          <p:cNvSpPr txBox="1"/>
          <p:nvPr/>
        </p:nvSpPr>
        <p:spPr>
          <a:xfrm>
            <a:off x="7171814" y="2333520"/>
            <a:ext cx="1385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الصفحة  163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5EDB0C-296C-3DAB-37B5-D6C253A4F7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220" y="3145968"/>
            <a:ext cx="8024327" cy="273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24128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78169C4-B478-74E7-353F-0F556420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0" name="Espace réservé pour une image  12">
            <a:extLst>
              <a:ext uri="{FF2B5EF4-FFF2-40B4-BE49-F238E27FC236}">
                <a16:creationId xmlns:a16="http://schemas.microsoft.com/office/drawing/2014/main" id="{CE04CD0E-6FAA-C3E3-6601-9139FB231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5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5E71B80C-5116-EDBC-E3E0-AC979B5D90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A099BA-E4C8-B899-AE1B-2DC9DBAD09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5958052"/>
            <a:ext cx="768175" cy="7681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D830F97-B6CD-E5EE-8D6E-F17C98B31B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13FC9B-EEB2-5C81-B523-A56944BA59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3F29D7-CE2E-C60B-8497-06BE3488748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216AF1-95AD-4D93-218C-C5E1089C576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BD0A8B-DF63-5D0D-0930-20029CAA0B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1190E0-DB5D-FB09-CC04-34BD83F3FBC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3A8F80-66F0-7893-F7E9-B94577A5BAB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EA73CD-85F2-303B-08D4-A67F872E6E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2A2E69-AA9E-4EAE-8216-A6E76DBF8BFF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20820</TotalTime>
  <Words>1889</Words>
  <Application>Microsoft Office PowerPoint</Application>
  <PresentationFormat>Affichage à l'écran (4:3)</PresentationFormat>
  <Paragraphs>455</Paragraphs>
  <Slides>68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68</vt:i4>
      </vt:variant>
    </vt:vector>
  </HeadingPairs>
  <TitlesOfParts>
    <vt:vector size="95" baseType="lpstr">
      <vt:lpstr>Calibri</vt:lpstr>
      <vt:lpstr>Dosis Medium</vt:lpstr>
      <vt:lpstr>Dosis</vt:lpstr>
      <vt:lpstr>Dosis SemiBold</vt:lpstr>
      <vt:lpstr>Wingdings</vt:lpstr>
      <vt:lpstr>Dosis ExtraBold</vt:lpstr>
      <vt:lpstr>Sakkal Majalla</vt:lpstr>
      <vt:lpstr>Modern Love</vt:lpstr>
      <vt:lpstr>Courier New</vt:lpstr>
      <vt:lpstr>Microsoft Uighur</vt:lpstr>
      <vt:lpstr>Amiri</vt:lpstr>
      <vt:lpstr>Calibri Light</vt:lpstr>
      <vt:lpstr>Arial</vt:lpstr>
      <vt:lpstr>نشاط اعتيادي nv</vt:lpstr>
      <vt:lpstr>ورشة الكتابة nv</vt:lpstr>
      <vt:lpstr>اختتام الحصة nv</vt:lpstr>
      <vt:lpstr>Thème Office</vt:lpstr>
      <vt:lpstr>افتتاح الحصة nv</vt:lpstr>
      <vt:lpstr>2_01- نشاط اعتيادي</vt:lpstr>
      <vt:lpstr>3_Env-Enseignant</vt:lpstr>
      <vt:lpstr>1_Conception personnalisée</vt:lpstr>
      <vt:lpstr>1_Env-Enseignant</vt:lpstr>
      <vt:lpstr>1_Thème Office</vt:lpstr>
      <vt:lpstr>3_01- نشاط اعتيادي</vt:lpstr>
      <vt:lpstr>1_الصـــرف والتحويل</vt:lpstr>
      <vt:lpstr>01- نشاط اعتيادي</vt:lpstr>
      <vt:lpstr>1_ورشة الكتابة nv</vt:lpstr>
      <vt:lpstr>Présentation PowerPoint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والكراسة في القمطر</vt:lpstr>
      <vt:lpstr>سنشرع في نشاط يومياتي في الكتابة. </vt:lpstr>
      <vt:lpstr>على دفاتركم : أكتبوا فقرة بسيطة بالموجهات التالية </vt:lpstr>
      <vt:lpstr>سأمر بين الصفوف لمساعدتكم. معكم 5 دقائق للإنجاز.</vt:lpstr>
      <vt:lpstr>من يقرأ إنجازه؟</vt:lpstr>
      <vt:lpstr>إليكم نموذجا للإجابة ؟. من يقرأ؟  صححوا.</vt:lpstr>
      <vt:lpstr>الفائزون بنجمة الكتابة هم ........................................................................... </vt:lpstr>
      <vt:lpstr>ورشة الكتابة – الإملاء</vt:lpstr>
      <vt:lpstr>Présentation PowerPoint</vt:lpstr>
      <vt:lpstr>Présentation PowerPoint</vt:lpstr>
      <vt:lpstr>Présentation PowerPoint</vt:lpstr>
      <vt:lpstr>متى نكتب الهمزة المتوسطة على الواو ؟</vt:lpstr>
      <vt:lpstr>متى نكتب الهمزة المتوسطة على الياء ؟</vt:lpstr>
      <vt:lpstr>متى نكتب الهمزة المتوسطة على السطر ؟</vt:lpstr>
      <vt:lpstr>من يقرأ؟ </vt:lpstr>
      <vt:lpstr>من يقرأ؟ </vt:lpstr>
      <vt:lpstr>Présentation PowerPoint</vt:lpstr>
      <vt:lpstr>Présentation PowerPoint</vt:lpstr>
      <vt:lpstr>Présentation PowerPoint</vt:lpstr>
      <vt:lpstr>متى نكتب الهمزة المتطرفة  على الواو ؟</vt:lpstr>
      <vt:lpstr>متى نكتب الهمزة المتطرفة  على الياء ؟</vt:lpstr>
      <vt:lpstr>متى نكتب الهمزة المتطرفة  على السطر ؟</vt:lpstr>
      <vt:lpstr>من يقرأ؟ </vt:lpstr>
      <vt:lpstr>خذوا ألواحكم. اكتبوا الهمزة المتوسطة أو المتطرفة المناسبة.</vt:lpstr>
      <vt:lpstr>صححوا. لماذا كتبت الهمزة على الياء و على السطر؟</vt:lpstr>
      <vt:lpstr>اكتبوا الهمزة المتوسطة أو المتطرفة المناسبة.</vt:lpstr>
      <vt:lpstr>صححوا. لماذا كتبت الهمزة على الواو  و على السطر؟.</vt:lpstr>
      <vt:lpstr>اكتبوا الهمزة المتوسطة أو المتطرفة المناسبة.</vt:lpstr>
      <vt:lpstr>صححوا. لماذا كتبت الهمزة على الألف  و على الياء؟</vt:lpstr>
      <vt:lpstr>Présentation PowerPoint</vt:lpstr>
      <vt:lpstr>الآن خذوا دفاتر القسم. أنجزوا النشاط التالي بعد كتابة التاريخ و عنوان الدرس.</vt:lpstr>
      <vt:lpstr>سأمر بين الصفوف لمساعدتكم.</vt:lpstr>
      <vt:lpstr>نصحح الآن. من يكتب الإجابة على السبورة ؟ هل أنتم متفقون؟</vt:lpstr>
      <vt:lpstr>صححوا. </vt:lpstr>
      <vt:lpstr>ورشة الكتابة – الإنتاج الكتابي</vt:lpstr>
      <vt:lpstr> سنشرع الآن في حصة الإنتاج الكتابي.  سوف تتعلمون كتابة نص حجاجي.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سنتعرف الآن على وظيفة النص الحجاجي وعناصره.</vt:lpstr>
      <vt:lpstr> نكتب النص الحجاجي لإقناع القارئ بفكرة او رأي من خلال أدلة و حجج مناسبة.</vt:lpstr>
      <vt:lpstr>لكتابة نص حجاجي أبدأ بمقدمة اعرض فيها  أهمية الموضوع وموقفي منه. من يقرأ المثال؟ </vt:lpstr>
      <vt:lpstr>ثم أكتب عرضا أقدم فيه حججا مؤيدة لموقفي و أعززها بأمثلة . من يقرأ النموذج؟ </vt:lpstr>
      <vt:lpstr>في الخاتمة استخلص استنتاجات و أحث على تطبيقها . من يقرأ النموذج؟ </vt:lpstr>
      <vt:lpstr> إليكم نموذج النص الحجاجي حول الطاقة الشمسية. من يقرأ؟</vt:lpstr>
      <vt:lpstr>من يذكرنا بعناصر النص الحجاجي . ماذا نكتب في المقدمة و العرض و الخاتمة؟   </vt:lpstr>
      <vt:lpstr>خذوا كراساتكم.  الصفحة 164 . من يقرأ عناصر النص التوجيهي؟</vt:lpstr>
      <vt:lpstr>ستشتغلون في ثنائيات لإنجاز النشاط التالي على كراساتكم.</vt:lpstr>
      <vt:lpstr>سأمر بين الصفوف لمساعدتكم.</vt:lpstr>
      <vt:lpstr>نصحح . من يقرأ جوابه؟ </vt:lpstr>
      <vt:lpstr>صححوا.</vt:lpstr>
      <vt:lpstr>صححوا.</vt:lpstr>
      <vt:lpstr>Présentation PowerPoint</vt:lpstr>
      <vt:lpstr>من يذكرنا بعناصر النص الحجاجي؟</vt:lpstr>
      <vt:lpstr>سجلوا الْواجِب الْمَنْزِلِيّ.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302</cp:revision>
  <dcterms:created xsi:type="dcterms:W3CDTF">2023-09-20T21:35:22Z</dcterms:created>
  <dcterms:modified xsi:type="dcterms:W3CDTF">2026-05-30T14:20:45Z</dcterms:modified>
</cp:coreProperties>
</file>