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74"/>
  </p:notesMasterIdLst>
  <p:sldIdLst>
    <p:sldId id="2147482811" r:id="rId14"/>
    <p:sldId id="2147482629" r:id="rId15"/>
    <p:sldId id="2147482604" r:id="rId16"/>
    <p:sldId id="2147482736" r:id="rId17"/>
    <p:sldId id="2147482697" r:id="rId18"/>
    <p:sldId id="2147482618" r:id="rId19"/>
    <p:sldId id="2147482716" r:id="rId20"/>
    <p:sldId id="2147482470" r:id="rId21"/>
    <p:sldId id="2147482477" r:id="rId22"/>
    <p:sldId id="2147482480" r:id="rId23"/>
    <p:sldId id="2134807211" r:id="rId24"/>
    <p:sldId id="2147482740" r:id="rId25"/>
    <p:sldId id="2147482823" r:id="rId26"/>
    <p:sldId id="2134807214" r:id="rId27"/>
    <p:sldId id="2147482708" r:id="rId28"/>
    <p:sldId id="2147482485" r:id="rId29"/>
    <p:sldId id="2134807148" r:id="rId30"/>
    <p:sldId id="2147482503" r:id="rId31"/>
    <p:sldId id="2147482762" r:id="rId32"/>
    <p:sldId id="2134807164" r:id="rId33"/>
    <p:sldId id="2147482737" r:id="rId34"/>
    <p:sldId id="2134807155" r:id="rId35"/>
    <p:sldId id="2134807156" r:id="rId36"/>
    <p:sldId id="2147482738" r:id="rId37"/>
    <p:sldId id="2147482812" r:id="rId38"/>
    <p:sldId id="2147482813" r:id="rId39"/>
    <p:sldId id="2147482741" r:id="rId40"/>
    <p:sldId id="2147482742" r:id="rId41"/>
    <p:sldId id="2147482743" r:id="rId42"/>
    <p:sldId id="2147482744" r:id="rId43"/>
    <p:sldId id="2147482712" r:id="rId44"/>
    <p:sldId id="2147482792" r:id="rId45"/>
    <p:sldId id="2147482487" r:id="rId46"/>
    <p:sldId id="2147482824" r:id="rId47"/>
    <p:sldId id="2147482791" r:id="rId48"/>
    <p:sldId id="2147482825" r:id="rId49"/>
    <p:sldId id="2147482826" r:id="rId50"/>
    <p:sldId id="2147482816" r:id="rId51"/>
    <p:sldId id="2147482799" r:id="rId52"/>
    <p:sldId id="2147482807" r:id="rId53"/>
    <p:sldId id="2147482800" r:id="rId54"/>
    <p:sldId id="2147482801" r:id="rId55"/>
    <p:sldId id="2147482827" r:id="rId56"/>
    <p:sldId id="2147482828" r:id="rId57"/>
    <p:sldId id="2147482819" r:id="rId58"/>
    <p:sldId id="2147482829" r:id="rId59"/>
    <p:sldId id="2147482802" r:id="rId60"/>
    <p:sldId id="2147482804" r:id="rId61"/>
    <p:sldId id="2147482805" r:id="rId62"/>
    <p:sldId id="2147482810" r:id="rId63"/>
    <p:sldId id="2147482784" r:id="rId64"/>
    <p:sldId id="2147482806" r:id="rId65"/>
    <p:sldId id="2147482785" r:id="rId66"/>
    <p:sldId id="2147482786" r:id="rId67"/>
    <p:sldId id="2147482715" r:id="rId68"/>
    <p:sldId id="2147482499" r:id="rId69"/>
    <p:sldId id="2147482501" r:id="rId70"/>
    <p:sldId id="2147482729" r:id="rId71"/>
    <p:sldId id="2147482502" r:id="rId72"/>
    <p:sldId id="2147482634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3EEE8"/>
    <a:srgbClr val="D6E9EA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11" Type="http://schemas.openxmlformats.org/officeDocument/2006/relationships/image" Target="../media/image23.gif"/><Relationship Id="rId5" Type="http://schemas.openxmlformats.org/officeDocument/2006/relationships/image" Target="../media/image34.png"/><Relationship Id="rId10" Type="http://schemas.openxmlformats.org/officeDocument/2006/relationships/image" Target="../media/image42.png"/><Relationship Id="rId4" Type="http://schemas.openxmlformats.org/officeDocument/2006/relationships/image" Target="../media/image40.sv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8.wdp"/><Relationship Id="rId7" Type="http://schemas.openxmlformats.org/officeDocument/2006/relationships/image" Target="../media/image3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9.wdp"/><Relationship Id="rId7" Type="http://schemas.openxmlformats.org/officeDocument/2006/relationships/image" Target="../media/image3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4.png"/><Relationship Id="rId7" Type="http://schemas.openxmlformats.org/officeDocument/2006/relationships/image" Target="../media/image5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1.wdp"/><Relationship Id="rId7" Type="http://schemas.openxmlformats.org/officeDocument/2006/relationships/image" Target="../media/image3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2.wdp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3.gif"/><Relationship Id="rId4" Type="http://schemas.openxmlformats.org/officeDocument/2006/relationships/image" Target="../media/image34.png"/><Relationship Id="rId9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158FAD-939E-46B2-9796-D3C9E3A3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" b="361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16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الثالث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</a:t>
            </a: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 3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814716BD-6615-79CD-35C5-8D64108A846C}"/>
              </a:ext>
            </a:extLst>
          </p:cNvPr>
          <p:cNvSpPr/>
          <p:nvPr/>
        </p:nvSpPr>
        <p:spPr>
          <a:xfrm flipH="1">
            <a:off x="7005003" y="49706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الكواكب و النجوم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اسم التفضيل.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أساليب </a:t>
              </a:r>
              <a:r>
                <a:rPr kumimoji="0" lang="ar-MA" sz="2400" b="1" i="0" u="none" strike="noStrike" kern="1200" cap="none" spc="0" normalizeH="0" baseline="0" noProof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التعليل لإتمام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جمل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50835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اسم التفضيل.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أدوات اللغة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أدوات اللغة.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</a:t>
            </a: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ﭐللُّغَةِ.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السبب المناسب لكل نتيجة باستعمال أسلوب تعليل مناسب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881E71-A0C3-1B16-5665-77F918728240}"/>
              </a:ext>
            </a:extLst>
          </p:cNvPr>
          <p:cNvSpPr txBox="1"/>
          <p:nvPr/>
        </p:nvSpPr>
        <p:spPr>
          <a:xfrm>
            <a:off x="211518" y="2040999"/>
            <a:ext cx="83748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أَكْمِلِ ٱلْجُمَلَ ٱلآتِيَةَ </a:t>
            </a:r>
            <a:r>
              <a:rPr lang="ar-MA" sz="36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بِٱلسَّبَبِ</a:t>
            </a: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ٱلْمُناسِبِ مُسْتَعْمِلاً أُسْلوبَ ٱلتَّعْليلِ ٱلْمُناسِبَ: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أُحافِظُ عَلى ٱلْماءِ ..........................................................................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نَغْرِسُ ٱلْأَشْجارَ .............................................................................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تَنْظيفُ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ٱلشَّواطِئِ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واجِبٌ 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يَسْتَعْمِلُ بَعْضُ ٱلنّاسِ ٱلطّاقَةَ ٱلشَّمْسِيَّةَ 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عَدَمُ رَمْيِ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ٱلْغابَةِ 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أُقَلِّلُ مِنِ ٱسْتِعْمالِ ٱلْأَكْياسِ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ٱلْبلاسْتيكِيَّةِ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6BAD-05E8-9C5E-7E4E-7E3EC739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DEC6270-FB48-477B-F0BA-3ABEAACD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804AC-9BBF-C1D0-55E2-64BFFB5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28678E-7A95-C4AC-0016-8F9D930F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0E4C5C-173A-922A-DDD5-1977ACA9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572A55-3707-9B81-B1DF-A08AC89E7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F9B272-AACD-3D43-9737-FF7BA8A3C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A6B706-76DE-1934-6781-A50F9F5D49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D8005-17A4-339A-4BD1-20440D0D8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92E20-A581-F85B-BD08-CC766035A6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2231A3B7-164F-290D-66AE-2EC715DB5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FF5961-4893-1E4D-031F-E0A481F5B2CF}"/>
              </a:ext>
            </a:extLst>
          </p:cNvPr>
          <p:cNvSpPr txBox="1"/>
          <p:nvPr/>
        </p:nvSpPr>
        <p:spPr>
          <a:xfrm>
            <a:off x="211518" y="2040999"/>
            <a:ext cx="83748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أَكْمِلِ ٱلْجُمَلَ ٱلآتِيَةَ </a:t>
            </a:r>
            <a:r>
              <a:rPr lang="ar-MA" sz="36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بِٱلسَّبَبِ</a:t>
            </a: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ٱلْمُناسِبِ مُسْتَعْمِلاً أُسْلوبَ ٱلتَّعْليلِ ٱلْمُناسِبَ: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أُحافِظُ عَلى ٱلْماءِ ..........................................................................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نَغْرِسُ ٱلْأَشْجارَ .............................................................................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تَنْظيفُ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ٱلشَّواطِئِ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واجِبٌ 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يَسْتَعْمِلُ بَعْضُ ٱلنّاسِ ٱلطّاقَةَ ٱلشَّمْسِيَّةَ 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عَدَمُ رَمْيِ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ٱلْغابَةِ 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أُقَلِّلُ مِنِ ٱسْتِعْمالِ ٱلْأَكْياسِ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ٱلْبلاسْتيكِيَّةِ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88599780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CDCB-25E0-591F-49EF-853FB4910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F524081-2895-15A1-00DD-9E0014E4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التي أنتجها؟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A8461A-7E96-29BC-D04B-DE69AECB7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74F714-E52F-24BE-1814-51D4C07D88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1C53D-AB4E-E186-C984-1A016E604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A9BF8C-2ED0-1C7F-660B-659DC49695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D37EC1-D4B9-71D3-3E4F-EE969EF735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58BDCB-0781-7EF9-116F-5B7F3B3591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EDA188-3A48-A1B2-EE41-D4E0D7F557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8B6845-B47F-8476-FDC6-1A14185381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0C26A8C1-2D61-3A90-6F4F-DC24F20BD5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E85BFB-38C4-D907-6A3D-987897A0F679}"/>
              </a:ext>
            </a:extLst>
          </p:cNvPr>
          <p:cNvSpPr txBox="1"/>
          <p:nvPr/>
        </p:nvSpPr>
        <p:spPr>
          <a:xfrm>
            <a:off x="211518" y="2040999"/>
            <a:ext cx="83748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أَكْمِلِ ٱلْجُمَلَ ٱلآتِيَةَ </a:t>
            </a:r>
            <a:r>
              <a:rPr lang="ar-MA" sz="36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بِٱلسَّبَبِ</a:t>
            </a:r>
            <a:r>
              <a:rPr lang="ar-MA" sz="36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ٱلْمُناسِبِ مُسْتَعْمِلاً أُسْلوبَ ٱلتَّعْليلِ ٱلْمُناسِبَ: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أُحافِظُ عَلى ٱلْماءِ ..........................................................................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نَغْرِسُ ٱلْأَشْجارَ .............................................................................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تَنْظيفُ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ٱلشَّواطِئِ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واجِبٌ ...............................................................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يَسْتَعْمِلُ بَعْضُ ٱلنّاسِ ٱلطّاقَةَ ٱلشَّمْسِيَّةَ 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عَدَمُ رَمْيِ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ٱلنُّفاياتِ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ٱلْغابَةِ ................................................. </a:t>
            </a:r>
          </a:p>
          <a:p>
            <a:pPr algn="r" rtl="1">
              <a:buFont typeface="+mj-lt"/>
              <a:buAutoNum type="arabicPeriod"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أُقَلِّلُ مِنِ ٱسْتِعْمالِ ٱلْأَكْياسِ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ٱلْبلاسْتيكِيَّةِ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67042982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8D9535-02CE-B81E-D69C-8A931A34C717}"/>
              </a:ext>
            </a:extLst>
          </p:cNvPr>
          <p:cNvSpPr txBox="1"/>
          <p:nvPr/>
        </p:nvSpPr>
        <p:spPr>
          <a:xfrm>
            <a:off x="-120316" y="84511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3FF3C8-56DF-732F-522C-232F97B25726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86CCD0-5EA4-DB54-C868-151430A42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الكواكب والنجوم.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الكواكب والنجوم " ؛ وتوظيف استراتيجيات الفهم.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AEAEED3-31A5-91F7-264B-BB93A66D8527}"/>
              </a:ext>
            </a:extLst>
          </p:cNvPr>
          <p:cNvGrpSpPr/>
          <p:nvPr/>
        </p:nvGrpSpPr>
        <p:grpSpPr>
          <a:xfrm>
            <a:off x="465391" y="1967318"/>
            <a:ext cx="8213217" cy="4704072"/>
            <a:chOff x="529567" y="2024742"/>
            <a:chExt cx="8295346" cy="43054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27A2590-9931-F25D-B913-F4BA0D03A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682" y="2024742"/>
              <a:ext cx="2806914" cy="430541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A01C452-6F4D-B016-0C6E-615DEFC50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999" y="2024742"/>
              <a:ext cx="2806914" cy="430541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B7809A4-6D8C-5DD0-0D14-120F61453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567" y="2024742"/>
              <a:ext cx="2806914" cy="43054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3A4F73-9CF6-C3A5-8472-922E11CE2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003339"/>
            <a:ext cx="7848666" cy="43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متفقون؟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19AA9D-ABBB-8AA9-CB9F-6D458DCC6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003339"/>
            <a:ext cx="7848666" cy="43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064E4-6B4F-F7C5-7AEA-268122BD5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D03D82-9BCD-A534-FE14-0EA53B1610BD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A5BB93F-97A3-9805-74C7-6620DC8E0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352783F-C110-820F-D3A9-437A84C4F5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B9396-42D1-F6A2-51DF-FE33D7AFD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EEE8CDE-308F-8EB6-A41B-B57D9791E1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B20C020-3571-3CD0-A2F4-99B73C186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74762BA-9834-1A01-7262-38E2E7A9A4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73922B-8D2E-2788-074D-B4903F22DE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DFED3F-EC47-DB9F-3B91-553A5C65EC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75F149-5796-2F06-E1BD-73BD4F1EF3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46B8EC-74E0-6EB7-0C0E-F1BB4B2925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39A002-E354-ED89-5A5D-AD841B8D3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003339"/>
            <a:ext cx="7848666" cy="4371936"/>
          </a:xfrm>
          <a:prstGeom prst="rect">
            <a:avLst/>
          </a:prstGeom>
        </p:spPr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6729BD2B-A1F9-6FED-053B-5EA5FB78CB4D}"/>
              </a:ext>
            </a:extLst>
          </p:cNvPr>
          <p:cNvSpPr txBox="1"/>
          <p:nvPr/>
        </p:nvSpPr>
        <p:spPr>
          <a:xfrm>
            <a:off x="4125092" y="2640759"/>
            <a:ext cx="1329125" cy="71504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يَنْظُرونَ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85A333A3-3D89-2D95-EDF7-A3AF45E0CADA}"/>
              </a:ext>
            </a:extLst>
          </p:cNvPr>
          <p:cNvSpPr txBox="1"/>
          <p:nvPr/>
        </p:nvSpPr>
        <p:spPr>
          <a:xfrm>
            <a:off x="4052373" y="3059773"/>
            <a:ext cx="1329125" cy="71504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تَعاقُبِ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3C993CFD-D51C-9CCB-8B65-77DACD6EE561}"/>
              </a:ext>
            </a:extLst>
          </p:cNvPr>
          <p:cNvSpPr txBox="1"/>
          <p:nvPr/>
        </p:nvSpPr>
        <p:spPr>
          <a:xfrm>
            <a:off x="348686" y="2640758"/>
            <a:ext cx="1329125" cy="71504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مَليئَةً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26A79D8-886A-A20D-CB06-22B612CBFAA4}"/>
              </a:ext>
            </a:extLst>
          </p:cNvPr>
          <p:cNvSpPr txBox="1"/>
          <p:nvPr/>
        </p:nvSpPr>
        <p:spPr>
          <a:xfrm>
            <a:off x="4018241" y="4091359"/>
            <a:ext cx="1153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تَنْطَفِئُ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20BC66E-1EB7-A4BF-72CC-BC2F7EE885EA}"/>
              </a:ext>
            </a:extLst>
          </p:cNvPr>
          <p:cNvSpPr txBox="1"/>
          <p:nvPr/>
        </p:nvSpPr>
        <p:spPr>
          <a:xfrm>
            <a:off x="1275656" y="4091359"/>
            <a:ext cx="10496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اَلْغَرَقُ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E04A9AD-E893-5A68-95C3-D9FD726236E5}"/>
              </a:ext>
            </a:extLst>
          </p:cNvPr>
          <p:cNvSpPr txBox="1"/>
          <p:nvPr/>
        </p:nvSpPr>
        <p:spPr>
          <a:xfrm>
            <a:off x="6762355" y="4071723"/>
            <a:ext cx="955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اَلنّورُ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0038CAA-7CD8-E393-0CCD-7B0377B5AEC5}"/>
              </a:ext>
            </a:extLst>
          </p:cNvPr>
          <p:cNvSpPr txBox="1"/>
          <p:nvPr/>
        </p:nvSpPr>
        <p:spPr>
          <a:xfrm>
            <a:off x="2976465" y="5049863"/>
            <a:ext cx="2477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يَسْتَرْشِدُ</a:t>
            </a:r>
            <a:r>
              <a:rPr lang="f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يَسْتَدِلُّ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0FDA808-797A-FBDD-003F-E5A2452BF19C}"/>
              </a:ext>
            </a:extLst>
          </p:cNvPr>
          <p:cNvSpPr txBox="1"/>
          <p:nvPr/>
        </p:nvSpPr>
        <p:spPr>
          <a:xfrm>
            <a:off x="4296309" y="5443824"/>
            <a:ext cx="1099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يَتَوَصَّلُ.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29DD425-BD74-A0C7-9CF9-E9E259BE81D7}"/>
              </a:ext>
            </a:extLst>
          </p:cNvPr>
          <p:cNvSpPr txBox="1"/>
          <p:nvPr/>
        </p:nvSpPr>
        <p:spPr>
          <a:xfrm>
            <a:off x="4311393" y="5837785"/>
            <a:ext cx="1099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يَقْتَدي.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683702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1B34811-0C2C-5B87-496F-E956B9D32E36}"/>
              </a:ext>
            </a:extLst>
          </p:cNvPr>
          <p:cNvGrpSpPr/>
          <p:nvPr/>
        </p:nvGrpSpPr>
        <p:grpSpPr>
          <a:xfrm>
            <a:off x="465391" y="1967318"/>
            <a:ext cx="8213217" cy="4704072"/>
            <a:chOff x="529567" y="2024742"/>
            <a:chExt cx="8295346" cy="43054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9086C1D-7CF4-F3D2-8BA9-2A444D9E2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682" y="2024742"/>
              <a:ext cx="2806914" cy="4305418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13515F-E512-9ACC-4CE8-EB9FA2936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999" y="2024742"/>
              <a:ext cx="2806914" cy="430541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0FCBD0E-5834-34F9-DD48-8CFED601D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567" y="2024742"/>
              <a:ext cx="2806914" cy="43054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على الأجهزة التي استعملها الانسان لاستكشاف الفضاء.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7FD16FC-BB5D-33FD-4A17-A48FFE20604A}"/>
              </a:ext>
            </a:extLst>
          </p:cNvPr>
          <p:cNvGrpSpPr/>
          <p:nvPr/>
        </p:nvGrpSpPr>
        <p:grpSpPr>
          <a:xfrm>
            <a:off x="465391" y="1967318"/>
            <a:ext cx="8213217" cy="4704072"/>
            <a:chOff x="529567" y="2024742"/>
            <a:chExt cx="8295346" cy="430541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1EA00DC-1BA6-7A04-D4AE-CB80842DE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682" y="2024742"/>
              <a:ext cx="2806914" cy="4305418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87BF943-4927-AB78-14FE-82E2C7814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999" y="2024742"/>
              <a:ext cx="2806914" cy="430541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E9B36AF-BFAB-07E2-BE7D-98D0F5CEB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567" y="2024742"/>
              <a:ext cx="2806914" cy="43054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كراساتكم ، اجيبوا عن الأسئلة التالية. عمل فردي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6FDC1B-A32C-13F5-3E1B-A74DBC43C0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579" y="1507210"/>
            <a:ext cx="6784794" cy="496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9895D-9126-5E3A-BFFF-3C65CD6CB9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579" y="1507210"/>
            <a:ext cx="6784794" cy="496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5385B-2165-EBC0-20E2-622DB8F6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2F98745-FF53-2BC3-7A11-FE20B0E54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 . من يقرأ جوابه؟ عل انتم متفقون؟ أين ورد الجواب في النص؟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049503-13C8-96C3-651D-4B071CD3FD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938F384-9AD7-13FD-11D4-14074F131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3927CA6-251A-4B24-3339-31975355F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5483AB-1028-DF27-6228-AE75A40F13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B73FCEE-7A30-F56D-BCF1-93EE17F114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04FC61-6633-7853-89E5-41B6E75267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A18709-674B-39D6-E124-A358922DA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1EFA2D-A04E-3C01-2246-2C7563CF5D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66AAF741-8B3B-7CAE-3960-B9488F9EA3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F867DA-BEE2-363E-1057-F68844F00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1952969"/>
            <a:ext cx="8252190" cy="442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173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F802F-54A2-BACA-F725-36507F31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F44D8A-EA46-392E-CB5B-C4766B5C8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922C7B2-8462-CBA5-E527-CE1C8EB46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A1070B-A135-2101-4399-D054CB3FD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47A482-E7D2-5CBB-79E2-248150D9D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7BB222-88F3-CCC7-71C5-2FF26BF92C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062AAD7-36D7-A533-8F00-7487716FEA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116FDA-857D-E7C8-79A9-65FA1422D5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9B4072-0772-0BBA-1253-4895B7CA3C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D5FCFF-3D97-F2EA-5451-85182CC53B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991693F-D423-9CBC-4C33-546C599B1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441B2A-DC72-5834-1C4E-B9879C40C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1952969"/>
            <a:ext cx="8252190" cy="4427101"/>
          </a:xfrm>
          <a:prstGeom prst="rect">
            <a:avLst/>
          </a:prstGeom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FC6883AB-1D15-D481-271B-518565A6380D}"/>
              </a:ext>
            </a:extLst>
          </p:cNvPr>
          <p:cNvSpPr txBox="1"/>
          <p:nvPr/>
        </p:nvSpPr>
        <p:spPr>
          <a:xfrm>
            <a:off x="2548778" y="3001686"/>
            <a:ext cx="452427" cy="56365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X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A1ED54A-E249-9F07-C94D-3D70053CA8C2}"/>
              </a:ext>
            </a:extLst>
          </p:cNvPr>
          <p:cNvSpPr txBox="1"/>
          <p:nvPr/>
        </p:nvSpPr>
        <p:spPr>
          <a:xfrm>
            <a:off x="7475717" y="4615882"/>
            <a:ext cx="452427" cy="56365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X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3A7CF21-DFF8-D09B-0CD5-137B5704D513}"/>
              </a:ext>
            </a:extLst>
          </p:cNvPr>
          <p:cNvSpPr txBox="1"/>
          <p:nvPr/>
        </p:nvSpPr>
        <p:spPr>
          <a:xfrm>
            <a:off x="2096351" y="5744886"/>
            <a:ext cx="452427" cy="56365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X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7023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7BBE-B934-E23E-5A98-BD0CC194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35AAA16-E1B8-9A40-A22D-08B1CD1D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B3DC7FF-2FA7-F6FA-FF14-D1B35026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5342A66-F468-BC85-EDAA-E342C3EF4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FC2CB0-A2A4-C74C-93DB-49498C6E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7D7490-4DAB-C089-E914-0B1BBCC0D4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5982388-85CC-6A3D-5CD7-33D860D8BA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8DF29B-E20D-5BDF-D7A9-26F007F521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9D7FE9-2539-E212-1955-42F141929B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5CECD0-BF98-E2D5-961A-24B48D0321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C4BF965-B05F-CF85-2076-A42B6DF34B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2D202D-8AAE-B9A2-43A6-09EE16B38F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659292"/>
            <a:ext cx="8211713" cy="11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134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89CB-9886-A41A-EA0F-76FC68952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70CCCE-3491-F887-7C09-4D0EF54AD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659292"/>
            <a:ext cx="8211713" cy="1130828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BC731D5B-3EC5-1DF8-9B5E-3094F781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490B1CA-F683-C4DE-669A-B73495C01D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5AAB72-8368-CA54-5B61-7D6B2EDAB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67E27A-8EB2-3A18-8230-37B3FB11CF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4AF74CE-9B98-5BF9-E148-85CA802D10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409CC05-45FC-F07A-9E0D-0E4C4CAB3A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808125-979F-7A58-8D33-FF95CF177A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BA5EDE-1BE4-5072-D417-CD07051C26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F4661-F633-9F51-24AA-DBB36259D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E4A9251-E5C7-DE42-2F4E-25AC4AC15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DCC2049-BFE7-A457-000A-8748BEAB161A}"/>
              </a:ext>
            </a:extLst>
          </p:cNvPr>
          <p:cNvSpPr txBox="1"/>
          <p:nvPr/>
        </p:nvSpPr>
        <p:spPr>
          <a:xfrm>
            <a:off x="367615" y="3429000"/>
            <a:ext cx="8343650" cy="14641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تَمَثَّلَتِ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ٱلخُطْوَةُ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ٱلجَريئَةُ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في إِرْسالِ ٱلْإِنْسانِ ٱلمَرْكَباتِ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وَٱلصَّواريخَ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إِلى ٱلْفَضاءِ لِاسْتِكْشافِهِ.</a:t>
            </a:r>
          </a:p>
        </p:txBody>
      </p:sp>
    </p:spTree>
    <p:extLst>
      <p:ext uri="{BB962C8B-B14F-4D97-AF65-F5344CB8AC3E}">
        <p14:creationId xmlns:p14="http://schemas.microsoft.com/office/powerpoint/2010/main" val="30838846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130F-E98F-0B7A-21EC-F07CA741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46CF874-B177-724B-DD7C-3F946E86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092679-940C-9F2C-B6F5-9E69D742D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31D24D-4E46-E9B5-4B10-556C3912F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F804B9-FB61-FFFF-D359-53AA24A38E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8AFA20-B7A3-907E-AB0D-0BF58F2DE5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8C824C-4B79-97C3-BCD9-7FFD64082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78D904-D95D-C364-4C06-7263348414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485335-1B04-7A6F-ADE8-B79F4B818A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94AF9E-638E-DA5F-6381-6075FB2A5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D34590E0-3595-0B8B-4B1E-206F5F0EA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495F1E-3883-2732-D0D6-95B5733D6D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167" y="2475730"/>
            <a:ext cx="8126963" cy="126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2831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1B67-9230-D26E-BDA5-A5EBDF17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53AC39-FEC8-979A-6ECF-D4B813493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167" y="2475730"/>
            <a:ext cx="8126963" cy="1266565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EC56B1E7-D9C0-3267-70D7-A91287F8C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24B37F-1A55-2455-17FC-9AED5D7098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565DD62-F62C-4737-5F77-0F93EE9F7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E9F14E-6CF6-8F50-E4E9-4629B48721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35F9D54-F112-4999-12ED-AC91F916B4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66D28D8-B2B3-1E6C-213B-B4E7BD577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5212D-E34C-728E-2D82-8338698925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FA11EF-DFCF-B6AE-9F89-9408600ADD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34EE85-B86E-F998-A7FC-FD523ED7A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B5A7376-C09E-A4B9-8DEA-5848B4A003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50B2B1E-A8E1-F4C0-F7C9-3D3980E51CB3}"/>
              </a:ext>
            </a:extLst>
          </p:cNvPr>
          <p:cNvSpPr txBox="1"/>
          <p:nvPr/>
        </p:nvSpPr>
        <p:spPr>
          <a:xfrm>
            <a:off x="404684" y="3369083"/>
            <a:ext cx="8343650" cy="1464186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يَقُومُ رُوّادُ ٱلْفَضاءِ بِإِجْراءِ ٱلتَّجارِبِ ٱلْعِلْمِيَّةِ، وَمُراقَبَةِ ٱلْأَرْضِ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وَٱلْفَضاءِ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، وَصِيانَةِ ٱلْأَجْهِزَةِ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وَٱلْمُعَدّاتِ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داخِلَ ٱلْمَحَطَّةِ ٱلْفَضائِيَّةِ.</a:t>
            </a:r>
          </a:p>
        </p:txBody>
      </p:sp>
    </p:spTree>
    <p:extLst>
      <p:ext uri="{BB962C8B-B14F-4D97-AF65-F5344CB8AC3E}">
        <p14:creationId xmlns:p14="http://schemas.microsoft.com/office/powerpoint/2010/main" val="24788235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اسم التفضيل.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A479-5213-7066-7B8D-FCEFCB05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1F1E53-3096-5530-F713-1CD4E73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ستتعرفون على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اسم التفضيل وكيفية توظيفه.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590CAC-CCDF-932C-0901-0D137100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0CD27-D93E-606E-6A18-E61CDF6644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38F62A-E108-BD09-C9BE-F8D9061E9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B5DDA-D0B6-354A-5ADE-486906185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E3ED57-35C6-599A-C9F6-FB1FA035E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8F683-8439-B869-1309-B468A124ED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2F1DC-E293-4725-98D5-8275AFEBC7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65864-AF9F-83E4-DCB6-CF13E0775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442235-5544-0C85-F14E-1992030C2B58}"/>
              </a:ext>
            </a:extLst>
          </p:cNvPr>
          <p:cNvSpPr/>
          <p:nvPr/>
        </p:nvSpPr>
        <p:spPr>
          <a:xfrm>
            <a:off x="2495049" y="3177073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ٱلتَّفْضيلِ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70D0404-8796-C6B2-0CF4-8A75DA0AFC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4225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98" y="719714"/>
            <a:ext cx="7351075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يأتي اسم التفضيل على وزن "أفعل" .  و نوظفه للمقارنة بين شيئين في صفة مشتركة بينهما.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3D42726-4E4F-D0F6-AC38-E47DA78AED69}"/>
              </a:ext>
            </a:extLst>
          </p:cNvPr>
          <p:cNvSpPr txBox="1"/>
          <p:nvPr/>
        </p:nvSpPr>
        <p:spPr>
          <a:xfrm>
            <a:off x="7246779" y="5114018"/>
            <a:ext cx="1548867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أَكْبَرُ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994625-C458-470B-080C-CBA61B76830E}"/>
              </a:ext>
            </a:extLst>
          </p:cNvPr>
          <p:cNvSpPr txBox="1"/>
          <p:nvPr/>
        </p:nvSpPr>
        <p:spPr>
          <a:xfrm>
            <a:off x="5556340" y="5114018"/>
            <a:ext cx="1548867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أَعْلى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27CCDE-F928-A2C9-C93A-529C4BD6FC20}"/>
              </a:ext>
            </a:extLst>
          </p:cNvPr>
          <p:cNvSpPr txBox="1"/>
          <p:nvPr/>
        </p:nvSpPr>
        <p:spPr>
          <a:xfrm>
            <a:off x="3860615" y="5114018"/>
            <a:ext cx="1548867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أَجْمَلُ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3FF43FE4-C5D1-46B1-2363-F0B6569EEBE2}"/>
              </a:ext>
            </a:extLst>
          </p:cNvPr>
          <p:cNvSpPr/>
          <p:nvPr/>
        </p:nvSpPr>
        <p:spPr>
          <a:xfrm rot="16200000">
            <a:off x="4500422" y="1721654"/>
            <a:ext cx="359723" cy="6279505"/>
          </a:xfrm>
          <a:prstGeom prst="rightBrace">
            <a:avLst/>
          </a:prstGeom>
          <a:ln w="12700"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8CA86ED6-8B78-21B4-4B14-03F651609806}"/>
              </a:ext>
            </a:extLst>
          </p:cNvPr>
          <p:cNvSpPr/>
          <p:nvPr/>
        </p:nvSpPr>
        <p:spPr>
          <a:xfrm>
            <a:off x="4463715" y="3151752"/>
            <a:ext cx="216569" cy="42071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DFD83E-26D6-F8A0-11DE-71AF9DB06EE4}"/>
              </a:ext>
            </a:extLst>
          </p:cNvPr>
          <p:cNvSpPr/>
          <p:nvPr/>
        </p:nvSpPr>
        <p:spPr>
          <a:xfrm>
            <a:off x="2309978" y="2132136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ٱلتَّفْضيلِ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FDD0F93-2008-078D-E970-F5B53841CBFC}"/>
              </a:ext>
            </a:extLst>
          </p:cNvPr>
          <p:cNvSpPr txBox="1"/>
          <p:nvPr/>
        </p:nvSpPr>
        <p:spPr>
          <a:xfrm>
            <a:off x="3312659" y="3601013"/>
            <a:ext cx="2644781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وَزْنِ "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أَفْعَلُ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74C7836-4053-D743-D0BC-C1CF706F61CA}"/>
              </a:ext>
            </a:extLst>
          </p:cNvPr>
          <p:cNvSpPr txBox="1"/>
          <p:nvPr/>
        </p:nvSpPr>
        <p:spPr>
          <a:xfrm>
            <a:off x="2171276" y="5115242"/>
            <a:ext cx="1548867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أَقْوى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09493B4-B243-3060-1B2F-60009E8A06BF}"/>
              </a:ext>
            </a:extLst>
          </p:cNvPr>
          <p:cNvSpPr txBox="1"/>
          <p:nvPr/>
        </p:nvSpPr>
        <p:spPr>
          <a:xfrm>
            <a:off x="475551" y="5114018"/>
            <a:ext cx="1548867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أَنْظَفُ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F4BCD-59D2-E2A0-0B7A-5EF768B03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A0E12C-6F05-6F0F-ED10-5806DF0D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لتتعرفوا على كيفية توظيف اسم التفضيل.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709F9B-FA08-B082-9732-787A3D9050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6EA90-DD31-4FA2-A788-CF2CCDBA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1B99DF-2F6E-68D8-448D-942EC090E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F9007E-3BC1-FEE9-AFF1-74CC833032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3ACC64-FFAE-17E0-7905-0385CB47DA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484BA6-23CA-6BEF-C631-59BFE426DD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1F516E-FB23-A47D-A364-9649904DDC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59D238-9287-C1C9-DF7E-8E3AE5F081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7B7CCDA8-3EEF-F368-33F3-E34048F0B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B2761184-6A85-0180-64C5-68673CBE0656}"/>
              </a:ext>
            </a:extLst>
          </p:cNvPr>
          <p:cNvSpPr/>
          <p:nvPr/>
        </p:nvSpPr>
        <p:spPr>
          <a:xfrm>
            <a:off x="4418893" y="3601109"/>
            <a:ext cx="216569" cy="42071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8237BD-D309-D5B7-8AB3-949F1392614A}"/>
              </a:ext>
            </a:extLst>
          </p:cNvPr>
          <p:cNvSpPr/>
          <p:nvPr/>
        </p:nvSpPr>
        <p:spPr>
          <a:xfrm>
            <a:off x="2354798" y="24819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اِسْمُ ٱلتَّفْضيلِ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9A70A07-5E8D-D380-FB98-FFEBC3234FB5}"/>
              </a:ext>
            </a:extLst>
          </p:cNvPr>
          <p:cNvSpPr txBox="1"/>
          <p:nvPr/>
        </p:nvSpPr>
        <p:spPr>
          <a:xfrm>
            <a:off x="3249608" y="4431438"/>
            <a:ext cx="2644781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وَزْنِ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أَفْعَلُ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90580423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F3E-B858-2CEF-FBB5-BBE649FA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03EDE8-3F2C-6AC5-6850-063C5F1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احدد طرفي المقارنة . أي ماذا سأقارن 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586999-FB1A-4876-D2ED-7274F806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1C60CB-69E1-65C9-7F68-20319813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AD44E-7E1E-03D3-1CC4-39B7C3887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66533-ED98-7F04-1692-B60017CC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F990D1-1D3C-CCC1-EA56-1133611A3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2AD1E-BF75-E1A7-E80E-3590352D5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690D4-018E-9498-B431-EAF1647372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659AF-76D0-B6F6-3577-4D48BA3CA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BC7D239-C657-1DD3-6581-F9DBC0B3C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7A02F5-326F-E6A6-A36A-504DADFCC0DC}"/>
              </a:ext>
            </a:extLst>
          </p:cNvPr>
          <p:cNvSpPr txBox="1"/>
          <p:nvPr/>
        </p:nvSpPr>
        <p:spPr>
          <a:xfrm>
            <a:off x="4879809" y="2587358"/>
            <a:ext cx="3498979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اَلْمَركَباتُ ٱلْفَضائِيَّةُ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A307B-5E1D-4D45-D3B4-6AD906EF1E01}"/>
              </a:ext>
            </a:extLst>
          </p:cNvPr>
          <p:cNvSpPr txBox="1"/>
          <p:nvPr/>
        </p:nvSpPr>
        <p:spPr>
          <a:xfrm>
            <a:off x="907603" y="2587358"/>
            <a:ext cx="3223172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لطائِراتُ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FD216D0-12F0-DBF7-2B48-66949FAE72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8482" y="3587260"/>
            <a:ext cx="6500423" cy="2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3334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7E7BD-F6FA-2550-5C67-23A4E5CC7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2ADDEF9-A2C2-31DB-A689-2AA7D9082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أحدد الصفة المشتركة بين الطرفين و التي ستكون أساس المقارنة.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86E82D-7130-73DF-EA0F-2338BEAAF7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E9AD0B-F50C-7E91-171A-3FD58F047F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17DFD8-8F98-DC8F-2ADF-1CE356D61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BDD6FD-5D54-E181-4882-13429569C0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246A43-4955-C80E-F999-7BF7DCE7E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6113F-6883-DD76-3A2C-A8F36B16BD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5D5912-4463-4EA7-E24F-CE2EC16490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2FEEC-C257-F725-07C9-B4A89C8CCA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665A353D-19BC-FDF8-AA3B-02E2285C0B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2910C0-BF9D-D779-ABFC-DCDBC684FD57}"/>
              </a:ext>
            </a:extLst>
          </p:cNvPr>
          <p:cNvSpPr txBox="1"/>
          <p:nvPr/>
        </p:nvSpPr>
        <p:spPr>
          <a:xfrm>
            <a:off x="4615615" y="3541217"/>
            <a:ext cx="4108507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اَلْمَركَباتُ ٱلْفَضائِيَّةُ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سَريعَةٌ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DDD16A-6461-B14E-5ADE-C4AD97071C7F}"/>
              </a:ext>
            </a:extLst>
          </p:cNvPr>
          <p:cNvSpPr txBox="1"/>
          <p:nvPr/>
        </p:nvSpPr>
        <p:spPr>
          <a:xfrm>
            <a:off x="583718" y="3543425"/>
            <a:ext cx="3223172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اَلطائِراتُ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سَريعَةٌ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2736AD2A-C833-65FD-D99E-1784EE5C4B14}"/>
              </a:ext>
            </a:extLst>
          </p:cNvPr>
          <p:cNvSpPr/>
          <p:nvPr/>
        </p:nvSpPr>
        <p:spPr>
          <a:xfrm rot="5400000">
            <a:off x="4393350" y="2314377"/>
            <a:ext cx="357299" cy="4553339"/>
          </a:xfrm>
          <a:prstGeom prst="rightBrace">
            <a:avLst/>
          </a:prstGeom>
          <a:ln w="12700"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7D2F15-D13F-972A-10D1-D5AD43DD3E6C}"/>
              </a:ext>
            </a:extLst>
          </p:cNvPr>
          <p:cNvSpPr txBox="1"/>
          <p:nvPr/>
        </p:nvSpPr>
        <p:spPr>
          <a:xfrm>
            <a:off x="3293224" y="4832020"/>
            <a:ext cx="2644781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اَلسُّرْعَةُ</a:t>
            </a:r>
          </a:p>
        </p:txBody>
      </p:sp>
    </p:spTree>
    <p:extLst>
      <p:ext uri="{BB962C8B-B14F-4D97-AF65-F5344CB8AC3E}">
        <p14:creationId xmlns:p14="http://schemas.microsoft.com/office/powerpoint/2010/main" val="332085644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DF2F1-1BF6-6B53-2F30-FE4B0428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F7277-AF6F-0A8D-CF86-D3EA9B27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 اسم التفضيل المشتق من الصفة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7C654-1C76-8138-6666-245B3597D3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DFF67D-9F43-6EA1-34DC-1E18DB3AEF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BEF3BD-F545-0FF2-8971-F7684A770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8ACB1F-6D0E-C597-002D-D7C79C3B6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3BEC5-CBFC-FD4B-64E9-3DC6B3A966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CE14C1-D625-FC2F-328C-F3125CBEEF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A7CA7-AD5A-00DA-5227-37EC801C45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135FF2-75DF-8066-D02E-F594F9A0E6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0B349681-6B43-C9E3-3D66-DC9A86F4B7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0F5212-3CBB-0C9B-4801-19555CFF871B}"/>
              </a:ext>
            </a:extLst>
          </p:cNvPr>
          <p:cNvSpPr txBox="1"/>
          <p:nvPr/>
        </p:nvSpPr>
        <p:spPr>
          <a:xfrm>
            <a:off x="1441579" y="2399560"/>
            <a:ext cx="6074228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اَلْمَركَباتُ ٱلْفَضائِيَّةُ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أسْرَعُ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ٱلطائِراتُ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B047D5A-3BF1-96A3-A5AE-6142B7E34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8481" y="3461297"/>
            <a:ext cx="6500423" cy="2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8743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593D-67FB-D378-3CA9-959EBE506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99CFC9-C0C8-9770-F165-109771870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أين اسم التفضيل؟ من يركب جملة أخرى تتضمن اسم تفضيل؟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040EC9-5DE6-E08B-D525-D65FD34DF5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7BC7A6-8602-1CE9-8D83-A900087B0C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00EA72-B48B-9CAB-6873-FD5A2BA81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5C267B-1C18-E9A8-1285-69A415B23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116AC5-B678-6F3B-C41B-BECC51AB66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56014-C5E0-1887-09CB-644865B0B6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6F32E-ACA0-D0A2-B698-44673F63BA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3B9254-76A3-9A6B-8368-D6117A9604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54B48FAD-168D-6978-0802-EAF14356FE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E66D7F-AA8A-9E51-CABB-1D269B001C31}"/>
              </a:ext>
            </a:extLst>
          </p:cNvPr>
          <p:cNvSpPr txBox="1"/>
          <p:nvPr/>
        </p:nvSpPr>
        <p:spPr>
          <a:xfrm>
            <a:off x="1212497" y="3513225"/>
            <a:ext cx="6935755" cy="871180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اَلطّاقَةُ ٱلشَّمْسِيَّةُ أَنْظَفُ مِنَ ٱلطّاقَةِ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ٱلأُحْفورِيَّةِ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505044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نوظف اسم التفضيل في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107559" y="2343130"/>
            <a:ext cx="329794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ٱلتَّفْضيلِ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201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2CB5-6B64-BE09-EBEB-61AD975F1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DF54389-998F-EF45-5750-72654D26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162 من كراساتكم . من يقرأ الخلاصة؟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E581DE-3DC8-8A2F-FEE4-3C345E4A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39FEE9-D3C2-BF7B-8D90-DEBE1B20E7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E8B0FE-FA26-FD4D-D135-3BBAD047E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7EB8D0-A6EF-1F0E-D425-E6FD8CC80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BB62F3-F256-8AF7-EAB2-3EF78B6022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A7EA45-EFF9-D90A-9FE9-754A97253D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C37E81-2E8E-DF78-C29B-F9D20A79E3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BAC35D-E1EF-EADD-CBD2-5480A71DEB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19701C0-D2E7-3AD3-B903-7CBABC592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A5A886-3A7D-E6C5-006C-1A1E832B5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270" y="1418253"/>
            <a:ext cx="3546439" cy="5439747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44BAA9-ECA6-87FA-4C8A-1DD1BC8E40BF}"/>
              </a:ext>
            </a:extLst>
          </p:cNvPr>
          <p:cNvSpPr/>
          <p:nvPr/>
        </p:nvSpPr>
        <p:spPr>
          <a:xfrm>
            <a:off x="2724539" y="1949116"/>
            <a:ext cx="3014524" cy="1624508"/>
          </a:xfrm>
          <a:prstGeom prst="roundRect">
            <a:avLst>
              <a:gd name="adj" fmla="val 8504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451605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خدوا ألواحكم، أكملوا الجملة باسم تفضيل مناسب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36168BC-700C-C7AD-09CD-418864DE333A}"/>
              </a:ext>
            </a:extLst>
          </p:cNvPr>
          <p:cNvSpPr txBox="1"/>
          <p:nvPr/>
        </p:nvSpPr>
        <p:spPr>
          <a:xfrm>
            <a:off x="1680057" y="3429000"/>
            <a:ext cx="6244192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اَلشَّمْسُ .................... مِنَ ٱلنُّجومِ.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F54C2-71BE-7AD4-2AD8-9DEBB9A3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CB9D1D-9C15-2EA5-83E2-96915991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جوابا . 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12B68B-32C6-7B78-A201-A58D4B8749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12FEFD-2D02-42CA-CF6A-343D2CAFBE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A5B52D-C501-95B9-83E9-E29E2CDE3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0FB95A-69EA-723E-CEB5-5B517E41F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BF9051-E285-8454-F4A6-AC88D048D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F950EC-FF5F-1B11-3756-ACBFEA4E90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90CE5-FE06-32DB-1752-3481A0D981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E8F744-39CA-4A28-D5B5-07BDAF76CB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782C146-44C5-115B-94D5-C1EEC7FFA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9E7D066C-FE45-4665-5CBF-29B30CDD95FF}"/>
              </a:ext>
            </a:extLst>
          </p:cNvPr>
          <p:cNvSpPr txBox="1"/>
          <p:nvPr/>
        </p:nvSpPr>
        <p:spPr>
          <a:xfrm>
            <a:off x="1500613" y="3377682"/>
            <a:ext cx="6244192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اَلشَّمْسُ 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أَسْطَعُ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 مِنَ ٱلنُّجومِ.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8531101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E28B4-F786-B734-1114-FD1E70517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91387A4-0CE7-E902-40D4-C4514907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الجملة الثانية.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C192C2-CE93-6A4A-667E-A551950662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5A229F-FFC5-C5C1-BD17-A5AD51EE6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A9C5BE-87D6-13DB-5787-1E831BA42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C17406-968C-2598-6868-B7699C5793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D47537-4593-5BB9-7CB6-9F6C08A277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04C213-3F2D-FF7C-911F-54D104B114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ECDC79-CF4A-1BD7-7837-01F5970CCA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05718D-6547-0E66-E52C-43E081C602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CC2D103-E627-7B0C-3C53-4EDAAA66B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5F762C77-2275-F5CD-9C4D-08555096364F}"/>
              </a:ext>
            </a:extLst>
          </p:cNvPr>
          <p:cNvSpPr txBox="1"/>
          <p:nvPr/>
        </p:nvSpPr>
        <p:spPr>
          <a:xfrm>
            <a:off x="587828" y="3429000"/>
            <a:ext cx="803365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اَلْمَناطِقُ ٱلْجافَّةُ ........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.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حَرارَةً مِنَ ٱلْمَناطِقِ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ٱلشّاطِئِيَّةِ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1837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330F4-52F2-DE01-5745-F8D3F35CB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0448AC-C07F-FF76-D227-73BFDF89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491F2C-9B1B-F6E0-A8A8-5BA6EDCA7B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F87D4C-DD6C-8A19-6A05-C6EAF637F9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06CE0F-04BE-52A0-E481-3DEE594DF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CF38AB-FEA1-37D9-62B0-5786215159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C30A65-AA0C-10BE-F0E0-48476B5891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B2DFBD-EBA3-8321-B2D4-8E5C036C19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06A1E6-1414-CF12-624B-B843D048398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C0F818-49C8-FF1E-1AAC-DB05CBA1ED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760C49A-0FB0-E84A-5E26-71BFE7FA79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20B41DB-8F8E-9B8D-989E-701B2212170E}"/>
              </a:ext>
            </a:extLst>
          </p:cNvPr>
          <p:cNvSpPr txBox="1"/>
          <p:nvPr/>
        </p:nvSpPr>
        <p:spPr>
          <a:xfrm>
            <a:off x="587828" y="3429000"/>
            <a:ext cx="8033657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اَلْمَناطِقُ ٱلْجافَّةُ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أَشَدُّ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حَرارَةً مِنَ ٱلْمَناطِقِ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ٱلشّاطِئِيَّةِ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72667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C79F4-DBC5-3D3B-1C80-113C066C9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6B61FA5-197B-5A72-A690-8502698D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الثالثة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702AA6-90F7-5974-7B58-6AEBCD5349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089E1A-93A1-2484-607F-AE35AECE12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C9F652-D014-BDAA-2970-0F906B172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EE6037-DFB6-BA00-49A4-56707592B0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0E2411-FBED-CC4C-74DF-4EA041F896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38FEA9-F469-515E-D878-31A82B3D49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A2D1A0-68A4-0FAC-A015-DE5487C833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8976A-1597-6730-C67A-AA1747B03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DB2641D-9AEB-0267-1920-94362A907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E671A42A-87E7-FED2-1D24-FEDC01F086CA}"/>
              </a:ext>
            </a:extLst>
          </p:cNvPr>
          <p:cNvSpPr txBox="1"/>
          <p:nvPr/>
        </p:nvSpPr>
        <p:spPr>
          <a:xfrm>
            <a:off x="947082" y="3070601"/>
            <a:ext cx="7427167" cy="863102"/>
          </a:xfrm>
          <a:prstGeom prst="roundRect">
            <a:avLst>
              <a:gd name="adj" fmla="val 7533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اَلْمِياهُ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ٱلنَّقِيَّةُ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...................مِنَ ٱلْمِياهِ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ٱلْمُلَوَّثَةِ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454587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A6BE8-82F0-5391-7CAD-F4626F5CD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A760FAA-42FE-7F3C-7910-9EDDC366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7ACA85-D937-E2A8-6B9C-D2385499E7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D25261-7C80-2755-B9CC-1F33966F67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1372EA-732C-C720-751D-887D33B82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323EAB-D30C-899A-DEF2-EB5D3F676E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F13077-4362-FAD9-39C8-07E55A3A1D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44E4BD-0A93-BFE2-FEB7-21B3B6822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2A145C-A143-5298-380E-8B5EC63730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56030-2728-4736-BB3C-9DDEFAEEF2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0EF5676-E9B4-56D4-BA9C-7E7654671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0879726B-11AB-E925-6EC6-EF3D040FB5C8}"/>
              </a:ext>
            </a:extLst>
          </p:cNvPr>
          <p:cNvSpPr txBox="1"/>
          <p:nvPr/>
        </p:nvSpPr>
        <p:spPr>
          <a:xfrm>
            <a:off x="947082" y="3070601"/>
            <a:ext cx="7427167" cy="863102"/>
          </a:xfrm>
          <a:prstGeom prst="roundRect">
            <a:avLst>
              <a:gd name="adj" fmla="val 7533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اَلْمِياهُ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ٱلنَّقِيَّةُ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أَنْفَعُ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مِنَ ٱلْمِياهِ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ٱلْمُلَوَّثَةِ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882705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04F1-BC39-2098-1D23-9263722B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9A3A26-44A8-4847-C0A2-61C1CD9E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. أنجزوا النشاط الأول الوارد في الصفحة 162 من كراساتكم . نشاط ثنائي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69CDEB-E78A-AA41-80C1-658F679C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4BD61-2797-F797-8A35-98B778AD4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210FAC-4D2A-AEB1-BBDB-5A6207FE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406B57-CB1F-277B-9DB9-06526FD67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F3CC16-1984-7D57-7F41-CC7BFE5743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C603C4-5897-7756-5512-44433DEA09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57CED8-988C-C913-A1CD-8910B7F6F1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B20FC-B2CA-CD7A-3E21-1CFD6D7A9A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F3F170C-1C39-E033-6E0A-8C4B92923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EA7BB1-1ADC-453B-E998-23FB3982D0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8" y="2443408"/>
            <a:ext cx="7971361" cy="316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85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B6578A-2094-9ADD-07F1-86367DA1C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8" y="2443408"/>
            <a:ext cx="7971361" cy="316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629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؟ هل انتم متفقون؟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6E03A5-19B7-0B25-63EE-FCB3E13BAA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8" y="2443408"/>
            <a:ext cx="7971361" cy="316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9604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14879-816C-EE56-BC64-0422ADFF7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B03E199-0D46-A924-FA4E-491C921E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F3BB21B-946B-2B8A-5F57-F37DB636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F5FCEB6-7870-CEFA-814C-78BB2E105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E4A9C7-7E33-FED1-05C7-197184C03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790D7B6-D8DF-53BE-A88E-441F9CBD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05E795B-913D-5E0B-9D53-41190D8634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763FDA-EFEF-78F8-6326-BAC945BD7D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358F6C-987D-969F-C7FF-254AB079DD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28F4FF-639A-9AF0-F924-96B7A833A2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A6E1207-3D9D-DF66-4A26-DD91E4441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CF330D-3DBF-F485-AE81-159E7CFCBF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8" y="2443408"/>
            <a:ext cx="7971361" cy="31642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5ED751A-94E9-AB14-6109-5EAAA106EFA9}"/>
              </a:ext>
            </a:extLst>
          </p:cNvPr>
          <p:cNvSpPr txBox="1"/>
          <p:nvPr/>
        </p:nvSpPr>
        <p:spPr>
          <a:xfrm>
            <a:off x="4961571" y="2843075"/>
            <a:ext cx="1088598" cy="742117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َلُّ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1B23E9-148F-DCCA-6622-F26F30C1558E}"/>
              </a:ext>
            </a:extLst>
          </p:cNvPr>
          <p:cNvSpPr txBox="1"/>
          <p:nvPr/>
        </p:nvSpPr>
        <p:spPr>
          <a:xfrm>
            <a:off x="4961571" y="3355349"/>
            <a:ext cx="1088598" cy="742117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أَعْلى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762B35-C198-2C16-8B33-CA3FC8E6A31C}"/>
              </a:ext>
            </a:extLst>
          </p:cNvPr>
          <p:cNvSpPr txBox="1"/>
          <p:nvPr/>
        </p:nvSpPr>
        <p:spPr>
          <a:xfrm>
            <a:off x="4965503" y="3833472"/>
            <a:ext cx="1088598" cy="742117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أَنْجَحُ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36B91-ADF6-1B5C-EBAE-55B485B05845}"/>
              </a:ext>
            </a:extLst>
          </p:cNvPr>
          <p:cNvSpPr txBox="1"/>
          <p:nvPr/>
        </p:nvSpPr>
        <p:spPr>
          <a:xfrm>
            <a:off x="4840609" y="4325827"/>
            <a:ext cx="1088598" cy="742117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أَدَقَّ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805BEA-6E0E-6946-35A4-F6FD1FE558CB}"/>
              </a:ext>
            </a:extLst>
          </p:cNvPr>
          <p:cNvSpPr txBox="1"/>
          <p:nvPr/>
        </p:nvSpPr>
        <p:spPr>
          <a:xfrm>
            <a:off x="4296310" y="4825352"/>
            <a:ext cx="1088598" cy="742117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أَقْوى</a:t>
            </a:r>
          </a:p>
        </p:txBody>
      </p:sp>
    </p:spTree>
    <p:extLst>
      <p:ext uri="{BB962C8B-B14F-4D97-AF65-F5344CB8AC3E}">
        <p14:creationId xmlns:p14="http://schemas.microsoft.com/office/powerpoint/2010/main" val="33202679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F9BAB-A07D-F68B-E79E-27C8E12A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2C02F31-CBB4-7A28-AC88-70314C723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29" y="752669"/>
            <a:ext cx="683789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الجواب فقط.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786CE8-DC8F-CFE9-7418-4E6C81E8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0FF476-ADF4-8CAF-0D2C-776433B21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1C639-17FF-6A4D-5444-5C3867D57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6295C2-7BA3-D8A9-F29A-A4B76D4BB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A86816-0F49-CC6C-D4AC-7B838A47D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42AF6-21FC-0FC0-AAEE-95925FFB58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90A53-93A5-4360-B8BF-5FDEDDDC13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68A855-081B-6F60-7F9A-04E30601D1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30BE3B8-D631-3E4F-B5A3-64E54F844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03DD0C-63B4-8763-114D-F42D8DDB75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762" y="2687217"/>
            <a:ext cx="8024476" cy="31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569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E6415A-ECA8-8A53-C771-57E66D0FA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762" y="2687217"/>
            <a:ext cx="8024476" cy="31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5088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EE-3FE3-A410-C80E-181C4B33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8BA7AF2-8BFE-C8A6-4D41-C0BEBAE3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6B71D-3080-8C5E-56BD-47419601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37748A-F418-246F-9B00-DBA3736F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FA5B2B-B02E-F900-31D7-A79751C7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87BFB4-4234-9616-FC62-D06A8B076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EF55D8-5B3A-B457-65C0-06EA5EB9B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4C50A-0C87-2633-2327-C307493F1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00525-7C98-8A60-4162-34A7E82AE6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0290EF-F9D3-0D67-5918-074F9C433F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354E6AC-283A-8D71-8D2A-BD0D5908E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C49FFF-807D-62B9-850B-65E8BF0371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762" y="2687217"/>
            <a:ext cx="8024476" cy="31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9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B401-0245-F423-FE21-8B442645B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F53D33-6046-0E0F-3029-00A810BCC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762" y="2687217"/>
            <a:ext cx="8024476" cy="314632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1315C347-3996-B0A8-890E-327EC94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5B1DB-A192-CEBC-CDE6-CD1ED53685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43FD09-1299-9CAF-93F0-B223F4BE92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5A02D0-0BCF-DA0A-487D-8B5379B264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90787E-5087-D7C7-8B8F-3417E7B2EC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1CA3A6-981A-1D91-916A-14057E023A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C63AF5-B779-C848-6BB9-FD5302722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9C6DC-48EC-DD51-016B-9B557A2BC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B0C197-1BC4-289B-BDE5-0C6332DEE4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8807D57-F75A-77D5-3D4F-7EF225414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EEF1A8-55F4-2904-6C9F-11090527D555}"/>
              </a:ext>
            </a:extLst>
          </p:cNvPr>
          <p:cNvSpPr txBox="1"/>
          <p:nvPr/>
        </p:nvSpPr>
        <p:spPr>
          <a:xfrm>
            <a:off x="3241797" y="3429000"/>
            <a:ext cx="4906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قِمَّةُ ٱلْهِمالايا أَعْلى مِنْ جَبَلِ تُوبْقالَ.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DF7978-E768-9D9E-1ED0-641BDAE74145}"/>
              </a:ext>
            </a:extLst>
          </p:cNvPr>
          <p:cNvSpPr txBox="1"/>
          <p:nvPr/>
        </p:nvSpPr>
        <p:spPr>
          <a:xfrm>
            <a:off x="1763487" y="4226769"/>
            <a:ext cx="6199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اَلْمُحيطُ ٱلْأَطْلَسِيُّ أَعْمَقُ مِنَ ٱلْبَحْرِ ٱلْأَبْيَضِ ٱلْمُتَوَسِّطِ.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818F43-1BDE-53DA-B009-13C374E4EFC4}"/>
              </a:ext>
            </a:extLst>
          </p:cNvPr>
          <p:cNvSpPr txBox="1"/>
          <p:nvPr/>
        </p:nvSpPr>
        <p:spPr>
          <a:xfrm>
            <a:off x="3338213" y="5024538"/>
            <a:ext cx="4906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اَلضَّوْءُ أَسْرَعُ مِنَ ٱلصَّوْتِ.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369047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توظيف اسم التفضيل؟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81B2DE-FF1C-153C-7C60-DD4F4B25279A}"/>
              </a:ext>
            </a:extLst>
          </p:cNvPr>
          <p:cNvSpPr txBox="1"/>
          <p:nvPr/>
        </p:nvSpPr>
        <p:spPr>
          <a:xfrm>
            <a:off x="2631111" y="3221435"/>
            <a:ext cx="400142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ٱلتَّفْضيلِ</a:t>
            </a:r>
          </a:p>
        </p:txBody>
      </p:sp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9" y="1461939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 الأسئلة 1و 2 و 3  من الصفحة 161. 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AE764F-C045-68D9-D787-88F03053BD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672703"/>
            <a:ext cx="6430900" cy="342929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C5EA04-5A0E-B222-63C4-40094E25B092}"/>
              </a:ext>
            </a:extLst>
          </p:cNvPr>
          <p:cNvSpPr txBox="1"/>
          <p:nvPr/>
        </p:nvSpPr>
        <p:spPr>
          <a:xfrm>
            <a:off x="7240183" y="3429000"/>
            <a:ext cx="1762643" cy="64698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الصفحة 161</a:t>
            </a:r>
          </a:p>
        </p:txBody>
      </p:sp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24212</TotalTime>
  <Words>1415</Words>
  <Application>Microsoft Office PowerPoint</Application>
  <PresentationFormat>Affichage à l'écran (4:3)</PresentationFormat>
  <Paragraphs>383</Paragraphs>
  <Slides>60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60</vt:i4>
      </vt:variant>
    </vt:vector>
  </HeadingPairs>
  <TitlesOfParts>
    <vt:vector size="84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سنشرع في نشاط أدوات اللغة. </vt:lpstr>
      <vt:lpstr>أكتبوا السبب المناسب لكل نتيجة باستعمال أسلوب تعليل مناسب</vt:lpstr>
      <vt:lpstr>سامر بين الصفوف لمساعدتكم. معكم 5 دقائق للإنجاز.</vt:lpstr>
      <vt:lpstr>من يقرأ الفقرة التي أنتجها؟</vt:lpstr>
      <vt:lpstr>Présentation PowerPoint</vt:lpstr>
      <vt:lpstr>ورشة القراءة – الحصة 3 </vt:lpstr>
      <vt:lpstr>نواصل قراءة نص " الكواكب والنجوم " ؛ وتوظيف استراتيجيات الفهم.</vt:lpstr>
      <vt:lpstr>قبل ذلك نصحح الواجب المنزلي. سأراقب إنجازاتكم.</vt:lpstr>
      <vt:lpstr>لنصحح. من يقرأ جوابه؟ هل أنتم متفقون؟</vt:lpstr>
      <vt:lpstr>إليكم نموذج للتصحيح . صححوا. 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على الأجهزة التي استعملها الانسان لاستكشاف الفضاء.</vt:lpstr>
      <vt:lpstr>في كراساتكم ، اجيبوا عن الأسئلة التالية. عمل فردي</vt:lpstr>
      <vt:lpstr>سأمر بين الصفوف لمساعدتكم.</vt:lpstr>
      <vt:lpstr>لنصحح السؤال الأول . من يقرأ جوابه؟ عل انتم متفقون؟ أين ورد الجواب في النص؟</vt:lpstr>
      <vt:lpstr>صححوا.</vt:lpstr>
      <vt:lpstr>نصحح السؤال الثاني. من يقرأ جوابه؟ كيف حصلت على الجواب؟ هل أنتم متفقون؟</vt:lpstr>
      <vt:lpstr>إليكم نموذج للتصحيح . صححوا. </vt:lpstr>
      <vt:lpstr>نصحح السؤال الثالث. من يقرأ جوابه؟ كيف حصلت على الجواب؟ هل أنتم متفقون؟</vt:lpstr>
      <vt:lpstr>إليكم نموذج للتصحيح . صححوا. </vt:lpstr>
      <vt:lpstr>ورشة الكتابة – الصرف والتحويل</vt:lpstr>
      <vt:lpstr>انتبهوا ستتعرفون على  اسم التفضيل وكيفية توظيفه.</vt:lpstr>
      <vt:lpstr>يأتي اسم التفضيل على وزن "أفعل" .  و نوظفه للمقارنة بين شيئين في صفة مشتركة بينهما. من يقرأ ؟</vt:lpstr>
      <vt:lpstr>تابعوا معي لتتعرفوا على كيفية توظيف اسم التفضيل.</vt:lpstr>
      <vt:lpstr>بداية احدد طرفي المقارنة . أي ماذا سأقارن . من يقرأ؟</vt:lpstr>
      <vt:lpstr>ثم أحدد الصفة المشتركة بين الطرفين و التي ستكون أساس المقارنة. من يقرأ؟</vt:lpstr>
      <vt:lpstr>استعمل اسم التفضيل المشتق من الصفة   . من يقرأ؟ </vt:lpstr>
      <vt:lpstr>من يقرأ الجملة؟ أين اسم التفضيل؟ من يركب جملة أخرى تتضمن اسم تفضيل؟</vt:lpstr>
      <vt:lpstr>لنتذكر. كيف نوظف اسم التفضيل في جملة؟</vt:lpstr>
      <vt:lpstr>خذوا الصفحة 162 من كراساتكم . من يقرأ الخلاصة؟</vt:lpstr>
      <vt:lpstr> خدوا ألواحكم، أكملوا الجملة باسم تفضيل مناسب</vt:lpstr>
      <vt:lpstr> إليكم جوابا . صححوا. </vt:lpstr>
      <vt:lpstr> الجملة الثانية.</vt:lpstr>
      <vt:lpstr> صححوا.</vt:lpstr>
      <vt:lpstr>الجملة الثالثة</vt:lpstr>
      <vt:lpstr>صححوا.</vt:lpstr>
      <vt:lpstr>الآن . أنجزوا النشاط الأول الوارد في الصفحة 162 من كراساتكم . نشاط ثنائي</vt:lpstr>
      <vt:lpstr>سأمر بين الصفوف لمساعدتكم.</vt:lpstr>
      <vt:lpstr>لنصحح. من يقرأ جوابه ؟ هل انتم متفقون؟ </vt:lpstr>
      <vt:lpstr>صححوا.</vt:lpstr>
      <vt:lpstr>الآن، أنجزوا النشاط التالي على  دفاتر القسم  بعد كتابة التاريخ و عنوان الدرس .عمل فردي. اكتبوا الجواب فقط.</vt:lpstr>
      <vt:lpstr>سأمر بين الصفوف لمساعدتكم.</vt:lpstr>
      <vt:lpstr>لنصحح. من يقرأ جوابه ؟ هل أنتم متفقون؟</vt:lpstr>
      <vt:lpstr>صححوا.</vt:lpstr>
      <vt:lpstr>Présentation PowerPoint</vt:lpstr>
      <vt:lpstr>Présentation PowerPoint</vt:lpstr>
      <vt:lpstr>سجلوا الواجب المنزلي. الأسئلة 1و 2 و 3  من الصفحة 161. 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173</cp:revision>
  <dcterms:created xsi:type="dcterms:W3CDTF">2023-09-20T21:35:22Z</dcterms:created>
  <dcterms:modified xsi:type="dcterms:W3CDTF">2026-05-29T18:23:49Z</dcterms:modified>
</cp:coreProperties>
</file>