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5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6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7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8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9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0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1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theme/theme12.xml" ContentType="application/vnd.openxmlformats-officedocument.theme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61" r:id="rId10"/>
    <p:sldMasterId id="2147483877" r:id="rId11"/>
    <p:sldMasterId id="2147483892" r:id="rId12"/>
    <p:sldMasterId id="2147483917" r:id="rId13"/>
  </p:sldMasterIdLst>
  <p:notesMasterIdLst>
    <p:notesMasterId r:id="rId37"/>
  </p:notesMasterIdLst>
  <p:sldIdLst>
    <p:sldId id="2147482896" r:id="rId14"/>
    <p:sldId id="2147482604" r:id="rId15"/>
    <p:sldId id="2147482840" r:id="rId16"/>
    <p:sldId id="2147482846" r:id="rId17"/>
    <p:sldId id="2147482826" r:id="rId18"/>
    <p:sldId id="2147482895" r:id="rId19"/>
    <p:sldId id="2147482814" r:id="rId20"/>
    <p:sldId id="2147482866" r:id="rId21"/>
    <p:sldId id="2147482463" r:id="rId22"/>
    <p:sldId id="2147482885" r:id="rId23"/>
    <p:sldId id="2147482858" r:id="rId24"/>
    <p:sldId id="2147482886" r:id="rId25"/>
    <p:sldId id="2147482863" r:id="rId26"/>
    <p:sldId id="2147482880" r:id="rId27"/>
    <p:sldId id="2147482897" r:id="rId28"/>
    <p:sldId id="2147482888" r:id="rId29"/>
    <p:sldId id="2147482867" r:id="rId30"/>
    <p:sldId id="2147482899" r:id="rId31"/>
    <p:sldId id="2147482900" r:id="rId32"/>
    <p:sldId id="2147482893" r:id="rId33"/>
    <p:sldId id="2147482882" r:id="rId34"/>
    <p:sldId id="2147482874" r:id="rId35"/>
    <p:sldId id="2147482892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321"/>
    <a:srgbClr val="6C8DA8"/>
    <a:srgbClr val="959BB3"/>
    <a:srgbClr val="989EB5"/>
    <a:srgbClr val="5E668D"/>
    <a:srgbClr val="9299B1"/>
    <a:srgbClr val="A1A7BC"/>
    <a:srgbClr val="565F88"/>
    <a:srgbClr val="939BB2"/>
    <a:srgbClr val="424D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67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viewProps" Target="viewProps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0.xml"/><Relationship Id="rId5" Type="http://schemas.microsoft.com/office/2007/relationships/hdphoto" Target="../media/hdphoto6.wdp"/><Relationship Id="rId4" Type="http://schemas.openxmlformats.org/officeDocument/2006/relationships/image" Target="../media/image31.png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57918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054963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34574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1450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36991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108696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09462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83294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577554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10499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849765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95727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5530073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9062804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3893762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تراكيب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3184238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2889463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13710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8629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6135663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337357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856478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231856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69409" y="4307506"/>
            <a:ext cx="11576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598279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7202605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24533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526568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69406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4623430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1540968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46897127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2240513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16087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2658900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6720602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734402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615616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7121093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053050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54713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05170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742305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312036116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55632867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81012635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19602111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7675464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0032705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13688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9771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989167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2662609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249249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3880909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308440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46302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8379292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0717922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6638337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293017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270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5803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7507432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9837530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5689474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4570233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9768468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2656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1048570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191439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492147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4598887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548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7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5" Type="http://schemas.openxmlformats.org/officeDocument/2006/relationships/image" Target="../media/image21.jpg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23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Relationship Id="rId22" Type="http://schemas.openxmlformats.org/officeDocument/2006/relationships/slideLayout" Target="../slideLayouts/slideLayout1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16.xml"/><Relationship Id="rId21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20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123.xml"/><Relationship Id="rId19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Relationship Id="rId22" Type="http://schemas.openxmlformats.org/officeDocument/2006/relationships/slideLayout" Target="../slideLayouts/slideLayout13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slideLayout" Target="../slideLayouts/slideLayout170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4.xml"/><Relationship Id="rId12" Type="http://schemas.openxmlformats.org/officeDocument/2006/relationships/slideLayout" Target="../slideLayouts/slideLayout169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59.xml"/><Relationship Id="rId16" Type="http://schemas.openxmlformats.org/officeDocument/2006/relationships/slideLayout" Target="../slideLayouts/slideLayout173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5" Type="http://schemas.openxmlformats.org/officeDocument/2006/relationships/slideLayout" Target="../slideLayouts/slideLayout162.xml"/><Relationship Id="rId1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Relationship Id="rId14" Type="http://schemas.openxmlformats.org/officeDocument/2006/relationships/slideLayout" Target="../slideLayouts/slideLayout17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image" Target="../media/image28.jpeg"/><Relationship Id="rId2" Type="http://schemas.openxmlformats.org/officeDocument/2006/relationships/slideLayout" Target="../slideLayouts/slideLayout175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3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90.xml"/><Relationship Id="rId16" Type="http://schemas.openxmlformats.org/officeDocument/2006/relationships/image" Target="../media/image21.jpg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3.xml"/><Relationship Id="rId15" Type="http://schemas.openxmlformats.org/officeDocument/2006/relationships/theme" Target="../theme/theme11.xml"/><Relationship Id="rId10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13" Type="http://schemas.openxmlformats.org/officeDocument/2006/relationships/slideLayout" Target="../slideLayouts/slideLayout215.xml"/><Relationship Id="rId18" Type="http://schemas.openxmlformats.org/officeDocument/2006/relationships/slideLayout" Target="../slideLayouts/slideLayout220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205.xml"/><Relationship Id="rId21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09.xml"/><Relationship Id="rId12" Type="http://schemas.openxmlformats.org/officeDocument/2006/relationships/slideLayout" Target="../slideLayouts/slideLayout214.xml"/><Relationship Id="rId17" Type="http://schemas.openxmlformats.org/officeDocument/2006/relationships/slideLayout" Target="../slideLayouts/slideLayout219.xml"/><Relationship Id="rId25" Type="http://schemas.openxmlformats.org/officeDocument/2006/relationships/theme" Target="../theme/theme12.xml"/><Relationship Id="rId2" Type="http://schemas.openxmlformats.org/officeDocument/2006/relationships/slideLayout" Target="../slideLayouts/slideLayout204.xml"/><Relationship Id="rId16" Type="http://schemas.openxmlformats.org/officeDocument/2006/relationships/slideLayout" Target="../slideLayouts/slideLayout218.xml"/><Relationship Id="rId20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24" Type="http://schemas.openxmlformats.org/officeDocument/2006/relationships/slideLayout" Target="../slideLayouts/slideLayout226.xml"/><Relationship Id="rId5" Type="http://schemas.openxmlformats.org/officeDocument/2006/relationships/slideLayout" Target="../slideLayouts/slideLayout207.xml"/><Relationship Id="rId15" Type="http://schemas.openxmlformats.org/officeDocument/2006/relationships/slideLayout" Target="../slideLayouts/slideLayout217.xml"/><Relationship Id="rId23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12.xml"/><Relationship Id="rId19" Type="http://schemas.openxmlformats.org/officeDocument/2006/relationships/slideLayout" Target="../slideLayouts/slideLayout221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Relationship Id="rId14" Type="http://schemas.openxmlformats.org/officeDocument/2006/relationships/slideLayout" Target="../slideLayouts/slideLayout216.xml"/><Relationship Id="rId22" Type="http://schemas.openxmlformats.org/officeDocument/2006/relationships/slideLayout" Target="../slideLayouts/slideLayout22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4.xml"/><Relationship Id="rId3" Type="http://schemas.openxmlformats.org/officeDocument/2006/relationships/slideLayout" Target="../slideLayouts/slideLayout229.xml"/><Relationship Id="rId7" Type="http://schemas.openxmlformats.org/officeDocument/2006/relationships/slideLayout" Target="../slideLayouts/slideLayout233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228.xml"/><Relationship Id="rId1" Type="http://schemas.openxmlformats.org/officeDocument/2006/relationships/slideLayout" Target="../slideLayouts/slideLayout227.xml"/><Relationship Id="rId6" Type="http://schemas.openxmlformats.org/officeDocument/2006/relationships/slideLayout" Target="../slideLayouts/slideLayout232.xml"/><Relationship Id="rId11" Type="http://schemas.openxmlformats.org/officeDocument/2006/relationships/slideLayout" Target="../slideLayouts/slideLayout237.xml"/><Relationship Id="rId5" Type="http://schemas.openxmlformats.org/officeDocument/2006/relationships/slideLayout" Target="../slideLayouts/slideLayout231.xml"/><Relationship Id="rId10" Type="http://schemas.openxmlformats.org/officeDocument/2006/relationships/slideLayout" Target="../slideLayouts/slideLayout236.xml"/><Relationship Id="rId4" Type="http://schemas.openxmlformats.org/officeDocument/2006/relationships/slideLayout" Target="../slideLayouts/slideLayout230.xml"/><Relationship Id="rId9" Type="http://schemas.openxmlformats.org/officeDocument/2006/relationships/slideLayout" Target="../slideLayouts/slideLayout2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0" r:id="rId13"/>
    <p:sldLayoutId id="2147483859" r:id="rId14"/>
    <p:sldLayoutId id="2147483856" r:id="rId15"/>
    <p:sldLayoutId id="2147483855" r:id="rId16"/>
    <p:sldLayoutId id="2147483854" r:id="rId17"/>
    <p:sldLayoutId id="2147483745" r:id="rId18"/>
    <p:sldLayoutId id="2147483853" r:id="rId19"/>
    <p:sldLayoutId id="214748374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858" r:id="rId21"/>
    <p:sldLayoutId id="2147483857" r:id="rId22"/>
    <p:sldLayoutId id="2147483708" r:id="rId23"/>
    <p:sldLayoutId id="214748370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6" r:id="rId22"/>
    <p:sldLayoutId id="2147483787" r:id="rId2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2380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1197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4232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  <p:sldLayoutId id="2147483905" r:id="rId13"/>
    <p:sldLayoutId id="2147483906" r:id="rId14"/>
    <p:sldLayoutId id="2147483907" r:id="rId15"/>
    <p:sldLayoutId id="2147483908" r:id="rId16"/>
    <p:sldLayoutId id="2147483909" r:id="rId17"/>
    <p:sldLayoutId id="2147483910" r:id="rId18"/>
    <p:sldLayoutId id="2147483911" r:id="rId19"/>
    <p:sldLayoutId id="2147483912" r:id="rId20"/>
    <p:sldLayoutId id="2147483913" r:id="rId21"/>
    <p:sldLayoutId id="2147483914" r:id="rId22"/>
    <p:sldLayoutId id="2147483915" r:id="rId23"/>
    <p:sldLayoutId id="2147483916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9412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3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0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0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9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BCC550BF-39A5-42C9-94BF-7D02CE4EE05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48C859A-A4B0-F5CA-0E4E-D26750E81205}"/>
                </a:ext>
              </a:extLst>
            </p:cNvPr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pic>
            <p:nvPicPr>
              <p:cNvPr id="3" name="Image 2" descr="Une image contenant texte, capture d’écran, dessin humoristique&#10;&#10;Le contenu généré par l’IA peut être incorrect.">
                <a:extLst>
                  <a:ext uri="{FF2B5EF4-FFF2-40B4-BE49-F238E27FC236}">
                    <a16:creationId xmlns:a16="http://schemas.microsoft.com/office/drawing/2014/main" id="{A07E6FAF-3C6F-E5CB-074F-9441B653F3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9144000" cy="6858000"/>
              </a:xfrm>
              <a:prstGeom prst="rect">
                <a:avLst/>
              </a:prstGeom>
            </p:spPr>
          </p:pic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4FC72A26-8966-E48C-0340-DB97F7A2109F}"/>
                  </a:ext>
                </a:extLst>
              </p:cNvPr>
              <p:cNvSpPr/>
              <p:nvPr/>
            </p:nvSpPr>
            <p:spPr>
              <a:xfrm rot="21027887">
                <a:off x="3377696" y="3405055"/>
                <a:ext cx="1478845" cy="560073"/>
              </a:xfrm>
              <a:prstGeom prst="roundRect">
                <a:avLst>
                  <a:gd name="adj" fmla="val 30303"/>
                </a:avLst>
              </a:prstGeom>
              <a:solidFill>
                <a:srgbClr val="2DC7D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r>
                  <a:rPr lang="ar-MA" sz="2800" b="1" kern="0" dirty="0">
                    <a:solidFill>
                      <a:prstClr val="white"/>
                    </a:solidFill>
                    <a:latin typeface="Dubai Medium" panose="020B0603030403030204" pitchFamily="34" charset="-78"/>
                    <a:ea typeface="Calibri" panose="020F0502020204030204" pitchFamily="34" charset="0"/>
                    <a:cs typeface="Dubai Medium" panose="020B0603030403030204" pitchFamily="34" charset="-78"/>
                    <a:sym typeface="Arial"/>
                  </a:rPr>
                  <a:t>الخامسة</a:t>
                </a:r>
                <a:endParaRPr lang="fr-FR" sz="2400" b="1" kern="0" dirty="0">
                  <a:solidFill>
                    <a:prstClr val="white"/>
                  </a:solidFill>
                  <a:latin typeface="Dubai Medium" panose="020B0603030403030204" pitchFamily="34" charset="-78"/>
                  <a:ea typeface="Calibri" panose="020F0502020204030204" pitchFamily="34" charset="0"/>
                  <a:cs typeface="Dubai Medium" panose="020B0603030403030204" pitchFamily="34" charset="-78"/>
                  <a:sym typeface="Arial"/>
                </a:endParaRPr>
              </a:p>
            </p:txBody>
          </p:sp>
        </p:grpSp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8FBFE5DC-145A-AF30-C865-7A83ACC50303}"/>
                </a:ext>
              </a:extLst>
            </p:cNvPr>
            <p:cNvSpPr/>
            <p:nvPr/>
          </p:nvSpPr>
          <p:spPr>
            <a:xfrm>
              <a:off x="3244017" y="4745064"/>
              <a:ext cx="1478845" cy="560073"/>
            </a:xfrm>
            <a:prstGeom prst="roundRect">
              <a:avLst>
                <a:gd name="adj" fmla="val 30303"/>
              </a:avLst>
            </a:prstGeom>
            <a:solidFill>
              <a:srgbClr val="FBB32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ar-MA" sz="2800" b="1" kern="0" dirty="0">
                  <a:solidFill>
                    <a:prstClr val="white"/>
                  </a:solidFill>
                  <a:latin typeface="Dubai Medium" panose="020B0603030403030204" pitchFamily="34" charset="-78"/>
                  <a:ea typeface="Calibri" panose="020F0502020204030204" pitchFamily="34" charset="0"/>
                  <a:cs typeface="Dubai Medium" panose="020B0603030403030204" pitchFamily="34" charset="-78"/>
                  <a:sym typeface="Arial"/>
                </a:rPr>
                <a:t>الخامس</a:t>
              </a:r>
              <a:endParaRPr lang="fr-FR" sz="2400" b="1" kern="0" dirty="0">
                <a:solidFill>
                  <a:prstClr val="white"/>
                </a:solidFill>
                <a:latin typeface="Dubai Medium" panose="020B0603030403030204" pitchFamily="34" charset="-78"/>
                <a:ea typeface="Calibri" panose="020F0502020204030204" pitchFamily="34" charset="0"/>
                <a:cs typeface="Dubai Medium" panose="020B0603030403030204" pitchFamily="34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2472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100323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الخامس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17FF24F-26FE-457D-A48A-F0CBA8FB7C6A}"/>
              </a:ext>
            </a:extLst>
          </p:cNvPr>
          <p:cNvGrpSpPr/>
          <p:nvPr/>
        </p:nvGrpSpPr>
        <p:grpSpPr>
          <a:xfrm flipH="1">
            <a:off x="637196" y="2350526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470212C-54D4-874C-F922-990DC1A6FE7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46BEBF79-CA94-6618-50E6-B6A2242EFA5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-2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654DAA9-5FBB-5C62-E344-10E674F8C7D8}"/>
              </a:ext>
            </a:extLst>
          </p:cNvPr>
          <p:cNvGrpSpPr/>
          <p:nvPr/>
        </p:nvGrpSpPr>
        <p:grpSpPr>
          <a:xfrm>
            <a:off x="4613845" y="2299810"/>
            <a:ext cx="3831420" cy="1382716"/>
            <a:chOff x="577229" y="1951508"/>
            <a:chExt cx="3831420" cy="1382716"/>
          </a:xfrm>
        </p:grpSpPr>
        <p:pic>
          <p:nvPicPr>
            <p:cNvPr id="8" name="Image 7" descr="Une image contenant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60664E4F-0651-5AF1-74AE-8A7723E56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77229" y="1972212"/>
              <a:ext cx="3831420" cy="1362012"/>
            </a:xfrm>
            <a:prstGeom prst="rect">
              <a:avLst/>
            </a:prstGeom>
          </p:spPr>
        </p:pic>
        <p:sp>
          <p:nvSpPr>
            <p:cNvPr id="9" name="Organigramme : Terminateur 8">
              <a:extLst>
                <a:ext uri="{FF2B5EF4-FFF2-40B4-BE49-F238E27FC236}">
                  <a16:creationId xmlns:a16="http://schemas.microsoft.com/office/drawing/2014/main" id="{540288B7-379B-3428-4418-6196BB3D7477}"/>
                </a:ext>
              </a:extLst>
            </p:cNvPr>
            <p:cNvSpPr/>
            <p:nvPr/>
          </p:nvSpPr>
          <p:spPr>
            <a:xfrm>
              <a:off x="2952000" y="1951508"/>
              <a:ext cx="1260000" cy="360000"/>
            </a:xfrm>
            <a:prstGeom prst="flowChartTerminator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- 1</a:t>
              </a:r>
            </a:p>
          </p:txBody>
        </p:sp>
        <p:sp>
          <p:nvSpPr>
            <p:cNvPr id="10" name="Espace réservé du texte 25">
              <a:extLst>
                <a:ext uri="{FF2B5EF4-FFF2-40B4-BE49-F238E27FC236}">
                  <a16:creationId xmlns:a16="http://schemas.microsoft.com/office/drawing/2014/main" id="{DE4DD8FA-2BF7-CCF6-9F6C-E9373BEB0220}"/>
                </a:ext>
              </a:extLst>
            </p:cNvPr>
            <p:cNvSpPr txBox="1">
              <a:spLocks/>
            </p:cNvSpPr>
            <p:nvPr/>
          </p:nvSpPr>
          <p:spPr>
            <a:xfrm>
              <a:off x="835260" y="2426866"/>
              <a:ext cx="3420000" cy="792000"/>
            </a:xfrm>
            <a:prstGeom prst="roundRect">
              <a:avLst/>
            </a:prstGeom>
            <a:noFill/>
            <a:ln>
              <a:noFill/>
            </a:ln>
          </p:spPr>
          <p:txBody>
            <a:bodyPr anchor="ctr"/>
            <a:lstStyle>
              <a:defPPr>
                <a:defRPr lang="en-US"/>
              </a:defPPr>
              <a:lvl1pPr marL="269875" lvl="0" indent="-269875" algn="r" defTabSz="914400" rtl="1">
                <a:lnSpc>
                  <a:spcPct val="100000"/>
                </a:lnSpc>
                <a:spcBef>
                  <a:spcPts val="0"/>
                </a:spcBef>
                <a:buClr>
                  <a:srgbClr val="424D7B"/>
                </a:buClr>
                <a:buFont typeface="Courier New" panose="02070309020205020404" pitchFamily="49" charset="0"/>
                <a:buChar char="o"/>
                <a:defRPr sz="160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  <a:lvl2pPr marL="685800" indent="-228600" defTabSz="9144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2pPr>
              <a:lvl3pPr marL="1143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269875" marR="0" lvl="0" indent="-269875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24D7B"/>
                </a:buClr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a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Wingdings" panose="05000000000000000000" pitchFamily="2" charset="2"/>
                </a:rPr>
                <a:t>تقويم  المعجم – الفهم القرائي – الظواهر اللغوية</a:t>
              </a:r>
            </a:p>
            <a:p>
              <a:pPr marL="269875" marR="0" lvl="0" indent="-269875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24D7B"/>
                </a:buClr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a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Wingdings" panose="05000000000000000000" pitchFamily="2" charset="2"/>
                </a:rPr>
                <a:t>تقويم فهم المسموع – الإنتاج الكتابي. </a:t>
              </a:r>
            </a:p>
          </p:txBody>
        </p:sp>
      </p:grp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0310B53F-DF95-84B2-FB6A-B973427BD36F}"/>
              </a:ext>
            </a:extLst>
          </p:cNvPr>
          <p:cNvSpPr txBox="1">
            <a:spLocks/>
          </p:cNvSpPr>
          <p:nvPr/>
        </p:nvSpPr>
        <p:spPr>
          <a:xfrm>
            <a:off x="800547" y="280052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عامة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مسك النتائج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B164EA1-E2CC-8456-9D98-40DCC1FB3EB8}"/>
              </a:ext>
            </a:extLst>
          </p:cNvPr>
          <p:cNvGrpSpPr/>
          <p:nvPr/>
        </p:nvGrpSpPr>
        <p:grpSpPr>
          <a:xfrm flipH="1">
            <a:off x="4665265" y="4021822"/>
            <a:ext cx="3780000" cy="1332000"/>
            <a:chOff x="628649" y="5023288"/>
            <a:chExt cx="3780000" cy="133200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D1ADAEB-5D0C-EA76-4D84-A6A7B60997C3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Organigramme : Terminateur 13">
              <a:extLst>
                <a:ext uri="{FF2B5EF4-FFF2-40B4-BE49-F238E27FC236}">
                  <a16:creationId xmlns:a16="http://schemas.microsoft.com/office/drawing/2014/main" id="{83465CB9-A980-8478-18D7-7012EDEF32C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-3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5" name="Espace réservé du texte 25">
            <a:extLst>
              <a:ext uri="{FF2B5EF4-FFF2-40B4-BE49-F238E27FC236}">
                <a16:creationId xmlns:a16="http://schemas.microsoft.com/office/drawing/2014/main" id="{2FAF7451-CC0A-3231-D65F-F5E1E0038642}"/>
              </a:ext>
            </a:extLst>
          </p:cNvPr>
          <p:cNvSpPr txBox="1">
            <a:spLocks/>
          </p:cNvSpPr>
          <p:nvPr/>
        </p:nvSpPr>
        <p:spPr>
          <a:xfrm>
            <a:off x="4828616" y="447182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عامة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مسك النتائج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96E19A-8C29-2FF1-6426-43808442E37A}"/>
              </a:ext>
            </a:extLst>
          </p:cNvPr>
          <p:cNvGrpSpPr/>
          <p:nvPr/>
        </p:nvGrpSpPr>
        <p:grpSpPr>
          <a:xfrm flipH="1">
            <a:off x="637196" y="4021822"/>
            <a:ext cx="3780000" cy="1332000"/>
            <a:chOff x="628649" y="5023288"/>
            <a:chExt cx="3780000" cy="133200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49AE4F32-40AC-0EA7-D8B0-0BEFF0A6A41B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" name="Organigramme : Terminateur 17">
              <a:extLst>
                <a:ext uri="{FF2B5EF4-FFF2-40B4-BE49-F238E27FC236}">
                  <a16:creationId xmlns:a16="http://schemas.microsoft.com/office/drawing/2014/main" id="{9EAE8FD2-EF28-F225-14DD-DD6D136CFCE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-4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9" name="Espace réservé du texte 25">
            <a:extLst>
              <a:ext uri="{FF2B5EF4-FFF2-40B4-BE49-F238E27FC236}">
                <a16:creationId xmlns:a16="http://schemas.microsoft.com/office/drawing/2014/main" id="{2C9DC48F-E82C-5D76-DCF1-988F396DB2BB}"/>
              </a:ext>
            </a:extLst>
          </p:cNvPr>
          <p:cNvSpPr txBox="1">
            <a:spLocks/>
          </p:cNvSpPr>
          <p:nvPr/>
        </p:nvSpPr>
        <p:spPr>
          <a:xfrm>
            <a:off x="800547" y="447182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عامة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مسك النتائج</a:t>
            </a:r>
          </a:p>
        </p:txBody>
      </p:sp>
    </p:spTree>
    <p:extLst>
      <p:ext uri="{BB962C8B-B14F-4D97-AF65-F5344CB8AC3E}">
        <p14:creationId xmlns:p14="http://schemas.microsoft.com/office/powerpoint/2010/main" val="2686103195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1A4DF-97CA-5217-E589-A13D383AE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A968EC-FDF8-1958-F71C-DE59B1634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59" y="924873"/>
            <a:ext cx="7886700" cy="720000"/>
          </a:xfrm>
        </p:spPr>
        <p:txBody>
          <a:bodyPr/>
          <a:lstStyle/>
          <a:p>
            <a:r>
              <a:rPr lang="ar-MA" sz="3200" dirty="0"/>
              <a:t>كفايات المرحلة الخامسة: كيف تعمل الطبيعة؟</a:t>
            </a:r>
            <a:endParaRPr lang="fr-MA" sz="32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A08C6E-6E56-EADF-7333-F5979B86D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330" y="1644873"/>
            <a:ext cx="6081339" cy="485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969136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1C345-7C4B-ECC3-3634-AD19AAFBA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FEE0E1-4E9B-B655-AFE6-1F0670974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60" y="956046"/>
            <a:ext cx="7886700" cy="720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الكفايات المعنية بالتقويم بالنسبة للمستوى الرابع </a:t>
            </a:r>
            <a:b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endParaRPr lang="a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ED35100-A53E-F849-535F-D8A30ED89E96}"/>
              </a:ext>
            </a:extLst>
          </p:cNvPr>
          <p:cNvSpPr txBox="1"/>
          <p:nvPr/>
        </p:nvSpPr>
        <p:spPr>
          <a:xfrm>
            <a:off x="3054927" y="1316046"/>
            <a:ext cx="4822737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(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(PO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(LF)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(V1-V2)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فهم المقروء 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(LC1-LC2 -LC3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-LC4)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توظيف الظواهر اللغوية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(OL1,OL2)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 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PE1,PE2)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).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فهم المسموع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(CO1,CO2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3521054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133F8-2BB2-169F-81DE-046156929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B408EF-A9C9-96DC-EF13-6C5020EDB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60" y="956046"/>
            <a:ext cx="7886700" cy="720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برمجة التقويم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36387E-9FFF-4C5A-502B-0E7917E08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462" y="2334445"/>
            <a:ext cx="6221653" cy="171801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DC02F5A-C0EB-9F40-DBB6-2E1E465E2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079" y="4052455"/>
            <a:ext cx="7826418" cy="110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084265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910A5-7D9F-84B3-C075-7ADF56251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A93389F-94C2-D315-E94D-788C61E49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1921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التقويم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DF8F647-501E-95C3-4FA3-FF3649755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00" y="1801921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704E328-2126-BE30-D2F2-5F9F3225D97C}"/>
              </a:ext>
            </a:extLst>
          </p:cNvPr>
          <p:cNvSpPr txBox="1">
            <a:spLocks/>
          </p:cNvSpPr>
          <p:nvPr/>
        </p:nvSpPr>
        <p:spPr>
          <a:xfrm>
            <a:off x="2039392" y="230231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 فهم المقروء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F82DDE1-8513-1820-F660-5ADBB4A95AC4}"/>
              </a:ext>
            </a:extLst>
          </p:cNvPr>
          <p:cNvSpPr txBox="1"/>
          <p:nvPr/>
        </p:nvSpPr>
        <p:spPr>
          <a:xfrm>
            <a:off x="4873815" y="1938565"/>
            <a:ext cx="16706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تقويم فهم المقروء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46F2958-34BA-5592-52D6-51EC0FC294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74341" y="1988850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A18A53-D4D3-EE02-C84F-5A6C25FD1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2963896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561EBEB-E000-2DD6-1857-875FB31358BD}"/>
              </a:ext>
            </a:extLst>
          </p:cNvPr>
          <p:cNvSpPr txBox="1">
            <a:spLocks/>
          </p:cNvSpPr>
          <p:nvPr/>
        </p:nvSpPr>
        <p:spPr>
          <a:xfrm>
            <a:off x="2043686" y="34558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الظواهر اللغوية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4D5FCA8-41B5-8A68-21F8-81EC14C4850B}"/>
              </a:ext>
            </a:extLst>
          </p:cNvPr>
          <p:cNvSpPr txBox="1"/>
          <p:nvPr/>
        </p:nvSpPr>
        <p:spPr>
          <a:xfrm>
            <a:off x="3727724" y="3058837"/>
            <a:ext cx="275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تقويم  الظواهر اللغوية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8326B51-1B53-5563-1234-66AAB79835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28766" y="3126831"/>
            <a:ext cx="536339" cy="54000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D9A8FDD-8D3F-2050-E7CE-15FA67E28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00" y="4177847"/>
            <a:ext cx="5472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89C160-C112-9F5D-6066-E8A9C2D77169}"/>
              </a:ext>
            </a:extLst>
          </p:cNvPr>
          <p:cNvSpPr txBox="1">
            <a:spLocks/>
          </p:cNvSpPr>
          <p:nvPr/>
        </p:nvSpPr>
        <p:spPr>
          <a:xfrm>
            <a:off x="2128768" y="465809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6F5408A-DFBB-5509-F422-8BA787520300}"/>
              </a:ext>
            </a:extLst>
          </p:cNvPr>
          <p:cNvSpPr txBox="1"/>
          <p:nvPr/>
        </p:nvSpPr>
        <p:spPr>
          <a:xfrm>
            <a:off x="4881438" y="4294345"/>
            <a:ext cx="1752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03- تقويم الفهم السماعي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DF20408-1903-ACED-7998-17D1E60B3A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63717" y="4344630"/>
            <a:ext cx="536339" cy="540000"/>
          </a:xfrm>
          <a:prstGeom prst="rect">
            <a:avLst/>
          </a:prstGeo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514A9A2-D036-A6E6-D122-B9C5246CA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239" y="5322846"/>
            <a:ext cx="5525521" cy="1405870"/>
          </a:xfrm>
          <a:prstGeom prst="rect">
            <a:avLst/>
          </a:prstGeom>
        </p:spPr>
      </p:pic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A787FE5C-508C-6EC4-9AD2-FEF462422222}"/>
              </a:ext>
            </a:extLst>
          </p:cNvPr>
          <p:cNvSpPr txBox="1">
            <a:spLocks/>
          </p:cNvSpPr>
          <p:nvPr/>
        </p:nvSpPr>
        <p:spPr>
          <a:xfrm>
            <a:off x="2070446" y="581484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4536BC0-A415-BDC1-38BD-C256DAC940EB}"/>
              </a:ext>
            </a:extLst>
          </p:cNvPr>
          <p:cNvSpPr txBox="1"/>
          <p:nvPr/>
        </p:nvSpPr>
        <p:spPr>
          <a:xfrm>
            <a:off x="3821320" y="5446097"/>
            <a:ext cx="275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04- 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 الإنتاج الكتابي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70EEFDA-9F40-5A5A-4D33-2B0FED625A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22362" y="5514091"/>
            <a:ext cx="536339" cy="54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5529628-E080-B945-7ECE-74181B2CC3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331" y="1662941"/>
            <a:ext cx="605173" cy="69667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39653BF-77EE-2FF3-DC4C-8238F843F0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614" y="2882348"/>
            <a:ext cx="594164" cy="684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6273CFA-1B8D-AB0A-BBDC-8492585AD3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374" y="5319920"/>
            <a:ext cx="594164" cy="684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B8A7457-F06F-0816-1A7F-1F380665B1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287" y="4066739"/>
            <a:ext cx="616149" cy="70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9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1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3" grpId="0"/>
      <p:bldP spid="15" grpId="0"/>
      <p:bldP spid="11" grpId="0"/>
      <p:bldP spid="14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F3DE4-2CE8-ADA9-0144-A07748AE3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CB49F3-7D9D-1299-BB33-C792463CE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705" y="779900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عامة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5CB6DDB-E77A-0508-B000-7A2440B24974}"/>
              </a:ext>
            </a:extLst>
          </p:cNvPr>
          <p:cNvSpPr txBox="1"/>
          <p:nvPr/>
        </p:nvSpPr>
        <p:spPr>
          <a:xfrm>
            <a:off x="281664" y="1499900"/>
            <a:ext cx="8580671" cy="5209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تمرير روائز  المعجم و فهم المقروء والظواهر اللغوية (الجزء الأول)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;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 فهم المسموع و الإنتاج الكتابي (الجزء الثاني) بالتتابع كتابيا وبشكل جماعي خلال يوم واحد؛ مع استراحة قصيرة </a:t>
            </a:r>
            <a:r>
              <a:rPr lang="ar-MA" sz="28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بين الجزء الأول و الجزء الثاني من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التقويم.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النص مرتين قبل البدء في الرائز؛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يتأكد الأستاذ من فهم التلاميذ للمطلوب إنجازه؛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يخبر الأستاذ التلاميذ بضرورة الإجابة عن جميع الأسئلة؛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يخبر الأستاذ(ة) التلاميذ بداية كل رائز بمدة الإنجاز. مع تذكيرهم بالوقت المتبقي بشكل منتظم.</a:t>
            </a:r>
          </a:p>
        </p:txBody>
      </p:sp>
    </p:spTree>
    <p:extLst>
      <p:ext uri="{BB962C8B-B14F-4D97-AF65-F5344CB8AC3E}">
        <p14:creationId xmlns:p14="http://schemas.microsoft.com/office/powerpoint/2010/main" val="1333005322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93806FB9-221E-07D4-B6EC-B5AC2E6EB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F914F03-8C7D-2CF6-E275-EDF44E6FFC5F}"/>
              </a:ext>
            </a:extLst>
          </p:cNvPr>
          <p:cNvSpPr>
            <a:spLocks/>
          </p:cNvSpPr>
          <p:nvPr/>
        </p:nvSpPr>
        <p:spPr>
          <a:xfrm>
            <a:off x="3803073" y="158950"/>
            <a:ext cx="1894828" cy="27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FF5EC-6B5D-66D5-467A-BFF245385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8BFE1DB-85DF-DD3E-E344-89B1DABA1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990" y="3282955"/>
            <a:ext cx="7886700" cy="720000"/>
          </a:xfrm>
        </p:spPr>
        <p:txBody>
          <a:bodyPr/>
          <a:lstStyle/>
          <a:p>
            <a:pPr rtl="1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</a:rPr>
              <a:t>رائز المعجم وفهم المقروء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8F98D97-0676-4240-6BDA-5724C13D8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345" y="2883554"/>
            <a:ext cx="1141895" cy="131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1027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14C39-8DFC-BCAC-189B-8D67D8A4C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01601284-FB23-52AF-E7C6-CF9A9772C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كفاية المعجم و فهم المقروء-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FFAED4B-7E9C-C1B4-C357-D3D719E48E98}"/>
              </a:ext>
            </a:extLst>
          </p:cNvPr>
          <p:cNvSpPr txBox="1"/>
          <p:nvPr/>
        </p:nvSpPr>
        <p:spPr>
          <a:xfrm>
            <a:off x="268520" y="2131490"/>
            <a:ext cx="80305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للصفحة الخاصة بأسئلة المعجم و  فهم المقروء؛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السؤال الأول و يتأكد من فهم المطلوب من طرف جميع المتعلمين؛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الانتقال إلى السؤال الموالي فور الانتهاء من الإجابة؛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يخبر الأستاذ التلاميذ بضرورة الإجابة عن جميع الأسئلة وجميع الوضعيات؛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5319731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69C42-E535-608A-73D9-6ED03279E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25E6E330-018F-0596-FE13-84424BB235C6}"/>
              </a:ext>
            </a:extLst>
          </p:cNvPr>
          <p:cNvSpPr txBox="1">
            <a:spLocks/>
          </p:cNvSpPr>
          <p:nvPr/>
        </p:nvSpPr>
        <p:spPr>
          <a:xfrm>
            <a:off x="1526197" y="3326552"/>
            <a:ext cx="7886700" cy="720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رائز الظواهر اللغوية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508B987-0778-6447-4A29-84C21D759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613" y="2882347"/>
            <a:ext cx="1278185" cy="147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6664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EF1C7-153A-53AC-B395-C813BE57E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B964C4A-07B2-B6E6-EC8E-239E68983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كفاية الظواهر اللغوية: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8D2B91F-5B17-30C2-1200-A202763B072C}"/>
              </a:ext>
            </a:extLst>
          </p:cNvPr>
          <p:cNvSpPr txBox="1"/>
          <p:nvPr/>
        </p:nvSpPr>
        <p:spPr>
          <a:xfrm>
            <a:off x="268520" y="2131490"/>
            <a:ext cx="80305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للصفحة الخاصة بأسئلة الظواهر اللغوية؛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السؤال الأول و يتأكد من فهم المطلوب من طرف جميع المتعلمين؛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الانتقال إلى السؤال الموالي فور الانتهاء من الإجابة؛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يخبر الأستاذ التلاميذ بضرورة الإجابة عن جميع الأسئلة وجميع الوضعيات؛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443277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917B2-43AA-57FF-4253-0027940EF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A9DDC1-F5F6-E669-D2CF-B025AA458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09000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استراحة قصيرة (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استراحة داخل القسم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98B79F-8AC2-5FE4-F07F-81C66D917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967" y="3553691"/>
            <a:ext cx="2016066" cy="231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21004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C0BE8-BDBD-B74A-A028-BDF13806C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BFEC4C5-14F4-2EE9-A756-9E63E8E7E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للأنشودة التالية: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F12E7DB-6943-5863-9599-C099EA5838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5647B55-63E6-42E1-F787-21F3EB77E232}"/>
              </a:ext>
            </a:extLst>
          </p:cNvPr>
          <p:cNvSpPr>
            <a:spLocks/>
          </p:cNvSpPr>
          <p:nvPr/>
        </p:nvSpPr>
        <p:spPr>
          <a:xfrm>
            <a:off x="3332480" y="87830"/>
            <a:ext cx="2680381" cy="399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استراحة داخل القسم</a:t>
            </a:r>
          </a:p>
        </p:txBody>
      </p:sp>
      <p:pic>
        <p:nvPicPr>
          <p:cNvPr id="3" name="NACHID - NACHATOUNA JAMIL V2 DONE">
            <a:hlinkClick r:id="" action="ppaction://media"/>
            <a:extLst>
              <a:ext uri="{FF2B5EF4-FFF2-40B4-BE49-F238E27FC236}">
                <a16:creationId xmlns:a16="http://schemas.microsoft.com/office/drawing/2014/main" id="{A38B900D-0E06-B353-3C56-3089429D8A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982" y="1938120"/>
            <a:ext cx="8290035" cy="466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6903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9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FCA30-BB94-DA9C-9C62-8B19FD282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1D4BD61-7F6E-3B98-D7A5-2882413BA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3278036"/>
            <a:ext cx="7886700" cy="720000"/>
          </a:xfrm>
        </p:spPr>
        <p:txBody>
          <a:bodyPr/>
          <a:lstStyle/>
          <a:p>
            <a:r>
              <a:rPr lang="ar-MA" sz="4800" dirty="0"/>
              <a:t>رائز فهم المسموع</a:t>
            </a:r>
            <a:endParaRPr lang="fr-MA" sz="48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FF3A68F-9AB8-A13A-7D40-AC56BB211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882" y="3021833"/>
            <a:ext cx="1227090" cy="141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464212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EF1C7-153A-53AC-B395-C813BE57E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B964C4A-07B2-B6E6-EC8E-239E68983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كفاية فهم المسموع: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A1CDF9E-A680-1520-F878-CCB7F5D31F87}"/>
              </a:ext>
            </a:extLst>
          </p:cNvPr>
          <p:cNvSpPr txBox="1"/>
          <p:nvPr/>
        </p:nvSpPr>
        <p:spPr>
          <a:xfrm>
            <a:off x="528293" y="1871718"/>
            <a:ext cx="8030584" cy="3916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يمرر رائز فهم المسموع بشكل جماعي؛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يسمع الأستاذ النص مرتين قبل الانتقال لطرح الأسئلة؛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للصفحة الخاصة بأسئلة فهم المسموع؛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السؤال الأول و يتأكد من فهم المطلوب من طرف جميع المتعلمين؛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الانتقال إلى السؤال الموالي فور الانتهاء من الإجابة؛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يخبر الأستاذ التلاميذ بضرورة الإجابة عن جميع الأسئلة وجميع الوضعيات؛</a:t>
            </a:r>
          </a:p>
        </p:txBody>
      </p:sp>
    </p:spTree>
    <p:extLst>
      <p:ext uri="{BB962C8B-B14F-4D97-AF65-F5344CB8AC3E}">
        <p14:creationId xmlns:p14="http://schemas.microsoft.com/office/powerpoint/2010/main" val="98012867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D35A1-ADD3-EA09-75D6-0F8956AA4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F5CB573-8772-6433-C791-21718F49CBD9}"/>
              </a:ext>
            </a:extLst>
          </p:cNvPr>
          <p:cNvSpPr txBox="1">
            <a:spLocks/>
          </p:cNvSpPr>
          <p:nvPr/>
        </p:nvSpPr>
        <p:spPr>
          <a:xfrm>
            <a:off x="628650" y="3069000"/>
            <a:ext cx="7886700" cy="720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فصل الحاسوب عن جهاز العرض أثناء تسميع النص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E0BA85B-5ADA-CACA-EE79-E8AE1D7DFD83}"/>
              </a:ext>
            </a:extLst>
          </p:cNvPr>
          <p:cNvSpPr txBox="1"/>
          <p:nvPr/>
        </p:nvSpPr>
        <p:spPr>
          <a:xfrm rot="19588312">
            <a:off x="590638" y="4705035"/>
            <a:ext cx="27760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لا يعرض النص أمام المتعلمين 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959695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C6E35-694B-5BAA-0288-8C8F1C154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ACE9D78-BF8A-B025-7274-32594C3CA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56" y="583497"/>
            <a:ext cx="7886700" cy="720000"/>
          </a:xfrm>
        </p:spPr>
        <p:txBody>
          <a:bodyPr>
            <a:normAutofit/>
          </a:bodyPr>
          <a:lstStyle/>
          <a:p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النص السماعي – (نِداءٌ مِنْ أَجْلِ ٱلْحَياةِ )-      الموضوع 1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3EC525-4A0F-AB55-3773-9E5973439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256" y="1187446"/>
            <a:ext cx="8161727" cy="541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5801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C6E35-694B-5BAA-0288-8C8F1C154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ACE9D78-BF8A-B025-7274-32594C3CA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56" y="583497"/>
            <a:ext cx="7886700" cy="720000"/>
          </a:xfrm>
        </p:spPr>
        <p:txBody>
          <a:bodyPr>
            <a:normAutofit/>
          </a:bodyPr>
          <a:lstStyle/>
          <a:p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النص السماعي – (دَرْسٌ لِلْحَطّابِ )-      الموضوع 2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340B9D-F764-F111-8AF9-2B6CCEA42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91" y="1199588"/>
            <a:ext cx="8001638" cy="532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04858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7928A0BC-4FBB-8108-9D8E-F751112D83FB}"/>
              </a:ext>
            </a:extLst>
          </p:cNvPr>
          <p:cNvSpPr txBox="1">
            <a:spLocks/>
          </p:cNvSpPr>
          <p:nvPr/>
        </p:nvSpPr>
        <p:spPr>
          <a:xfrm>
            <a:off x="1543202" y="3286684"/>
            <a:ext cx="7886700" cy="720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A572E8F-9F08-BDC4-D473-5B03ADE667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613" y="2882347"/>
            <a:ext cx="1278185" cy="147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15305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862B0-EEF2-8EE8-40C6-9A54F93C7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2788475-A068-9FD7-3CB9-1B098814B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كفاية الإنتاج الكتابي: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70953F9-6BCE-36F3-B005-CCEC4FA0B151}"/>
              </a:ext>
            </a:extLst>
          </p:cNvPr>
          <p:cNvSpPr txBox="1"/>
          <p:nvPr/>
        </p:nvSpPr>
        <p:spPr>
          <a:xfrm>
            <a:off x="556708" y="1744719"/>
            <a:ext cx="8030584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يمرر رائز الإنتاج الكتابي بشكل جماعي؛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للصفحة الخاصة بأسئلة الإنتاج الكتابي؛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السؤال الأول و يتأكد من فهم المطلوب من طرف جميع المتعلمين؛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الانتقال إلى السؤال الموالي فور الانتهاء من الإجابة؛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يخبر الأستاذ التلاميذ بضرورة الإجابة عن جميع الأسئلة وجميع الوضعيات؛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 نهاية الحصة، تجمع أوراق التحرير لتصحيح إنتاجات التلاميذ الكتابية  ووضع العلامة المناسبة أمام كل كفاية على شبكة التنقيط  ثم على دفتر تتبع الكفايات.</a:t>
            </a:r>
          </a:p>
        </p:txBody>
      </p:sp>
    </p:spTree>
    <p:extLst>
      <p:ext uri="{BB962C8B-B14F-4D97-AF65-F5344CB8AC3E}">
        <p14:creationId xmlns:p14="http://schemas.microsoft.com/office/powerpoint/2010/main" val="283449358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4AFFB-64FC-0394-75D3-DFE12EA35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6A9FE41-FCEC-58D2-E328-6DB62420C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اللقاء في الحصة المقبلة.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FA24FC49-9005-7F37-9C74-F3ED635E91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706" y="1925518"/>
            <a:ext cx="8190587" cy="4607205"/>
          </a:xfrm>
          <a:prstGeom prst="rect">
            <a:avLst/>
          </a:prstGeom>
        </p:spPr>
      </p:pic>
      <p:pic>
        <p:nvPicPr>
          <p:cNvPr id="8" name="Espace réservé pour une image  7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AAADE82-3A6E-15FE-972E-5CCC52E61D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F9E4981-7197-1231-EE31-20207910086E}"/>
              </a:ext>
            </a:extLst>
          </p:cNvPr>
          <p:cNvSpPr>
            <a:spLocks/>
          </p:cNvSpPr>
          <p:nvPr/>
        </p:nvSpPr>
        <p:spPr>
          <a:xfrm>
            <a:off x="3667991" y="173297"/>
            <a:ext cx="2019392" cy="3039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6862158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4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18736</TotalTime>
  <Words>590</Words>
  <Application>Microsoft Office PowerPoint</Application>
  <PresentationFormat>Affichage à l'écran (4:3)</PresentationFormat>
  <Paragraphs>86</Paragraphs>
  <Slides>23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23</vt:i4>
      </vt:variant>
    </vt:vector>
  </HeadingPairs>
  <TitlesOfParts>
    <vt:vector size="48" baseType="lpstr">
      <vt:lpstr>Arial</vt:lpstr>
      <vt:lpstr>Calibri</vt:lpstr>
      <vt:lpstr>Calibri Light</vt:lpstr>
      <vt:lpstr>Courier New</vt:lpstr>
      <vt:lpstr>Dosis</vt:lpstr>
      <vt:lpstr>Dosis ExtraBold</vt:lpstr>
      <vt:lpstr>Dosis Medium</vt:lpstr>
      <vt:lpstr>Dosis SemiBold</vt:lpstr>
      <vt:lpstr>Dubai Medium</vt:lpstr>
      <vt:lpstr>Microsoft Uighur</vt:lpstr>
      <vt:lpstr>Modern Love</vt:lpstr>
      <vt:lpstr>Wingdings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6_Env-Enseignant</vt:lpstr>
      <vt:lpstr>2_Env-Enseignant</vt:lpstr>
      <vt:lpstr>5_Env-Enseignant</vt:lpstr>
      <vt:lpstr>4_Thème Office</vt:lpstr>
      <vt:lpstr>Présentation PowerPoint</vt:lpstr>
      <vt:lpstr>Présentation PowerPoint</vt:lpstr>
      <vt:lpstr>تنظيم حصص الأسبوع الخامس</vt:lpstr>
      <vt:lpstr>كفايات المرحلة الخامسة: كيف تعمل الطبيعة؟</vt:lpstr>
      <vt:lpstr>الكفايات المعنية بالتقويم بالنسبة للمستوى الرابع  </vt:lpstr>
      <vt:lpstr>برمجة التقويم</vt:lpstr>
      <vt:lpstr>هيكلة حصة التقويم</vt:lpstr>
      <vt:lpstr>توجيهات عامة</vt:lpstr>
      <vt:lpstr>مرحبا بكم ، سنبدأ  حصة اللغة العربية.</vt:lpstr>
      <vt:lpstr>رائز المعجم وفهم المقروء</vt:lpstr>
      <vt:lpstr>دليل التمرير- كفاية المعجم و فهم المقروء-</vt:lpstr>
      <vt:lpstr>Présentation PowerPoint</vt:lpstr>
      <vt:lpstr>دليل التمرير- كفاية الظواهر اللغوية:</vt:lpstr>
      <vt:lpstr>استراحة قصيرة ( استراحة داخل القسم) </vt:lpstr>
      <vt:lpstr>استمعوا للأنشودة التالية:</vt:lpstr>
      <vt:lpstr>رائز فهم المسموع</vt:lpstr>
      <vt:lpstr>دليل التمرير- كفاية فهم المسموع:</vt:lpstr>
      <vt:lpstr>Présentation PowerPoint</vt:lpstr>
      <vt:lpstr>النص السماعي – (نِداءٌ مِنْ أَجْلِ ٱلْحَياةِ )-      الموضوع 1</vt:lpstr>
      <vt:lpstr>النص السماعي – (دَرْسٌ لِلْحَطّابِ )-      الموضوع 2</vt:lpstr>
      <vt:lpstr>Présentation PowerPoint</vt:lpstr>
      <vt:lpstr>دليل التمرير- كفاية الإنتاج الكتابي:</vt:lpstr>
      <vt:lpstr>إلى اللقاء في الحصة المقبلة.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MOHAMED.OUMRHAR</cp:lastModifiedBy>
  <cp:revision>261</cp:revision>
  <dcterms:created xsi:type="dcterms:W3CDTF">2023-09-20T21:35:22Z</dcterms:created>
  <dcterms:modified xsi:type="dcterms:W3CDTF">2026-06-14T19:45:27Z</dcterms:modified>
</cp:coreProperties>
</file>