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21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2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3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5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8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9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30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2" r:id="rId19"/>
    <p:sldMasterId id="2147483869" r:id="rId20"/>
    <p:sldMasterId id="2147483885" r:id="rId21"/>
    <p:sldMasterId id="2147483889" r:id="rId22"/>
    <p:sldMasterId id="2147483906" r:id="rId23"/>
    <p:sldMasterId id="2147483929" r:id="rId24"/>
    <p:sldMasterId id="2147483968" r:id="rId25"/>
    <p:sldMasterId id="2147483987" r:id="rId26"/>
    <p:sldMasterId id="2147484002" r:id="rId27"/>
    <p:sldMasterId id="2147484018" r:id="rId28"/>
    <p:sldMasterId id="2147484035" r:id="rId29"/>
    <p:sldMasterId id="2147484047" r:id="rId30"/>
    <p:sldMasterId id="2147484051" r:id="rId31"/>
  </p:sldMasterIdLst>
  <p:notesMasterIdLst>
    <p:notesMasterId r:id="rId106"/>
  </p:notesMasterIdLst>
  <p:sldIdLst>
    <p:sldId id="2134806368" r:id="rId32"/>
    <p:sldId id="1029" r:id="rId33"/>
    <p:sldId id="2147482483" r:id="rId34"/>
    <p:sldId id="2147482472" r:id="rId35"/>
    <p:sldId id="2147482484" r:id="rId36"/>
    <p:sldId id="2147482488" r:id="rId37"/>
    <p:sldId id="265" r:id="rId38"/>
    <p:sldId id="2147482725" r:id="rId39"/>
    <p:sldId id="262" r:id="rId40"/>
    <p:sldId id="2147482611" r:id="rId41"/>
    <p:sldId id="2147482747" r:id="rId42"/>
    <p:sldId id="2147482649" r:id="rId43"/>
    <p:sldId id="2147482730" r:id="rId44"/>
    <p:sldId id="2147482726" r:id="rId45"/>
    <p:sldId id="2147482845" r:id="rId46"/>
    <p:sldId id="266" r:id="rId47"/>
    <p:sldId id="2147482767" r:id="rId48"/>
    <p:sldId id="2147482793" r:id="rId49"/>
    <p:sldId id="2147482857" r:id="rId50"/>
    <p:sldId id="2147482858" r:id="rId51"/>
    <p:sldId id="2147482859" r:id="rId52"/>
    <p:sldId id="2147482860" r:id="rId53"/>
    <p:sldId id="2147482861" r:id="rId54"/>
    <p:sldId id="2147482862" r:id="rId55"/>
    <p:sldId id="2147482863" r:id="rId56"/>
    <p:sldId id="2147482864" r:id="rId57"/>
    <p:sldId id="2147482865" r:id="rId58"/>
    <p:sldId id="2147482866" r:id="rId59"/>
    <p:sldId id="2147482867" r:id="rId60"/>
    <p:sldId id="2147482868" r:id="rId61"/>
    <p:sldId id="2147482869" r:id="rId62"/>
    <p:sldId id="2147482870" r:id="rId63"/>
    <p:sldId id="2147482871" r:id="rId64"/>
    <p:sldId id="2147482872" r:id="rId65"/>
    <p:sldId id="2147482873" r:id="rId66"/>
    <p:sldId id="2147482874" r:id="rId67"/>
    <p:sldId id="2147482875" r:id="rId68"/>
    <p:sldId id="2147482876" r:id="rId69"/>
    <p:sldId id="2147482877" r:id="rId70"/>
    <p:sldId id="2147482881" r:id="rId71"/>
    <p:sldId id="2147482882" r:id="rId72"/>
    <p:sldId id="2147482883" r:id="rId73"/>
    <p:sldId id="2147482884" r:id="rId74"/>
    <p:sldId id="2147482885" r:id="rId75"/>
    <p:sldId id="2147482886" r:id="rId76"/>
    <p:sldId id="2147482619" r:id="rId77"/>
    <p:sldId id="2147482390" r:id="rId78"/>
    <p:sldId id="2147482536" r:id="rId79"/>
    <p:sldId id="2147482586" r:id="rId80"/>
    <p:sldId id="2147482587" r:id="rId81"/>
    <p:sldId id="2147482561" r:id="rId82"/>
    <p:sldId id="2147482809" r:id="rId83"/>
    <p:sldId id="2147482810" r:id="rId84"/>
    <p:sldId id="2147482811" r:id="rId85"/>
    <p:sldId id="2147482812" r:id="rId86"/>
    <p:sldId id="2147482813" r:id="rId87"/>
    <p:sldId id="2147482816" r:id="rId88"/>
    <p:sldId id="2147482818" r:id="rId89"/>
    <p:sldId id="2147482847" r:id="rId90"/>
    <p:sldId id="2147482848" r:id="rId91"/>
    <p:sldId id="2147482849" r:id="rId92"/>
    <p:sldId id="2147482850" r:id="rId93"/>
    <p:sldId id="2147482851" r:id="rId94"/>
    <p:sldId id="2147482846" r:id="rId95"/>
    <p:sldId id="2147482595" r:id="rId96"/>
    <p:sldId id="2147482852" r:id="rId97"/>
    <p:sldId id="2147482853" r:id="rId98"/>
    <p:sldId id="2147482854" r:id="rId99"/>
    <p:sldId id="2147482855" r:id="rId100"/>
    <p:sldId id="2147482856" r:id="rId101"/>
    <p:sldId id="2147482564" r:id="rId102"/>
    <p:sldId id="2147482518" r:id="rId103"/>
    <p:sldId id="2147482563" r:id="rId104"/>
    <p:sldId id="2147482522" r:id="rId105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7"/>
    </p:embeddedFont>
    <p:embeddedFont>
      <p:font typeface="Dosis" pitchFamily="2" charset="0"/>
      <p:regular r:id="rId108"/>
      <p:bold r:id="rId109"/>
    </p:embeddedFont>
    <p:embeddedFont>
      <p:font typeface="Dosis ExtraBold" pitchFamily="2" charset="0"/>
      <p:bold r:id="rId110"/>
    </p:embeddedFont>
    <p:embeddedFont>
      <p:font typeface="Dosis Medium" pitchFamily="2" charset="0"/>
      <p:regular r:id="rId111"/>
    </p:embeddedFont>
    <p:embeddedFont>
      <p:font typeface="Dosis SemiBold" pitchFamily="2" charset="0"/>
      <p:bold r:id="rId112"/>
    </p:embeddedFont>
    <p:embeddedFont>
      <p:font typeface="Microsoft Uighur" panose="02000000000000000000" pitchFamily="2" charset="-78"/>
      <p:regular r:id="rId113"/>
      <p:bold r:id="rId114"/>
    </p:embeddedFont>
    <p:embeddedFont>
      <p:font typeface="Modern Love" panose="04090805081005020601" pitchFamily="82" charset="0"/>
      <p:regular r:id="rId115"/>
    </p:embeddedFont>
    <p:embeddedFont>
      <p:font typeface="Noto Sans Symbols" pitchFamily="2" charset="0"/>
      <p:regular r:id="rId116"/>
      <p:bold r:id="rId1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AED"/>
    <a:srgbClr val="FDF3E1"/>
    <a:srgbClr val="424D7B"/>
    <a:srgbClr val="E1F4FD"/>
    <a:srgbClr val="424D7C"/>
    <a:srgbClr val="9198B1"/>
    <a:srgbClr val="E5E5E5"/>
    <a:srgbClr val="009242"/>
    <a:srgbClr val="EF8F03"/>
    <a:srgbClr val="732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189" autoAdjust="0"/>
    <p:restoredTop sz="93478" autoAdjust="0"/>
  </p:normalViewPr>
  <p:slideViewPr>
    <p:cSldViewPr snapToGrid="0">
      <p:cViewPr varScale="1">
        <p:scale>
          <a:sx n="69" d="100"/>
          <a:sy n="69" d="100"/>
        </p:scale>
        <p:origin x="211" y="72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font" Target="fonts/font11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84" Type="http://schemas.openxmlformats.org/officeDocument/2006/relationships/slide" Target="slides/slide53.xml"/><Relationship Id="rId89" Type="http://schemas.openxmlformats.org/officeDocument/2006/relationships/slide" Target="slides/slide58.xml"/><Relationship Id="rId112" Type="http://schemas.openxmlformats.org/officeDocument/2006/relationships/font" Target="fonts/font6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74" Type="http://schemas.openxmlformats.org/officeDocument/2006/relationships/slide" Target="slides/slide43.xml"/><Relationship Id="rId79" Type="http://schemas.openxmlformats.org/officeDocument/2006/relationships/slide" Target="slides/slide48.xml"/><Relationship Id="rId102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9.xml"/><Relationship Id="rId95" Type="http://schemas.openxmlformats.org/officeDocument/2006/relationships/slide" Target="slides/slide6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113" Type="http://schemas.openxmlformats.org/officeDocument/2006/relationships/font" Target="fonts/font7.fntdata"/><Relationship Id="rId118" Type="http://schemas.openxmlformats.org/officeDocument/2006/relationships/presProps" Target="presProps.xml"/><Relationship Id="rId80" Type="http://schemas.openxmlformats.org/officeDocument/2006/relationships/slide" Target="slides/slide49.xml"/><Relationship Id="rId85" Type="http://schemas.openxmlformats.org/officeDocument/2006/relationships/slide" Target="slides/slide5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59" Type="http://schemas.openxmlformats.org/officeDocument/2006/relationships/slide" Target="slides/slide28.xml"/><Relationship Id="rId103" Type="http://schemas.openxmlformats.org/officeDocument/2006/relationships/slide" Target="slides/slide72.xml"/><Relationship Id="rId108" Type="http://schemas.openxmlformats.org/officeDocument/2006/relationships/font" Target="fonts/font2.fntdata"/><Relationship Id="rId54" Type="http://schemas.openxmlformats.org/officeDocument/2006/relationships/slide" Target="slides/slide23.xml"/><Relationship Id="rId70" Type="http://schemas.openxmlformats.org/officeDocument/2006/relationships/slide" Target="slides/slide39.xml"/><Relationship Id="rId75" Type="http://schemas.openxmlformats.org/officeDocument/2006/relationships/slide" Target="slides/slide44.xml"/><Relationship Id="rId91" Type="http://schemas.openxmlformats.org/officeDocument/2006/relationships/slide" Target="slides/slide60.xml"/><Relationship Id="rId96" Type="http://schemas.openxmlformats.org/officeDocument/2006/relationships/slide" Target="slides/slide6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8.xml"/><Relationship Id="rId114" Type="http://schemas.openxmlformats.org/officeDocument/2006/relationships/font" Target="fonts/font8.fntdata"/><Relationship Id="rId119" Type="http://schemas.openxmlformats.org/officeDocument/2006/relationships/viewProps" Target="viewProps.xml"/><Relationship Id="rId44" Type="http://schemas.openxmlformats.org/officeDocument/2006/relationships/slide" Target="slides/slide13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81" Type="http://schemas.openxmlformats.org/officeDocument/2006/relationships/slide" Target="slides/slide50.xml"/><Relationship Id="rId86" Type="http://schemas.openxmlformats.org/officeDocument/2006/relationships/slide" Target="slides/slide5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109" Type="http://schemas.openxmlformats.org/officeDocument/2006/relationships/font" Target="fonts/font3.fntdata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97" Type="http://schemas.openxmlformats.org/officeDocument/2006/relationships/slide" Target="slides/slide66.xml"/><Relationship Id="rId104" Type="http://schemas.openxmlformats.org/officeDocument/2006/relationships/slide" Target="slides/slide73.xml"/><Relationship Id="rId12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slide" Target="slides/slide56.xml"/><Relationship Id="rId110" Type="http://schemas.openxmlformats.org/officeDocument/2006/relationships/font" Target="fonts/font4.fntdata"/><Relationship Id="rId115" Type="http://schemas.openxmlformats.org/officeDocument/2006/relationships/font" Target="fonts/font9.fntdata"/><Relationship Id="rId61" Type="http://schemas.openxmlformats.org/officeDocument/2006/relationships/slide" Target="slides/slide30.xml"/><Relationship Id="rId82" Type="http://schemas.openxmlformats.org/officeDocument/2006/relationships/slide" Target="slides/slide5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56" Type="http://schemas.openxmlformats.org/officeDocument/2006/relationships/slide" Target="slides/slide25.xml"/><Relationship Id="rId77" Type="http://schemas.openxmlformats.org/officeDocument/2006/relationships/slide" Target="slides/slide46.xml"/><Relationship Id="rId100" Type="http://schemas.openxmlformats.org/officeDocument/2006/relationships/slide" Target="slides/slide69.xml"/><Relationship Id="rId105" Type="http://schemas.openxmlformats.org/officeDocument/2006/relationships/slide" Target="slides/slide7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93" Type="http://schemas.openxmlformats.org/officeDocument/2006/relationships/slide" Target="slides/slide62.xml"/><Relationship Id="rId98" Type="http://schemas.openxmlformats.org/officeDocument/2006/relationships/slide" Target="slides/slide67.xml"/><Relationship Id="rId12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5.xml"/><Relationship Id="rId67" Type="http://schemas.openxmlformats.org/officeDocument/2006/relationships/slide" Target="slides/slide36.xml"/><Relationship Id="rId116" Type="http://schemas.openxmlformats.org/officeDocument/2006/relationships/font" Target="fonts/font10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62" Type="http://schemas.openxmlformats.org/officeDocument/2006/relationships/slide" Target="slides/slide31.xml"/><Relationship Id="rId83" Type="http://schemas.openxmlformats.org/officeDocument/2006/relationships/slide" Target="slides/slide52.xml"/><Relationship Id="rId88" Type="http://schemas.openxmlformats.org/officeDocument/2006/relationships/slide" Target="slides/slide57.xml"/><Relationship Id="rId111" Type="http://schemas.openxmlformats.org/officeDocument/2006/relationships/font" Target="fonts/font5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5.xml"/><Relationship Id="rId57" Type="http://schemas.openxmlformats.org/officeDocument/2006/relationships/slide" Target="slides/slide26.xml"/><Relationship Id="rId10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21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94" Type="http://schemas.openxmlformats.org/officeDocument/2006/relationships/slide" Target="slides/slide63.xml"/><Relationship Id="rId99" Type="http://schemas.openxmlformats.org/officeDocument/2006/relationships/slide" Target="slides/slide68.xml"/><Relationship Id="rId10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F782817C-01C1-F385-A7F3-38A118F7C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8326DE5-09F6-58F2-53BF-2D57F6F6B7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C42BF01-AEA8-A7A1-67ED-AD385CEDE7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291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E275F60-447B-6627-DCB0-F5914CC5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29A6360-114D-9C7D-414C-AC225CB12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03066D8-B52E-F376-5167-3BFA6EA55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677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54975E9-DD68-B90A-E49B-E6CF1EF9A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9455E01-7B73-7CC6-2470-246486E3B1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FB840D5-72D7-8C7E-582D-F6A5A3E52F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254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476DB50-45F4-C74E-C765-48C6EB10E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98DD16A-FBCE-CFE6-143B-8C76BBA66D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629B3B6-139F-F79F-AD78-AA96E5B25E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825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26F1574-FB93-0020-A8C5-2183AD00F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52D8B05-6407-789C-3380-D6DA22B939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0E6D060-C184-C8FE-A96C-78E7E70224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184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91B6959-9794-E4C4-2D07-66FF7D4B9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AF086B3-212C-EAFF-0B53-1D07305BC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146257-23D4-364F-679F-4BE16ABDC1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324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F930403-FCA2-F8D6-1851-46E91DD5B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4412383-37F9-978F-C7F4-DBA12AC613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6B1CDBE-4275-6E6D-F3B7-70610CEA8C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366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28829E8-A1BF-B693-7578-B19C79A0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5EEEC62-84D7-99E3-E23A-33A674A193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F77A61D-0DE6-BEAB-014D-EABBF30639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175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6E5B085-F3F0-5FCE-33FA-520728E85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9B3BB1A-D997-CF27-6E34-8785A7EA12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ADB6A0A-DD24-7AA3-988A-DE17FF838B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609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754ADD8-4421-70F7-6BEF-9B7C70ECA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6967BFC-092B-D636-7EB0-9FDAB991E8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33A951B-E61F-C1D5-05C9-0EA5F09FFC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402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957E445-861A-6B01-C82F-66C3E5919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46F74C6-2ABB-E168-099A-03643A831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1228ABC-E795-CDDB-1BBF-64AD4FC433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7046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CC4EF21-8D5A-8343-7495-400AC0FE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FCFA699-6ACB-2564-ACB9-B370332D73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D366430-4D07-19A5-9CA8-91F7093874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5174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8FC6E83-1115-FE82-50C8-D9DDFEB29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72C0223-8A98-D528-9B3E-A6630599DC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26AACF0-70D3-378A-9A8F-FF5CABEED1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5543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2F49FB8-0F3B-9CE2-439C-9AB3716EE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C7EEBD-FE36-DB16-DD52-48BE6DC3E1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90A282A-0873-CAD0-0347-262E0EFA2D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2752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E75A9D5-44A7-C384-07A8-2F4F3BB78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225A24C-324C-3E33-E399-5880CF2EA3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E7C9CD6-E626-822A-A8E9-FB6DC32811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9029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2B9B497-AEF9-25D5-505A-A1853FD61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0A21512-E5DF-DA95-7B2C-7BF6A013D9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A7E001A-ED3B-BF95-07C1-1B07729E4E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5372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8599049-FD48-3E43-937B-B6AD8919E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6D7DA52-3760-735C-7FAE-6CB195D7D7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167BC4E-5E28-0F54-9412-4045F7BEE4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2014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14BD2BF-61D6-81B1-459B-08A268718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1219142-D2BD-AF22-2CF2-514F0B5C01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6621C34-5B61-C8FE-9B00-09F8B001A7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3576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3CBB605-20EE-D962-6391-F7B22B334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1CEBACC-F8F2-F726-8CC5-5C45D86D4D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61DE217-F449-100A-92C9-59DE142093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4098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85E4F0B-F13F-9627-0B1E-75EEB7250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3111634-F0EC-941D-8090-831037F6D1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5C9C693-9808-59BA-E40F-2CE9C9380A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4537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68C4E04-213E-A72F-1F39-DEC32B5B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3ECC901-A7C4-6FFC-FD5C-BF478C26C1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C035604-1F28-47B6-64CE-E0C0BF648E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486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FDCBA12-C3F9-87A6-8785-1A8E4C4D0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AE96129-AE34-CC92-9AA0-3E4605AEB5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81B0048-3CD5-44D4-8B55-264B632D30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357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E2C748D-357F-C974-9DA8-3BBF8A2AD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A672992-08AC-F034-89F9-48DC90A3E6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88B5FA4-AF20-D697-F633-3425518C8C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8697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4344A97-D587-467F-ED0C-8C1FB8EC4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030993A-6B80-3AAB-109E-DBA1880A51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8BAA504-817B-460B-9F05-2268F22FA5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4402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EADDD4A-7983-19E4-056F-564714863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02B7EF7-A138-A26B-5AA4-089129BDED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101F010-E25B-0DC6-ACBB-31B8B8EB80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1728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E7537FB-37CF-EEC7-021F-40712804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6BE6C66-0DF1-DEBA-90A5-5FEAD63895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C361BB0-4CAB-90C3-FB0E-C11A3B91DF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1038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96DD6D7-802F-5595-3E52-17F2E60E3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D188216-088B-5484-5B7E-0B4FE15402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BD43DE0-0E65-F609-AF8C-AA6355A5EE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1787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90BF1B6-7FBA-BF5F-4AF8-8DE94947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BA69185-FB7D-2D8C-F749-CCFE920080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9B48693-3492-ED46-D65A-B2A3F68A71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915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7553A3C-7602-3256-B5C9-983752D46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BC40B02-BFB5-FC05-42D6-1B1DA74EDB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517E5CD-61E4-7782-A02E-2A0B623951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4447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8FFFAFE-7551-547A-9938-B846B2CE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D5C8FB9-3C6D-979C-1183-D342A8BCFD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5904B1A-FC8D-D3EB-377E-E1114187DC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493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3E9-A818-A2B6-82D3-D57E7D49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ED5686-CAF6-A640-EF1B-1F5CEA299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DA5709-E4DE-BB92-B609-A73E57FEB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5675F5-8257-528B-DF7C-AC5150910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9416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81219-CB97-9ABA-1024-C80E34FA1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790111D-057F-4DF2-C64D-9F223C4DE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76FA65-2D72-CFA9-6366-B069EEAE1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2C1B03-7B0C-6E6A-88BF-DDB1CC6A43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0067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562EB-41D1-F9C3-D7C0-3CBE15078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51D3A2-AA7F-2F01-2EB8-1C0CD8C89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7F3475-7798-3A2A-D758-EE5E7A47E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C51397-0C66-6E3A-95BD-0757854FFC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7160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BDCF2-30A6-62A7-C794-E3019E6A2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4DE59F-C628-13BF-608C-B429AC1A7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984B88-372B-F2DD-669F-1F249639A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991501-57E6-240F-7CA4-C3BD86ECC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6694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94F5D-1850-CA7C-2695-54B02A8AE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3F6E81-6DA7-AFEE-DB61-D436D0F52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5EC4B8-AE23-3C66-F807-46191EB8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450739-E7C1-13DE-880F-670CFA347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8397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0FBC4-8901-BFDA-6864-B47FF4445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6B7F41-6852-0B37-1ADA-39793B973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E9A8C-684C-CD31-31F1-2CDBA29FA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B37742-CAE9-954B-8BDC-02BB3E691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4887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09812-1E7A-5ACA-B01E-1BCC530F3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FDBB44-97C6-4088-B883-CC9033D35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FF9E4-7D01-C992-F945-4F8625F01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55D3DE-07E6-87FF-1965-667D4BEDC7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2387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16D89-C7E8-FCBB-3DA4-A5CAB3CEC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3BD41F-5C86-6354-E8C1-F13CF95531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8E06B-8853-7DF9-F6BC-92E124D427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BCF07A-1589-69BB-5E58-08B04A14D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1958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D45CF-4581-86B9-B83A-05DF0C634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685DD3-3C60-5117-D22E-D0B2755AA8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DBB8DD-379E-4E10-C54C-ACA1272EB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823050-9B7B-8196-E623-31328F5D77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0999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37A2F-F24B-FAEE-3F52-6B1522FB0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693A26-BA40-5E2A-87AE-310D08D91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B982E2-8506-C912-9009-12BB5DB5F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714850-BC8E-63C9-7820-39F3A6C3B7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88256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BBD45-2FF8-0747-7611-EAEC31200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9B97600-56B4-99F0-8803-9F84ECB79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DC62DC-3889-1570-BB1F-159F4EBDD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2720CD-BD30-58B8-1527-37E4E90C2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0511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01EC8-1F93-F8E1-2AD9-9A32582E4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CD5D73-D609-ED14-15DA-6DBE27D64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E414138-7315-5DE2-D649-79109A286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F68ABB-E303-85A1-7A52-86143531B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0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1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1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21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1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7.pn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28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Relationship Id="rId5" Type="http://schemas.microsoft.com/office/2007/relationships/hdphoto" Target="../media/hdphoto6.wdp"/><Relationship Id="rId4" Type="http://schemas.openxmlformats.org/officeDocument/2006/relationships/image" Target="../media/image44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0.xml"/><Relationship Id="rId4" Type="http://schemas.microsoft.com/office/2007/relationships/hdphoto" Target="../media/hdphoto4.wdp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2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2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93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0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2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91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08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5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077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864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9817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18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8312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815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7849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678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70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9142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7833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7673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043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1263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78276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21375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101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6796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22394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1777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35856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25868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53556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90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15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323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4025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1162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8110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632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41097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0933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91651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23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95165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471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044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13691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5639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03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8498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890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369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64268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349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558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3051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4907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23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885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60299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2346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1489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2486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7781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2930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049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5583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4861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43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1072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664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245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2322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62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2084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4940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3732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727777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9906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03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582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98244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899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949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3804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8890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2095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43896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994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34604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34663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7278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4754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60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4079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886755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29173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3530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81960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76130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0295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7066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29102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9555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319600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05298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9225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023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1524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818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0628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4857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8255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338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66014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0186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1870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55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8588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754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1406453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9638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4584798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511179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11836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9905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54648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6812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44056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60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7830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40321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490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1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274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8956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7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099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91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4472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281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36421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513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278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0737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618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475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3756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5733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2319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452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43065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9603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0369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5973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8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31599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82641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79042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16403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4999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1859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64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40097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29061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8199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818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38017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959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1288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55559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2704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7285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486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5002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5602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65799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54012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94651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5350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11914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17458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075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80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3818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2527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856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57178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44823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95476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4643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42402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107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20875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8849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89921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72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8863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5254280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45880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651478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982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984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03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9223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89828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028350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51054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9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45594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88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6108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46112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732728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96102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429884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72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45016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201905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77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566381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87570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30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739508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9531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86456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8025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3841917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8204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734895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8596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94910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06327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92762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05229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86737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935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4092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879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7047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1445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46455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30271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55232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943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61588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9928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27951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47212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4677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88826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61685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43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7734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93176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68781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7257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998274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73095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70879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342491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37941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85724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05543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21938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89513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437018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03804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56575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51138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40748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33981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631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54276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1168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8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8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30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image" Target="../media/image18.bin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18" Type="http://schemas.openxmlformats.org/officeDocument/2006/relationships/image" Target="../media/image40.jpeg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5" Type="http://schemas.openxmlformats.org/officeDocument/2006/relationships/image" Target="../media/image30.jpg"/><Relationship Id="rId4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0.xml"/><Relationship Id="rId21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2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6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02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0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6330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03003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54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67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80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5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11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1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8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6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gif"/><Relationship Id="rId5" Type="http://schemas.openxmlformats.org/officeDocument/2006/relationships/image" Target="../media/image65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8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4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8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9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8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8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3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8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60.png"/><Relationship Id="rId7" Type="http://schemas.openxmlformats.org/officeDocument/2006/relationships/image" Target="../media/image7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6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9.png"/><Relationship Id="rId7" Type="http://schemas.openxmlformats.org/officeDocument/2006/relationships/image" Target="../media/image9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0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60.png"/><Relationship Id="rId7" Type="http://schemas.openxmlformats.org/officeDocument/2006/relationships/image" Target="../media/image9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0.png"/><Relationship Id="rId5" Type="http://schemas.openxmlformats.org/officeDocument/2006/relationships/image" Target="../media/image47.png"/><Relationship Id="rId4" Type="http://schemas.openxmlformats.org/officeDocument/2006/relationships/image" Target="../media/image6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59.png"/><Relationship Id="rId7" Type="http://schemas.openxmlformats.org/officeDocument/2006/relationships/image" Target="../media/image9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3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60.png"/><Relationship Id="rId7" Type="http://schemas.openxmlformats.org/officeDocument/2006/relationships/image" Target="../media/image9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3.png"/><Relationship Id="rId5" Type="http://schemas.openxmlformats.org/officeDocument/2006/relationships/image" Target="../media/image47.png"/><Relationship Id="rId4" Type="http://schemas.openxmlformats.org/officeDocument/2006/relationships/image" Target="../media/image6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2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8.png"/><Relationship Id="rId4" Type="http://schemas.openxmlformats.org/officeDocument/2006/relationships/image" Target="../media/image52.gi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26CE68-2968-C45E-B98D-C53F12141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702526" y="3624145"/>
            <a:ext cx="802889" cy="1260089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</a:t>
            </a:r>
            <a:r>
              <a:rPr lang="fr-FR" dirty="0">
                <a:solidFill>
                  <a:srgbClr val="424D7B"/>
                </a:solidFill>
                <a:cs typeface="Microsoft Uighur" panose="02000000000000000000" pitchFamily="2" charset="-78"/>
              </a:rPr>
              <a:t>30</a:t>
            </a: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شكل و فهم (</a:t>
            </a:r>
            <a:r>
              <a:rPr lang="fr-FR" dirty="0">
                <a:solidFill>
                  <a:srgbClr val="424D7B"/>
                </a:solidFill>
                <a:cs typeface="Microsoft Uighur" panose="02000000000000000000" pitchFamily="2" charset="-78"/>
              </a:rPr>
              <a:t>40</a:t>
            </a: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4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sz="24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1CD637B-F83D-311C-EDC9-6C60F885BFDE}"/>
              </a:ext>
            </a:extLst>
          </p:cNvPr>
          <p:cNvGrpSpPr/>
          <p:nvPr/>
        </p:nvGrpSpPr>
        <p:grpSpPr>
          <a:xfrm>
            <a:off x="727907" y="835037"/>
            <a:ext cx="7888908" cy="5127180"/>
            <a:chOff x="727907" y="835037"/>
            <a:chExt cx="7888908" cy="512718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5376C87-E956-1F0E-B962-2C03E302C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7907" y="835037"/>
              <a:ext cx="7888908" cy="5127180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FA4899C7-E8A1-A41A-9A7A-253AC9746344}"/>
                </a:ext>
              </a:extLst>
            </p:cNvPr>
            <p:cNvSpPr txBox="1"/>
            <p:nvPr/>
          </p:nvSpPr>
          <p:spPr>
            <a:xfrm>
              <a:off x="4287894" y="2315538"/>
              <a:ext cx="1861754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ar-MA" b="1" dirty="0">
                  <a:solidFill>
                    <a:srgbClr val="424D7B"/>
                  </a:solidFill>
                </a:rPr>
                <a:t>تحدي الفهم</a:t>
              </a:r>
              <a:endParaRPr lang="fr-FR" b="1" dirty="0">
                <a:solidFill>
                  <a:srgbClr val="424D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67883" y="412556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067883" y="3118887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 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CC299E-59F3-B4AD-9171-6AF32445A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3D6046-9689-8989-0506-97FD353DA2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2D0707-8D4D-004E-B480-F8675B2024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2CADDA-6F2F-993D-7AD0-AC313F0741EB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243528-4D25-DD49-9C46-D25B391E8BB9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365D19-CB14-917D-972D-E78B3A1120DF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2E1C9D-4D22-80F7-BC84-13891547E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55A6298-C7F9-2D44-F82C-D16AE5F67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5DEF7F-D4BF-79F8-9D05-919CD40CB3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25D1912-F75A-DBD3-6ED0-18DB79453CE9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321A87-B85C-3DD3-E7B6-4289373D5E0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A76857-D0FD-F942-7BC7-E5E76F505CAC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8557CF-BB48-EE90-C6FD-D81FFE09F42E}"/>
              </a:ext>
            </a:extLst>
          </p:cNvPr>
          <p:cNvSpPr txBox="1">
            <a:spLocks/>
          </p:cNvSpPr>
          <p:nvPr/>
        </p:nvSpPr>
        <p:spPr>
          <a:xfrm>
            <a:off x="801688" y="5442762"/>
            <a:ext cx="778952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 أَنْجَحَ أُوَظِّفُ اسْتْراتيجِيّاتي بِٱسْتِمْرارٍ.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3E363250-36E0-CC77-C7F8-5D9685FA32F8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84E2587-A9F5-DA9C-A7E5-28F7EB8932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C6D07B50-530E-5ED2-F8F6-D0D42DA24BB3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05DD89A-3196-16BF-1493-A6E066D06B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3456" y="3671108"/>
            <a:ext cx="2160000" cy="17985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41EFF1-4844-BC10-3412-DB18071DC8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B06BEF-FB07-67FE-A800-63B633F3E4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DAC47D-3808-B539-86BD-F89AE6D6BE0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39F4C1-CB09-891C-5965-F36737DBEF6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640A9E5-2DA3-BEA0-7F77-57A562D779C0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D97275-9622-5303-78E1-6CB4653221D9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BF7AC4-9057-49B9-9D12-266A6E730C44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9A8BCE-54B7-B32B-702E-135415242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08C085-D011-79B2-FDD3-22BA70357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FC4E9-E629-DA0F-FFC0-285A58E37E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9DDF32E-E3C1-4584-839F-C14FC8DE6F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8D7CB-1D60-BAB1-52D0-6394E14E4B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990283-3D49-73A1-2CDC-576AA133B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B592D2-7439-5556-95DD-7DAE20D62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7228" y="1645879"/>
            <a:ext cx="3289543" cy="46662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39103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05488" y="778993"/>
            <a:ext cx="780314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نص : يوميات حارس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الزمن.درسنا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فقراته في الأيام السابقة. وسأطرح عليكم أسئلة حوله.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-يوجه الأستاذ المتعلمين إلى النص بالكراسة ص181</a:t>
            </a:r>
            <a:endParaRPr sz="24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05ABCE-F642-B22A-A58C-B08E9C2A7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2E27C0-8765-28A9-A266-B90BA87E4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B3DC07-D32D-F0A3-94C2-96EA22F970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16FF8E-B575-67E1-29E4-9E3DF4136A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2EB5AA-0728-38BD-A203-55D4A2B73C2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205D57-D38C-FBA5-E2EC-8BBE4783119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55A948-8682-0EB9-3B7C-D21FD7EFBC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2119" y="1857303"/>
            <a:ext cx="4216247" cy="80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037F8F-002D-ACE2-B822-353BBC1D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5EFD03-218A-D812-A980-9C330E0B2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66E174-2A72-7F88-0456-CB6E3128A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A4F56C-33A0-F2A5-65B7-1FD6EAEE455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B9AE0-3B65-4FD2-5B09-7D987B731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6812BF-FDE1-DA1C-CD02-732E1B8425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86156C-BCD6-0FA6-9634-93E7A50AB9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965916"/>
            <a:ext cx="7995494" cy="40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F7F094-AE94-A805-8927-5F338BC56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B8D6D6-2CAB-E452-EDA9-13FD32E77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5C130-6D69-2192-0BFB-C95E8AA7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E84C88-5642-FD68-48D2-62ACA8DCE9B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A8BB55-8C10-28AA-111B-47BF6DA468F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9A407-B480-DC16-35FC-DD69AEA936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6DA910-B8A6-1B2F-160A-B5CDA7F76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59" y="2072454"/>
            <a:ext cx="8241927" cy="402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6A2D1704-1796-DD64-1461-473CFA0B9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191FB65-0184-A6BD-5A3D-B1E5653105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B09988B-7459-F71A-E12F-988504F2DD9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BBC756F-2BAE-B645-B1CD-6C4AE2083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347E75-8B00-3658-26A2-7F5F9469FA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9FC8EC-340F-4C1D-5726-A51CAE29A2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309E55A-D9B2-3D2F-58B7-AF9F097C9C9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6EA877-2143-4799-28EE-08E5AC3583C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0607D2-FA11-3498-A43F-E7FA337EAB5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E921BF-5AB2-D4DE-7AD4-0446370F88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15" y="2089722"/>
            <a:ext cx="8381770" cy="442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0809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التالي:أَيْنَ يَعيشُ عَمّي إِدْريسُ؟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7E50E4-0D1E-5E6D-E451-179542CC0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847569-691C-FEC2-E09F-3725A53E83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51DB57-3CA7-A4BD-655B-CCDEEA46A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6F4C7D-0D72-498C-2F4A-2C2469B749B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FEDAD-8671-14E0-B687-A63833DF73D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326A6-621F-0AE9-2874-211D0C779DA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D7A3353D-8449-A1F1-D956-0B41A4882801}"/>
              </a:ext>
            </a:extLst>
          </p:cNvPr>
          <p:cNvSpPr txBox="1"/>
          <p:nvPr/>
        </p:nvSpPr>
        <p:spPr>
          <a:xfrm>
            <a:off x="1112347" y="1727457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أَيْنَ يَعيشُ عَمّي إِدْريسُ؟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897CCDB-D7CB-0A6D-B27A-F3F5B945F5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944" y="2648074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26BFCB0-897C-8C47-0DDC-3745958F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5A05FC5-2EEA-C05F-4C00-90510D5BCD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60B2B50-AFFE-6F00-DF3D-45181639CBC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1A9A2D-3681-EB90-CC71-43D104ED9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4D80AF-063D-E999-A2C1-74CC5FCFD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6900FB-2729-2405-ABFD-EA308AD75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28B940-25D9-5B6F-7B8F-83C3710F197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96250B-5D7A-BFAC-D07C-A9EBE87781B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EE85FA-1125-18B8-E696-6911EEC4AD9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7A0158-38FA-70FC-C2E9-F310821C7276}"/>
              </a:ext>
            </a:extLst>
          </p:cNvPr>
          <p:cNvSpPr txBox="1"/>
          <p:nvPr/>
        </p:nvSpPr>
        <p:spPr>
          <a:xfrm>
            <a:off x="1112347" y="1727457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أَيْنَ يَعيشُ عَمّي إِدْريسُ؟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923BFD-EDE4-2C74-7FA9-E3B20B8B1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944" y="2648074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3830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3BD809A-E676-C769-45BA-606443175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417BDA8-9926-960F-BF1D-4A707036C7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للتصحيح:يَعيشُ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عَمّي إِدْريسُ في مَدينَةِ فاسَ ٱلْعَتيقَةِ.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BA146CE-147F-EF46-8FFB-BB12B17DC9F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175C77-B609-389B-36FB-A97814793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90F99B-6A66-F956-9009-199DECB004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0DE093-CD5C-A1AA-62A3-7AF0D410B2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E0E6BD7-F558-022C-7C56-43720A89829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3FA6E6-CB6B-2071-494A-1AFB48D0931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5039E8-36CF-8390-0786-1E5B8C5AA29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EB2A7F10-6984-2D44-CA20-C70F9877BD26}"/>
              </a:ext>
            </a:extLst>
          </p:cNvPr>
          <p:cNvSpPr txBox="1"/>
          <p:nvPr/>
        </p:nvSpPr>
        <p:spPr>
          <a:xfrm>
            <a:off x="1112347" y="1727457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أَيْنَ يَعيشُ عَمّي إِدْريسُ؟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5CC80648-FB15-FDBE-EC06-1CA2D86DC80B}"/>
              </a:ext>
            </a:extLst>
          </p:cNvPr>
          <p:cNvSpPr txBox="1"/>
          <p:nvPr/>
        </p:nvSpPr>
        <p:spPr>
          <a:xfrm>
            <a:off x="978276" y="4361143"/>
            <a:ext cx="735371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يَعيشُ عَمّي إِدْريسُ في مَدينَةِ فاسَ ٱلْعَتيقَةِ.</a:t>
            </a:r>
          </a:p>
        </p:txBody>
      </p:sp>
    </p:spTree>
    <p:extLst>
      <p:ext uri="{BB962C8B-B14F-4D97-AF65-F5344CB8AC3E}">
        <p14:creationId xmlns:p14="http://schemas.microsoft.com/office/powerpoint/2010/main" val="351330441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E8CBB3-51EE-C8EF-8B6F-D3199DCFF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B0CB14B-6BCC-A67D-D1A2-9B0017E147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اُذْكُرْ ثَلاثَةً مِن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ٱلْحِرَفِيّينَ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ٱلَّذينَ يُحَيّيهِمْ عَمّي إِدْريسُ.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6EC599A-648B-3B81-62D9-EE34DC7F9B3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13952F-57DA-C289-BD08-C8BB5941F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A895D0-8302-AC7B-1C59-83D65B1A37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5B0189A-8ADC-2FAA-C62D-46F1D6AD7F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EE36AE-E9DF-04F4-4F0D-93B8F5D8FC4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6404BD-5DAD-B690-89C8-39528CB4C5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E70A9F-4BA3-20C2-2895-0C6BC431104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18A212D-C578-0887-8D00-D72718D4721E}"/>
              </a:ext>
            </a:extLst>
          </p:cNvPr>
          <p:cNvSpPr txBox="1"/>
          <p:nvPr/>
        </p:nvSpPr>
        <p:spPr>
          <a:xfrm>
            <a:off x="733874" y="1727457"/>
            <a:ext cx="71037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اُذْكُرْ ثَلاثَةً مِن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ٱلْحِرَفِيّينَ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ٱلَّذينَ يُحَيّيهِمْ عَمّي إِدْريسُ.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866471-F429-EF99-3D69-FE11B1DDBE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944" y="2648074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764951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45C57B5-E55B-21E5-AC8C-8848C59F8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819CBAD-E316-404A-AEA1-4EE46D692F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C5899AB-CE14-CEA6-5DE9-2CBB98364E8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58B199-9034-ECD2-EAEC-AC8C12EBA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718EE2-F1B0-7DF8-AEF5-27FCE1AB2C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431297-8AA2-1848-C028-09AAFA3051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1CBC799-4C9F-2FA4-1BC4-EBE3DBCAF57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7265E6-64F7-B87B-E2AA-47F564CD3E0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0259E6-FB83-71CC-35D1-5230B20F10F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99A4199B-48CB-A9C7-2CDF-EA6D0F74180A}"/>
              </a:ext>
            </a:extLst>
          </p:cNvPr>
          <p:cNvSpPr txBox="1"/>
          <p:nvPr/>
        </p:nvSpPr>
        <p:spPr>
          <a:xfrm>
            <a:off x="733874" y="1727457"/>
            <a:ext cx="71037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اُذْكُرْ ثَلاثَةً مِن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ٱلْحِرَفِيّينَ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ٱلَّذينَ يُحَيّيهِمْ عَمّي إِدْريسُ.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6F3900-2EEC-7B3D-600F-0524C37D20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944" y="2648074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98329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5B036B1-7645-8BEF-545D-D2A102471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8F64E04-51BF-DE31-9049-9C2073CC88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للتصحيح:يُحَيّي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عَمّي إِدْريسُ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ٱلنَّحّاسَ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وَٱلصَّبّاغَ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وَٱلنَّسّاجَ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679E974-11CC-5090-302A-14320E561E5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06F9C62-D6FC-8BDB-2739-D636D1230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04BB85-F863-11B3-D68A-8074538CC6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1BEB42-C761-D1D3-B093-9B5B7CE655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36EFA53-F0E6-5C96-A3DC-4421F8D86AE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1A9935-C1E8-C725-2DE4-DB84EBC83AF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C38176-7941-CBCE-7290-CE46240A8AB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F3C8DB9E-F341-B01A-EB25-81B9916B3716}"/>
              </a:ext>
            </a:extLst>
          </p:cNvPr>
          <p:cNvSpPr txBox="1"/>
          <p:nvPr/>
        </p:nvSpPr>
        <p:spPr>
          <a:xfrm>
            <a:off x="336710" y="4361143"/>
            <a:ext cx="789809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يُحَيّي عَمّي إِدْريسُ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ٱلنَّحّاسَ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وَٱلصَّبّاغَ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وَٱلنَّسّاجَ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180E1C2D-3CCA-16DB-C4F8-B4E1D3B9D4FE}"/>
              </a:ext>
            </a:extLst>
          </p:cNvPr>
          <p:cNvSpPr txBox="1"/>
          <p:nvPr/>
        </p:nvSpPr>
        <p:spPr>
          <a:xfrm>
            <a:off x="733874" y="1727457"/>
            <a:ext cx="71037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اُذْكُرْ ثَلاثَةً مِن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ٱلْحِرَفِيّينَ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ٱلَّذينَ يُحَيّيهِمْ عَمّي إِدْريسُ.</a:t>
            </a:r>
          </a:p>
        </p:txBody>
      </p:sp>
    </p:spTree>
    <p:extLst>
      <p:ext uri="{BB962C8B-B14F-4D97-AF65-F5344CB8AC3E}">
        <p14:creationId xmlns:p14="http://schemas.microsoft.com/office/powerpoint/2010/main" val="19342380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4C843F2-3351-5007-0F68-BB683326A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6AC99A5-EF6E-1943-9C1D-467EDC3729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يَفْعَلُ عَمّي إِدْريسُ عِنْدَما يَحِلُّ ٱلْمَساءُ؟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AC27D5D-7BBC-C3F1-AF83-55DCB1863C8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877F8BA-50D0-697B-0693-D04EDA51A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CAFE0D-173A-0E7C-5B09-32B33589F3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8A466C-5684-2BCF-87D0-474F82307F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C58EA2-690E-6CE8-0450-AEFA56FAADA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3009CF-6BD8-405D-37B8-2A6F65C1178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29C7EC-31B7-AAE1-C320-1E2D77FDC2D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496B9D2-BCBC-E8EA-DC90-4560A8D5183A}"/>
              </a:ext>
            </a:extLst>
          </p:cNvPr>
          <p:cNvSpPr txBox="1"/>
          <p:nvPr/>
        </p:nvSpPr>
        <p:spPr>
          <a:xfrm>
            <a:off x="733874" y="1727457"/>
            <a:ext cx="71037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يَفْعَلُ عَمّي إِدْريسُ عِنْدَما يَحِلُّ ٱلْمَساءُ؟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8843A0-5B1D-83B1-BEE0-31BAAF2A34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944" y="2648074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46633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AF7B581-907F-3496-2295-6FA933AC3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C054069-87B5-1C78-9229-3D642437F1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DEB656E-6450-8378-0E3C-26E429EB21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3581DE-8011-BB70-5D93-FDC109E4F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B32B04-59BA-9558-CE34-BE287C6F0C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66BD40-A9A0-F21A-32A1-52787071BF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8FC7C2B-84EA-DFA5-E5E7-E9656BCFC45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F6D95C-4343-E0BD-2BBC-5F11EE5253A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8CD5A2-8403-1976-7F27-D6AFCD4F554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AC1605D-CC9E-3A37-37F7-4531CCF21AFD}"/>
              </a:ext>
            </a:extLst>
          </p:cNvPr>
          <p:cNvSpPr txBox="1"/>
          <p:nvPr/>
        </p:nvSpPr>
        <p:spPr>
          <a:xfrm>
            <a:off x="733874" y="1727457"/>
            <a:ext cx="71037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يَفْعَلُ عَمّي إِدْريسُ عِنْدَما يَحِلُّ ٱلْمَساءُ؟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4A5184-FBCF-0C50-8A8E-025BF06CCA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944" y="2648074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472110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05CDC1D-715C-17BE-EA1A-902F979CE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054A29B-EDB1-35F6-8C63-581B6E15FF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للتصحيح:يَجْلِسُ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فِناءِ دارِهِ ٱلْقَديمِ، وَيَشْرَبُ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ٱلشّايَ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بِٱلنَّعْناعِ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وَيَسْتَمِعُ إِلى أَصْواتِ ٱلْمَدينَةِ.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499FAA1-753E-69A7-C56E-8318B54A79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D55464-D389-B9CD-F44A-F294065CD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D6F6523-1D12-3066-A95C-3EEF7426D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AD777F-4272-1928-442D-4D427759A3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DEC1AF9-C2BC-5E97-171D-B09B98DEC01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0D423B-E209-EF1A-318C-64F91AF0523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67A44B-EE45-5662-98E5-D7934727CE6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C9CCA51E-0804-D736-BB37-1168D75CEC4B}"/>
              </a:ext>
            </a:extLst>
          </p:cNvPr>
          <p:cNvSpPr txBox="1"/>
          <p:nvPr/>
        </p:nvSpPr>
        <p:spPr>
          <a:xfrm>
            <a:off x="978276" y="3825885"/>
            <a:ext cx="735371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يَجْلِسُ في فِناءِ دارِهِ ٱلْقَديمِ، وَيَشْرَبُ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ٱلشّايَ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بِٱلنَّعْناعِ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وَيَسْتَمِعُ إِلى أَصْواتِ ٱلْمَدينَةِ.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A04FB8-98ED-A40E-E1AE-B44A10A9C760}"/>
              </a:ext>
            </a:extLst>
          </p:cNvPr>
          <p:cNvSpPr txBox="1"/>
          <p:nvPr/>
        </p:nvSpPr>
        <p:spPr>
          <a:xfrm>
            <a:off x="733874" y="1727457"/>
            <a:ext cx="71037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يَفْعَلُ عَمّي إِدْريسُ عِنْدَما يَحِلُّ ٱلْمَساءُ؟</a:t>
            </a:r>
          </a:p>
        </p:txBody>
      </p:sp>
    </p:spTree>
    <p:extLst>
      <p:ext uri="{BB962C8B-B14F-4D97-AF65-F5344CB8AC3E}">
        <p14:creationId xmlns:p14="http://schemas.microsoft.com/office/powerpoint/2010/main" val="86434882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B24FCA5-2BF9-591E-1393-70760948F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772F9C7-5E18-B74C-D945-6B7B09D893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 عَمّي إِدْريسُ رَجُلٌ نَشيطٌ أَمْ كَسولٌ؟ كَيْفَ عَرَفْتَ ذَلِكَ مِن ٱلنَّصِّ؟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AC28AFB-BF23-CB34-7BEE-FE369C25732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5E2F0F-74F7-6A2E-60ED-2F1FC2E71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8AD6A4-6D44-735C-1D07-88D29812B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F4CBE6-102F-F624-96C1-EAF5CE901E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8F446C5-7D32-0F59-A715-5B1164030AF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3D5235-9F57-3C5A-349C-BF0E4DDE8E4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4F35AF-C64C-89E0-F3F9-429CD31FB71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3FC8FAE6-7445-715F-9CB4-8298B1D9E8B7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هَلْ عَمّي إِدْريسُ رَجُلٌ نَشيطٌ أَمْ كَسولٌ؟ كَيْفَ عَرَفْتَ ذَلِكَ مِن ٱلنَّصِّ؟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9C2598-85B3-FFA9-29F5-EE246F26A9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10240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16E8BC9-3A49-9E19-9068-A650B6ADA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00A4960-F351-A5DA-C5C5-05B906852D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55E4417-5D37-4F16-B76F-505B7F0CFF3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4A1A56-ACCC-DF57-CD40-5F2A19B04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A3100C-F758-B000-F25F-DDB8954093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580A7-5361-EC26-473E-6148E15A3A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52965CE-D958-905A-F86D-0439D6A90EE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67ADC0-BFC3-BF18-6375-3A662DD0E60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8380D3-15B9-F969-F0DE-9CA4C40F369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4A6490FB-AC44-9BBB-1802-08E57FDB8604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هَلْ عَمّي إِدْريسُ رَجُلٌ نَشيطٌ أَمْ كَسولٌ؟ كَيْفَ عَرَفْتَ ذَلِكَ مِن ٱلنَّصِّ؟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EE508F-F407-8E03-8E50-DCBAC9F9ED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164383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B38B290-0A40-2B87-2BA5-77AC9B464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3E61CB8-E85C-6958-128A-282D4B8EDF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للتصحيح:هُوَ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رَجُلٌ نَشيطٌ،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وَٱلدَّليلُ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أَنَّهُ يَصْعَدُ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ٱلسَّلالِمَ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ٱلْحَجَرِيَّةَ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كُلَّ صَباحٍ باكِرٍ لِيَتَفَقَّدَ ٱلسّاعَةَ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ٱلْمائِيَّةَ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C9B1934-2ED3-099B-7220-546634044AC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02F5CF-31B9-BE02-F543-9AACF4C110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D54C82-5328-AB8B-1624-6205F53986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08DC74-77EB-0479-74AC-422DCE7039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DF0742-390C-4A7A-8390-DC77247EA18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09AA7E-7B02-6D57-C6FC-F7C14626D0C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9ABE0F-B25E-2563-2A16-ADB711A9CD2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DCE1E221-0799-5FFC-762F-BBA53CEC50CE}"/>
              </a:ext>
            </a:extLst>
          </p:cNvPr>
          <p:cNvSpPr txBox="1"/>
          <p:nvPr/>
        </p:nvSpPr>
        <p:spPr>
          <a:xfrm>
            <a:off x="707085" y="3848188"/>
            <a:ext cx="772982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هُوَ رَجُلٌ نَشيطٌ،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وَٱلدَّليلُ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أَنَّهُ يَصْعَدُ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ٱلسَّلالِمَ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ٱلْحَجَرِيَّةَ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كُلَّ صَباحٍ باكِرٍ لِيَتَفَقَّدَ ٱلسّاعَةَ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ٱلْمائِيَّةَ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FE5E4655-75AD-4B59-D2A9-F8868550F59C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هَلْ عَمّي إِدْريسُ رَجُلٌ نَشيطٌ أَمْ كَسولٌ؟ كَيْفَ عَرَفْتَ ذَلِكَ مِن ٱلنَّصِّ؟</a:t>
            </a:r>
          </a:p>
        </p:txBody>
      </p:sp>
    </p:spTree>
    <p:extLst>
      <p:ext uri="{BB962C8B-B14F-4D97-AF65-F5344CB8AC3E}">
        <p14:creationId xmlns:p14="http://schemas.microsoft.com/office/powerpoint/2010/main" val="330222047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62CAE2F-96D4-867D-B77D-DBE037C18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C1034BB-89A4-61A1-0E19-17F6C843E0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«نَحْنُ نَعيشُ فِي مُتْحَفٍ حَيّ»... هَلْ مَدينَةُ فاسَ مُتْحَفٌ حَقيقِيٌّ تُقْطَعُ لَهُ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ٱلتَّذاكِرُ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D0ED825-7EDF-F409-A682-9E31CF291D0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7A66B21-1F1E-4D7F-D97F-058B68181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BE4CDD-748B-4D7C-6B09-7348975C20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E0ADE5-D369-5D35-895B-E88AD112A8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268B8A-ACF1-50AF-5186-4F68840D638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E9453F-35E0-4196-9A06-741592237D6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6179D7-85BE-72EC-C27F-F2A7F272171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DB12CF7-3DE0-82B9-18B1-6D4A68624F33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«نَحْنُ نَعيشُ فِي مُتْحَفٍ حَيّ»... هَلْ مَدينَةُ فاسَ مُتْحَفٌ حَقيقِيٌّ تُقْطَعُ لَهُ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ٱلتَّذاكِرُ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C20F31-E201-C6BD-D2C9-041ECE968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369555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75C7386-F32A-5B5C-E1F9-8A2DC3FB8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F71EA34-32E8-145F-4CC4-D9F70F62F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780E4A8-B909-2BFE-8363-381FCB5D176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4521C7-857B-3FB8-A883-29EABDCFF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388586-7C09-E1D1-9E0F-B576F6C16D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CD33F42-12B9-7143-46CC-63B7846B8B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452B658-AA06-782B-A4C2-DA1DBE52D07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003253-0828-489D-24E6-98F92E6D10F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2A7603-4A87-AFCC-14D5-90C6750DFC6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CA77C682-29AA-6240-A5D3-16CF8C202A3C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«نَحْنُ نَعيشُ فِي مُتْحَفٍ حَيّ»... هَلْ مَدينَةُ فاسَ مُتْحَفٌ حَقيقِيٌّ تُقْطَعُ لَهُ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ٱلتَّذاكِرُ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DD8751-D7B7-9EC3-7591-768243101D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868009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FD309CE-E19A-0AAE-2DE5-EA37C083B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76A2FD8-E302-2115-503D-2D4FB5380F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للتصحيح:لا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لَكِنَّ عَمّي إِدْريسَ شَبَّهَها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بِٱلْمُتْحَفِ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لِكَثْرَةِ مَآثِرِها ٱلتّاريخِيَّةِ، وَأَصالَةِ مَعالِمِها ٱلَّتي تَرْوي تاريخاً عَريقاً يَتَنَفَّسُ في كُلِّ خَطْوَةٍ.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7475135-0AB5-8541-5AF4-10616DBDA64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7E1134-8B96-AFBD-0B9D-61E776060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B5A7F2-3DB5-DD22-7066-C36EDDC3DE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3B0DD4-6A0C-4762-224A-5E0B8992AC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1ED53E5-22DB-2935-D305-0CFB2433E9D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B5A9D-2016-B289-7B5B-200AA7638D0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3D52CD-32A3-6D92-AC42-AC97C35A947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4265917D-AEAB-2500-9E8C-323E3186BD46}"/>
              </a:ext>
            </a:extLst>
          </p:cNvPr>
          <p:cNvSpPr txBox="1"/>
          <p:nvPr/>
        </p:nvSpPr>
        <p:spPr>
          <a:xfrm>
            <a:off x="557561" y="3572693"/>
            <a:ext cx="787935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لا، لَكِنَّ عَمّي إِدْريسَ شَبَّهَها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بِٱلْمُتْحَفِ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لِكَثْرَةِ مَآثِرِها ٱلتّاريخِيَّةِ، وَأَصالَةِ مَعالِمِها ٱلَّتي تَرْوي تاريخاً عَريقاً يَتَنَفَّسُ في كُلِّ خَطْوَةٍ.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B1C1FAFF-BCBF-CCB5-F0C2-6540FA81246F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«نَحْنُ نَعيشُ فِي مُتْحَفٍ حَيّ»... هَلْ مَدينَةُ فاسَ مُتْحَفٌ حَقيقِيٌّ تُقْطَعُ لَهُ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ٱلتَّذاكِرُ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0545348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B2CB953-2335-E4A7-A4AE-30FDF8E49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07E5B81-5118-74C6-CC84-D6742C885E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ٱعْتَبَرَ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عَمّي إِدْريسُ نَفْسَهُ وَأَهْلَ مَدينَتِهِ «حُرّاسَ ٱلتّاريخِ وَأُمَناءَ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ٱلذّاكِرَةِ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»؟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7E557C-260D-FBDF-8E07-07F39E4BA03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7F62DF-78EF-C5AE-96A7-6FC6D696A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BD4CA9-036C-E0E1-9022-D9F1A27367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AEDE62-E792-B46C-783B-9E95884AFF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3098D68-B60A-B65D-D956-2115D9A199F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2D9FCF-4A2A-0993-81FF-D5903438220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042CFE-A936-7160-571F-741B1617F5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362526E-BC87-C643-0A75-737BCF8F51F6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ٱعْتَبَرَ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عَمّي إِدْريسُ نَفْسَهُ وَأَهْلَ مَدينَتِهِ «حُرّاسَ ٱلتّاريخِ وَأُمَناءَ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ٱلذّاكِرَةِ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»؟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40D11D-3A09-D998-A53C-A1C4103CF3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923699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CE93744-8A24-ECD6-7C76-C18422F71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3B9EEF9-4F48-9DAD-3D32-CE4B8C9558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EDA6F5B-168B-7FB9-D1B4-AC5DFFD7F0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6389A4-F2BD-6DBC-2970-B097AAF30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2D433D-716E-95F6-DDC7-0B232FB1FE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B966F0-7FB0-8001-D807-8B2C9C3E1D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3EBFAF7-4AEF-55FE-A17F-3C74CB2EEFF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0887D8-2097-5C5B-D12A-730297CE414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0224BD-DFE0-43B8-ADF6-317F0C0EFC6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8E460617-2BDA-7E2F-B232-8BF93F64816A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ٱعْتَبَرَ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عَمّي إِدْريسُ نَفْسَهُ وَأَهْلَ مَدينَتِهِ «حُرّاسَ ٱلتّاريخِ وَأُمَناءَ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ٱلذّاكِرَةِ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»؟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2FACAF5-3020-461B-E19F-2D003193E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185897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2079D72-45E9-E1C4-54A5-D26C0EB90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B0D520-7825-4AA8-AE93-9AECD2FDE6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للتصحيح:لا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لَكِنَّ عَمّي إِدْريسَ شَبَّهَها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بِٱلْمُتْحَفِ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لِكَثْرَةِ مَآثِرِها ٱلتّاريخِيَّةِ، وَأَصالَةِ مَعالِمِها ٱلَّتي تَرْوي تاريخاً عَريقاً يَتَنَفَّسُ في كُلِّ خَطْوَةٍ.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E7E0D04-A2CC-A574-C831-14D80E92E2C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520C22-4893-2343-54A9-4D7F481342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F19CD4F-984F-DF8D-9323-C4B346C3CE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E1ABD8-85E9-C5B5-0B47-27B37DD4E4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117F793-089D-B412-214A-FE158E8182C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81BB2C-DAE2-E9A6-AB4F-46CC978D58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FFC5C8-BFE8-0828-9B30-9FE58F4479E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F4843060-F4DA-CB1F-0025-17CA5077E3EF}"/>
              </a:ext>
            </a:extLst>
          </p:cNvPr>
          <p:cNvSpPr txBox="1"/>
          <p:nvPr/>
        </p:nvSpPr>
        <p:spPr>
          <a:xfrm>
            <a:off x="557561" y="3572693"/>
            <a:ext cx="787935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لا، لَكِنَّ عَمّي إِدْريسَ شَبَّهَها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بِٱلْمُتْحَفِ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لِكَثْرَةِ مَآثِرِها ٱلتّاريخِيَّةِ، وَأَصالَةِ مَعالِمِها ٱلَّتي تَرْوي تاريخاً عَريقاً يَتَنَفَّسُ في كُلِّ خَطْوَةٍ.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D6C86AE0-FF7B-E196-0C05-ED1439A59459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ٱعْتَبَرَ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عَمّي إِدْريسُ نَفْسَهُ وَأَهْلَ مَدينَتِهِ «حُرّاسَ ٱلتّاريخِ وَأُمَناءَ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ٱلذّاكِرَةِ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»؟</a:t>
            </a:r>
          </a:p>
        </p:txBody>
      </p:sp>
    </p:spTree>
    <p:extLst>
      <p:ext uri="{BB962C8B-B14F-4D97-AF65-F5344CB8AC3E}">
        <p14:creationId xmlns:p14="http://schemas.microsoft.com/office/powerpoint/2010/main" val="155203777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B26D0BD-AE2B-6741-7C85-520E3B0A2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7BE52A8-3B0A-567A-058D-B3704BB200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هُوَ ٱلشَّيْءُ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ٱلْمُشْتَرَكُ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بَيْنَ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ٱلنَّحّاسِ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وَٱلصَّبّاغِ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وَٱلنَّسّاجِ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ٱلنَّصِّ؟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966F75A-F1AF-6F3E-3338-D403DCA49E8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BA6FBA-AC26-4811-038F-990A90641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74841A-76B9-078A-BBF9-83FEDC113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7DDF44-469B-9627-C7AD-03FE0A2DA4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3505CC-418A-7EAD-5049-E1DB3E91D6B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19A62E-E510-DC4D-6145-8E618C3275C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1D6D02-C183-BA41-DD5B-14208366D17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AECBF87F-B8B5-9296-89DC-99D16788C6FB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هُوَ ٱلشَّيْءُ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ٱلْمُشْتَرَكُ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بَيْنَ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ٱلنَّحّاسِ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وَٱلصَّبّاغِ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وَٱلنَّسّاجِ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ٱلنَّصِّ؟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A80F86-4F4A-C9A4-63CC-4119FBD51A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281975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F7DC50F-1631-511E-BD16-A6E1771D2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8C5A172-0A06-EC2D-0930-3E68D88F4A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27BC10B-023D-8960-BAAA-89A269F050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2D0532-BB45-662A-27E0-00086F823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45826E-8768-82F8-F6F1-2B0CB2F12E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CDB2D3-B54B-5D3E-DFCD-7E75535A5A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FCCABC0-20C3-242B-2AA4-1BC6B0C3E1A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BEB34E-6BBD-00D6-CC40-5A0FBADE490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C67380-6969-5592-466F-D894ED7234E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38F3A71C-23B0-0386-3883-10811475C65B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هُوَ ٱلشَّيْءُ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ٱلْمُشْتَرَكُ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بَيْنَ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ٱلنَّحّاسِ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وَٱلصَّبّاغِ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وَٱلنَّسّاجِ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ٱلنَّصِّ؟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8E78AE-267D-B903-A26F-30EA9BC5B8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431277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4E85EF7-97A2-068C-937D-FD78D585D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0B9E2C8-E944-95E2-A3DA-C2170FC21B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للتصحيح:اَلشَّيْءُ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ٱلْمُشْتَرَكُ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هُوَ أَنَّهُمْ جَميعاً حِرَفِيّونَ يَصْنَعونَ أَشْياءَ جَميلَةً بِأَيْديهِمْ، وَيُحافِظونَ عَلى طَريقَةِ أَجْدادِهِمْ.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C979F07-C7C4-B898-0D59-F5940F6B0E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1F83C0-7D01-5B66-BA2E-9EB497B0F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21C97E-DC50-1893-4DDA-30E84F783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AFAF23-4961-9452-637F-B582EB3C52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CEBADF-1275-A988-5100-5CE3E4428A2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16C921-3C1E-CF21-066B-F377CA2A153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BFCC87-EB2A-DAFC-0526-7F608FEB08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3B475818-59E2-8D28-2CB4-712BE9937B95}"/>
              </a:ext>
            </a:extLst>
          </p:cNvPr>
          <p:cNvSpPr txBox="1"/>
          <p:nvPr/>
        </p:nvSpPr>
        <p:spPr>
          <a:xfrm>
            <a:off x="475701" y="3650752"/>
            <a:ext cx="816928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اَلشَّيْءُ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ٱلْمُشْتَرَكُ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هُوَ أَنَّهُمْ جَميعاً حِرَفِيّونَ يَصْنَعونَ أَشْياءَ جَميلَةً بِأَيْديهِمْ، وَيُحافِظونَ عَلى طَريقَةِ أَجْدادِهِمْ.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D129CE3C-88A8-41C4-E8BC-A92D8A96332B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هُوَ ٱلشَّيْءُ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ٱلْمُشْتَرَكُ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بَيْنَ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ٱلنَّحّاسِ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وَٱلصَّبّاغِ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وَٱلنَّسّاجِ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ٱلنَّصِّ؟</a:t>
            </a:r>
          </a:p>
        </p:txBody>
      </p:sp>
    </p:spTree>
    <p:extLst>
      <p:ext uri="{BB962C8B-B14F-4D97-AF65-F5344CB8AC3E}">
        <p14:creationId xmlns:p14="http://schemas.microsoft.com/office/powerpoint/2010/main" val="369230518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85E1E22-79D0-6DB2-0BEE-8C1A530E2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C8400B8-F67B-E4AB-80C6-2DE2409A48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رَأْيِكَ، ماذا سَيَحْدُثُ لَوْ لَمْ يَهْتَمَّ عَمّي إِدْريسُ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وَٱلْحِرَفِيّونَ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بِمَدينَتِهِمْ؟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81FD174-2F3E-5338-0001-AFAFE4E4DA2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582D36-4BB0-96EC-AC4A-A7B276B11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D980B7-8720-D6BF-72C5-E40E4B2B5E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7A634F-C690-AA43-4897-988330E5A5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207B4F-189A-9F13-442A-35904CAEB49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F79DDA-EF11-457D-BF0B-E61680A8F2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18B6-5E70-795B-B076-32170FD44E8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CD245A0-524D-24E7-E006-F285D95AA5ED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 رَأْيِكَ، ماذا سَيَحْدُثُ لَوْ لَمْ يَهْتَمَّ عَمّي إِدْريسُ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وَٱلْحِرَفِيّونَ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بِمَدينَتِهِمْ؟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3B7472-B207-673E-9A6D-AB9743BA7B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767108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5EC6262-40E6-2CB3-34B7-DC1BC159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BA5965B-0E20-F890-ADAB-810B0BC07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E9F2FC3-A351-E594-0142-D5E999329E2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752794-B02D-7A45-759B-76164DEE0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8294FA-0DC9-A351-F5DD-21621EF8D7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C2090D-96ED-EB78-0E1B-335C97982E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6D0985-9BB2-3238-808A-6751755FA13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85E05A-41B4-DF58-3F5C-6047DF26CE3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A69701-BE8A-FF53-E55E-C9D6732EBFE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3E94E632-1503-C39D-AA8D-22E71090CEA7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 رَأْيِكَ، ماذا سَيَحْدُثُ لَوْ لَمْ يَهْتَمَّ عَمّي إِدْريسُ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وَٱلْحِرَفِيّونَ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بِمَدينَتِهِمْ؟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7768B4-2659-D943-085E-98072A8C1A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460340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4BAA9BD-5C91-9A83-4759-88001B0A7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356BC32-3ED6-3116-75FB-DD5B9D2F9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للتصحيح:لَوْ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لَمْ يَهْتَمّوا بِها، لَضاعَتْ حِرَفُ ٱلْأَجْدادِ، وَتَوَقَّفَتِ ٱلسّاعَةُ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ٱلْمائِيَّةُ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وَنَسِيَ ٱلنّاسُ تاريخَ ٱلْمَدينَةِ.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6B02F92-39CE-8E98-CF35-FC0FEA2B58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1BA796-AE4F-290A-753B-88610763C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B4BA6F-6480-9066-6E39-C647235B68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D14E1A-4CB9-D3DA-9A65-17410169A4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4088453-3532-737F-8C6D-8FB4E4B0B4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6B08E6-BA38-218A-4C41-CCFC5096283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197CA4-51AB-7686-71B0-67B381E4560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A2643BB1-8E11-B02F-9DDA-3705CD3E5183}"/>
              </a:ext>
            </a:extLst>
          </p:cNvPr>
          <p:cNvSpPr txBox="1"/>
          <p:nvPr/>
        </p:nvSpPr>
        <p:spPr>
          <a:xfrm>
            <a:off x="475701" y="3650752"/>
            <a:ext cx="816928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لَوْ لَمْ يَهْتَمّوا بِها، لَضاعَتْ حِرَفُ ٱلْأَجْدادِ، وَتَوَقَّفَتِ ٱلسّاعَةُ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وَنَسِيَ ٱلنّاسُ تاريخَ ٱلْمَدينَةِ.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8905E5F7-AD91-0A09-ED7B-21F0133CB925}"/>
              </a:ext>
            </a:extLst>
          </p:cNvPr>
          <p:cNvSpPr txBox="1"/>
          <p:nvPr/>
        </p:nvSpPr>
        <p:spPr>
          <a:xfrm>
            <a:off x="1483113" y="1469962"/>
            <a:ext cx="577466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 رَأْيِكَ، ماذا سَيَحْدُثُ لَوْ لَمْ يَهْتَمَّ عَمّي إِدْريسُ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وَٱلْحِرَفِيّونَ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بِمَدينَتِهِمْ؟</a:t>
            </a:r>
          </a:p>
        </p:txBody>
      </p:sp>
    </p:spTree>
    <p:extLst>
      <p:ext uri="{BB962C8B-B14F-4D97-AF65-F5344CB8AC3E}">
        <p14:creationId xmlns:p14="http://schemas.microsoft.com/office/powerpoint/2010/main" val="169458201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6AC6E39-36AB-537A-BCE9-22103AAD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F24C2F7-FA3C-6FE7-AB68-4B1055DF28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رَأْيُكَ في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ٱلْمِهْنَةِ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ٱلَّتي يَقـومُ بِهـا عَمّي إِدْريـسُ؟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23CAF66-E555-7E61-E032-2DF601A6BA0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5CDE41-926B-0142-559A-EE6965D3A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054E1B-B0D8-2F14-0A85-099E8AA16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116057-472A-71E7-C5DB-642807A8C3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CD86AF-E9F3-6A71-24E4-74FB115C220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2AE07F-390E-41A5-C4DE-185FDEC51A6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CC191C-7668-3298-E685-1A606664253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70C0CF1-B924-AB48-1E11-9A1DA4134E0D}"/>
              </a:ext>
            </a:extLst>
          </p:cNvPr>
          <p:cNvSpPr txBox="1"/>
          <p:nvPr/>
        </p:nvSpPr>
        <p:spPr>
          <a:xfrm>
            <a:off x="662445" y="1803709"/>
            <a:ext cx="781910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رَأْيُكَ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يَقـومُ بِهـا عَمّي إِدْريـسُ؟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1CE497-ED7E-3807-D699-DD5A9E3C4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258059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74EA73C-C37D-BF4A-77AF-946A64F7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7B75728-D184-6DAD-A8A0-9A016487A0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9C02C1A-B4B1-EAD9-3723-83BEB4009E7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7B0CA-07A8-14DC-31C2-5BB4C1F60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03810B-DFB2-7033-3FD2-3C9465A306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85C527-D5BB-E73F-0D55-4F73FF7FB3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6CEAED8-A4D3-EFE6-33B5-2434A545109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9A32D2-4B31-60B8-8D84-A57C6F9C6E6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78736B-E8DA-785E-5ED7-2D05E073FC3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4EFC5664-937B-3A8C-662A-F65F90696ED4}"/>
              </a:ext>
            </a:extLst>
          </p:cNvPr>
          <p:cNvSpPr txBox="1"/>
          <p:nvPr/>
        </p:nvSpPr>
        <p:spPr>
          <a:xfrm>
            <a:off x="662445" y="1803709"/>
            <a:ext cx="781910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رَأْيُكَ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يَقـومُ بِهـا عَمّي إِدْريـسُ؟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7D5AAD-6193-40B9-E453-7416BFF88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986" y="2916471"/>
            <a:ext cx="6117484" cy="3438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171585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47F13D5-6D0F-EB0A-019E-1BD08837D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784FC42-7D58-0E6D-F851-A470AC963D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للتصحيح:أَرى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أَنَّهـا مِهْنَةٌ عَظيـمَةٌ، لِأَنَّهُ يَحْرُسُ آلَةً تـاريـخِيَّةً قَديـمَةً وَيُحـافِظُ عَلَيْهـا مِنَ ٱلضَّيـاعِ.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3B599B8-49B2-0864-F117-529A71630E1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B4349B-24DC-A6CF-E477-56757F5397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B31DD4-EE20-CF6B-5E7E-447352C8BA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2482EF-7519-2878-71C5-10827F2FA5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05FE170-79C1-F77F-F9D3-FC479A7827B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225C13-329B-A224-F1FC-348DFB58458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6A3C53-0313-E39F-A550-17FF36D4BAB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A5980596-FD3A-FD91-A205-A0A66385DFB3}"/>
              </a:ext>
            </a:extLst>
          </p:cNvPr>
          <p:cNvSpPr txBox="1"/>
          <p:nvPr/>
        </p:nvSpPr>
        <p:spPr>
          <a:xfrm>
            <a:off x="475701" y="3650752"/>
            <a:ext cx="816928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أَرى أَنَّهـا مِهْنَةٌ عَظيـمَةٌ، لِأَنَّهُ يَحْرُسُ آلَةً تـاريـخِيَّةً قَديـمَةً وَيُحـافِظُ عَلَيْهـا مِنَ ٱلضَّيـاعِ.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A9B3356-E163-4037-5C23-3A50373BA506}"/>
              </a:ext>
            </a:extLst>
          </p:cNvPr>
          <p:cNvSpPr txBox="1"/>
          <p:nvPr/>
        </p:nvSpPr>
        <p:spPr>
          <a:xfrm>
            <a:off x="662445" y="1803709"/>
            <a:ext cx="781910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رَأْيُكَ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يَقـومُ بِهـا عَمّي إِدْريـسُ؟</a:t>
            </a:r>
          </a:p>
        </p:txBody>
      </p:sp>
    </p:spTree>
    <p:extLst>
      <p:ext uri="{BB962C8B-B14F-4D97-AF65-F5344CB8AC3E}">
        <p14:creationId xmlns:p14="http://schemas.microsoft.com/office/powerpoint/2010/main" val="313328910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BFE586C-1082-1F1F-C785-429D9432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B8F2336-DF4E-E9AA-5B61-9689152800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لَوْ خُيِّرْتَ أَنْ تَزورَ مَكـاناً في مَديـنَةِ فـاسَ كَمـا جـاءَ في ٱلنَّصِّ، فَأَيَّ مَكـانٍ سَتَخْتـارُ؟ وَلِمـاذا؟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1970B98-0ED9-C93B-4D15-0AA908EB75F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475A62-FC77-C683-ADD3-1528D304F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F21ABD-F86E-95B3-43BF-5048F38CB5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FFEED8-E361-20D5-24E2-C9314F7275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1F9647-DA91-B766-C185-8EF2370AFB5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2C4CA7-8491-4218-C395-E616190CA53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87C574-68F4-83D8-2605-93B1ADDCDF6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AB325B59-BF73-D9E3-2BD6-600344C2E8E8}"/>
              </a:ext>
            </a:extLst>
          </p:cNvPr>
          <p:cNvSpPr txBox="1"/>
          <p:nvPr/>
        </p:nvSpPr>
        <p:spPr>
          <a:xfrm>
            <a:off x="662445" y="1803709"/>
            <a:ext cx="7819109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لَوْ خُيِّرْتَ أَنْ تَزورَ مَكـاناً في مَديـنَةِ فـاسَ كَمـا جـاءَ في ٱلنَّصِّ، فَأَيَّ مَكـانٍ سَتَخْتـارُ؟ وَلِمـاذا؟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E80580-A181-8B54-1CF8-E91FAC6C9B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2420" y="3429000"/>
            <a:ext cx="5639158" cy="3169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453427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515D85E-7CC5-8A3A-2CB5-5D416FD75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4349834-1857-570C-81E4-02C82EA719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E7C2287-DC96-7160-40E3-F8B6D971624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DE90F2-8163-6E4A-3F53-9DCE749F7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6B631D-7B1F-6854-1DDB-491C53BC71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00A0D8-CFAD-9196-391B-E0B0CEE396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9E9F8A-3A99-C312-53F2-1298CE844D3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14F4DE-A3A4-65BD-659B-0C8AC2B15CD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35F8A2-DF91-5E25-573A-2E81769A1B7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3A276666-F6B4-B1DE-6DDF-ACF5A74A5247}"/>
              </a:ext>
            </a:extLst>
          </p:cNvPr>
          <p:cNvSpPr txBox="1"/>
          <p:nvPr/>
        </p:nvSpPr>
        <p:spPr>
          <a:xfrm>
            <a:off x="662445" y="1803709"/>
            <a:ext cx="7819109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لَوْ خُيِّرْتَ أَنْ تَزورَ مَكـاناً في مَديـنَةِ فـاسَ كَمـا جـاءَ في ٱلنَّصِّ، فَأَيَّ مَكـانٍ سَتَخْتـارُ؟ وَلِمـاذا؟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D2CB32-4856-F427-E56B-EC9AAD2AC2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2420" y="3429000"/>
            <a:ext cx="5639158" cy="3169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69484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B238362-3574-CF33-9F4D-384263C90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F14328D-8364-C14F-65A5-74940A9F26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للتصحيح:سَأَخْتـارُ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زِيـارَةَ جـامِعِ ٱلْقَرَوِيّيـنَ لِأُشـاهِدَ ٱلسّاعَةَ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ٱلْمـائِيَّةَ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ٱلْعَجيـبَةَ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ٱلَّتي يَحْرُسُهـا عَمّي إِدْريـسُ.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6561896-758A-710C-D3A6-B8E8E34E686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6A396C-97CC-4268-5D84-B5D20E1B7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06D3C1-5B8F-5216-49ED-A5CD571991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38D49E-EE89-553C-9FC9-15461C53CA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5CB1B03-43F8-B032-E0E8-6447CFB3577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608A12-8A87-580F-FA96-02F1658D0D9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7F7225-091C-5148-BA61-01BDC43BBBE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6A258795-7BDF-13D9-EB95-EF6CB21B34E0}"/>
              </a:ext>
            </a:extLst>
          </p:cNvPr>
          <p:cNvSpPr txBox="1"/>
          <p:nvPr/>
        </p:nvSpPr>
        <p:spPr>
          <a:xfrm>
            <a:off x="475701" y="3650752"/>
            <a:ext cx="816928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سَأَخْتـارُ زِيـارَةَ جـامِعِ ٱلْقَرَوِيّيـنَ لِأُشـاهِدَ ٱلسّاعَةَ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ٱلْمـائِيَّةَ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ٱلْعَجيـبَةَ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يَحْرُسُهـا عَمّي إِدْريـسُ.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B1F2C23-08D3-BD55-F981-52A2BC9F00D0}"/>
              </a:ext>
            </a:extLst>
          </p:cNvPr>
          <p:cNvSpPr txBox="1"/>
          <p:nvPr/>
        </p:nvSpPr>
        <p:spPr>
          <a:xfrm>
            <a:off x="662445" y="1803709"/>
            <a:ext cx="7819109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لَوْ خُيِّرْتَ أَنْ تَزورَ مَكـاناً في مَديـنَةِ فـاسَ كَمـا جـاءَ في ٱلنَّصِّ، فَأَيَّ مَكـانٍ سَتَخْتـارُ؟ وَلِمـاذا؟</a:t>
            </a:r>
          </a:p>
        </p:txBody>
      </p:sp>
    </p:spTree>
    <p:extLst>
      <p:ext uri="{BB962C8B-B14F-4D97-AF65-F5344CB8AC3E}">
        <p14:creationId xmlns:p14="http://schemas.microsoft.com/office/powerpoint/2010/main" val="8935322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52" y="1521473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شكل و فهم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A4CC69A-8FD7-C149-C212-2B3B70078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66" y="1581721"/>
            <a:ext cx="3439866" cy="527627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B89E5A9-A15F-F660-A53A-30785F90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158 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E96B9E-2CAA-C949-687D-4C97690A88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9C91BE-22A4-2D03-F21D-02C5E252CC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7F296D-D508-5A57-095C-75D89117F4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B3F12A-794A-2F19-D588-CE90260486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8244436-FE34-A055-6D7B-0D831980F8B1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F01C80-8A68-93C5-245D-F80C9889D833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BD5308-5EE3-E852-F636-57F6C18B4F9B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1AD6BC-60FD-B08E-4051-68323BB8BEAA}"/>
              </a:ext>
            </a:extLst>
          </p:cNvPr>
          <p:cNvSpPr/>
          <p:nvPr/>
        </p:nvSpPr>
        <p:spPr>
          <a:xfrm>
            <a:off x="3465827" y="2096429"/>
            <a:ext cx="2773903" cy="2263698"/>
          </a:xfrm>
          <a:prstGeom prst="roundRect">
            <a:avLst>
              <a:gd name="adj" fmla="val 300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40B97A-1B58-5E62-C76F-263B26C4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2" y="756000"/>
            <a:ext cx="7191648" cy="612000"/>
          </a:xfrm>
        </p:spPr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التالي قراءة هامسة مع احترام قواعد الوقف والوصل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س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بين الصفوف لمراقبة قراءاتكم.</a:t>
            </a:r>
            <a:endParaRPr lang="fr-FR" sz="2400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7D38CE-9753-3654-CA36-BF88360A9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2CDED7-EA4E-EA34-44AE-8F4E656245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13A2BF-6446-F04F-1428-2278EA32A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8BB9F5-520F-E9C2-D9D1-003038F133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A1F4997-4D6A-86E1-6F17-CCDDB1012964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B28F5E-8ADB-6860-54F8-BEE630BE4BC8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204AF8-1A9C-515B-25C4-3548E1D1F835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7E42BE-60BD-D5A7-7A2A-ED4E8014EB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569" y="1463109"/>
            <a:ext cx="7191648" cy="515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4C6E-AD9F-E08A-CC67-0BA001B4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DCF4D48-4F2B-BF33-2FE5-20EE47C0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تجميع أكبر  قدر من المعلومات ، سأطرح عليكم بعدها مجموعة من الأسئلة.</a:t>
            </a:r>
            <a:endParaRPr lang="fr-FR" sz="2400" dirty="0"/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65CAC-D7A7-9006-1B85-BFEF6C6C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B0FA57-F092-1997-9BB2-EBBE5BAC42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F347AC-2096-D7CB-E42F-9C5D4407F2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5D66D8-B953-9F6B-A9E6-15BFE15BB0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7D0F41-2A72-221C-4878-A6862EDC980E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7A7081-4F7F-147B-B40D-EB214E5E8BD1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7F6C40-3D06-5689-843B-C1FEC88B6AE5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68708A-23B1-A74C-DF25-E2A92F69E1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569" y="1463109"/>
            <a:ext cx="7191648" cy="515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6238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D603-7914-9A05-C361-CE3EA3F8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0713E1A-6181-1AC3-9F10-4B6B97F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  رقم  158 و أنجزوا بشكل فردي عن الأسئلة الأربعة الأولى: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2E19A-1A8B-0474-BEFF-08EBEC9AB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DDF15D-0292-9D71-DB3D-446A1C1EC4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178D21-2B6B-9E5F-61A7-566E8FEC6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BBED91-32D2-CE8D-3082-81F77ECE75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C57C819-DE68-88EF-6828-C0846A33C713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FEAE6B-9D98-4155-0907-00D51636B22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838EE8-F342-65EA-A09E-1D163A70FDC1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A3D04B-A4E2-51FC-088C-3D2238938B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66" y="1581721"/>
            <a:ext cx="3439866" cy="527627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57DD49-9416-FFC9-B45A-FBC281087295}"/>
              </a:ext>
            </a:extLst>
          </p:cNvPr>
          <p:cNvSpPr/>
          <p:nvPr/>
        </p:nvSpPr>
        <p:spPr>
          <a:xfrm>
            <a:off x="3571686" y="4783872"/>
            <a:ext cx="2773903" cy="1538869"/>
          </a:xfrm>
          <a:prstGeom prst="roundRect">
            <a:avLst>
              <a:gd name="adj" fmla="val 300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711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3AA0D2-5F04-3BC2-4805-4931453D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التمرين الأول:أستخرج من النص أربع كلمات تنتمي إلى شبكة كلمة الطبيعة.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E1FB9-BC68-EF3F-30AF-DBDB60E66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6FFF24-134D-EC69-5EA5-538B4962D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30EA5-9095-B30F-4F41-E51B43CF58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F20E19-23E5-253E-14BD-9B4EE9005C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991CAF1-246F-4305-2B4B-717CC0C9FCB3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301A13-B4DF-B9FA-3161-1409B9079108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AB30ED-C831-97AE-69A8-662F68060314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233BB4-304E-3F10-8A1F-D54321ED54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368000"/>
            <a:ext cx="6980525" cy="6248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E1CF81-51F3-6F25-0615-E62DD9A62A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6505" y="2196000"/>
            <a:ext cx="6007744" cy="43075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D7C7E1-3665-82F4-6487-3691C96A08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803" y="3429000"/>
            <a:ext cx="2381702" cy="146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37E2-519D-DB04-2CAF-D3A1270A3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2FCFB6-9E3B-933C-6004-7186C7A31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إجابته.     ماهي الاستراتيجية التي استعملت لتجد الجواب؟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DB04AD4-5D5E-62AC-2E7B-D2ECB3C583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868A4A-4954-F32C-C612-3288E42D8D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C08E90-9CFA-C5E9-8857-806CF305C3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27BA7B9-3F67-D068-4F08-F95A95A918A2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0BC6AC-30B3-BA86-C7BB-8B5F9598D267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DD9E03-9BFB-99A8-D798-1347E0A1A583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EE50CEE-7892-F46F-29C2-D8CD74E766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EE83A-EE90-DCB9-FC67-239A10FC55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368000"/>
            <a:ext cx="6980525" cy="62489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D79692-8C97-FB1E-26B1-0D198863E0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1761" y="2321718"/>
            <a:ext cx="6858594" cy="4212701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2A97F543-2BF7-3130-FD41-E0B176B26365}"/>
              </a:ext>
            </a:extLst>
          </p:cNvPr>
          <p:cNvSpPr txBox="1"/>
          <p:nvPr/>
        </p:nvSpPr>
        <p:spPr>
          <a:xfrm>
            <a:off x="5611122" y="2674857"/>
            <a:ext cx="1457941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1FAC744-0ABD-1F56-04EC-BD34616AB91F}"/>
              </a:ext>
            </a:extLst>
          </p:cNvPr>
          <p:cNvSpPr txBox="1"/>
          <p:nvPr/>
        </p:nvSpPr>
        <p:spPr>
          <a:xfrm>
            <a:off x="6340092" y="5451822"/>
            <a:ext cx="1457941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اَلْغاباتُ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3637015B-365F-559A-988C-45EADB79F91D}"/>
              </a:ext>
            </a:extLst>
          </p:cNvPr>
          <p:cNvSpPr txBox="1"/>
          <p:nvPr/>
        </p:nvSpPr>
        <p:spPr>
          <a:xfrm>
            <a:off x="1604015" y="5450698"/>
            <a:ext cx="1457941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اَلْجِبالُ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63C71115-4FFD-2640-D8D8-D4E8BE45D951}"/>
              </a:ext>
            </a:extLst>
          </p:cNvPr>
          <p:cNvSpPr txBox="1"/>
          <p:nvPr/>
        </p:nvSpPr>
        <p:spPr>
          <a:xfrm>
            <a:off x="2148367" y="2730612"/>
            <a:ext cx="1457941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اَلْبِحارُ</a:t>
            </a:r>
          </a:p>
        </p:txBody>
      </p:sp>
    </p:spTree>
    <p:extLst>
      <p:ext uri="{BB962C8B-B14F-4D97-AF65-F5344CB8AC3E}">
        <p14:creationId xmlns:p14="http://schemas.microsoft.com/office/powerpoint/2010/main" val="2201628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654F9-E3E5-2228-F18E-9237D3C70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2C9451-5558-AE16-4018-B2A150605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التمرين الثاني:ما مرادف كلمة " فَريدٌ"؟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5C4222-890C-0A8D-6EE5-0EF21F79F9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6861EA-170D-10BF-A43E-85915C767B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C9D3A0-EBBE-76DA-1869-464D739A28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C3F7E9-4E00-FED4-32A9-94970007E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956744-8A4B-F20E-70B3-F55D430891B3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9772A3-3815-7EF4-A234-DDC4968D9465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77CEE2C-CD96-FECD-8431-0F6D4DADF8F1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113C48-4D49-238B-2887-0282847DD9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3075" y="1493683"/>
            <a:ext cx="3671992" cy="611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AC8CD6-898C-CD4C-E553-D0A574C538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4766" y="2200456"/>
            <a:ext cx="6007744" cy="430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8668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876DF-AC82-EF11-A781-04FD459AE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371CDBB-DC12-B8A6-8452-1446E4F6C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إجابته.     ماهي الاستراتيجية التي استعملت لتجد الجواب؟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92BCF0C-A139-1DF4-08EE-35448F21CEC3}"/>
              </a:ext>
            </a:extLst>
          </p:cNvPr>
          <p:cNvSpPr txBox="1"/>
          <p:nvPr/>
        </p:nvSpPr>
        <p:spPr>
          <a:xfrm>
            <a:off x="643922" y="3652024"/>
            <a:ext cx="7801014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مُرادِفُ كَلِمَةِ «فَريدٌ» هُوَ: 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مُمَيَّزٌ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أَوْ 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نادِرٌ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E10B2F1-53A3-F6F3-9BC4-A2DA2EF3CD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2AA142-DCCD-0D1F-169C-685C2538B5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4374F6-F015-AD19-5547-1C4348F12B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26B0B12-728B-FACA-D419-9061409B1691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503EC8-7C10-68A0-1FEA-58C12888AF90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59F8AA-08DD-4DC3-43F2-19C8B4545F50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7858F884-19B1-3FF3-8053-DE02505AA6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FF3CB3-124A-61F8-C9A5-074348D4F2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3075" y="1493683"/>
            <a:ext cx="3671992" cy="611999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434A2763-E2C0-F6FF-9355-74E9A0B4093B}"/>
              </a:ext>
            </a:extLst>
          </p:cNvPr>
          <p:cNvSpPr txBox="1"/>
          <p:nvPr/>
        </p:nvSpPr>
        <p:spPr>
          <a:xfrm>
            <a:off x="868338" y="5069364"/>
            <a:ext cx="7801014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ٱلنَّصِّ، تَعْني أَنَّ كَوْكَبَ ٱلْأَرْضِ 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مُمَيَّزٌ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وَلا يُشْبِهُهُ أَيُّ كَوْكَبٍ آخَرَ.</a:t>
            </a:r>
            <a:endParaRPr lang="ar-MA" sz="36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076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75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9E980-A06D-DD33-ABAF-B0C834611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9EA957-13E7-5A20-D14E-D1F95B44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التمرين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الثالث: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أضع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علامة (*) أمام الجواب الصحيح: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1AE84-F2AF-D582-1E82-6268C5A163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61418A-2D69-7BF1-3BE5-A9C250F587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FC0FB9-E583-5E5B-1988-01A155F0B9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A53054-3A29-F9BC-1549-41541665D8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A9712-268F-6D8F-A5FF-721696A78BB4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3E2048-1822-D7B1-CDB7-17C65D44BCD5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892749-8B7F-2862-EBF1-4454889629FD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8489F3-2FAB-B18A-72CB-6BBB90516C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51" y="1556122"/>
            <a:ext cx="4503810" cy="6629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AF6331-8565-C674-2D4E-58DB88C708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7909" y="2407241"/>
            <a:ext cx="2690093" cy="5486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60F8F1-4BC8-17A1-1CE2-4AAC5CBDD5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8432" y="3266714"/>
            <a:ext cx="5376963" cy="313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8685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BC608-F314-55F0-CE22-515855468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8882DA9-0B33-1351-82A6-260C345A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إجابته.     ماهي الاستراتيجية التي استعملت لتجد الجواب؟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4349A9F-3F80-5525-9F37-0A0C1B3628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F6A8B4-2D9B-2148-A613-F6F3402FEE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B3625F-8FCD-FB46-39DB-952E32CAC1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3755C3-4AD0-C3E8-A68D-4C1B0935FB26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158D3B-E30D-7D52-0545-824D24E0E5B3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E18FCD-818E-A41E-0780-809B58B8DE7C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E3615AF-5323-752F-0179-39ED2C6774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F53CF5-58A9-591B-04EB-E563B38939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51" y="1556122"/>
            <a:ext cx="4503810" cy="6629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036707-45BC-6CD1-30C6-1468877FC9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7909" y="2407241"/>
            <a:ext cx="2690093" cy="5486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0E5945-FC58-68FD-8B04-334AF5F655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8432" y="3266714"/>
            <a:ext cx="5376963" cy="31340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A026CD-2200-ECAD-25BC-2513FFCCFEBB}"/>
              </a:ext>
            </a:extLst>
          </p:cNvPr>
          <p:cNvSpPr txBox="1"/>
          <p:nvPr/>
        </p:nvSpPr>
        <p:spPr>
          <a:xfrm>
            <a:off x="2205827" y="5107285"/>
            <a:ext cx="997218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5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6294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E7DD4-94EF-D6CA-01CD-937A1276B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6E4E234-8F39-2F71-FCC5-134B59F42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37" y="1410677"/>
            <a:ext cx="3551378" cy="5447323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1ED436E-6A52-1C2E-5CCE-87BF1A4AE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أجيبوا عن الأسئلة التالية من الصفحة 159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0E9A74-606A-9135-C343-1039210DC1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08640F9-EF0A-97A5-C8A2-000C893169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8EBE67-13BA-0CAC-5D63-8003FD3A6D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3009327-EC22-6C12-A5DF-13B014033D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35CAF8C-1915-AB72-8567-8BAA058C109F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0A2345-F7A6-B8BD-1661-C8536B39B87A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7D4436-FB66-D84E-0996-97DEB831D550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FC5E71-2581-E3E6-20B7-D8F11BD51365}"/>
              </a:ext>
            </a:extLst>
          </p:cNvPr>
          <p:cNvSpPr/>
          <p:nvPr/>
        </p:nvSpPr>
        <p:spPr>
          <a:xfrm>
            <a:off x="3334215" y="2146031"/>
            <a:ext cx="3111372" cy="1839959"/>
          </a:xfrm>
          <a:prstGeom prst="roundRect">
            <a:avLst>
              <a:gd name="adj" fmla="val 500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829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D6264-B8FB-A18A-84D1-89312D32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648D8C0-7549-CCB3-E486-647CC166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الأول:ما علاقة وجود الأكسجين بالحياة على الأرض؟ </a:t>
            </a:r>
            <a:endParaRPr lang="ar-MA" sz="2400" i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B40A742-F53B-2E29-A03D-689D6E0555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09EC58-478B-1477-8FE2-DB58D15A6F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8EB941-88F9-C7CF-83B9-8447046F66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ABFE84-07D2-54ED-90E3-E96EB6C4E5D4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CE44BD-94D5-D504-1401-44B2FD81C7F1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EE08C6-C26F-75AB-963B-C98FAD6BB8DC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CAC4D57-DAC0-2FBF-1C19-EC17B745F6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0D0B4B-1D64-E1E4-7F11-36F036ED34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00" y="1676742"/>
            <a:ext cx="6857310" cy="72076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DDDF07-5B18-00F6-A1EE-5A985A484C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081" y="2500093"/>
            <a:ext cx="5468328" cy="39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0566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C9FED-7923-987B-26F8-6EF461538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D903C11-1994-D806-4CC1-3CA37DE34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يتقاسم معنا إجابته؟ ماهي استراتيجية الفهم التي استعملت لتجد الإجابة؟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highlight>
                  <a:srgbClr val="FFFF00"/>
                </a:highlight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 ثم  يقدم  التغذية الراجعة المناسبة.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9BF57E-6794-08F6-6411-4855806318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BBBB22-CFDD-5EC2-E6BD-945930843D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F9C942-EEC5-F66D-A8E3-9FA004A102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B260A87-4597-69B0-0139-0268B4EAECEC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91F8C-4D7E-3560-C88B-039AB49D2CBA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5A6C3A-A351-886B-3FEB-F3C686BC0620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5DD113C-7B68-9492-76B8-F0667F5D24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4855C2F3-AB50-CFEC-1694-143F363066D9}"/>
              </a:ext>
            </a:extLst>
          </p:cNvPr>
          <p:cNvSpPr txBox="1"/>
          <p:nvPr/>
        </p:nvSpPr>
        <p:spPr>
          <a:xfrm>
            <a:off x="648510" y="3564732"/>
            <a:ext cx="7988763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حَسَبَ ٱلنَّصِّ، عَلاقَةُ وُجودِ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ٱلْأُكْسيجينِ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بِٱلْحَياةِ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ٱلْأَرْضِ هِيَ أَنَّهُ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نَحْتاجُهُ جَميعاً لِلتَّنَفُّسِ.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F0B2CD-B57B-AEC7-12B1-03FF6E6D46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00" y="1676742"/>
            <a:ext cx="6857310" cy="72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772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5BED9-8297-0156-D64B-E13740D43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302E68-0C67-0CBB-6D8D-99479445E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الثاني:ما الذي يميز الأرض عن باقي الكواكب؟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7356ADC-B354-835F-059B-63C24AAC88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F121D0-E2D2-6E3E-A327-3A64192118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71382E-8B64-0F96-AD96-DED4CFE9CF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DC6B2B-CE72-ABD0-F012-A4DE40ED1B28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5E6251-F573-34B8-EF72-14784E5E2A48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A3DBA7-FAD5-E2FA-E81A-DAA88A851CB5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DFF19AD-72BD-D8FD-3859-301B6524B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C92337-C7AF-6B8D-F456-B05B11841B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7512" y="1584000"/>
            <a:ext cx="6070998" cy="7371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6105F3-C190-A1E9-0119-2A24BB4491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081" y="2500093"/>
            <a:ext cx="5468328" cy="39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1514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EB2E-B8C6-0660-B24D-6AA52CDD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BC963CF-F615-C62F-F07D-2DD0F5CE8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يتقاسم معنا إجابته؟ ماهي استراتيجية الفهم التي استعملت لتجد الإجابة؟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highlight>
                  <a:srgbClr val="FFFF00"/>
                </a:highlight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 ثم  يقدم  التغذية الراجعة المناسبة.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FDD3A58-25FD-9095-3DA9-FF8D43C806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276073-7DBF-4491-315E-79CB58E8B2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827E11D-DE5C-F0C5-56F4-055A97FCF6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2D85471-B5AE-FD5E-4603-E126FF2A34D7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28F1A9-FC64-43FB-BD57-835FA8038617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23015A-5673-469C-5015-51BDB62A1F5D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6C34AD1-4513-C309-441D-A817677B20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D24BFC03-50A9-941E-775A-262282A29E69}"/>
              </a:ext>
            </a:extLst>
          </p:cNvPr>
          <p:cNvSpPr txBox="1"/>
          <p:nvPr/>
        </p:nvSpPr>
        <p:spPr>
          <a:xfrm>
            <a:off x="0" y="3100845"/>
            <a:ext cx="8664497" cy="177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7188" lvl="0" indent="-357188" algn="r" defTabSz="914400" rtl="1">
              <a:lnSpc>
                <a:spcPts val="4554"/>
              </a:lnSpc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دَرَجَةُ حَرارَتِها مُعْتَدِلَةٌ: مِمّا يَجْعَلُها صالِحَةً لِعَيْشِ ٱلْكائِناتِ ٱلْحَيَّةِ.</a:t>
            </a:r>
          </a:p>
          <a:p>
            <a:pPr marL="357188" lvl="0" indent="-357188" algn="r" defTabSz="914400" rtl="1">
              <a:lnSpc>
                <a:spcPts val="4554"/>
              </a:lnSpc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غِلافُها ٱلْجَوِّيُّ: اَلَّذي يَحْتَوي عَلى نِسْبَةٍ جَيِّدَةٍ مِن غازِ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ٱلْأُكْسيجينِ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57188" lvl="0" indent="-357188" algn="r" defTabSz="914400" rtl="1">
              <a:lnSpc>
                <a:spcPts val="4554"/>
              </a:lnSpc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وُجودُ ٱلْماءِ: يَتَوَفَّرُ فيها ٱلْماءُ بِأَشْكالِهِ ٱلثَّلاثَةِ 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1EAC65-DFBB-D8DE-7458-5D2D18C9B7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7512" y="1584000"/>
            <a:ext cx="6070998" cy="73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96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E5109-CC63-8AEC-DD2A-AD4CBB862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77EE8B9-550C-8DE0-1890-A004E308C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الثالث:هل توافق على لقب "أمنا الأرض" ؟ علل جوابك.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88B8A57-14D5-2C64-961F-F0C69A44D7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A1E178E-0C37-6CB1-9A71-3B2DD3211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2CDC65-6AC8-310F-64E0-A518884078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FF68EFC-799A-1E33-38A7-EB6A08CC40E5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89521D-352D-A8EE-996C-2F853DB7EA57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1E0763-ECD1-057D-2D71-C863269C3417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459617A-28B9-ABCE-E0A4-E404CBD6E3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F0BDDF-1602-8DFD-05DE-A7959A457B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129" y="1458271"/>
            <a:ext cx="6445017" cy="7831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8C13B6-7B80-C32E-BCEC-9A02F89B96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081" y="2500093"/>
            <a:ext cx="5468328" cy="39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1586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3C9D1-0061-20CA-A274-BE6CED573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0D7B25-311D-5B25-E894-FD7E17BDE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يتقاسم معنا إجابته؟ ماهي استراتيجية الفهم التي استعملت لتجد الإجابة؟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highlight>
                  <a:srgbClr val="FFFF00"/>
                </a:highlight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 ثم  يقدم  التغذية الراجعة المناسبة.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56880F6-6EB2-0B3E-62E3-C3439D9CC4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33BB57-F73C-6A7A-B001-A2F1ADC91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3FC302-449C-18F8-2407-42688E1296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436F4C9-E7CC-F8F7-80A3-EE70D503C0FF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15E6DA-4813-2741-FEED-0FE6A40D0A1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A8A093-5BC6-EBCB-D96B-80016D2D482C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BE1D616-AFE9-6949-8C53-A088D48E47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6037BA4E-4EEC-560A-5BAC-1A66DDDC6ECC}"/>
              </a:ext>
            </a:extLst>
          </p:cNvPr>
          <p:cNvSpPr txBox="1"/>
          <p:nvPr/>
        </p:nvSpPr>
        <p:spPr>
          <a:xfrm>
            <a:off x="4173472" y="3123147"/>
            <a:ext cx="420077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نَعَمْ، أُوافِقُ عَلى هَذا ٱللَّقَبِ.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4E10F4-8800-324B-8E0A-0D0FD1C96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129" y="1458271"/>
            <a:ext cx="6445017" cy="783123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6FB1AF60-E1C0-185A-6CD0-9FC43CECB299}"/>
              </a:ext>
            </a:extLst>
          </p:cNvPr>
          <p:cNvSpPr txBox="1"/>
          <p:nvPr/>
        </p:nvSpPr>
        <p:spPr>
          <a:xfrm>
            <a:off x="241874" y="4072389"/>
            <a:ext cx="8173526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 ٱلْأَرْضَ مِثْلُ ٱلْأُمِّ، تُعْطينا كُلَّ ما نَحْتاجُهُ لِنَعيشَ، مِثْلَ ٱلْماءِ وَٱلْهَواءِ </a:t>
            </a:r>
            <a:r>
              <a:rPr lang="ar-M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وَٱلْغِذاءِ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وَتُوَفِّرُ لَنا مَكاناً آمِناً نَحْيا فيهِ.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52480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5" grpId="0" build="allAtOnce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461FB-6417-8117-CC5C-0733C8367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1E7D4B-B968-9680-8F2B-6A0A424A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أجيبوا عن الأسئلة التالية من الصفحة 159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32B47D-1E5D-DE8D-F740-ED28398B09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D81458-534B-A4F2-D87B-765D72520A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B55833-8997-6126-7A19-5F22A496FB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134655-6FFE-4B54-6F51-F79E401002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1A19AE2-D1CC-0F99-7A1C-56B8A98C8639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EE06A9-7CEB-78D2-D417-0830B2578394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096855-054D-151F-E258-E5723576E9D8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97983F-3C5B-8031-5C4F-C418FC7576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37" y="1410677"/>
            <a:ext cx="3551378" cy="544732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F7CCE7C-FE6B-3C34-E404-8818CFD21E57}"/>
              </a:ext>
            </a:extLst>
          </p:cNvPr>
          <p:cNvSpPr/>
          <p:nvPr/>
        </p:nvSpPr>
        <p:spPr>
          <a:xfrm>
            <a:off x="3334215" y="4342820"/>
            <a:ext cx="3111372" cy="1839959"/>
          </a:xfrm>
          <a:prstGeom prst="roundRect">
            <a:avLst>
              <a:gd name="adj" fmla="val 500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531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6BF6E-4C5B-F23F-B1EC-B5939BEC3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9F0FB1-53BD-84F5-F443-5EE025B6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أضبط بالشكل الجملة التالية من النص.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223A00-F8B5-165D-7AD8-270582D05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BE40BA-4D08-0CDA-F525-139AC7372C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A54E1B4-9DB7-95B7-F5AA-D485D0D72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A7AB1EC-32D3-4B80-8E53-B6E1108037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7DAA0C3-A423-AFB1-883B-868F96F0F88D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016071-AC51-34C9-71AE-4D8C54175324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EB0461-5958-A23C-17F0-575566266896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5549D4-DD49-5AFE-B721-E4F8DEBB7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9160" y="1544970"/>
            <a:ext cx="5123504" cy="7744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E36602-290A-9E29-433F-71C62F32B6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553" y="5075649"/>
            <a:ext cx="7396893" cy="12005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633485-2971-A691-0E0B-407B937451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6735" y="2324131"/>
            <a:ext cx="4018324" cy="2881140"/>
          </a:xfrm>
          <a:prstGeom prst="rect">
            <a:avLst/>
          </a:prstGeom>
        </p:spPr>
      </p:pic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5D066D5-5442-9DB6-693F-DB0BBFA56872}"/>
              </a:ext>
            </a:extLst>
          </p:cNvPr>
          <p:cNvSpPr/>
          <p:nvPr/>
        </p:nvSpPr>
        <p:spPr>
          <a:xfrm>
            <a:off x="2486722" y="2319452"/>
            <a:ext cx="3946213" cy="468352"/>
          </a:xfrm>
          <a:custGeom>
            <a:avLst/>
            <a:gdLst>
              <a:gd name="csX0" fmla="*/ 0 w 3946213"/>
              <a:gd name="csY0" fmla="*/ 0 h 468352"/>
              <a:gd name="csX1" fmla="*/ 3914078 w 3946213"/>
              <a:gd name="csY1" fmla="*/ 0 h 468352"/>
              <a:gd name="csX2" fmla="*/ 3914078 w 3946213"/>
              <a:gd name="csY2" fmla="*/ 286671 h 468352"/>
              <a:gd name="csX3" fmla="*/ 3946213 w 3946213"/>
              <a:gd name="csY3" fmla="*/ 286671 h 468352"/>
              <a:gd name="csX4" fmla="*/ 3946213 w 3946213"/>
              <a:gd name="csY4" fmla="*/ 468352 h 468352"/>
              <a:gd name="csX5" fmla="*/ 3557238 w 3946213"/>
              <a:gd name="csY5" fmla="*/ 468352 h 468352"/>
              <a:gd name="csX6" fmla="*/ 3557238 w 3946213"/>
              <a:gd name="csY6" fmla="*/ 323386 h 468352"/>
              <a:gd name="csX7" fmla="*/ 0 w 3946213"/>
              <a:gd name="csY7" fmla="*/ 323386 h 4683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946213" h="468352">
                <a:moveTo>
                  <a:pt x="0" y="0"/>
                </a:moveTo>
                <a:lnTo>
                  <a:pt x="3914078" y="0"/>
                </a:lnTo>
                <a:lnTo>
                  <a:pt x="3914078" y="286671"/>
                </a:lnTo>
                <a:lnTo>
                  <a:pt x="3946213" y="286671"/>
                </a:lnTo>
                <a:lnTo>
                  <a:pt x="3946213" y="468352"/>
                </a:lnTo>
                <a:lnTo>
                  <a:pt x="3557238" y="468352"/>
                </a:lnTo>
                <a:lnTo>
                  <a:pt x="3557238" y="323386"/>
                </a:lnTo>
                <a:lnTo>
                  <a:pt x="0" y="323386"/>
                </a:lnTo>
                <a:close/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688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6B691-8322-7ADD-E774-90F938CF8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A3F23CA-E6D5-D617-CDEB-E732035460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5F693F9-3387-BDD7-06DE-9F444A5F60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DF0F3B-BFA3-F956-2157-A7572E4874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D526666-0877-31A2-F33A-3DE5E5DCF206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957B26-6B96-155A-E530-91DB53136D3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B851011-582F-B806-25AB-380819339446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1B2276-9B58-FDC5-6C22-8453480C19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9160" y="1544970"/>
            <a:ext cx="5123504" cy="7744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4ADB9B-85A3-8186-E908-0F0E9A0EF0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553" y="5075649"/>
            <a:ext cx="7396893" cy="12005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B477C3-1377-5E17-3487-D4E5CB30C9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6735" y="2324131"/>
            <a:ext cx="4018324" cy="2881140"/>
          </a:xfrm>
          <a:prstGeom prst="rect">
            <a:avLst/>
          </a:prstGeom>
        </p:spPr>
      </p:pic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9F855431-D0B9-73FA-788C-E91914C8A72F}"/>
              </a:ext>
            </a:extLst>
          </p:cNvPr>
          <p:cNvSpPr/>
          <p:nvPr/>
        </p:nvSpPr>
        <p:spPr>
          <a:xfrm>
            <a:off x="2486722" y="2319452"/>
            <a:ext cx="3946213" cy="468352"/>
          </a:xfrm>
          <a:custGeom>
            <a:avLst/>
            <a:gdLst>
              <a:gd name="csX0" fmla="*/ 0 w 3946213"/>
              <a:gd name="csY0" fmla="*/ 0 h 468352"/>
              <a:gd name="csX1" fmla="*/ 3914078 w 3946213"/>
              <a:gd name="csY1" fmla="*/ 0 h 468352"/>
              <a:gd name="csX2" fmla="*/ 3914078 w 3946213"/>
              <a:gd name="csY2" fmla="*/ 286671 h 468352"/>
              <a:gd name="csX3" fmla="*/ 3946213 w 3946213"/>
              <a:gd name="csY3" fmla="*/ 286671 h 468352"/>
              <a:gd name="csX4" fmla="*/ 3946213 w 3946213"/>
              <a:gd name="csY4" fmla="*/ 468352 h 468352"/>
              <a:gd name="csX5" fmla="*/ 3557238 w 3946213"/>
              <a:gd name="csY5" fmla="*/ 468352 h 468352"/>
              <a:gd name="csX6" fmla="*/ 3557238 w 3946213"/>
              <a:gd name="csY6" fmla="*/ 323386 h 468352"/>
              <a:gd name="csX7" fmla="*/ 0 w 3946213"/>
              <a:gd name="csY7" fmla="*/ 323386 h 4683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946213" h="468352">
                <a:moveTo>
                  <a:pt x="0" y="0"/>
                </a:moveTo>
                <a:lnTo>
                  <a:pt x="3914078" y="0"/>
                </a:lnTo>
                <a:lnTo>
                  <a:pt x="3914078" y="286671"/>
                </a:lnTo>
                <a:lnTo>
                  <a:pt x="3946213" y="286671"/>
                </a:lnTo>
                <a:lnTo>
                  <a:pt x="3946213" y="468352"/>
                </a:lnTo>
                <a:lnTo>
                  <a:pt x="3557238" y="468352"/>
                </a:lnTo>
                <a:lnTo>
                  <a:pt x="3557238" y="323386"/>
                </a:lnTo>
                <a:lnTo>
                  <a:pt x="0" y="323386"/>
                </a:lnTo>
                <a:close/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0CE55686-2079-6FF2-301E-C3FB2D218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AE728C3-2D7A-3CAE-5DEA-1ABD058F71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12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4480B-CE40-406E-7B30-B77DAD1F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710CF5D-E3F6-9AE1-D11B-008C4DD2F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أصوغ اسم المفعول انطلاقا من الأفعال المكتوبة بين قوسين.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630406-C759-9AB3-91AE-4D665C7BA1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938D37-D478-3C98-A3B6-D6DD9A4B44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1C5BE9D-EBF6-F474-2671-FD1AD62A19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90E28EE-42AD-FEA4-BC56-0463C831E6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A33AA10-FAE4-D55D-89E5-16067A8C1635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FCC78E-B39E-DE03-BED4-D65D66802F82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DB5B4F-662C-C73B-A57D-41A5913FEA48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6EDDE0-ADA9-8A93-A1D1-684BFF66E9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696" y="1584000"/>
            <a:ext cx="6873836" cy="6553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F79194-526B-84D5-2409-1A5133331C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4534" y="2909580"/>
            <a:ext cx="3643887" cy="6553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C196EB-397F-BE52-7CDE-3655EA9F21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1703" y="4220333"/>
            <a:ext cx="3866718" cy="6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12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7238-2FB2-93A3-364D-A173288C9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CC6BC6EB-C7BD-C022-1FC6-31A487BDFA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253F5D2-E70C-A899-A75B-96199700D7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F7CB80-5825-FB99-38AB-C1D8240FFB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926F6DC-AEAC-01AE-99D7-D82C9972F245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C0EA6E-1C4D-605C-A851-A77426B5258F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8935B7-E934-A9EB-44D9-EF9F9E94B308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01620548-B950-8B73-D70A-031B4ADB2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 ثم  يقدم  التغذية الراجعة المناسبة.</a:t>
            </a:r>
            <a:endParaRPr lang="fr-FR" sz="2400" dirty="0"/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89CD447-0F0D-CDEE-B3E5-0BBE62712C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DAB5C9-B564-065B-47AB-746A1A8E3A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696" y="1584000"/>
            <a:ext cx="6873836" cy="6553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9FDA00-0E1E-C876-29FE-A65493AF58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4534" y="2909580"/>
            <a:ext cx="3643887" cy="6553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14CA05-2D08-3ED0-DB84-4BC7F53460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1703" y="4220333"/>
            <a:ext cx="3866718" cy="655376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578BE487-34B9-507B-4E4E-7BF18C35CA6A}"/>
              </a:ext>
            </a:extLst>
          </p:cNvPr>
          <p:cNvSpPr txBox="1"/>
          <p:nvPr/>
        </p:nvSpPr>
        <p:spPr>
          <a:xfrm>
            <a:off x="648510" y="2975085"/>
            <a:ext cx="444165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اَلْأَرْضُ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مَحْمِيَّةٌ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بِغِلافٍ جَوِّيٍّ.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2B340F2-813E-17C3-58DA-2997F8F0E31B}"/>
              </a:ext>
            </a:extLst>
          </p:cNvPr>
          <p:cNvSpPr txBox="1"/>
          <p:nvPr/>
        </p:nvSpPr>
        <p:spPr>
          <a:xfrm>
            <a:off x="271506" y="4264003"/>
            <a:ext cx="4775408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مَحْفوظٌ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مُحيطاتِ ٱلْأَرْضِ.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5705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16" grpId="0" build="allAtOnce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0DBDD-5241-DCB2-DD2D-DD4AFA84A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A23A609-BD1B-F95A-FB2C-BF8987946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أكتب الجمل موظفا الناسخ الفعلي المناسب.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FCB117-4363-8B42-F9D4-7C15C6CF8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5DB2E0-0836-5527-15FA-1679AE5A68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EF190DC-B836-C129-4986-FD83094E4D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7EA4D3-9666-8DFF-4FD8-7C16C56D5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04A1115-FBB4-D0CE-7976-238DAB5D12B0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146114-FFA0-CB2E-7926-13F8BE5A57BF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A755E0-E9B0-2C56-9F5C-91A9C213C4D6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C59814-C8EA-EAE8-AF5F-B6F1FD84E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027" y="1500186"/>
            <a:ext cx="6407221" cy="7300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EE4B69-0F02-4492-9A51-5BFFE1D8E6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7406" y="2834588"/>
            <a:ext cx="5241438" cy="7300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99FCCA-D4FC-0782-4DFE-CB00C8FA85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8009" y="4228443"/>
            <a:ext cx="4427753" cy="73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36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FD38E-FD7B-6BCE-2E16-E8870C931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C1C543B3-986B-EEE0-0860-5F53F9DEC4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8EB1C-A067-8891-DDD3-A948FC8D07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C7536EA-08A2-13D3-7064-6530B8A471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C0F7B4-5C0A-5730-99F7-DFDF60DC9B8C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E66BE7-1477-1092-77BB-78124A9FAEEA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E3322F-70BC-14CA-80F5-38DBAC20B614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CAAEE662-DD65-5406-287A-56EA0D4B0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 ثم  يقدم  التغذية الراجعة المناسبة.</a:t>
            </a:r>
            <a:endParaRPr lang="fr-FR" sz="2400" dirty="0"/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3EFD2D0-E2E2-A114-4B2D-F628988746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2C1FC2C5-7336-BE34-605A-30904FD9BE82}"/>
              </a:ext>
            </a:extLst>
          </p:cNvPr>
          <p:cNvSpPr txBox="1"/>
          <p:nvPr/>
        </p:nvSpPr>
        <p:spPr>
          <a:xfrm>
            <a:off x="2607754" y="3655766"/>
            <a:ext cx="621649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ٱلْما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ءَ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ٱلْعَذْبَ مُتَوَفِّ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 عَلى سَطْحِ ٱلْأَرْضِ.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6BD6A39-9B36-FC8B-9093-F0CCF0830D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027" y="1500186"/>
            <a:ext cx="6407221" cy="7300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8A8CB0-FDFF-276C-3AD6-CD7EA5FA4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7406" y="2834588"/>
            <a:ext cx="5241438" cy="73005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0B8BBE-F135-54E4-653D-2D4915AB5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8009" y="4228443"/>
            <a:ext cx="4427753" cy="730058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2A3DA10E-5E2B-F317-CDF5-74A5629169C7}"/>
              </a:ext>
            </a:extLst>
          </p:cNvPr>
          <p:cNvSpPr txBox="1"/>
          <p:nvPr/>
        </p:nvSpPr>
        <p:spPr>
          <a:xfrm>
            <a:off x="2607754" y="5024706"/>
            <a:ext cx="621649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</a:t>
            </a:r>
            <a:r>
              <a:rPr lang="ar-M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ءُ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مُلَوَّث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اً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بَعْضِ ٱلْمَناطِقِ.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18801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5" grpId="0" build="allAtOnce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اَلْصَّرْفُ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ٱلتَّحْويلُ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– اَلْإِنْتاجُ ٱلْكِتابِيُّ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</a:t>
            </a:r>
            <a:r>
              <a:rPr kumimoji="0" lang="ar-MA" sz="24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عَلى قِراءَةِ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وَ فَهْمِ نَصٍّ وَ الْإِجابَةِ عَنْ أَسْئِلَةِ ٱلْفَهْمِ.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D74204-F747-8D59-7973-3424795E0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23181E-280D-D0B1-3FEA-A5DFBE7DAF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65D241-12C5-2C74-52B3-0162B5FAD8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7028D9-1085-BFE9-1CB1-31313AE61916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CD6A64-0107-0570-8CFC-45C676CD4E7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63CB0-F0FB-CA6E-5690-5674885FC318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138" y="1111178"/>
            <a:ext cx="8163098" cy="459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373A9DE-515D-4C5F-81D3-4F6F45012F5E}">
  <we:reference id="WA200007130" version="1.0.0.1" store="Omex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21123</TotalTime>
  <Words>2528</Words>
  <Application>Microsoft Office PowerPoint</Application>
  <PresentationFormat>Affichage à l'écran (4:3)</PresentationFormat>
  <Paragraphs>394</Paragraphs>
  <Slides>74</Slides>
  <Notes>51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31</vt:i4>
      </vt:variant>
      <vt:variant>
        <vt:lpstr>Titres des diapositives</vt:lpstr>
      </vt:variant>
      <vt:variant>
        <vt:i4>74</vt:i4>
      </vt:variant>
    </vt:vector>
  </HeadingPairs>
  <TitlesOfParts>
    <vt:vector size="117" baseType="lpstr">
      <vt:lpstr>Arial Rounded MT Bold</vt:lpstr>
      <vt:lpstr>Arial</vt:lpstr>
      <vt:lpstr>Dosis</vt:lpstr>
      <vt:lpstr>Calibri</vt:lpstr>
      <vt:lpstr>Wingdings</vt:lpstr>
      <vt:lpstr>Dosis Medium</vt:lpstr>
      <vt:lpstr>Dosis SemiBold</vt:lpstr>
      <vt:lpstr>Modern Love</vt:lpstr>
      <vt:lpstr>Microsoft Uighur</vt:lpstr>
      <vt:lpstr>Noto Sans Symbols</vt:lpstr>
      <vt:lpstr>Calibri Light</vt:lpstr>
      <vt:lpstr>Dosis ExtraBold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1_Env-Enseignant</vt:lpstr>
      <vt:lpstr>5_Env-Apprenant_Tmplt</vt:lpstr>
      <vt:lpstr>2_Env-Enseignant</vt:lpstr>
      <vt:lpstr>3_01- نشاط اعتيادي</vt:lpstr>
      <vt:lpstr>1_اختتام الحصة</vt:lpstr>
      <vt:lpstr>1_03- استماع وتحدث</vt:lpstr>
      <vt:lpstr>4_Env-Enseignant</vt:lpstr>
      <vt:lpstr>5_Env-Enseignant</vt:lpstr>
      <vt:lpstr>6_Env-Enseignant</vt:lpstr>
      <vt:lpstr>Thème Office</vt:lpstr>
      <vt:lpstr>2_Env-Apprenant_Tmplt</vt:lpstr>
      <vt:lpstr>5_01- نشاط اعتيادي</vt:lpstr>
      <vt:lpstr>Présentation PowerPoint</vt:lpstr>
      <vt:lpstr>Présentation PowerPoint</vt:lpstr>
      <vt:lpstr>Présentation PowerPoint</vt:lpstr>
      <vt:lpstr>تنظيم حصص الأسبوع</vt:lpstr>
      <vt:lpstr>Présentation PowerPoint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نص : يوميات حارس الزمن.درسنا فقراته في الأيام السابقة. وسأطرح عليكم أسئلة حوله. -يوجه الأستاذ المتعلمين إلى النص بالكراسة ص181</vt:lpstr>
      <vt:lpstr>من يقرأ؟ يمر تلميذان للقراءة. </vt:lpstr>
      <vt:lpstr>من يقرأ؟ يمر تلميذان للقراءة</vt:lpstr>
      <vt:lpstr>من يقرأ؟ يمر تلميذان للقراءة</vt:lpstr>
      <vt:lpstr>على ألواحكم؛ أجيبوا عن السؤال التالي:أَيْنَ يَعيشُ عَمّي إِدْريسُ؟</vt:lpstr>
      <vt:lpstr>من يتقاسم معنا إجابته؟ كيف تمكنت من إيجاد الجواب؟    ماهي الاستراتيجية التي استعملت؟</vt:lpstr>
      <vt:lpstr> انتبهوا للتصحيح:يَعيشُ عَمّي إِدْريسُ في مَدينَةِ فاسَ ٱلْعَتيقَةِ.</vt:lpstr>
      <vt:lpstr>اُذْكُرْ ثَلاثَةً مِن ٱلْحِرَفِيّينَ ٱلَّذينَ يُحَيّيهِمْ عَمّي إِدْريسُ.</vt:lpstr>
      <vt:lpstr>من يتقاسم معنا إجابته؟ كيف تمكنت من إيجاد الجواب؟    ماهي الاستراتيجية التي استعملت؟</vt:lpstr>
      <vt:lpstr> انتبهوا للتصحيح:يُحَيّي عَمّي إِدْريسُ ٱلنَّحّاسَ، وَٱلصَّبّاغَ، وَٱلنَّسّاجَ. </vt:lpstr>
      <vt:lpstr>ماذا يَفْعَلُ عَمّي إِدْريسُ عِنْدَما يَحِلُّ ٱلْمَساءُ؟</vt:lpstr>
      <vt:lpstr>من يتقاسم معنا إجابته؟ كيف تمكنت من إيجاد الجواب؟    ماهي الاستراتيجية التي استعملت؟</vt:lpstr>
      <vt:lpstr> انتبهوا للتصحيح:يَجْلِسُ في فِناءِ دارِهِ ٱلْقَديمِ، وَيَشْرَبُ ٱلشّايَ بِٱلنَّعْناعِ، وَيَسْتَمِعُ إِلى أَصْواتِ ٱلْمَدينَةِ.</vt:lpstr>
      <vt:lpstr>هَلْ عَمّي إِدْريسُ رَجُلٌ نَشيطٌ أَمْ كَسولٌ؟ كَيْفَ عَرَفْتَ ذَلِكَ مِن ٱلنَّصِّ؟</vt:lpstr>
      <vt:lpstr>من يتقاسم معنا إجابته؟ كيف تمكنت من إيجاد الجواب؟    ماهي الاستراتيجية التي استعملت؟</vt:lpstr>
      <vt:lpstr> انتبهوا للتصحيح:هُوَ رَجُلٌ نَشيطٌ، وَٱلدَّليلُ أَنَّهُ يَصْعَدُ ٱلسَّلالِمَ ٱلْحَجَرِيَّةَ كُلَّ صَباحٍ باكِرٍ لِيَتَفَقَّدَ ٱلسّاعَةَ ٱلْمائِيَّةَ.</vt:lpstr>
      <vt:lpstr>«نَحْنُ نَعيشُ فِي مُتْحَفٍ حَيّ»... هَلْ مَدينَةُ فاسَ مُتْحَفٌ حَقيقِيٌّ تُقْطَعُ لَهُ ٱلتَّذاكِرُ؟</vt:lpstr>
      <vt:lpstr>من يتقاسم معنا إجابته؟ كيف تمكنت من إيجاد الجواب؟    ماهي الاستراتيجية التي استعملت؟</vt:lpstr>
      <vt:lpstr> انتبهوا للتصحيح:لا، لَكِنَّ عَمّي إِدْريسَ شَبَّهَها بِٱلْمُتْحَفِ لِكَثْرَةِ مَآثِرِها ٱلتّاريخِيَّةِ، وَأَصالَةِ مَعالِمِها ٱلَّتي تَرْوي تاريخاً عَريقاً يَتَنَفَّسُ في كُلِّ خَطْوَةٍ.</vt:lpstr>
      <vt:lpstr>لِماذا ٱعْتَبَرَ عَمّي إِدْريسُ نَفْسَهُ وَأَهْلَ مَدينَتِهِ «حُرّاسَ ٱلتّاريخِ وَأُمَناءَ ٱلذّاكِرَةِ»؟</vt:lpstr>
      <vt:lpstr>من يتقاسم معنا إجابته؟ كيف تمكنت من إيجاد الجواب؟    ماهي الاستراتيجية التي استعملت؟</vt:lpstr>
      <vt:lpstr> انتبهوا للتصحيح:لا، لَكِنَّ عَمّي إِدْريسَ شَبَّهَها بِٱلْمُتْحَفِ لِكَثْرَةِ مَآثِرِها ٱلتّاريخِيَّةِ، وَأَصالَةِ مَعالِمِها ٱلَّتي تَرْوي تاريخاً عَريقاً يَتَنَفَّسُ في كُلِّ خَطْوَةٍ.</vt:lpstr>
      <vt:lpstr>ما هُوَ ٱلشَّيْءُ ٱلْمُشْتَرَكُ بَيْنَ ٱلنَّحّاسِ وَٱلصَّبّاغِ وَٱلنَّسّاجِ في ٱلنَّصِّ؟</vt:lpstr>
      <vt:lpstr>من يتقاسم معنا إجابته؟ كيف تمكنت من إيجاد الجواب؟    ماهي الاستراتيجية التي استعملت؟</vt:lpstr>
      <vt:lpstr> انتبهوا للتصحيح:اَلشَّيْءُ ٱلْمُشْتَرَكُ هُوَ أَنَّهُمْ جَميعاً حِرَفِيّونَ يَصْنَعونَ أَشْياءَ جَميلَةً بِأَيْديهِمْ، وَيُحافِظونَ عَلى طَريقَةِ أَجْدادِهِمْ.</vt:lpstr>
      <vt:lpstr>في رَأْيِكَ، ماذا سَيَحْدُثُ لَوْ لَمْ يَهْتَمَّ عَمّي إِدْريسُ وَٱلْحِرَفِيّونَ بِمَدينَتِهِمْ؟</vt:lpstr>
      <vt:lpstr>من يتقاسم معنا إجابته؟ كيف تمكنت من إيجاد الجواب؟    ماهي الاستراتيجية التي استعملت؟</vt:lpstr>
      <vt:lpstr> انتبهوا للتصحيح:لَوْ لَمْ يَهْتَمّوا بِها، لَضاعَتْ حِرَفُ ٱلْأَجْدادِ، وَتَوَقَّفَتِ ٱلسّاعَةُ ٱلْمائِيَّةُ، وَنَسِيَ ٱلنّاسُ تاريخَ ٱلْمَدينَةِ.</vt:lpstr>
      <vt:lpstr>ما رَأْيُكَ في ٱلْمِهْنَةِ ٱلَّتي يَقـومُ بِهـا عَمّي إِدْريـسُ؟</vt:lpstr>
      <vt:lpstr>من يتقاسم معنا إجابته؟ كيف تمكنت من إيجاد الجواب؟    ماهي الاستراتيجية التي استعملت؟</vt:lpstr>
      <vt:lpstr> انتبهوا للتصحيح:أَرى أَنَّهـا مِهْنَةٌ عَظيـمَةٌ، لِأَنَّهُ يَحْرُسُ آلَةً تـاريـخِيَّةً قَديـمَةً وَيُحـافِظُ عَلَيْهـا مِنَ ٱلضَّيـاعِ.</vt:lpstr>
      <vt:lpstr>لَوْ خُيِّرْتَ أَنْ تَزورَ مَكـاناً في مَديـنَةِ فـاسَ كَمـا جـاءَ في ٱلنَّصِّ، فَأَيَّ مَكـانٍ سَتَخْتـارُ؟ وَلِمـاذا؟</vt:lpstr>
      <vt:lpstr>من يتقاسم معنا إجابته؟ كيف تمكنت من إيجاد الجواب؟    ماهي الاستراتيجية التي استعملت؟</vt:lpstr>
      <vt:lpstr> انتبهوا للتصحيح:سَأَخْتـارُ زِيـارَةَ جـامِعِ ٱلْقَرَوِيّيـنَ لِأُشـاهِدَ ٱلسّاعَةَ ٱلْمـائِيَّةَ ٱلْعَجيـبَةَ ٱلَّتي يَحْرُسُهـا عَمّي إِدْريـسُ.</vt:lpstr>
      <vt:lpstr>شكل و فهم</vt:lpstr>
      <vt:lpstr>خذوا كراساتكم على الصفحة رقم 158 </vt:lpstr>
      <vt:lpstr>اقرؤوا النص التالي قراءة هامسة مع احترام قواعد الوقف والوصل.  سأمر بين الصفوف لمراقبة قراءاتكم.</vt:lpstr>
      <vt:lpstr>حاولوا تجميع أكبر  قدر من المعلومات ، سأطرح عليكم بعدها مجموعة من الأسئلة.</vt:lpstr>
      <vt:lpstr>خذوا كراساتكم على الصفحة   رقم  158 و أنجزوا بشكل فردي عن الأسئلة الأربعة الأولى:</vt:lpstr>
      <vt:lpstr>نصحح التمرين الأول:أستخرج من النص أربع كلمات تنتمي إلى شبكة كلمة الطبيعة.</vt:lpstr>
      <vt:lpstr>نصحح. من يتقاسم معنا إجابته.     ماهي الاستراتيجية التي استعملت لتجد الجواب؟</vt:lpstr>
      <vt:lpstr>نصحح التمرين الثاني:ما مرادف كلمة " فَريدٌ"؟</vt:lpstr>
      <vt:lpstr>نصحح. من يتقاسم معنا إجابته.     ماهي الاستراتيجية التي استعملت لتجد الجواب؟</vt:lpstr>
      <vt:lpstr>نصحح التمرين الثالث:أضع علامة (*) أمام الجواب الصحيح:</vt:lpstr>
      <vt:lpstr>نصحح. من يتقاسم معنا إجابته.     ماهي الاستراتيجية التي استعملت لتجد الجواب؟</vt:lpstr>
      <vt:lpstr>بمفردكم أجيبوا عن الأسئلة التالية من الصفحة 159</vt:lpstr>
      <vt:lpstr>السؤال الأول:ما علاقة وجود الأكسجين بالحياة على الأرض؟ </vt:lpstr>
      <vt:lpstr>انتبهوا للتصحيح: من يتقاسم معنا إجابته؟ ماهي استراتيجية الفهم التي استعملت لتجد الإجابة؟ -يضغط الأستاذ على زر جهاز التحكم لتظهر الإجابة  ثم  يقدم  التغذية الراجعة المناسبة.</vt:lpstr>
      <vt:lpstr>السؤال الثاني:ما الذي يميز الأرض عن باقي الكواكب؟</vt:lpstr>
      <vt:lpstr>انتبهوا للتصحيح: من يتقاسم معنا إجابته؟ ماهي استراتيجية الفهم التي استعملت لتجد الإجابة؟ -يضغط الأستاذ على زر جهاز التحكم لتظهر الإجابة  ثم  يقدم  التغذية الراجعة المناسبة.</vt:lpstr>
      <vt:lpstr>السؤال الثالث:هل توافق على لقب "أمنا الأرض" ؟ علل جوابك.</vt:lpstr>
      <vt:lpstr>انتبهوا للتصحيح: من يتقاسم معنا إجابته؟ ماهي استراتيجية الفهم التي استعملت لتجد الإجابة؟ -يضغط الأستاذ على زر جهاز التحكم لتظهر الإجابة  ثم  يقدم  التغذية الراجعة المناسبة.</vt:lpstr>
      <vt:lpstr>بمفردكم أجيبوا عن الأسئلة التالية من الصفحة 159</vt:lpstr>
      <vt:lpstr>السؤال الأول: أضبط بالشكل الجملة التالية من النص.</vt:lpstr>
      <vt:lpstr>انتبهوا للتصحيح  -ينقل الأستاذ الجمل على السبورة الجانبية ويعمل على نمذجة شكلها.</vt:lpstr>
      <vt:lpstr>السؤال الثاني: أصوغ اسم المفعول انطلاقا من الأفعال المكتوبة بين قوسين.</vt:lpstr>
      <vt:lpstr>انتبهوا للتصحيح  -يضغط الأستاذ على زر جهاز التحكم لتظهر الإجابة  ثم  يقدم  التغذية الراجعة المناسبة.</vt:lpstr>
      <vt:lpstr>السؤال الثالث: أكتب الجمل موظفا الناسخ الفعلي المناسب.</vt:lpstr>
      <vt:lpstr>انتبهوا للتصحيح  -يضغط الأستاذ على زر جهاز التحكم لتظهر الإجابة  ثم  يقدم  التغذية الراجعة المناسبة.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315</cp:revision>
  <dcterms:created xsi:type="dcterms:W3CDTF">2023-09-20T21:35:22Z</dcterms:created>
  <dcterms:modified xsi:type="dcterms:W3CDTF">2026-05-24T13:14:46Z</dcterms:modified>
</cp:coreProperties>
</file>