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2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2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2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2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25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7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8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9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30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31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3" r:id="rId19"/>
    <p:sldMasterId id="2147483847" r:id="rId20"/>
    <p:sldMasterId id="2147483874" r:id="rId21"/>
    <p:sldMasterId id="2147483890" r:id="rId22"/>
    <p:sldMasterId id="2147483894" r:id="rId23"/>
    <p:sldMasterId id="2147483898" r:id="rId24"/>
    <p:sldMasterId id="2147483922" r:id="rId25"/>
    <p:sldMasterId id="2147483946" r:id="rId26"/>
    <p:sldMasterId id="2147483970" r:id="rId27"/>
    <p:sldMasterId id="2147483996" r:id="rId28"/>
    <p:sldMasterId id="2147484013" r:id="rId29"/>
    <p:sldMasterId id="2147484030" r:id="rId30"/>
    <p:sldMasterId id="2147484042" r:id="rId31"/>
    <p:sldMasterId id="2147484065" r:id="rId32"/>
  </p:sldMasterIdLst>
  <p:notesMasterIdLst>
    <p:notesMasterId r:id="rId86"/>
  </p:notesMasterIdLst>
  <p:sldIdLst>
    <p:sldId id="2134806368" r:id="rId33"/>
    <p:sldId id="1029" r:id="rId34"/>
    <p:sldId id="2147482608" r:id="rId35"/>
    <p:sldId id="2147482471" r:id="rId36"/>
    <p:sldId id="2147482484" r:id="rId37"/>
    <p:sldId id="2147482488" r:id="rId38"/>
    <p:sldId id="2147482532" r:id="rId39"/>
    <p:sldId id="2147482725" r:id="rId40"/>
    <p:sldId id="2147482533" r:id="rId41"/>
    <p:sldId id="2147482611" r:id="rId42"/>
    <p:sldId id="2147482811" r:id="rId43"/>
    <p:sldId id="2147482812" r:id="rId44"/>
    <p:sldId id="2147482584" r:id="rId45"/>
    <p:sldId id="266" r:id="rId46"/>
    <p:sldId id="2147482542" r:id="rId47"/>
    <p:sldId id="2147482813" r:id="rId48"/>
    <p:sldId id="2147482814" r:id="rId49"/>
    <p:sldId id="2147482815" r:id="rId50"/>
    <p:sldId id="2147482816" r:id="rId51"/>
    <p:sldId id="2147482817" r:id="rId52"/>
    <p:sldId id="267" r:id="rId53"/>
    <p:sldId id="2147482614" r:id="rId54"/>
    <p:sldId id="2147482390" r:id="rId55"/>
    <p:sldId id="2147482492" r:id="rId56"/>
    <p:sldId id="2147482659" r:id="rId57"/>
    <p:sldId id="2147482658" r:id="rId58"/>
    <p:sldId id="2147482536" r:id="rId59"/>
    <p:sldId id="2147482561" r:id="rId60"/>
    <p:sldId id="2147482729" r:id="rId61"/>
    <p:sldId id="2147482730" r:id="rId62"/>
    <p:sldId id="2147482731" r:id="rId63"/>
    <p:sldId id="2147482732" r:id="rId64"/>
    <p:sldId id="2147482615" r:id="rId65"/>
    <p:sldId id="2134806542" r:id="rId66"/>
    <p:sldId id="2147482483" r:id="rId67"/>
    <p:sldId id="2147482632" r:id="rId68"/>
    <p:sldId id="2147482577" r:id="rId69"/>
    <p:sldId id="2147482726" r:id="rId70"/>
    <p:sldId id="2147482823" r:id="rId71"/>
    <p:sldId id="2147482829" r:id="rId72"/>
    <p:sldId id="2147482830" r:id="rId73"/>
    <p:sldId id="2147482655" r:id="rId74"/>
    <p:sldId id="2147482656" r:id="rId75"/>
    <p:sldId id="2147482831" r:id="rId76"/>
    <p:sldId id="2147482654" r:id="rId77"/>
    <p:sldId id="2147482820" r:id="rId78"/>
    <p:sldId id="2147482555" r:id="rId79"/>
    <p:sldId id="2147482636" r:id="rId80"/>
    <p:sldId id="2147482828" r:id="rId81"/>
    <p:sldId id="2147482616" r:id="rId82"/>
    <p:sldId id="2147482617" r:id="rId83"/>
    <p:sldId id="2147482618" r:id="rId84"/>
    <p:sldId id="2147482625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EF8F03"/>
    <a:srgbClr val="732DF1"/>
    <a:srgbClr val="EE8609"/>
    <a:srgbClr val="4472C4"/>
    <a:srgbClr val="DCF3F8"/>
    <a:srgbClr val="B8E7F2"/>
    <a:srgbClr val="2BB7DA"/>
    <a:srgbClr val="9BD8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2" autoAdjust="0"/>
    <p:restoredTop sz="93476" autoAdjust="0"/>
  </p:normalViewPr>
  <p:slideViewPr>
    <p:cSldViewPr snapToGrid="0">
      <p:cViewPr varScale="1">
        <p:scale>
          <a:sx n="74" d="100"/>
          <a:sy n="74" d="100"/>
        </p:scale>
        <p:origin x="1267" y="77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slide" Target="slides/slide52.xml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56" Type="http://schemas.openxmlformats.org/officeDocument/2006/relationships/slide" Target="slides/slide24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77" Type="http://schemas.openxmlformats.org/officeDocument/2006/relationships/slide" Target="slides/slide4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80" Type="http://schemas.openxmlformats.org/officeDocument/2006/relationships/slide" Target="slides/slide48.xml"/><Relationship Id="rId85" Type="http://schemas.openxmlformats.org/officeDocument/2006/relationships/slide" Target="slides/slide5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slide" Target="slides/slide27.xml"/><Relationship Id="rId67" Type="http://schemas.openxmlformats.org/officeDocument/2006/relationships/slide" Target="slides/slide3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slide" Target="slides/slide30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83" Type="http://schemas.openxmlformats.org/officeDocument/2006/relationships/slide" Target="slides/slide5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7.xml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presProps" Target="presProps.xml"/><Relationship Id="rId61" Type="http://schemas.openxmlformats.org/officeDocument/2006/relationships/slide" Target="slides/slide29.xml"/><Relationship Id="rId82" Type="http://schemas.openxmlformats.org/officeDocument/2006/relationships/slide" Target="slides/slide50.xml"/><Relationship Id="rId19" Type="http://schemas.openxmlformats.org/officeDocument/2006/relationships/slideMaster" Target="slideMasters/slideMaster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E620-92BC-F42A-5827-6BCF8E2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D89370-5A7C-050A-8D13-A87B67106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94360-EF2D-52C0-F913-2A659ABD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246C77-1280-DCF9-10F5-4D16F48A2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0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E218-776B-A5C4-FEAD-1897DE40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3BFD90-EEB8-5CE6-CFA1-6462F679F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5FEADB-691D-941C-3FF8-7B477C9EA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0DEB92-DA7E-8C3C-7CAD-61083FAD5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45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D227-14FB-90BB-406D-11A4D487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D164DA-C12C-0B98-CBA8-9308CCB08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65AB4-05CA-C2F8-0477-66D9816D1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EF9611-F2C7-3D59-2F3F-EB023DB32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353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BD028-87CE-CAD1-7AEA-7BED9DBF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799C10-C543-3999-AED7-EC19D0379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CB68FF-1C6B-169B-0C76-640ABD1E5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6F8DFF-190C-231E-0878-0DB4D9E1E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410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010E1-72F2-807D-AABA-F30B7B41F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F28320-413C-1796-500D-F6A737BA0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6B82FD-DB7D-2A2C-4392-9067B6D8A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7D3D20-630C-D3E8-463E-B9701A81B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04C8-7EC9-6D1E-AB73-D2DE1817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ABF000-5211-068A-C3B1-AC6A2B42A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78B3B6-E537-17BA-C158-7FBE15535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4A77D9-A10E-0C87-36F7-8D9ADA731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349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7580D-F168-277A-2CBF-2FD62E33C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BF03F8-0AD5-D72E-AE54-E2BEE0535A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B9BF15-541E-D12E-F547-81259CAFF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5D8942-8573-075C-B3F5-CE15CE560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392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3413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1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1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1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1.png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1.png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21.png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7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1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2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11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1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52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6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49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36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98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153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17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4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4996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1129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82950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9170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2507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4095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08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5272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1665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7912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997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48517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558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4753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3514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7048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82111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29784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762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774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47331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693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49374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95154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93083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7869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65235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55684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1281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6716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194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4716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3163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2434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744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94409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646921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980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4516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161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90817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07355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8807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35535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3790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32249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20051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109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6345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984136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80291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62228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79938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273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62907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6020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32022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95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6386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7920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58278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62235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463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8082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30558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408664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96954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66678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97336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15031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70294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99595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5521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75634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9523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991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6569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8924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70212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1350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437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64548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06239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769281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046878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495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4962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988934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35600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62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13137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5762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390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49915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41444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34422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9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295456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5406586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32931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729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5525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94813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098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758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8670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37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91810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3256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9701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532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89166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98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478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9524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523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8944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5998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34895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00514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5498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1857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68922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83883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85308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7662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89697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0164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80643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88526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2085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48555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8020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7403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2742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61348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61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80124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89793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5423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9812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85842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3435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976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04257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70193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71675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0715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35482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9794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1958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0808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84301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7819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58775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795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04253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937286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21082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91020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4488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78289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34770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7546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287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94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465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50160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74601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291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73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84519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7205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307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46475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22485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164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1604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636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25458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72616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9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619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728772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52645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24995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42422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70829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75826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38150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1664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07067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6497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96398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062260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889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11272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5306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75661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29818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66605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41378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7978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61233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74579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6462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20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496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549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9734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5509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99239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278570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0023672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332471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84643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45394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7433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89074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28654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231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9659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4281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747818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6401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0105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144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31168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7924610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05850851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7780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74038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71767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198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15525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31329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47319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47920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839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02545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934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99080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061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4296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3521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09538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3071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603377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68056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86749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3608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91116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792468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454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03449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40462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0847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16038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02576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182229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223683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08945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749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92090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992459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34775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3114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8831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544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808698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5180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352838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58705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892767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0174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74638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792513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966450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524204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823545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4094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06584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64554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73334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99466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213105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380061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89265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91628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51065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122263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250239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838194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08374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8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8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9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0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30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image" Target="../media/image33.jpg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theme" Target="../theme/theme24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8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25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1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17" Type="http://schemas.openxmlformats.org/officeDocument/2006/relationships/slideLayout" Target="../slideLayouts/slideLayout218.xml"/><Relationship Id="rId25" Type="http://schemas.openxmlformats.org/officeDocument/2006/relationships/image" Target="../media/image18.bin"/><Relationship Id="rId2" Type="http://schemas.openxmlformats.org/officeDocument/2006/relationships/slideLayout" Target="../slideLayouts/slideLayout203.xml"/><Relationship Id="rId16" Type="http://schemas.openxmlformats.org/officeDocument/2006/relationships/slideLayout" Target="../slideLayouts/slideLayout217.xml"/><Relationship Id="rId20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24" Type="http://schemas.openxmlformats.org/officeDocument/2006/relationships/theme" Target="../theme/theme26.xml"/><Relationship Id="rId5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16.xml"/><Relationship Id="rId23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1.xml"/><Relationship Id="rId19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Relationship Id="rId22" Type="http://schemas.openxmlformats.org/officeDocument/2006/relationships/slideLayout" Target="../slideLayouts/slideLayout22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theme" Target="../theme/theme27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image" Target="../media/image18.bin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18" Type="http://schemas.openxmlformats.org/officeDocument/2006/relationships/image" Target="../media/image35.jpeg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theme" Target="../theme/theme29.xml"/><Relationship Id="rId2" Type="http://schemas.openxmlformats.org/officeDocument/2006/relationships/slideLayout" Target="../slideLayouts/slideLayout267.xml"/><Relationship Id="rId16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33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slideLayout" Target="../slideLayouts/slideLayout327.xml"/><Relationship Id="rId18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17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16.xml"/><Relationship Id="rId16" Type="http://schemas.openxmlformats.org/officeDocument/2006/relationships/slideLayout" Target="../slideLayouts/slideLayout330.xml"/><Relationship Id="rId20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24" Type="http://schemas.openxmlformats.org/officeDocument/2006/relationships/image" Target="../media/image18.bin"/><Relationship Id="rId5" Type="http://schemas.openxmlformats.org/officeDocument/2006/relationships/slideLayout" Target="../slideLayouts/slideLayout319.xml"/><Relationship Id="rId15" Type="http://schemas.openxmlformats.org/officeDocument/2006/relationships/slideLayout" Target="../slideLayouts/slideLayout329.xml"/><Relationship Id="rId23" Type="http://schemas.openxmlformats.org/officeDocument/2006/relationships/theme" Target="../theme/theme32.xml"/><Relationship Id="rId10" Type="http://schemas.openxmlformats.org/officeDocument/2006/relationships/slideLayout" Target="../slideLayouts/slideLayout324.xml"/><Relationship Id="rId19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Relationship Id="rId14" Type="http://schemas.openxmlformats.org/officeDocument/2006/relationships/slideLayout" Target="../slideLayouts/slideLayout328.xml"/><Relationship Id="rId22" Type="http://schemas.openxmlformats.org/officeDocument/2006/relationships/slideLayout" Target="../slideLayouts/slideLayout3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85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29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0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1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81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17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9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9412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84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53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3967" r:id="rId21"/>
    <p:sldLayoutId id="2147483968" r:id="rId22"/>
    <p:sldLayoutId id="214748396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27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8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59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51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741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  <p:sldLayoutId id="2147484059" r:id="rId16"/>
    <p:sldLayoutId id="2147484060" r:id="rId17"/>
    <p:sldLayoutId id="2147484061" r:id="rId18"/>
    <p:sldLayoutId id="2147484062" r:id="rId19"/>
    <p:sldLayoutId id="2147484063" r:id="rId20"/>
    <p:sldLayoutId id="2147484064" r:id="rId21"/>
    <p:sldLayoutId id="214748408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36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8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8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image" Target="../media/image5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1.png"/><Relationship Id="rId5" Type="http://schemas.openxmlformats.org/officeDocument/2006/relationships/image" Target="../media/image47.gif"/><Relationship Id="rId10" Type="http://schemas.openxmlformats.org/officeDocument/2006/relationships/image" Target="../media/image56.png"/><Relationship Id="rId4" Type="http://schemas.openxmlformats.org/officeDocument/2006/relationships/image" Target="../media/image60.png"/><Relationship Id="rId9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4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6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5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4.png"/><Relationship Id="rId7" Type="http://schemas.openxmlformats.org/officeDocument/2006/relationships/image" Target="../media/image6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0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76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3.png"/><Relationship Id="rId7" Type="http://schemas.openxmlformats.org/officeDocument/2006/relationships/image" Target="../media/image7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gi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gi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3.png"/><Relationship Id="rId7" Type="http://schemas.openxmlformats.org/officeDocument/2006/relationships/image" Target="../media/image7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7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3.png"/><Relationship Id="rId7" Type="http://schemas.openxmlformats.org/officeDocument/2006/relationships/image" Target="../media/image8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86.png"/><Relationship Id="rId4" Type="http://schemas.openxmlformats.org/officeDocument/2006/relationships/image" Target="../media/image54.png"/><Relationship Id="rId9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3.png"/><Relationship Id="rId7" Type="http://schemas.openxmlformats.org/officeDocument/2006/relationships/image" Target="../media/image8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86.png"/><Relationship Id="rId4" Type="http://schemas.openxmlformats.org/officeDocument/2006/relationships/image" Target="../media/image54.png"/><Relationship Id="rId9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6.png"/><Relationship Id="rId11" Type="http://schemas.openxmlformats.org/officeDocument/2006/relationships/image" Target="../media/image90.png"/><Relationship Id="rId5" Type="http://schemas.openxmlformats.org/officeDocument/2006/relationships/image" Target="../media/image55.png"/><Relationship Id="rId10" Type="http://schemas.openxmlformats.org/officeDocument/2006/relationships/image" Target="../media/image89.png"/><Relationship Id="rId4" Type="http://schemas.openxmlformats.org/officeDocument/2006/relationships/image" Target="../media/image54.png"/><Relationship Id="rId9" Type="http://schemas.openxmlformats.org/officeDocument/2006/relationships/image" Target="../media/image8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2.png"/><Relationship Id="rId4" Type="http://schemas.openxmlformats.org/officeDocument/2006/relationships/image" Target="../media/image47.gi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837AA6-10E4-1E95-4362-F81C2E62C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69073" y="3612995"/>
            <a:ext cx="880947" cy="1304693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 (40)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استثمار النص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كَوْكَبُنا يَسْتَغيثُ: اِسْتِثْمارُ النَّصِّ.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كِتابَةُ تَعْليقٍ عَلى حَدَثٍ–ح2-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D376D5EE-3614-0361-8224-7458D57DF7B4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AA6EB0C7-FF38-20EF-AAD4-4F12546E54A0}"/>
              </a:ext>
            </a:extLst>
          </p:cNvPr>
          <p:cNvSpPr txBox="1">
            <a:spLocks/>
          </p:cNvSpPr>
          <p:nvPr/>
        </p:nvSpPr>
        <p:spPr>
          <a:xfrm>
            <a:off x="4420948" y="3148938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cs typeface="Arial" panose="020B0604020202020204" pitchFamily="34" charset="0"/>
              </a:rPr>
              <a:t>قراءة – ح4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93548" y="2921724"/>
            <a:ext cx="8421802" cy="890781"/>
            <a:chOff x="-394257" y="2851205"/>
            <a:chExt cx="842180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38143" y="2851205"/>
              <a:ext cx="8265688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394257" y="3127475"/>
              <a:ext cx="678061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الإجابة عن أسئلة استثمار النص القرائي "كَوْكَبُنا يَسْتَغيثُ"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45688" y="4022136"/>
            <a:ext cx="8169662" cy="890781"/>
            <a:chOff x="453233" y="2851205"/>
            <a:chExt cx="8169662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233" y="2851205"/>
              <a:ext cx="816966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736196" y="3134373"/>
              <a:ext cx="55301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تعليق على حدث باتباع الخطوتين  الأولى و الثانية.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3CC77-6CE2-F68F-1C3A-8E5A02F99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B6F21B-7BC4-76A3-53FA-CCEC0694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0A45A-0353-497E-D3E6-0AB93DF5D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ACD104-4C7C-9869-83A4-D1DA4E989B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6A754B-D701-BDE3-6218-25F506DAAF4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398F93-B2F3-9889-9B7E-8C0B6D5F04E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6CF610-8A64-068E-3E8C-2FC58B9D15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4F91F9-FCBF-BED1-FA09-66797C2AE18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3243F4-455E-6666-A9B3-39EC78E27031}"/>
              </a:ext>
            </a:extLst>
          </p:cNvPr>
          <p:cNvSpPr txBox="1">
            <a:spLocks/>
          </p:cNvSpPr>
          <p:nvPr/>
        </p:nvSpPr>
        <p:spPr>
          <a:xfrm>
            <a:off x="801688" y="5442762"/>
            <a:ext cx="778952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 أَنْجَحَ أُوَظِّفُ اسْتْراتيجِيّاتي بِٱسْتِمْرارٍ.</a:t>
            </a:r>
          </a:p>
        </p:txBody>
      </p:sp>
      <p:sp>
        <p:nvSpPr>
          <p:cNvPr id="5" name="Google Shape;1333;p8">
            <a:extLst>
              <a:ext uri="{FF2B5EF4-FFF2-40B4-BE49-F238E27FC236}">
                <a16:creationId xmlns:a16="http://schemas.microsoft.com/office/drawing/2014/main" id="{95AAF020-5CF7-C424-ABFE-8313E4DC1E76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8866A96-F711-EA9B-4281-471D972E3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10" name="Google Shape;1333;p8">
            <a:extLst>
              <a:ext uri="{FF2B5EF4-FFF2-40B4-BE49-F238E27FC236}">
                <a16:creationId xmlns:a16="http://schemas.microsoft.com/office/drawing/2014/main" id="{4B8EA041-E6FC-9F6D-A5F0-85F6264E3ECA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582785B-009D-17BF-4FE7-F38D66BED5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3456" y="3671108"/>
            <a:ext cx="2160000" cy="17985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27BDAA-FF1F-C81B-66CD-66C8B4BE1C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0AFDBB-43A1-1110-4EDB-108E51204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51F556-559C-1F66-4491-0D65893E11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2EB101-B7F8-A35D-434D-6B59DFBD23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A234F-4DAE-D939-2D29-F95D6E18B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82EB67-4492-7CC3-8BF4-42ACE380AF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467444-86D6-4171-D768-F549B0EC1CD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601ADB-1A7E-A666-2538-2362E3A2F75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C29D3-C09B-E84F-8CFA-FE1EC38E7C3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7D0A7C-08F4-3268-B136-AFB734082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CA6FFE-8718-A75A-B536-68F6BC22C0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5DFAE9-49D3-AC70-E066-6E86A83384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C26714-C056-24EC-D9BD-FCA86B4595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81C270-9A85-2036-41EE-D58F7060487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906248-EB26-077D-9DBE-4E425E0EFD7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C3F649-720E-226D-68A5-D23DE966640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D77C13-13D5-AB11-410A-DBEF6156CD2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6F87B2-547E-80DC-6B20-3DDB1D57C8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7228" y="1645879"/>
            <a:ext cx="3289543" cy="4666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685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FAC160-3B4B-A529-2FCB-3B88D6AB49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216181-F5AA-2010-11A8-9BBAC8E622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07D6A7-06D1-9598-36BD-C72897B1C95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6442B4-8496-2748-62BE-BB9168E078B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957A9E-575B-1CB0-4FEE-DF80ED60371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47806D-EECB-0135-4BAA-B094D76B0B3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F28E74-1AC7-456F-ACA6-8B2EFEAABC1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4653A-E846-F1DE-DC48-DDAF5C1E270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2928" y="1856978"/>
            <a:ext cx="786943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يُحَيّـي عَمّـي إِدْريـسُ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ٱلْحِرَفِيّيـنَ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فـي دَكـاكيـنِهِمْ يَوْمِيّاً؟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935496" y="4690923"/>
            <a:ext cx="7273008" cy="779458"/>
            <a:chOff x="365882" y="2740490"/>
            <a:chExt cx="7273008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365882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يَعْرِفُهُمْ وَتَجْمَعُهُ بِهِمْ عِلاقَةٌ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ٱجْتِمـاعِيَّةٌ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طَيِّبَةٌ.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935494" y="3818561"/>
            <a:ext cx="7273010" cy="779458"/>
            <a:chOff x="365880" y="2740490"/>
            <a:chExt cx="727301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365880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يَجْمَعُ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ٱلضَّـرائِبَ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ٱلْحِرَفِيّيـنَ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كُلَّ صَبـاحٍ بـاكِـرٍ.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935495" y="2946199"/>
            <a:ext cx="7262674" cy="779458"/>
            <a:chOff x="1082612" y="2740490"/>
            <a:chExt cx="655627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082612" y="2753032"/>
              <a:ext cx="6124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يُريـدُ شِـراءَ بَعْضِ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ٱلْأَوانـي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ٱلنُّحـاسِيَّةِ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ٱلْجَديـدَةِ.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935495" y="5588369"/>
            <a:ext cx="7273010" cy="779458"/>
            <a:chOff x="1176691" y="2740490"/>
            <a:chExt cx="64621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يَبْحَثُ عَنْ عَمَلٍ جَديـدٍ فـي دَكـاكيـنِهِمْ.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5AF8F4A-12C6-048B-6C6C-8C5855758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00CD3A-BB6B-4499-F15D-F2A368774F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AA3A2E-1A38-3FA1-EBE6-3ACCE4D95B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90CDF9-FA7B-7727-DE63-A050A792EF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C2A1AF-2EC6-349E-88CB-931250A0ED7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6B2413-776E-40B7-54CF-324FF1F1724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406D69-4949-9128-F9F4-9E1BD74388B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457831-A1FE-FC51-8D5A-9AB362BFB7E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0DE97B-5704-EB17-F51C-6400BA922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80861A-2E24-E836-0CFF-17DB3132F2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173FEE-3622-2CBA-9EDD-EE995A9923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E198FE-1DAC-7B91-0328-3B9F716931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263731-D5F4-A80F-242C-EC1FB2963AE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57AD79-E007-8077-C029-5116D63C619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633AF2-207B-C706-85E9-8D1DAE72BFA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D77FDD-5FCE-1B7B-DD9C-5C917C3C572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080C98D-8C85-4035-E463-6B01901188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205678"/>
            <a:ext cx="8241264" cy="372753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6778D7-83C1-21A4-4FB0-70C7F0826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9A5A0F-C8C2-A790-3AF1-D0496AFE35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CA7CA2-690E-28A2-C7AD-DECAECAEDA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C34C79-AEFA-AC55-BFEC-C7BE58511F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0F9B9A-21D8-18E7-A276-77262298AD6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4E026-0054-6697-F0BE-153246359A4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B69EE-A505-869B-5708-4986CC27839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950FE0-78F0-8A7F-0078-F20FFD6210E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A0E8C8B4-D314-7AB2-ECAA-51BFE76FBEB4}"/>
              </a:ext>
            </a:extLst>
          </p:cNvPr>
          <p:cNvSpPr txBox="1"/>
          <p:nvPr/>
        </p:nvSpPr>
        <p:spPr>
          <a:xfrm>
            <a:off x="392928" y="1856978"/>
            <a:ext cx="786943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يُحَيّـي عَمّـي إِدْريـسُ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ٱلْحِرَفِيّيـنَ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فـي دَكـاكيـنِهِمْ يَوْمِيّاً؟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E4B391E-319D-F804-8DCB-5626541A1AB8}"/>
              </a:ext>
            </a:extLst>
          </p:cNvPr>
          <p:cNvGrpSpPr/>
          <p:nvPr/>
        </p:nvGrpSpPr>
        <p:grpSpPr>
          <a:xfrm>
            <a:off x="935496" y="4690923"/>
            <a:ext cx="7273008" cy="779458"/>
            <a:chOff x="365882" y="2740490"/>
            <a:chExt cx="727300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EE4759E-C3AF-5907-7F72-9CA4327956A9}"/>
                </a:ext>
              </a:extLst>
            </p:cNvPr>
            <p:cNvSpPr/>
            <p:nvPr/>
          </p:nvSpPr>
          <p:spPr>
            <a:xfrm>
              <a:off x="365882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يَعْرِفُهُمْ وَتَجْمَعُهُ بِهِمْ عِلاقَةٌ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ٱجْتِمـاعِيَّةٌ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طَيِّبَةٌ.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568650D-BB0D-73EF-B3EC-840A84DB717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0D79343-5693-DC93-259D-922022567415}"/>
              </a:ext>
            </a:extLst>
          </p:cNvPr>
          <p:cNvGrpSpPr/>
          <p:nvPr/>
        </p:nvGrpSpPr>
        <p:grpSpPr>
          <a:xfrm>
            <a:off x="935494" y="3818561"/>
            <a:ext cx="7273010" cy="779458"/>
            <a:chOff x="365880" y="2740490"/>
            <a:chExt cx="7273010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F0E6571-574C-9821-308B-0662541C4911}"/>
                </a:ext>
              </a:extLst>
            </p:cNvPr>
            <p:cNvSpPr/>
            <p:nvPr/>
          </p:nvSpPr>
          <p:spPr>
            <a:xfrm>
              <a:off x="365880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يَجْمَعُ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ٱلضَّـرائِبَ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ٱلْحِرَفِيّيـنَ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كُلَّ صَبـاحٍ بـاكِـرٍ.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1C446DF-EC13-9DE9-95EB-8649933A4B5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0442372-474E-BC8D-EDEE-55AFB304474D}"/>
              </a:ext>
            </a:extLst>
          </p:cNvPr>
          <p:cNvGrpSpPr/>
          <p:nvPr/>
        </p:nvGrpSpPr>
        <p:grpSpPr>
          <a:xfrm>
            <a:off x="935495" y="2946199"/>
            <a:ext cx="7262674" cy="779458"/>
            <a:chOff x="1082612" y="2740490"/>
            <a:chExt cx="6556278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B52742-DF7E-D69F-B55B-E16FDA86D4FB}"/>
                </a:ext>
              </a:extLst>
            </p:cNvPr>
            <p:cNvSpPr/>
            <p:nvPr/>
          </p:nvSpPr>
          <p:spPr>
            <a:xfrm>
              <a:off x="1082612" y="2753032"/>
              <a:ext cx="6124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يُريـدُ شِـراءَ بَعْضِ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ٱلْأَوانـي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ٱلنُّحـاسِيَّةِ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ٱلْجَديـدَةِ.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92DC11C-75E5-D5C5-D916-5E429268F1D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B90C52D-55C5-4A19-103C-5DAEEBD7302A}"/>
              </a:ext>
            </a:extLst>
          </p:cNvPr>
          <p:cNvGrpSpPr/>
          <p:nvPr/>
        </p:nvGrpSpPr>
        <p:grpSpPr>
          <a:xfrm>
            <a:off x="935495" y="5588369"/>
            <a:ext cx="7273010" cy="779458"/>
            <a:chOff x="1176691" y="2740490"/>
            <a:chExt cx="6462199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D835B3E-D636-BCB4-C47B-2BE9FCBE076F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يَبْحَثُ عَنْ عَمَلٍ جَديـدٍ فـي دَكـاكيـنِهِمْ.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0C71D951-A449-F1B8-99EE-A2B01F95603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2365" y="4781721"/>
            <a:ext cx="498436" cy="4984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F1AA2A-14FA-2D31-F867-EF7BEF8D9B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2B0B68-35E6-4953-61A8-DB6A2242E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E7819D-4B08-AC39-DBDD-D46D137B7B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E4C12-7A45-16F9-CC66-F9C0C3BC9C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3A8CB8-4EBA-F37B-85B3-6888886A6F1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AEABB1-7465-738D-3B94-8BB02045352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B70E1B-5487-7D6C-5F27-0206BBA8A57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89B6A9-2BAF-4188-71B5-B4B97757D0F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4F70E394-0347-B314-C120-A575429013AD}"/>
              </a:ext>
            </a:extLst>
          </p:cNvPr>
          <p:cNvSpPr txBox="1"/>
          <p:nvPr/>
        </p:nvSpPr>
        <p:spPr>
          <a:xfrm>
            <a:off x="392928" y="1856978"/>
            <a:ext cx="786943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يُحَيّـي عَمّـي إِدْريـسُ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ٱلْحِرَفِيّيـنَ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فـي دَكـاكيـنِهِمْ يَوْمِيّاً؟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C665743-6F69-F995-D4CE-11A1A2871195}"/>
              </a:ext>
            </a:extLst>
          </p:cNvPr>
          <p:cNvGrpSpPr/>
          <p:nvPr/>
        </p:nvGrpSpPr>
        <p:grpSpPr>
          <a:xfrm>
            <a:off x="935496" y="4690923"/>
            <a:ext cx="7273008" cy="779458"/>
            <a:chOff x="365882" y="2740490"/>
            <a:chExt cx="7273008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3394661-08EA-D013-3DA0-05D1B3C25BB6}"/>
                </a:ext>
              </a:extLst>
            </p:cNvPr>
            <p:cNvSpPr/>
            <p:nvPr/>
          </p:nvSpPr>
          <p:spPr>
            <a:xfrm>
              <a:off x="365882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يَعْرِفُهُمْ وَتَجْمَعُهُ بِهِمْ عِلاقَةٌ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ٱجْتِمـاعِيَّةٌ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طَيِّبَةٌ.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4195B08-8513-4CF7-331F-0C0033F48DF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E592607-168D-0B73-1AC5-B9654D53E8D6}"/>
              </a:ext>
            </a:extLst>
          </p:cNvPr>
          <p:cNvGrpSpPr/>
          <p:nvPr/>
        </p:nvGrpSpPr>
        <p:grpSpPr>
          <a:xfrm>
            <a:off x="935494" y="3818561"/>
            <a:ext cx="7273010" cy="779458"/>
            <a:chOff x="365880" y="2740490"/>
            <a:chExt cx="7273010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B616458-46FD-3E3F-344F-4F88A5F01C9E}"/>
                </a:ext>
              </a:extLst>
            </p:cNvPr>
            <p:cNvSpPr/>
            <p:nvPr/>
          </p:nvSpPr>
          <p:spPr>
            <a:xfrm>
              <a:off x="365880" y="2753032"/>
              <a:ext cx="684116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يَجْمَعُ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ٱلضَّـرائِبَ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ٱلْحِرَفِيّيـنَ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كُلَّ صَبـاحٍ بـاكِـرٍ.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09FEB4E-CC45-31ED-98E8-E4AA5A296E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18197CD-AFA2-A246-CF7F-7C348AAC120E}"/>
              </a:ext>
            </a:extLst>
          </p:cNvPr>
          <p:cNvGrpSpPr/>
          <p:nvPr/>
        </p:nvGrpSpPr>
        <p:grpSpPr>
          <a:xfrm>
            <a:off x="935495" y="2946199"/>
            <a:ext cx="7262674" cy="779458"/>
            <a:chOff x="1082612" y="2740490"/>
            <a:chExt cx="6556278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20EDE6D-538D-14CF-6152-E4683CCB2CEF}"/>
                </a:ext>
              </a:extLst>
            </p:cNvPr>
            <p:cNvSpPr/>
            <p:nvPr/>
          </p:nvSpPr>
          <p:spPr>
            <a:xfrm>
              <a:off x="1082612" y="2753032"/>
              <a:ext cx="612443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يُريـدُ شِـراءَ بَعْضِ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ٱلْأَوانـي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ٱلنُّحـاسِيَّةِ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ٱلْجَديـدَةِ.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153A891-D4EE-ADEB-971C-925A3C9F0FE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9B15BD3-7F5B-344E-2FF8-CC9269CD0B99}"/>
              </a:ext>
            </a:extLst>
          </p:cNvPr>
          <p:cNvGrpSpPr/>
          <p:nvPr/>
        </p:nvGrpSpPr>
        <p:grpSpPr>
          <a:xfrm>
            <a:off x="935495" y="5588369"/>
            <a:ext cx="7273010" cy="779458"/>
            <a:chOff x="1176691" y="2740490"/>
            <a:chExt cx="6462199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B40750D-3267-B2EE-0FBD-ABF5575027E3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يَبْحَثُ عَنْ عَمَلٍ جَديـدٍ فـي دَكـاكيـنِهِمْ.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D561964-4DF5-27A8-6C87-C2F92A6B962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635013" y="1866062"/>
            <a:ext cx="738526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يُفْهَمُ مِنِ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ٱسْتيقـاظِ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ٱلْمَديـنَةِ عَلـى أَصْـواتِ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ٱلْبـاعَةِ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461460" y="4624652"/>
            <a:ext cx="6390649" cy="779458"/>
            <a:chOff x="1248241" y="2740490"/>
            <a:chExt cx="6390649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248241" y="2753032"/>
              <a:ext cx="59588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ٱلْمَديـنَةَ تَفْتَقِـرُ إِلـى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ٱلْمَخـابِزِ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ٱلْحَديـثَةِ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461460" y="3752290"/>
            <a:ext cx="6390649" cy="779458"/>
            <a:chOff x="1248241" y="2740490"/>
            <a:chExt cx="6390649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248241" y="2753032"/>
              <a:ext cx="595880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ٱلسُّكّـانَ لا يَسْتَطيعـونَ ٱلنَّوْمَ بِسَبَبِ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ٱلضَّجيـجِ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461460" y="2879928"/>
            <a:ext cx="6380312" cy="779458"/>
            <a:chOff x="1879151" y="2740490"/>
            <a:chExt cx="575973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879151" y="2753032"/>
              <a:ext cx="532789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ٱلْمَديـنَةَ تَعْرِفُ نَشـاطاً وَحَرَكَةً مُنْذُ ٱلصَّبـاحِ.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461460" y="5522098"/>
            <a:ext cx="6390649" cy="779458"/>
            <a:chOff x="1248241" y="2740490"/>
            <a:chExt cx="6390649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248241" y="2753032"/>
              <a:ext cx="59588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د) 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ٱلْبـاعَةَ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يُزْعِجـونَ ٱلنّـاسَ فـي وَقْتٍ مُبَكِّـرٍ.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49B9853-40F3-8930-4D04-E629953C7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DA520B-EE5E-4868-8136-97AAA18CC9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0C6EBE-E594-CE8B-0058-61E685512E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79686E-F674-587E-3F7F-D09A5E9BAC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77F8F-A5BF-5078-8BE7-1EC10C1F928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72C631-2177-E2FC-0BEC-DA275A3C332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1B361D-945E-BBC0-E48A-98B4749917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2895FF-11E3-C030-9DB0-C6E8C9A4C23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ثواني.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E2E767-2C54-8EEA-A09D-B20893F07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87D44B-A9C7-199B-D36E-0707D7CC9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534A08-C059-3FD7-BC5B-43DB22B660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356B76-18AE-3E53-CD15-7E42F11B98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97FF4D-6097-D004-BDEE-42380C68107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F3A263-53FD-F457-62AD-BFDB296F62D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B690FE-341E-2A4E-AF5F-9027AFEA3AC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6DE322-062F-6809-69EC-907DDA2FCCF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DE40D3-B6C5-0FB3-2D1E-7C4468AC7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205678"/>
            <a:ext cx="8241264" cy="372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36C51E-B0BA-9FEB-3416-49CE44C9A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A20007-EB97-7846-8B0C-191BA1E29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E7EF97-E65D-A11E-15FA-43FDB4FC52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35531B-26D3-D355-F4B5-19D14A16A5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C3E47E-F4B6-0AFA-4F2F-652B4BB21C6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075978-E1F3-C85F-4BF5-F403DB2C55F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170D57-3B58-2F8C-52E0-82593ED2E3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4766CD-C29E-170C-DB93-AA8EBE2E617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Google Shape;1508;p66">
            <a:extLst>
              <a:ext uri="{FF2B5EF4-FFF2-40B4-BE49-F238E27FC236}">
                <a16:creationId xmlns:a16="http://schemas.microsoft.com/office/drawing/2014/main" id="{88F907BC-C03C-A4E7-8CFC-069148DE99EE}"/>
              </a:ext>
            </a:extLst>
          </p:cNvPr>
          <p:cNvSpPr txBox="1"/>
          <p:nvPr/>
        </p:nvSpPr>
        <p:spPr>
          <a:xfrm>
            <a:off x="635013" y="1866062"/>
            <a:ext cx="738526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يُفْهَمُ مِنِ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ٱسْتيقـاظِ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ٱلْمَديـنَةِ عَلـى أَصْـواتِ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ٱلْبـاعَةِ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3DFB6D5-1525-C8D1-9A8C-3ED44A80C29B}"/>
              </a:ext>
            </a:extLst>
          </p:cNvPr>
          <p:cNvGrpSpPr/>
          <p:nvPr/>
        </p:nvGrpSpPr>
        <p:grpSpPr>
          <a:xfrm>
            <a:off x="1461460" y="4624652"/>
            <a:ext cx="6390649" cy="779458"/>
            <a:chOff x="1248241" y="2740490"/>
            <a:chExt cx="6390649" cy="7794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B6C2BE-C6CB-1500-ED44-ED3192DE33FE}"/>
                </a:ext>
              </a:extLst>
            </p:cNvPr>
            <p:cNvSpPr/>
            <p:nvPr/>
          </p:nvSpPr>
          <p:spPr>
            <a:xfrm>
              <a:off x="1248241" y="2753032"/>
              <a:ext cx="59588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ٱلْمَديـنَةَ تَفْتَقِـرُ إِلـى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ٱلْمَخـابِزِ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ٱلْحَديـثَةِ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2C313DD-CF6E-0CB3-7047-D92CCDD8A6B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2E8B36E-793D-E89C-74A1-579CDF947125}"/>
              </a:ext>
            </a:extLst>
          </p:cNvPr>
          <p:cNvGrpSpPr/>
          <p:nvPr/>
        </p:nvGrpSpPr>
        <p:grpSpPr>
          <a:xfrm>
            <a:off x="1461460" y="3752290"/>
            <a:ext cx="6390649" cy="779458"/>
            <a:chOff x="1248241" y="2740490"/>
            <a:chExt cx="6390649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7D5E4F2-239A-33A5-4438-382F325602ED}"/>
                </a:ext>
              </a:extLst>
            </p:cNvPr>
            <p:cNvSpPr/>
            <p:nvPr/>
          </p:nvSpPr>
          <p:spPr>
            <a:xfrm>
              <a:off x="1248241" y="2753032"/>
              <a:ext cx="595880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ٱلسُّكّـانَ لا يَسْتَطيعـونَ ٱلنَّوْمَ بِسَبَبِ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ٱلضَّجيـجِ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46B15CED-F08F-0B65-6A1F-FD8F2D4DC57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CA62402-F281-8E0C-67C8-F397861CF671}"/>
              </a:ext>
            </a:extLst>
          </p:cNvPr>
          <p:cNvGrpSpPr/>
          <p:nvPr/>
        </p:nvGrpSpPr>
        <p:grpSpPr>
          <a:xfrm>
            <a:off x="1461460" y="2879928"/>
            <a:ext cx="6380312" cy="779458"/>
            <a:chOff x="1879151" y="2740490"/>
            <a:chExt cx="5759739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769A9E3D-2533-E70A-D272-B372A8936930}"/>
                </a:ext>
              </a:extLst>
            </p:cNvPr>
            <p:cNvSpPr/>
            <p:nvPr/>
          </p:nvSpPr>
          <p:spPr>
            <a:xfrm>
              <a:off x="1879151" y="2753032"/>
              <a:ext cx="532789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ٱلْمَديـنَةَ تَعْرِفُ نَشـاطاً وَحَرَكَةً مُنْذُ ٱلصَّبـاحِ.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7D32FC2-B383-4CA7-6F26-6304BC73F4C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45D5658-9059-DFDC-072B-745CA5329B14}"/>
              </a:ext>
            </a:extLst>
          </p:cNvPr>
          <p:cNvGrpSpPr/>
          <p:nvPr/>
        </p:nvGrpSpPr>
        <p:grpSpPr>
          <a:xfrm>
            <a:off x="1461460" y="5522098"/>
            <a:ext cx="6390649" cy="779458"/>
            <a:chOff x="1248241" y="2740490"/>
            <a:chExt cx="6390649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3B26FDCB-5A5B-4F2D-B0DF-358C8CA1BED6}"/>
                </a:ext>
              </a:extLst>
            </p:cNvPr>
            <p:cNvSpPr/>
            <p:nvPr/>
          </p:nvSpPr>
          <p:spPr>
            <a:xfrm>
              <a:off x="1248241" y="2753032"/>
              <a:ext cx="59588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د) 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ٱلْبـاعَةَ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يُزْعِجـونَ ٱلنّـاسَ فـي وَقْتٍ مُبَكِّـرٍ.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1562241-54FB-52A9-D255-9F4DC702D5D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B6666F-8EA3-332F-0E6B-829C8C64B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4EF0A5-3F39-8A20-CCEC-7DFE7A99AA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2108B3-96B5-8FD6-6964-16ABC5BA2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8E293D-68F1-5260-4418-5753D12586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5829FE-04F8-0BDD-28C5-3D056178D2D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BBDF7A-72EB-E483-4840-62D6E9C2677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BF816-BCAC-6E14-3828-8916E233D0C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5844F1-4ECC-98FF-025B-3914321AB4B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5813" y="2921492"/>
            <a:ext cx="498436" cy="498436"/>
          </a:xfrm>
          <a:prstGeom prst="rect">
            <a:avLst/>
          </a:prstGeom>
        </p:spPr>
      </p:pic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F9FABF2F-8DBA-D9C2-BFE4-FDBC16C715D7}"/>
              </a:ext>
            </a:extLst>
          </p:cNvPr>
          <p:cNvSpPr txBox="1"/>
          <p:nvPr/>
        </p:nvSpPr>
        <p:spPr>
          <a:xfrm>
            <a:off x="635013" y="1866062"/>
            <a:ext cx="738526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يُفْهَمُ مِنِ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ٱسْتيقـاظِ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ٱلْمَديـنَةِ عَلـى أَصْـواتِ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ٱلْبـاعَةِ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AED7E38-4AAF-900B-0994-573B9B43AF47}"/>
              </a:ext>
            </a:extLst>
          </p:cNvPr>
          <p:cNvGrpSpPr/>
          <p:nvPr/>
        </p:nvGrpSpPr>
        <p:grpSpPr>
          <a:xfrm>
            <a:off x="1461460" y="4624652"/>
            <a:ext cx="6390649" cy="779458"/>
            <a:chOff x="1248241" y="2740490"/>
            <a:chExt cx="6390649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B896613-D15F-F13C-A374-BE7D42DB1A26}"/>
                </a:ext>
              </a:extLst>
            </p:cNvPr>
            <p:cNvSpPr/>
            <p:nvPr/>
          </p:nvSpPr>
          <p:spPr>
            <a:xfrm>
              <a:off x="1248241" y="2753032"/>
              <a:ext cx="59588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ٱلْمَديـنَةَ تَفْتَقِـرُ إِلـى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ٱلْمَخـابِزِ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ٱلْحَديـثَةِ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B7CC034B-A0A6-825D-1AEB-808226F0930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A1A53E7-A831-043A-780D-4B5E4FCB16F9}"/>
              </a:ext>
            </a:extLst>
          </p:cNvPr>
          <p:cNvGrpSpPr/>
          <p:nvPr/>
        </p:nvGrpSpPr>
        <p:grpSpPr>
          <a:xfrm>
            <a:off x="1461460" y="3752290"/>
            <a:ext cx="6390649" cy="779458"/>
            <a:chOff x="1248241" y="2740490"/>
            <a:chExt cx="6390649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3B84A6D-1E8D-DDE4-9A88-65B36C7836E1}"/>
                </a:ext>
              </a:extLst>
            </p:cNvPr>
            <p:cNvSpPr/>
            <p:nvPr/>
          </p:nvSpPr>
          <p:spPr>
            <a:xfrm>
              <a:off x="1248241" y="2753032"/>
              <a:ext cx="595880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ٱلسُّكّـانَ لا يَسْتَطيعـونَ ٱلنَّوْمَ بِسَبَبِ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ٱلضَّجيـجِ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3274BEC-AC7E-2070-EF70-99B37E2A3DC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803CD53-1D9D-1E2B-98A0-B75A47214420}"/>
              </a:ext>
            </a:extLst>
          </p:cNvPr>
          <p:cNvGrpSpPr/>
          <p:nvPr/>
        </p:nvGrpSpPr>
        <p:grpSpPr>
          <a:xfrm>
            <a:off x="1461460" y="2879928"/>
            <a:ext cx="6380312" cy="779458"/>
            <a:chOff x="1879151" y="2740490"/>
            <a:chExt cx="5759739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DB7BA62-BEC2-5085-F4A2-B785F5151F2A}"/>
                </a:ext>
              </a:extLst>
            </p:cNvPr>
            <p:cNvSpPr/>
            <p:nvPr/>
          </p:nvSpPr>
          <p:spPr>
            <a:xfrm>
              <a:off x="1879151" y="2753032"/>
              <a:ext cx="532789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ٱلْمَديـنَةَ تَعْرِفُ نَشـاطاً وَحَرَكَةً مُنْذُ ٱلصَّبـاحِ.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6FFA2CB-363C-B5AD-A1A1-28F725E6030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810DB74-D577-772A-43BA-0B07B6556C15}"/>
              </a:ext>
            </a:extLst>
          </p:cNvPr>
          <p:cNvGrpSpPr/>
          <p:nvPr/>
        </p:nvGrpSpPr>
        <p:grpSpPr>
          <a:xfrm>
            <a:off x="1461460" y="5522098"/>
            <a:ext cx="6390649" cy="779458"/>
            <a:chOff x="1248241" y="2740490"/>
            <a:chExt cx="6390649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5D39921-C572-1919-A221-AE8C9524BEAB}"/>
                </a:ext>
              </a:extLst>
            </p:cNvPr>
            <p:cNvSpPr/>
            <p:nvPr/>
          </p:nvSpPr>
          <p:spPr>
            <a:xfrm>
              <a:off x="1248241" y="2753032"/>
              <a:ext cx="595880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د) أَنَّ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ٱلْبـاعَةَ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يُزْعِجـونَ ٱلنّـاسَ فـي وَقْتٍ مُبَكِّـرٍ.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875E3FF-1910-EDD4-F86C-531EECCB841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946DD8-67B8-DA56-2305-0B60408C2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E407D3-FCB2-4577-6EBF-45C0DC87FD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B3588B-B9A3-14A2-1072-2926A0D56A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177C4B-4703-93BF-D1D5-38BFD89B28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AA9301-320B-5243-E3B9-569D5AAC0FD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F6F935-9103-4922-127F-BD75AADC281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1FEE9F-65D9-D660-0FAC-BA9A2643AFD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BA6479-6853-BF56-BC52-6649D89ACF4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6741C86-1357-7021-2FF3-C29782C99E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701" y="2205678"/>
            <a:ext cx="8241264" cy="372753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–ح4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كَوْكَبُنا يَسْتَغيثُ: اِسْتِثْمارُ ٱلنَّصِّ.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446411" y="161819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CBD7F-A8A9-D1EE-211C-F15D4E04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29" y="756000"/>
            <a:ext cx="72208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سنعمل في هذه الحصة على الإجابة عن مجموعة من الأسئلة لنعمق فهمنا للنص 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F4BFA2-531C-F72A-B66E-FBADEBA2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A229FA-844F-6BB1-D000-43EF9D064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F3B4B4-4233-5918-EBFD-89A3026E2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2239E-3807-564D-97D8-D32457EED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4DCAF2-23B0-F7B7-357A-3A3FEC69AF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2E89C-90E3-096D-0139-51C62696E9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2088EA-C14D-4CF8-31D9-7A6BC1D30F0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51E704-4083-9A6A-2059-E130500CFEE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4C50FB-4B9A-3F93-4EBF-5000F90245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5E130BD-0EE9-7C7F-1626-1E1FB7B23463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A3E2E46-E695-F23B-4BF8-538C227E5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8DC854C-43D8-8954-82BF-3E4F8FB00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10E6-8041-33EB-AB2F-809303EB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43ADE-E1B1-35A3-EDBD-407E01CB9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1D17C6-B365-25DF-E45F-DE69551C54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234184-8F0F-3CDE-BFCE-A28C2B68F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D7B266-1A85-9627-C906-218615359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E93930-DAF3-ED39-3002-51B4252C7F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A6D223-5DC6-1FFE-0BDC-EA7F3DD67BD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DD38B1-29F8-EF7A-30B6-BABC9E6E60F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39246-AE1C-B39C-8459-22130BF2383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5FD4C5-DBB2-9487-A468-2E35158B36F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77BF5C-A8BF-C20B-7B67-DC3F93694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55AB13C-0D24-D1A0-E9CB-346184FEE72D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9EBA362-998F-65BE-9129-DF897342F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37DE495-92FC-C383-FE20-0DCA9F543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69215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FCA8-15BB-4279-78A3-9D5352FB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3036-2F59-5F6E-0081-075F8256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D21035-31DD-680A-6777-9A84350CF6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EC99F-3C8F-FFD8-F4D7-43B2396AA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D9ED1-E7A5-3906-AF5A-9600C81E1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CBBE66-37B2-092C-1FB0-602EB3724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2233C9-1B44-19C5-7ECD-1B861A8BC75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2F28E2-B42E-868E-407B-4173ED58E4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CB9924-CDB2-69A5-D7CA-C8B7818356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0991BE-391A-9641-D083-31723DC8959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4BDE7D-3CBB-52E6-9C6B-440F7008F587}"/>
              </a:ext>
            </a:extLst>
          </p:cNvPr>
          <p:cNvSpPr txBox="1"/>
          <p:nvPr/>
        </p:nvSpPr>
        <p:spPr>
          <a:xfrm>
            <a:off x="887647" y="210249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C74E14F-F0EE-674D-8CDB-971D2801C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635722"/>
              </p:ext>
            </p:extLst>
          </p:nvPr>
        </p:nvGraphicFramePr>
        <p:xfrm>
          <a:off x="375156" y="2963862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ٱلْوَصْلِ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C4B763-A563-6D54-8093-E1504C1FC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90682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9F8FD-097B-D1FE-FB38-1AED00E97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CD142-C5B7-E81F-3951-727FA743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25033" y="785222"/>
            <a:ext cx="83583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 الآن اقرؤوا النص قراءة هامسة ، سأطرح عليكم بعدها مجموعة من الأسئلة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أمامكم 5 دقائق  للقراءة قبل أن نجيب عن أسئلة  الاستثمار.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D15382-E5F9-9533-1AB9-5D74DF688A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F389-804D-53C8-7B21-F070BE8AE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A03F5F-3835-6E6B-6F8C-92A4E47580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770DC0-2A63-23E8-7B1C-223BB4E73E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6E1566-2211-6CE7-EA19-5A1CFBE6378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5599B0-C22F-B5AF-DFC4-5BC5BD9C3EB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476E11-EA73-4200-19E6-F604CD8D1FD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17906-EA4F-42D6-D076-F2EE4239694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BCDC57-E50C-AD04-72CC-27702A8F0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D85686-E3D3-A479-11C2-2157470A4777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3D2B471-B9F6-0D0A-4C79-82C9A7A4A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33BD1DD-5332-A7BA-A2D5-9235773F8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822624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CA22393-99E5-9016-14D0-0DB53D14D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040" y="1407432"/>
            <a:ext cx="3553494" cy="54505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4F5302B-07D7-0D8F-FDE6-440C7891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بمفردكم و على كراساتكم أجيبوا عن الأسئلة التالية ص 153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EB4A9-6F54-CA9D-A027-F1C21BEBEB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03520-C801-7747-1A86-B5169C717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1B66FD-5A04-5BAE-6407-D745C0DF84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49CBA-D856-D736-0CDF-0D3A973814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1A91AD-DC6A-3048-A944-62844DE5C7A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7C988C-7C58-EC55-CE68-AECBB686F7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6A583-9EF0-C0AE-14AB-D1360B88FD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56B20C-F91D-35FF-19C2-0939008DD7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B62262-860E-2C7E-D09B-AD0672555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806D3D-2F96-4D93-3968-A6650C470C85}"/>
              </a:ext>
            </a:extLst>
          </p:cNvPr>
          <p:cNvSpPr/>
          <p:nvPr/>
        </p:nvSpPr>
        <p:spPr>
          <a:xfrm>
            <a:off x="3678381" y="3604503"/>
            <a:ext cx="3003269" cy="2630042"/>
          </a:xfrm>
          <a:prstGeom prst="roundRect">
            <a:avLst>
              <a:gd name="adj" fmla="val 489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54CB4E-AD9A-B3A9-3FB7-CE4B15F358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C11DB0-6CFD-938A-1711-140E66B7B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483234-966F-8317-A3DE-E6082B8924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3E4E99-EFC2-EAF8-3A2A-5ADF00DCA7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8A6086-2FA6-D765-8F91-5145795BC53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E247FF-610E-1709-EA40-1FFDCC804C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0A8A16-EC30-BF56-6992-DB95FB17872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630489-8F97-957D-576A-27E1A2C602B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4D92D8-6654-4CB4-9723-D6836C6468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FE790174-0227-0FBB-188C-08C724A5A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الأول.من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B0648B-48A9-C4C8-C7B4-118E1DD7E41D}"/>
              </a:ext>
            </a:extLst>
          </p:cNvPr>
          <p:cNvSpPr txBox="1"/>
          <p:nvPr/>
        </p:nvSpPr>
        <p:spPr>
          <a:xfrm>
            <a:off x="1620983" y="2810278"/>
            <a:ext cx="7049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 algn="r" rtl="1">
              <a:buFont typeface="Arial" panose="020B0604020202020204" pitchFamily="34" charset="0"/>
              <a:buChar char="•"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رَمْيُ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ٱلْأَكْياسِ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ٱلْبْلاسْتيكيَّةِ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ٱلْبِحارِ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وَٱلْمُحيطاتِ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91BF9-F21F-EAD6-181D-0B2989584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090" y="1487606"/>
            <a:ext cx="6485182" cy="7773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DE1375-3A42-ED0D-D6A5-2BB18462935A}"/>
              </a:ext>
            </a:extLst>
          </p:cNvPr>
          <p:cNvSpPr txBox="1"/>
          <p:nvPr/>
        </p:nvSpPr>
        <p:spPr>
          <a:xfrm>
            <a:off x="804898" y="3566050"/>
            <a:ext cx="7865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 algn="r" rtl="1">
              <a:buFont typeface="Arial" panose="020B0604020202020204" pitchFamily="34" charset="0"/>
              <a:buChar char="•"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اِسْتِعْمالُ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ٱلْأَسْمِدَةِ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وَٱلْمُبيداتِ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ٱلْكيمْيائِيَّةِ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بِكَثْرَةٍ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ٱلزِّراعَةِ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8FDD98-01CB-2954-1C71-31AC970C15F5}"/>
              </a:ext>
            </a:extLst>
          </p:cNvPr>
          <p:cNvSpPr txBox="1"/>
          <p:nvPr/>
        </p:nvSpPr>
        <p:spPr>
          <a:xfrm>
            <a:off x="-369275" y="4349160"/>
            <a:ext cx="9039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 algn="r" rtl="1">
              <a:buFont typeface="Arial" panose="020B0604020202020204" pitchFamily="34" charset="0"/>
              <a:buChar char="•"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اِسْتِهْلاكُ ٱلْماءِ ٱلصّالِحِ لِلشُّرْبِ بِشَكْلٍ كَبيرٍ وَعَدَمُ ٱلْمُحافَظَةِ عَلَيْهِ.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5C3A47E-1E82-1646-93FA-B261ECCA7996}"/>
              </a:ext>
            </a:extLst>
          </p:cNvPr>
          <p:cNvSpPr txBox="1"/>
          <p:nvPr/>
        </p:nvSpPr>
        <p:spPr>
          <a:xfrm>
            <a:off x="-369275" y="5084892"/>
            <a:ext cx="9039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 algn="r" rtl="1">
              <a:buFont typeface="Arial" panose="020B0604020202020204" pitchFamily="34" charset="0"/>
              <a:buChar char="•"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صَيْدُ ٱلْحَيَواناتِ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وَٱلْأَسْماكِ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بِكَمِّيّاتٍ كَبيرَةٍ،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8A5375-9B8E-0EEF-147B-151784411C2C}"/>
              </a:ext>
            </a:extLst>
          </p:cNvPr>
          <p:cNvSpPr txBox="1"/>
          <p:nvPr/>
        </p:nvSpPr>
        <p:spPr>
          <a:xfrm>
            <a:off x="-369276" y="5716214"/>
            <a:ext cx="9039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 algn="r" rtl="1">
              <a:buFont typeface="Arial" panose="020B0604020202020204" pitchFamily="34" charset="0"/>
              <a:buChar char="•"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حَرْقُ ٱلْغاباتِ بِسَبَبِ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ٱلْإِهْمالِ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ٱلتَّنَزُّهِ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0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F25AE-36EC-A29B-C132-DDB672C51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B611679-D34A-56A4-018F-5231130417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E379AA-88D0-A25F-35AF-ED5E300F4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95E407-70B9-84FD-1BF5-B4828F9863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CBA80E2-2F48-DF46-0163-07FFA3008E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30ED63C-19C8-2D5B-2CE4-058AEDC7D6F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9D3745-8400-17B4-B0CD-E9191B5FF5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C411CF2-E759-B0D0-1ECF-88AC7AACDE4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733993-BEA3-7C96-C3D0-2A99FD88CCA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751CDA2-710A-C4D8-F226-04E1033959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AC49051-36AC-F06B-B6A4-7A4C1DD3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الثاني..من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DA6B4D-4481-7BAD-00E3-A7FAA43FBCB9}"/>
              </a:ext>
            </a:extLst>
          </p:cNvPr>
          <p:cNvSpPr txBox="1"/>
          <p:nvPr/>
        </p:nvSpPr>
        <p:spPr>
          <a:xfrm>
            <a:off x="1028998" y="3282877"/>
            <a:ext cx="70255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ٱلنَّصُّ عَنْ ظاهِرَةِ تَغَيُّرِ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ٱلْمُناخِ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وَٱرْتِفاعِ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حَرارَةِ ٱلْأَرْضِ بِسَبَبِ تَصَرُّفاتِ ٱلْإِنْسانِ ٱلْخاطِئَةِ ، وَيُقَدِّمُ نَصائِحَ مُفيدَةً لِلْأَطْفالِ لِلْمُساهَمَةِ في حِمايَةِ ٱلْبيئَةِ. 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3B9219-39FC-DC04-82F5-C295CE6804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5174" y="1495006"/>
            <a:ext cx="3711262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642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59B15-9F93-A42B-57E8-AD9C3FF74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6D9866C-7143-EEDF-2900-4B57D34F5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7E4E6F-AA75-AC5B-0122-7F6D8B920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5F4E98F-455D-40CF-3206-9FAF1FDE0A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4F325-2E1D-DEA6-5294-410579EF74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A8D3B73-F041-C91D-15F2-730DDD00C4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041F5F-84FA-2E7B-2089-C70195AD88F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C8275E-0D4A-41A5-4C30-696E96FC5E8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89703-256D-A5C9-6EC9-55B734F0C24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5991D5-89F6-11C2-C490-DCA5456A0A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4B9CE48E-8554-1D83-FCC6-E9EEECEB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الثالث..من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1372A18-CC3B-7494-86A7-2B41BD3A151E}"/>
              </a:ext>
            </a:extLst>
          </p:cNvPr>
          <p:cNvSpPr txBox="1"/>
          <p:nvPr/>
        </p:nvSpPr>
        <p:spPr>
          <a:xfrm>
            <a:off x="648510" y="2867240"/>
            <a:ext cx="79596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غَلْقُ ٱلصُّنْبورِ جَيِّداً بَعْدَ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ٱلِاسْتِعْمالِ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فَصْلُ ٱلنِّفاياتِ لِصُنْعِ أَشْياءَ جَديدَةٍ مِنْها بَدَلَ رَمْيِها.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اَلتَّقْليلُ مِنِ ٱسْتِعْمالِ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ٱلْأَكْياسِ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ٱلْبْلاسْتيكيَّةِ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تَضُرُّ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بِٱلطَّبيعَةِ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اِسْتِعْمالُ وَسائِلِ ٱلنَّقْلِ ٱلْجَماعِيِّ.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ٱلْمُشارَكَةُ مَعَ ٱلْأَصْدِقاءِ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وَٱلْجيرانِ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حَمَلاتٍ لِتَنْظيفِ ٱلْحَيِّ أَوِ ٱلشّاطِئِ.</a:t>
            </a:r>
            <a:endParaRPr lang="ar-MA" sz="32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61B62D-A0D1-364D-31AB-331BCFEDA9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245" y="1584000"/>
            <a:ext cx="7231970" cy="6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44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411BA-2897-A295-21D5-709E00F6A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6D07F89-9335-0E37-3422-EA48D61E87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D84536-D806-D13F-47AB-A82036BD0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327980F-1717-C044-D953-47016C7DC4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3A6D203-5501-69BA-B8F9-DA952F4064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D1284C3-E477-5469-0092-669AD5AB83B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556C9A-8760-F4F4-F8C2-BB24579874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B879637-9B60-0D7B-216D-7AC06415EC8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170A372-8148-55BA-57E5-3F745019873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17A2-6686-8D2E-72EC-40EFC218A2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2F8E24A0-F041-D2AF-1109-1B3DC2123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الرابع..من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ما هي الجملة في النص  التي تؤكد هذا الجواب ؟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F1D205-8E9E-1C3D-E89D-CEE97C71ECE4}"/>
              </a:ext>
            </a:extLst>
          </p:cNvPr>
          <p:cNvSpPr txBox="1"/>
          <p:nvPr/>
        </p:nvSpPr>
        <p:spPr>
          <a:xfrm>
            <a:off x="218208" y="2822061"/>
            <a:ext cx="83742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لَمْ نَهْتَمَّ بِكَوْكَبِنا، فَسَتَحْدُثُ أَشْياءُ خَطيرَةٌ، مِنْها:</a:t>
            </a:r>
          </a:p>
          <a:p>
            <a:pPr marL="363538" indent="-363538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اِرْتِفاعُ حَرارَةِ ٱلْأَرْضِ كَثيراً، مِمّا يُسَبِّبُ ٱلْجَفافَ.</a:t>
            </a:r>
          </a:p>
          <a:p>
            <a:pPr marL="363538" indent="-363538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ذَوَبانُ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ٱلْجَليدِ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ٱلْقُطْبَيْنِ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مِمّا يُؤَدّي إِلى غَرَقِ ٱلْمُدُنِ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ٱلسّاحِلِيَّةِ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63538" indent="-363538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مَوْتُ ٱلْكَثيرِ مِنَ ٱلْحَيَواناتِ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لِأَنَّها لَنْ تَجِدَ مَكاناً تَعيشُ فيهِ.</a:t>
            </a:r>
          </a:p>
          <a:p>
            <a:pPr marL="363538" indent="-363538" algn="r" rtl="1">
              <a:buFont typeface="Arial" panose="020B0604020202020204" pitchFamily="34" charset="0"/>
              <a:buChar char="•"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اِنْتِشارُ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ٱلْأَمْراضِ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ٱلنّاسِ بِسَبَبِ تَلَوُّثِ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وَٱلْماءِ.</a:t>
            </a:r>
            <a:endParaRPr lang="ar-MA" sz="24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06322C-50F8-F885-D984-6BE001CAAA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2154" y="1523335"/>
            <a:ext cx="5281118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615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5F75C-F680-EA04-A73D-D94023DC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0C84F08-B6B1-85E6-5903-B7E62FBCE0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0B4954-9E0E-EC5D-411A-08622D1E92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3730F00-9FD9-FBA0-6F08-4F48107EE3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D0217E7-1451-DF0E-B472-D728823DD8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C767719-92F8-D03D-F4BE-9E4FB7A5605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2939FA1-7E44-4A73-2E30-F394214D758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02DEB4-7E7E-EB06-2276-009A38B7B9E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EF5C40-5452-C080-2CAF-954D03D364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8C60E-0FA3-96D9-0E39-A7F4530FD3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E3E1D452-E379-5E8E-00CB-FF9AC11AE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الخامس..من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يتقاسم معنا جوابه؟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ما هي الجملة في النص  التي تؤكد هذا الجواب ؟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3EC358-3D70-9D58-798C-3E45B279C098}"/>
              </a:ext>
            </a:extLst>
          </p:cNvPr>
          <p:cNvSpPr txBox="1"/>
          <p:nvPr/>
        </p:nvSpPr>
        <p:spPr>
          <a:xfrm>
            <a:off x="440459" y="3641874"/>
            <a:ext cx="82630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 نُساهِمَ جَميعاً في حِمايَةِ ٱلْبيئَةِ بِأَعْمالٍ بَسيطَةٍ. فَبَدَلَ أَنْ نَكونَ سَبَباً في ٱلتَّلَوُّثِ، يَجِبُ أَنْ نَكونَ نَحْنُ مَنْ يُصْلِحُ هذا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ٱلضَّرَرَ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56CC6F-92B5-F1A6-CE6F-0C9991CAF1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305" y="1479043"/>
            <a:ext cx="4663844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56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إنتاج كتابي – ح2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 (الخطوة2)</a:t>
            </a:r>
            <a:endParaRPr lang="ar-MA" sz="3200" b="1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6007884" y="1661858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783C7CF-1C2D-4E2B-B597-98A7A40D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تعلمنا في الحصة الماضية؟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3A8DA4-DDA9-1631-899B-C8D62E108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7BDE12-9F24-CE2E-B016-6CB1595C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1F14CB-619D-0591-B327-26122541E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B28476-3655-FAE8-6D7E-35B2BE853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8F7B2A-5DE6-9BDD-700E-13E505B9005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DE576D-3B32-BDBF-F26C-61F280F39BD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CF55E-4C94-5A4E-E7A4-CEEA212F16D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45355-6EC7-519D-9FE0-F6E60F453F2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B02E242F-8FAB-8C45-5F09-EBC46A2A4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B5C9A9-68F7-B735-B4AE-BAE7693CC3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658" y="1824771"/>
            <a:ext cx="6499715" cy="433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بالخطوة الأولى لكتابة تعليق على حدث؟ 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DF2D06-E4C9-6739-C8C3-966E5320C3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1B90AD-B612-891F-3595-A5AAE0699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EC19B2-B280-C74F-517A-85A49E9E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B3293D-E412-E80F-4E4E-52BD55EC92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A1F701-0F15-A715-EC02-0DA50401732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F1565-C3DB-FB9D-B972-D9DE9C74E7B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A9F5F3-CF18-067F-7FDA-960FF3A961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A253BE-4B67-329E-D691-F36179A619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E2E0D3-6E16-D9BB-D4CD-CB76B05CA3BC}"/>
              </a:ext>
            </a:extLst>
          </p:cNvPr>
          <p:cNvSpPr txBox="1"/>
          <p:nvPr/>
        </p:nvSpPr>
        <p:spPr>
          <a:xfrm>
            <a:off x="2416229" y="2744361"/>
            <a:ext cx="5107697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19CC2E-FB61-E085-7FB3-559319084C9D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74B5D-D35D-D933-A63A-5FAB1C44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67AD-0729-4585-0004-45787EA79D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374F84-8008-DCFB-2E47-BA038887C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04CD37-5F21-E36D-1BF6-281CC1D26D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6BEE6B-FCFC-BF9E-BC92-87478D45166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84FEA-A616-4760-9781-769E7D749C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1875B8-1992-C0B6-D6A9-A221C108866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15B46-A76E-17F8-B300-A855973A916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FFDAE2-3C4C-490D-DAD8-4063670CA70E}"/>
              </a:ext>
            </a:extLst>
          </p:cNvPr>
          <p:cNvGrpSpPr/>
          <p:nvPr/>
        </p:nvGrpSpPr>
        <p:grpSpPr>
          <a:xfrm>
            <a:off x="2858056" y="1919275"/>
            <a:ext cx="5622448" cy="1253585"/>
            <a:chOff x="1836981" y="2131166"/>
            <a:chExt cx="6895596" cy="1253585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D5E05-092F-43F4-2C09-D603A5CE2CC9}"/>
                </a:ext>
              </a:extLst>
            </p:cNvPr>
            <p:cNvSpPr/>
            <p:nvPr/>
          </p:nvSpPr>
          <p:spPr>
            <a:xfrm rot="120000" flipH="1" flipV="1">
              <a:off x="1934447" y="2131166"/>
              <a:ext cx="6798130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1BAEFA9-F51D-06C1-6580-D9475FA69D17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مَوْضوعَ ٱلْحَدَثِ.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419276-9532-E6E6-391B-A123266C2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598DA36-4ADD-4AD4-8127-EE0AF37C9487}"/>
              </a:ext>
            </a:extLst>
          </p:cNvPr>
          <p:cNvGrpSpPr/>
          <p:nvPr/>
        </p:nvGrpSpPr>
        <p:grpSpPr>
          <a:xfrm>
            <a:off x="2964673" y="3064503"/>
            <a:ext cx="5563300" cy="1253585"/>
            <a:chOff x="3243816" y="3479654"/>
            <a:chExt cx="5504316" cy="1253585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92F4955-851E-2BA1-5DE0-023D60792E31}"/>
                </a:ext>
              </a:extLst>
            </p:cNvPr>
            <p:cNvGrpSpPr/>
            <p:nvPr/>
          </p:nvGrpSpPr>
          <p:grpSpPr>
            <a:xfrm>
              <a:off x="3243816" y="3479654"/>
              <a:ext cx="5504316" cy="1253585"/>
              <a:chOff x="3227864" y="2159134"/>
              <a:chExt cx="5504316" cy="1253585"/>
            </a:xfrm>
          </p:grpSpPr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C3D071F7-AF90-5D08-A564-F83B84E06F46}"/>
                  </a:ext>
                </a:extLst>
              </p:cNvPr>
              <p:cNvSpPr/>
              <p:nvPr/>
            </p:nvSpPr>
            <p:spPr>
              <a:xfrm rot="120000" flipH="1" flipV="1">
                <a:off x="3227864" y="2159134"/>
                <a:ext cx="550431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E8E62424-5914-0D7A-444C-32123D2771FA}"/>
                  </a:ext>
                </a:extLst>
              </p:cNvPr>
              <p:cNvSpPr/>
              <p:nvPr/>
            </p:nvSpPr>
            <p:spPr>
              <a:xfrm>
                <a:off x="3310596" y="2453805"/>
                <a:ext cx="4931871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مَوْضوعَ ٱلْحَدَثِ: بَيْئِيٌّ – رِياضِيٌّ – فَنِّيٌّ - ...</a:t>
                </a:r>
              </a:p>
            </p:txBody>
          </p:sp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C56AC74-3DD1-D87A-B076-0DDB84912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2BEA612-B37C-FA80-2DB2-ED41E1667726}"/>
              </a:ext>
            </a:extLst>
          </p:cNvPr>
          <p:cNvGrpSpPr/>
          <p:nvPr/>
        </p:nvGrpSpPr>
        <p:grpSpPr>
          <a:xfrm>
            <a:off x="2980046" y="4205227"/>
            <a:ext cx="5567637" cy="1253585"/>
            <a:chOff x="2980046" y="4205227"/>
            <a:chExt cx="5567637" cy="125358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0752DE5-3BA4-05F1-1350-310D6DAF9A8D}"/>
                </a:ext>
              </a:extLst>
            </p:cNvPr>
            <p:cNvGrpSpPr/>
            <p:nvPr/>
          </p:nvGrpSpPr>
          <p:grpSpPr>
            <a:xfrm>
              <a:off x="2980046" y="4205227"/>
              <a:ext cx="5567637" cy="1253585"/>
              <a:chOff x="3223574" y="2159059"/>
              <a:chExt cx="5508607" cy="1253585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3C6F26FF-0041-6C34-7346-628AE087400C}"/>
                  </a:ext>
                </a:extLst>
              </p:cNvPr>
              <p:cNvSpPr/>
              <p:nvPr/>
            </p:nvSpPr>
            <p:spPr>
              <a:xfrm rot="120000" flipH="1" flipV="1">
                <a:off x="3223574" y="2159059"/>
                <a:ext cx="5508607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E62E179-699E-FFD0-B833-27ED1B0821A9}"/>
                  </a:ext>
                </a:extLst>
              </p:cNvPr>
              <p:cNvSpPr/>
              <p:nvPr/>
            </p:nvSpPr>
            <p:spPr>
              <a:xfrm>
                <a:off x="4521069" y="2453805"/>
                <a:ext cx="3721397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أَحَدِّدُ تاريخَ وَ زَمانَ تَنْظيمِ ٱلْحَدَثِ.</a:t>
                </a:r>
              </a:p>
            </p:txBody>
          </p:sp>
        </p:grp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7E3C56F-3CE2-975E-4658-5938C2249221}"/>
                </a:ext>
              </a:extLst>
            </p:cNvPr>
            <p:cNvSpPr/>
            <p:nvPr/>
          </p:nvSpPr>
          <p:spPr>
            <a:xfrm>
              <a:off x="8008586" y="4482441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3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010533-B056-1A61-19F6-4503E6FBFD0E}"/>
              </a:ext>
            </a:extLst>
          </p:cNvPr>
          <p:cNvGrpSpPr/>
          <p:nvPr/>
        </p:nvGrpSpPr>
        <p:grpSpPr>
          <a:xfrm>
            <a:off x="3068463" y="5256240"/>
            <a:ext cx="5592264" cy="1253585"/>
            <a:chOff x="3068463" y="5256240"/>
            <a:chExt cx="5592264" cy="1253585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B13B013-7E8F-FCC7-8EAA-42305473D678}"/>
                </a:ext>
              </a:extLst>
            </p:cNvPr>
            <p:cNvGrpSpPr/>
            <p:nvPr/>
          </p:nvGrpSpPr>
          <p:grpSpPr>
            <a:xfrm>
              <a:off x="3068463" y="5256240"/>
              <a:ext cx="5592264" cy="1253585"/>
              <a:chOff x="3199216" y="2158629"/>
              <a:chExt cx="5532973" cy="1253585"/>
            </a:xfrm>
          </p:grpSpPr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9CFCAB80-ECDD-60D9-DAB2-BC49246F1A8D}"/>
                  </a:ext>
                </a:extLst>
              </p:cNvPr>
              <p:cNvSpPr/>
              <p:nvPr/>
            </p:nvSpPr>
            <p:spPr>
              <a:xfrm rot="120000" flipH="1" flipV="1">
                <a:off x="3199216" y="2158629"/>
                <a:ext cx="5532973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5855DAC-C19F-9814-1D3E-BA9A23DC2994}"/>
                  </a:ext>
                </a:extLst>
              </p:cNvPr>
              <p:cNvSpPr/>
              <p:nvPr/>
            </p:nvSpPr>
            <p:spPr>
              <a:xfrm>
                <a:off x="5622360" y="2453805"/>
                <a:ext cx="2620107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أُحَدِّدُ أَهْدافَ ٱلْحَدَثِ.</a:t>
                </a:r>
              </a:p>
            </p:txBody>
          </p:sp>
        </p:grp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9B0B382-D47E-1A86-A993-56E9B7E2F8CD}"/>
                </a:ext>
              </a:extLst>
            </p:cNvPr>
            <p:cNvSpPr/>
            <p:nvPr/>
          </p:nvSpPr>
          <p:spPr>
            <a:xfrm>
              <a:off x="8132810" y="5613306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4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4237-2E20-E698-273E-3AEDE9BE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01FCF6-BA43-543D-AA7F-8D3CFFA2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تدربا في هذه الحصة على تطبيق الخطوة الثانية لكتابة تعليق على حدث . تابعوا معي.</a:t>
            </a:r>
            <a:endParaRPr lang="fr-FR" sz="2400" dirty="0"/>
          </a:p>
        </p:txBody>
      </p:sp>
      <p:pic>
        <p:nvPicPr>
          <p:cNvPr id="17" name="Espace réservé pour une image  16" descr="Une image contenant Animation, Dessin animé, jouet, figurine&#10;&#10;Le contenu généré par l’IA peut être incorrect.">
            <a:extLst>
              <a:ext uri="{FF2B5EF4-FFF2-40B4-BE49-F238E27FC236}">
                <a16:creationId xmlns:a16="http://schemas.microsoft.com/office/drawing/2014/main" id="{46E1D540-AC87-36F1-CD7F-F15CF55528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4F1588-F217-3885-8154-5D42930F83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CEBF8A-3E69-9582-7F26-8E5F81A1C3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FA7A59-B8A4-1F06-ADEF-D1C8C7CB4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0229DD-E57E-4615-8673-EF256E57A7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A6464F-3907-D1B7-BC4C-CC149871E22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A57CFE-0486-36E9-924A-CF7FC948189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247FDC-9679-38AF-AC8B-41E06C94DD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B05FD3-C847-E90B-47D2-1E231771308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8388C1-2A14-BFC5-544D-EC9DBFE413F3}"/>
              </a:ext>
            </a:extLst>
          </p:cNvPr>
          <p:cNvSpPr txBox="1"/>
          <p:nvPr/>
        </p:nvSpPr>
        <p:spPr>
          <a:xfrm>
            <a:off x="2416229" y="2744361"/>
            <a:ext cx="5107697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83059A-3529-FA9F-363D-D350C422FF36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184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 خطوة لكتابة تعليق على حدث هي تركيب عناصر الحدث في فقرة منسجمة باستعمال أدوات ربط مناسبة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3B39E-3BAA-F5B1-1628-AEFE52ED5C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2CFDA2-D858-AD8C-8BCB-CCC7B2769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4818-0DA5-CFA8-5E22-4791ED9C8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83BFCE-AC76-91D6-526A-E68935EE1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215E5B-7741-07C3-0F10-CC74A7F00F9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6BC28-7F5E-2ECE-7294-CB2F6A83ACF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6E1C2-1B37-EE91-9525-FE7BBD036CA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DFF574-7134-41F5-80E1-4CA780C08B1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FF8BE0C-DC6E-A569-8FBE-FEBF45E1E1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79FA398-BFE0-54F0-284B-A137C31B3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12E721-1BD5-4BBE-A482-3AC0AA0DED6C}"/>
              </a:ext>
            </a:extLst>
          </p:cNvPr>
          <p:cNvSpPr txBox="1"/>
          <p:nvPr/>
        </p:nvSpPr>
        <p:spPr>
          <a:xfrm>
            <a:off x="2416229" y="2744361"/>
            <a:ext cx="5107697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2CE2DF-396D-4DF7-BBAB-2CC7678C8C7A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0201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F2AFF-7846-D31B-D82C-3C4C51A6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F61DAF-7B80-E8DE-A962-6F587B26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تعليق عن حدث "مُسابَقَةُ «تَحَدّي ٱلْقِراءَةِ» ٱلْمَدْرَسِيَّةِ. " أتبع مراحل الخطوة الأولى و أحدد عناصر الحدث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E4F026-0C14-B760-0141-1FC66EC37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DBF7B5-E732-30EE-4EF0-26D8AB729E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97D42C-F449-E7E6-A605-BA62B5570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2FC4B8-404B-8D34-2F34-84A04D67EE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D0AFDD-7D3C-DB0F-8E50-D008F33FA16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55EB72-2DAE-CF90-DAD4-8BAC6F48552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4578EE-DCB4-2EEF-7996-2E000997636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B262E9-54CD-6437-8EB4-4C673E65E7D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1CCFA85-A5B0-2057-2C48-B389747EDA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FBC9936-4438-4B61-51DE-91F84EA73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4BFCC1D-DB0C-0D06-785C-9B19C12C450F}"/>
              </a:ext>
            </a:extLst>
          </p:cNvPr>
          <p:cNvSpPr txBox="1"/>
          <p:nvPr/>
        </p:nvSpPr>
        <p:spPr>
          <a:xfrm>
            <a:off x="612477" y="1909082"/>
            <a:ext cx="8136655" cy="707886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مَوْضوعُ ٱلْحَدَثِ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مُسابَقَةُ «تَحَدّي ٱلْقِراءَةِ» ٱلْمَدْرَسِيَّةِ.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273929-383A-8CBF-5142-4CE6AE2BF0AA}"/>
              </a:ext>
            </a:extLst>
          </p:cNvPr>
          <p:cNvSpPr txBox="1"/>
          <p:nvPr/>
        </p:nvSpPr>
        <p:spPr>
          <a:xfrm>
            <a:off x="72737" y="2660743"/>
            <a:ext cx="8674778" cy="707886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مَكانُ وَزَمانُ تَنْظيمِ ٱلْحَدَثِ: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مَكْتَبَةُ ٱلْمَدْرَسَةِ، مِنْ 2 إِلى 5 ماي 2026.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6929EAE-3E19-12AC-BA1E-D74A837E51E2}"/>
              </a:ext>
            </a:extLst>
          </p:cNvPr>
          <p:cNvSpPr txBox="1"/>
          <p:nvPr/>
        </p:nvSpPr>
        <p:spPr>
          <a:xfrm>
            <a:off x="72737" y="3412404"/>
            <a:ext cx="8674778" cy="317009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أَهْدافُ ٱلْحَدَثِ: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تَشْجيعُ ٱلتَّلاميذِ عَلى قِراءَةِ ٱلْكُتُبِ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وَٱلْقِصَصِ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تَغْذِيَةُ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ٱلْعُقولِ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بِٱلْمَعارِفِ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ٱلْجَديدَةِ؛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تَكْريمُ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ٱلْفائِزينَ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بِجَوائِزَ قَيِّمَةٍ؛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خَلْقُ جَوٍّ مِنَ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ٱلْمُنافَسَةِ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ٱلْإيجابِيَّةِ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ٱلْأَطْفالِ.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2734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425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475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625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75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875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675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8987F-01F5-3557-C8C2-6636B161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4120C-8E05-EDEE-33D2-9DA438CC3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سأحاول الآن تحويل هذه المعلومات إلى فقرة منسجمة باستعمال أدوات الربط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57715C-56E9-913F-6AB1-507129BE57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72161C-F731-377C-D2AD-74D25CE6EC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2E13B0-835A-3C61-E235-6F2786C94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5CF532-5948-BDCD-6BA0-33CB20CBF2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34FADA1-CA8F-B3E5-236F-6DA741AE9F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69E0D4-808B-4A6C-0325-085F7BFEA2D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ACD60A-2E99-0D5F-2BA7-BF39F428CA2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B5DEED-8E20-483D-0292-3F3BCF0BC51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1386521-B367-1B74-3B9C-DF623A0DF5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90E6FF-E471-9AD7-0F1F-A6BDE27F76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276" y="1693082"/>
            <a:ext cx="4407378" cy="24591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48ED1BF-EB48-48C1-C5BC-E86833885134}"/>
              </a:ext>
            </a:extLst>
          </p:cNvPr>
          <p:cNvSpPr txBox="1"/>
          <p:nvPr/>
        </p:nvSpPr>
        <p:spPr>
          <a:xfrm>
            <a:off x="297103" y="4778561"/>
            <a:ext cx="8136655" cy="132343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يُنَظَّمُ ........................ وَهُوَ حَدَثٌ ................... يَهْدِفُ إِلى ................ إِضافَةً إِلى ................ 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5081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C7442-8C54-57F5-4B74-C8803F0C9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A85E19-BEA9-27CB-F0E1-4592AED6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سأحاول الآن تحويل هذه المعلومات إلى فقرة منسجمة باستعمال أدوات الربط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7A39F-13E5-F1B1-9082-40E4D8E35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FDFCC7-CA1D-075D-59EE-A57034D444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BA0742-192E-3615-9246-6F6B4EC23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1C3746-3612-6FE7-8556-2412CDE718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E6296A9-1664-3840-687B-5DACB84128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3A6E29-C8B2-04B5-76C4-F38C09D5B1B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397E3E-1334-98F3-8CA8-676837C0881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24E42C-05CB-8950-E183-2061DD7CD7D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9EC7858-944D-68B2-4327-2FDFA67025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C26BB30-694C-9BBD-6E5C-7EBA0B5E5B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276" y="1693082"/>
            <a:ext cx="4407378" cy="24591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50CA580-FE19-2075-54B5-94C2A197FB94}"/>
              </a:ext>
            </a:extLst>
          </p:cNvPr>
          <p:cNvSpPr txBox="1"/>
          <p:nvPr/>
        </p:nvSpPr>
        <p:spPr>
          <a:xfrm>
            <a:off x="872872" y="4396827"/>
            <a:ext cx="7747958" cy="230832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يُنَظَّمُ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بِمَكْتَبَةِ ٱلْمَدْرَسَةِ مِنْ 2 إِلى 5 ماي 2026 نَشاطُ «تَحَدّي ٱلْقِراءَةِ»،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حَدَثٌ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تَرْبَوِيٌّ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يَهْدِفُ إِلَى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تَشْجيعِ ٱلتَّلاميذِ عَلى قِراءَةِ ٱلْكُتُبِ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وَٱلْقِصَصِ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تَغْذِيَةِ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ٱلْعُقولِ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بِٱلْمَعارِفِ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ٱلْجَديدَةِ،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إِضافَةً إِلَى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خَلْقِ جَوٍّ مِنَ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ٱلْمُنافَسَةِ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ٱلْإيجابِيَّةِ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ٱلْأَطْفالِ وَتَكْريمِ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ٱلْفائِزينَ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9697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بالخطوة الثانية من خطوات  التعليق على حدث؟ 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6702F-E8C8-D8C1-41D4-FFCA0E6A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0178C4-C69F-EFB5-1F04-EBE0D7C1A0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95BE3B-3C80-0DBF-34E5-6651D79FEC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679681-E907-D1C9-4849-087AA9C1E1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D2C43A-9A8E-1A1B-6320-45EB5CD6D59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A70C9B-D2BE-FF1F-6A72-7CCC54C7B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3AA7C9-F15D-A08B-B7C0-6AB5E34DC26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07C289-71BB-C4DF-B094-9C0769AA4A3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852522-32B9-1E03-3BE9-843BF63FF025}"/>
              </a:ext>
            </a:extLst>
          </p:cNvPr>
          <p:cNvSpPr txBox="1"/>
          <p:nvPr/>
        </p:nvSpPr>
        <p:spPr>
          <a:xfrm>
            <a:off x="2416229" y="2744361"/>
            <a:ext cx="5107697" cy="1369278"/>
          </a:xfrm>
          <a:prstGeom prst="roundRect">
            <a:avLst>
              <a:gd name="adj" fmla="val 4445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تَعْليقٍ عَلى حَدَثٍ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0C3070-8986-7C8A-7C8B-4F70DDFB5A0A}"/>
              </a:ext>
            </a:extLst>
          </p:cNvPr>
          <p:cNvSpPr txBox="1"/>
          <p:nvPr/>
        </p:nvSpPr>
        <p:spPr>
          <a:xfrm>
            <a:off x="1620074" y="3992640"/>
            <a:ext cx="2495174" cy="871359"/>
          </a:xfrm>
          <a:prstGeom prst="roundRect">
            <a:avLst>
              <a:gd name="adj" fmla="val 44453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4476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6FDCA-BA69-EC51-8E53-203D2197F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195B83-B029-D525-E7E7-6601DFD80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971B40-2AE3-EFF3-EFF2-CF4AD846C2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6F61E4-5678-EAAE-33EC-D54B4A28D2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CCF38F-39A9-C0FF-A3F2-26A8A5A0AE2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D850A4-B7D8-40A3-17AF-6F57CF19AD5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E71638-E417-5A3C-7095-F366AB9E4D1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73F8A-3ACD-25D8-5AFD-E6BF52E358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D48B2B4-4F52-F3A6-CB8E-8497E03DF498}"/>
              </a:ext>
            </a:extLst>
          </p:cNvPr>
          <p:cNvGrpSpPr/>
          <p:nvPr/>
        </p:nvGrpSpPr>
        <p:grpSpPr>
          <a:xfrm>
            <a:off x="2638648" y="1914057"/>
            <a:ext cx="5841945" cy="1253585"/>
            <a:chOff x="1567891" y="2125948"/>
            <a:chExt cx="7164796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1908C115-486E-960B-9119-85BA56EBFEEB}"/>
                </a:ext>
              </a:extLst>
            </p:cNvPr>
            <p:cNvSpPr/>
            <p:nvPr/>
          </p:nvSpPr>
          <p:spPr>
            <a:xfrm rot="120000" flipH="1" flipV="1">
              <a:off x="1567891" y="2125948"/>
              <a:ext cx="716479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5A2DDAF-63B2-B8F1-34F7-3ABE4493152F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عَناصِرَ ٱلْحَدَثِ (اَلْخُطْوَةُ ٱلْأولى) .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8136C4B-021F-D02D-B2A0-8BC306987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27103A-44D6-E72F-714A-2FAD51126475}"/>
              </a:ext>
            </a:extLst>
          </p:cNvPr>
          <p:cNvGrpSpPr/>
          <p:nvPr/>
        </p:nvGrpSpPr>
        <p:grpSpPr>
          <a:xfrm>
            <a:off x="2699192" y="3059931"/>
            <a:ext cx="5828859" cy="1253585"/>
            <a:chOff x="2981151" y="3475082"/>
            <a:chExt cx="5767060" cy="1253585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BB81064-5D34-381A-4FD8-3B874843FF2C}"/>
                </a:ext>
              </a:extLst>
            </p:cNvPr>
            <p:cNvGrpSpPr/>
            <p:nvPr/>
          </p:nvGrpSpPr>
          <p:grpSpPr>
            <a:xfrm>
              <a:off x="2981151" y="3475082"/>
              <a:ext cx="5767060" cy="1253585"/>
              <a:chOff x="2965199" y="2154562"/>
              <a:chExt cx="5767060" cy="1253585"/>
            </a:xfrm>
          </p:grpSpPr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13A33FF5-1D33-9A45-F879-31A34386F295}"/>
                  </a:ext>
                </a:extLst>
              </p:cNvPr>
              <p:cNvSpPr/>
              <p:nvPr/>
            </p:nvSpPr>
            <p:spPr>
              <a:xfrm rot="120000" flipH="1" flipV="1">
                <a:off x="2968665" y="2154562"/>
                <a:ext cx="576359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6E9606E-F2BE-1E44-000D-74496AE489A8}"/>
                  </a:ext>
                </a:extLst>
              </p:cNvPr>
              <p:cNvSpPr/>
              <p:nvPr/>
            </p:nvSpPr>
            <p:spPr>
              <a:xfrm>
                <a:off x="2965199" y="2453805"/>
                <a:ext cx="5277267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أَسْتَعْمِلُ أَدَواتِ رَبْطٍ مُناسِبَةً لِكِتابَةِ فَقْرَةٍ مُنْسَجِمَةٍ.</a:t>
                </a:r>
              </a:p>
            </p:txBody>
          </p:sp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F4EAB2-1830-B081-DDC3-39E9556C4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02F0E3F-1723-153A-20A5-B780A30F867A}"/>
              </a:ext>
            </a:extLst>
          </p:cNvPr>
          <p:cNvGrpSpPr/>
          <p:nvPr/>
        </p:nvGrpSpPr>
        <p:grpSpPr>
          <a:xfrm>
            <a:off x="2369834" y="4194924"/>
            <a:ext cx="6178028" cy="1253585"/>
            <a:chOff x="2369834" y="4194924"/>
            <a:chExt cx="6178028" cy="125358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62CC8F0-940B-8ABE-1EA4-CCD5BFC3A23E}"/>
                </a:ext>
              </a:extLst>
            </p:cNvPr>
            <p:cNvGrpSpPr/>
            <p:nvPr/>
          </p:nvGrpSpPr>
          <p:grpSpPr>
            <a:xfrm>
              <a:off x="2369834" y="4194924"/>
              <a:ext cx="6178028" cy="1253585"/>
              <a:chOff x="2619832" y="2148756"/>
              <a:chExt cx="6112527" cy="1253585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4432961A-F3FC-A6A5-EDD6-2A46B30FCB9C}"/>
                  </a:ext>
                </a:extLst>
              </p:cNvPr>
              <p:cNvSpPr/>
              <p:nvPr/>
            </p:nvSpPr>
            <p:spPr>
              <a:xfrm rot="120000" flipH="1" flipV="1">
                <a:off x="2639621" y="2148756"/>
                <a:ext cx="6092738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7F65001-EF4F-8008-D7C4-2A0DDBCC530F}"/>
                  </a:ext>
                </a:extLst>
              </p:cNvPr>
              <p:cNvSpPr/>
              <p:nvPr/>
            </p:nvSpPr>
            <p:spPr>
              <a:xfrm>
                <a:off x="2619832" y="2453805"/>
                <a:ext cx="5622633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أُعيدُ قِراءَةَ الْفَقْرَةِ وَ أَتَأَكَّدُ مِنْ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ٱنْسِجامِها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 وَ سَلامَةِ لُغَتِها.</a:t>
                </a:r>
              </a:p>
            </p:txBody>
          </p:sp>
        </p:grp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C2F7668-9EDE-610A-9BCB-14AD6B7E69A2}"/>
                </a:ext>
              </a:extLst>
            </p:cNvPr>
            <p:cNvSpPr/>
            <p:nvPr/>
          </p:nvSpPr>
          <p:spPr>
            <a:xfrm>
              <a:off x="8008586" y="4482441"/>
              <a:ext cx="468000" cy="468000"/>
            </a:xfrm>
            <a:prstGeom prst="ellipse">
              <a:avLst/>
            </a:prstGeom>
            <a:solidFill>
              <a:srgbClr val="547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97D2FF"/>
                  </a:solidFill>
                </a:rPr>
                <a:t>3</a:t>
              </a:r>
              <a:endParaRPr lang="fr-FR" b="1" dirty="0">
                <a:solidFill>
                  <a:srgbClr val="97D2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88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EF651-5D52-3BFB-02B2-4E3E0A4A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5F264-889F-B679-A7DC-FF35E39EC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دوركم لكتابة فقرة منسجمة للتعليق على الحدث التالي: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تكون الإجابات شفهية مع تقديم تغذية راجعة مناسبة وفورية.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E675CF-BEF9-3D94-E252-428A183329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422F58-5328-DCB6-70F2-80AA13C66F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410D0C-3B0D-4E12-74CD-52580AEAD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034E8A-EAF5-F582-FC11-6B8B594EE7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FC2FBE-40BC-7C17-8982-611083FA30B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753B83-EF57-45D3-7A24-3F3CA7E955E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A1FA14-5934-E26C-DD99-E1901F2418A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D3B889-34D9-E8A2-57B1-48F889657B9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C487EB4-A615-A22B-58DB-1193CF4D30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3A9B738-0698-9DBC-2083-F0AEEB7D0B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42E3B9-30B7-3924-7FA0-12861BDDC567}"/>
              </a:ext>
            </a:extLst>
          </p:cNvPr>
          <p:cNvSpPr txBox="1"/>
          <p:nvPr/>
        </p:nvSpPr>
        <p:spPr>
          <a:xfrm>
            <a:off x="612477" y="1909082"/>
            <a:ext cx="8136655" cy="707886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مَوْضوعُ ٱلْحَدَثِ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مِهْرَجانُ مُؤَسَّساتِ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ٱلرِّيادَةِ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C5894E3-3F80-A937-0DD4-04ADB865FE89}"/>
              </a:ext>
            </a:extLst>
          </p:cNvPr>
          <p:cNvSpPr txBox="1"/>
          <p:nvPr/>
        </p:nvSpPr>
        <p:spPr>
          <a:xfrm>
            <a:off x="72737" y="2660743"/>
            <a:ext cx="8674778" cy="707886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مَكانُ وَزَمانُ تَنْظيمِ ٱلْحَدَثِ: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ٱلْمَدْرَسَةِ، يَوْمَ 20 ماي 2026.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0D89471-DE88-D187-C5F0-5F8D71613AB4}"/>
              </a:ext>
            </a:extLst>
          </p:cNvPr>
          <p:cNvSpPr txBox="1"/>
          <p:nvPr/>
        </p:nvSpPr>
        <p:spPr>
          <a:xfrm>
            <a:off x="1007917" y="3412404"/>
            <a:ext cx="7739597" cy="317009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أَهْدافُ ٱلْحَدَثِ: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عَرْضُ مَشاريعِ ٱلتَّلاميذِ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ٱلْمُتَمَيِّزَةِ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تَقْديمُ أَنْشِطَةٍ داعِمَةٍ في مادَّتَيِ ٱللُّغَةِ ٱلْعَرَبِيَّةِ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وَٱلرِّياضِيّاتِ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تَشْجيعُ ٱلتَّعاوُنِ بَيْنَ ٱلْأَطْفالِ لِتَحْقيقِ ٱلنَّجاحِ؛</a:t>
            </a:r>
          </a:p>
          <a:p>
            <a:pPr marL="571500" lvl="0" indent="-571500" algn="r" rtl="1">
              <a:buSzPct val="50000"/>
              <a:buFont typeface="Wingdings" panose="05000000000000000000" pitchFamily="2" charset="2"/>
              <a:buChar char="ü"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اَلِاحْتِفالُ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بِٱلتَّطَوُّرِ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ٱلْمَلْحوظِ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مُسْتَوى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ٱلتَّعَلُّماتِ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684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/>
      <p:bldP spid="10" grpId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0327D-74B6-493A-48C0-13C41E982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AC397A6-8AD3-62FB-247E-800E3B05E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024" y="1496291"/>
            <a:ext cx="3495562" cy="53617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86A3F8F-80CD-E372-86D3-3C2C2BDC0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ثنائيات،خذوا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كراساتكم على الصفحة رقم 157 و أنجزوا التمرين التالي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5EBA41-DC1C-1034-44F8-C4A314884B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30A2E7-3E77-EA02-7AD7-DC5B0229E8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3D999B-0C2D-D10A-3BEE-76D24D1B9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D91EBC-66B9-D04C-D9A6-D29C1DB2BE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D3DB05-8363-A21A-7CBA-7673AA7E78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4D8319A-897E-1816-8E0E-BB866249D32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DD48BB-1DF9-27CB-5AD8-7BB89E44D98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26A7B1-C224-FF05-BFBA-8FE011CEA01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1F3049-143B-687E-A174-B2078FCF218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E384D81-5469-A4C2-0BB8-23853266401A}"/>
              </a:ext>
            </a:extLst>
          </p:cNvPr>
          <p:cNvSpPr/>
          <p:nvPr/>
        </p:nvSpPr>
        <p:spPr>
          <a:xfrm>
            <a:off x="3154496" y="3676402"/>
            <a:ext cx="3052617" cy="2599707"/>
          </a:xfrm>
          <a:prstGeom prst="roundRect">
            <a:avLst>
              <a:gd name="adj" fmla="val 1054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569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AD939-3225-9EA3-A954-FDE6E1D8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5EDA3-7C1A-1395-9083-55D4A0AC0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أركب عناصر الحدث التالي باستعمال أدوات الربط المناسبة.</a:t>
            </a:r>
            <a:endParaRPr lang="fr-FR" sz="28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AEE22C-D304-8472-1528-B2D07DB16D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A18435-E402-87E4-9FDA-BA3565C753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8DD259-499A-3AFC-2AA0-EBD4B9B388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496360-09D8-0626-3C55-9908454ED0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10CAE1-FBC3-D07C-6E2C-4A7FCCC31C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68887D-85BC-2FD7-E05D-82750EC4CC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57F854-BC73-DB54-8904-E375B1F1A05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545BA-26F4-0BE4-837C-A1B5694A98C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2D32F1-89FE-0010-8CFB-F81C6B9C684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82005F-004E-8002-2611-92BB6E9AB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81" y="1376824"/>
            <a:ext cx="7140559" cy="6325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429BB0-1ED9-9CCE-1B34-C74184E485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5643" y="1997009"/>
            <a:ext cx="4595258" cy="5867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A4ED27-2C15-AD1E-DA85-AD14D582A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427" y="2571470"/>
            <a:ext cx="8138865" cy="112023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4FAF50B-6053-9CBA-677C-4D2D866CE2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5122" y="3630603"/>
            <a:ext cx="7681626" cy="29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01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يتقاسم معنا الفقرة التي أنتجها؟ ماهي أدوات الربط التي استعملتها؟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C1831C-DBD2-55AB-6A89-161A416B77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9F8695-53B3-7AA5-FE7C-067FD6A3EB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E200BB-6BF6-391D-9CA9-0E66DBCD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77002B-B77B-E493-A4DD-11F4D296F5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07FEB9D-A2C1-4EF2-B634-70258F110731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5AAFC9-39BF-0128-282D-39B5E2BBAD1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5DC138-F18D-62A5-0AF3-F5992E677FE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87F658-7639-A4D8-C215-00D999EF459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06A2DE-0E22-3F68-9285-113AD0712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81" y="1376824"/>
            <a:ext cx="7140559" cy="6325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FB3A72-FE7A-02B3-EF64-95A840F3F3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5643" y="1997009"/>
            <a:ext cx="4595258" cy="5867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1AD41D-48B6-E12B-C67A-6587B6DE9F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427" y="2571470"/>
            <a:ext cx="8138865" cy="11202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BAC27B-8EDB-0389-B6EB-EF91D9C2D2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5122" y="3630603"/>
            <a:ext cx="7681626" cy="29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B2413-C693-6DA3-8F72-752B3C81E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E9B08-F66C-9685-7CB6-251C1408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نموذج هذا نموذج للتعليق على حدث.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AF26F3-7329-F1E4-2BE6-0A3848B63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3FD841-A773-5B68-3BF8-E25F4A0864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939B33-54FD-7816-BA54-CF824EC64F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9BBBFD-B54A-97E4-0E2C-A7E964F3E4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FB3AB7-3A44-1960-0F55-D88BAE43E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6C9739-08FA-D0F8-571F-EEFFB6A4E22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489238-1ABB-A46E-4F61-BC0AC44EFA3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E60DDD-F391-B87B-98AB-01505DEC7E2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F6380F-5B69-2A92-634B-F649CC8AAB8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94F54AB-9B06-0689-6B81-9815933D2FB5}"/>
              </a:ext>
            </a:extLst>
          </p:cNvPr>
          <p:cNvSpPr/>
          <p:nvPr/>
        </p:nvSpPr>
        <p:spPr>
          <a:xfrm>
            <a:off x="399756" y="2364900"/>
            <a:ext cx="8284029" cy="3630654"/>
          </a:xfrm>
          <a:prstGeom prst="roundRect">
            <a:avLst>
              <a:gd name="adj" fmla="val 3658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C7EC35-CF2C-559E-C129-AF5ACD606695}"/>
              </a:ext>
            </a:extLst>
          </p:cNvPr>
          <p:cNvSpPr/>
          <p:nvPr/>
        </p:nvSpPr>
        <p:spPr>
          <a:xfrm>
            <a:off x="319751" y="1584000"/>
            <a:ext cx="8284029" cy="4440836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endParaRPr lang="ar-MA" sz="11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يُنَظَّمُ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ٱلْمَدْرَسَةِ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ٱلْوَطَنِيَّةِ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لِلتِّجارَةِ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وَٱلتَّسْيـيرِ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بِوَجْدَةَ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يَوْمَيْ 10 وَ 11 أُكْتوبَرَ 2024 لِقاءٌ حَوْلَ تَلَوُّثِ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ٱلْغِلافِ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ٱلْجَوِّيِّ،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وَهُوَ حَدَثٌ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بيئِيٌّ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يَهْدِفُ إِلى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تَسْليطِ ٱلضَّوْءِ عَلى ظاهِرَةِ تَلَوُّثِ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طُرُقِ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ٱلتَّكَيُّفِ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مَعَها، 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إِضافَةً إِلى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تَوْفيرِ مِنَصَّةٍ لِلتَّبادُلِ بَيْنَ ٱلْباحِثينَ لِإيجادِ حُلولٍ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ٱلْحُلولِ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ٱلْفَعّالَةِ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kern="0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33475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7397-FA94-157F-0241-73C164AE6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320BCE-24AB-BA38-0F8C-C22145142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معا الخطوتين الأولى و الثانية من خطوات كتابة تعليق على حدث. من يقرأ؟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18B1D6-4121-5FF8-045A-118B53EBFE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B6293D-F5C9-D8DB-2A69-C4235BCE3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12A111-634F-47C1-8F55-CC2B6F90F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4EC4CF-C0CA-D052-F1A9-D22145BCA4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09E163A-715F-1A05-E913-29133693B00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9FF3F7-A30C-41D0-FA08-E019DBE9613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0BF57E-3F33-9294-8E07-3E7273FC37B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21F372-42CF-6507-C386-DA0B7984E99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ED07F83-DBC2-A989-8974-314DBCE37A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7C4C11F9-A9E9-F915-0793-CA78D7DCB4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5518" y="2843598"/>
            <a:ext cx="4158731" cy="351190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998F5934-6C6D-F5D0-A94D-D4953B47F5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227" y="3152542"/>
            <a:ext cx="4158731" cy="2585776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7B76A15-5049-B949-769E-7811E348CD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7670" y="1466230"/>
            <a:ext cx="2872739" cy="880571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D261FBC-1DDF-1D53-51B8-EB16C75BE1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3292" y="2260270"/>
            <a:ext cx="1439782" cy="573801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A20BAA3C-7531-5076-B619-6B610D7B2E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58397" y="2277047"/>
            <a:ext cx="1421591" cy="566551"/>
          </a:xfrm>
          <a:prstGeom prst="rect">
            <a:avLst/>
          </a:prstGeom>
        </p:spPr>
      </p:pic>
      <p:cxnSp>
        <p:nvCxnSpPr>
          <p:cNvPr id="48" name="Connecteur : en arc 47">
            <a:extLst>
              <a:ext uri="{FF2B5EF4-FFF2-40B4-BE49-F238E27FC236}">
                <a16:creationId xmlns:a16="http://schemas.microsoft.com/office/drawing/2014/main" id="{CDBA4FEB-51AD-2D42-0A15-A856216A55A7}"/>
              </a:ext>
            </a:extLst>
          </p:cNvPr>
          <p:cNvCxnSpPr>
            <a:stCxn id="42" idx="3"/>
            <a:endCxn id="44" idx="0"/>
          </p:cNvCxnSpPr>
          <p:nvPr/>
        </p:nvCxnSpPr>
        <p:spPr>
          <a:xfrm>
            <a:off x="5950409" y="1906516"/>
            <a:ext cx="1042774" cy="353754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 : en arc 49">
            <a:extLst>
              <a:ext uri="{FF2B5EF4-FFF2-40B4-BE49-F238E27FC236}">
                <a16:creationId xmlns:a16="http://schemas.microsoft.com/office/drawing/2014/main" id="{DD4BC4BD-2C1C-2988-6950-CB06C5D6BD3A}"/>
              </a:ext>
            </a:extLst>
          </p:cNvPr>
          <p:cNvCxnSpPr>
            <a:stCxn id="42" idx="1"/>
            <a:endCxn id="46" idx="0"/>
          </p:cNvCxnSpPr>
          <p:nvPr/>
        </p:nvCxnSpPr>
        <p:spPr>
          <a:xfrm rot="10800000" flipV="1">
            <a:off x="2069194" y="1906515"/>
            <a:ext cx="1008477" cy="370531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480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F670-04B3-0EB0-CE7C-3D42FD8F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03DDB-DC42-66F1-B38F-36CF7B69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D536E3-B582-7564-CBD3-CE4CC0C2C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327645-20A5-3B30-0437-A9B69506E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FA262D-5B49-1718-1E9E-AB0E51C7110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A9D84-C218-DE61-0CFF-476772E718D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111F37-F1CC-FC75-20CF-55DDDE8D22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A1014-4DB6-EB33-C8D0-CDB548E6EE0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5427BD84-5C3B-60A1-92EE-EB36D25ED7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23" name="Espace réservé pour une image  19">
            <a:extLst>
              <a:ext uri="{FF2B5EF4-FFF2-40B4-BE49-F238E27FC236}">
                <a16:creationId xmlns:a16="http://schemas.microsoft.com/office/drawing/2014/main" id="{73FECCC0-16D6-640F-B5B6-E05B1CF7D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« كَوْكَبُنا يَسْتَغيثُ"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ٱلْخُطْوَةِ ٱلثّانِيَةِ مِنْ خُطُواتِ كِتابَةِ تَعْليقٍ عَلى حَدَثٍ.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21103</TotalTime>
  <Words>2219</Words>
  <Application>Microsoft Office PowerPoint</Application>
  <PresentationFormat>Affichage à l'écran (4:3)</PresentationFormat>
  <Paragraphs>401</Paragraphs>
  <Slides>53</Slides>
  <Notes>21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32</vt:i4>
      </vt:variant>
      <vt:variant>
        <vt:lpstr>Titres des diapositives</vt:lpstr>
      </vt:variant>
      <vt:variant>
        <vt:i4>53</vt:i4>
      </vt:variant>
    </vt:vector>
  </HeadingPairs>
  <TitlesOfParts>
    <vt:vector size="97" baseType="lpstr">
      <vt:lpstr>Arial</vt:lpstr>
      <vt:lpstr>Arial Rounded MT Bold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Noto Sans Symbols</vt:lpstr>
      <vt:lpstr>Wingdings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7_Conception personnalisée</vt:lpstr>
      <vt:lpstr>1_Env-Enseignant</vt:lpstr>
      <vt:lpstr>5_Env-Apprenant_Tmplt</vt:lpstr>
      <vt:lpstr>2_Env-Apprenant_Tmplt</vt:lpstr>
      <vt:lpstr>3_01- نشاط اعتيادي</vt:lpstr>
      <vt:lpstr>قراءة</vt:lpstr>
      <vt:lpstr>1_اختتام الحصة</vt:lpstr>
      <vt:lpstr>3_04- قراءة/ كتابة</vt:lpstr>
      <vt:lpstr>2_Env-Enseignant</vt:lpstr>
      <vt:lpstr>3_Env-Enseignant</vt:lpstr>
      <vt:lpstr>Thème Office</vt:lpstr>
      <vt:lpstr>4_01- نشاط اعتيادي</vt:lpstr>
      <vt:lpstr>5_01- نشاط اعتيادي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10 ثواني.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 –ح4 </vt:lpstr>
      <vt:lpstr>سنعمل في هذه الحصة على الإجابة عن مجموعة من الأسئلة لنعمق فهمنا للنص . </vt:lpstr>
      <vt:lpstr>الآن، خذوا الكراسة. من يقرأ النص قراءة جهرية سليمة، مع احترام قواعد الطلاقة؟ عند الإشارة سأختار من يواصل القراءة.</vt:lpstr>
      <vt:lpstr>الآن، خذوا الكراسة. من يقرأ النص قراءة جهرية سليمة، مع احترام قواعد الطلاقة؟ عند الإشارة سأختار من يواصل القراءة.</vt:lpstr>
      <vt:lpstr>أحسنتم، الآن اقرؤوا النص قراءة هامسة ، سأطرح عليكم بعدها مجموعة من الأسئلة  - أمامكم 5 دقائق  للقراءة قبل أن نجيب عن أسئلة  الاستثمار. </vt:lpstr>
      <vt:lpstr>الآن بمفردكم و على كراساتكم أجيبوا عن الأسئلة التالية ص 153</vt:lpstr>
      <vt:lpstr>انتبهوا لتصحيح السؤال الأول.من يتقاسم معنا جوابه؟ - ما هي الجملة في النص  التي تؤكد هذا الجواب ؟ -يضغط الأستاذ على زر جهاز التحكم لتظهر الإجابة.</vt:lpstr>
      <vt:lpstr>انتبهوا لتصحيح السؤال الثاني..من يتقاسم معنا جوابه؟  - ما هي الجملة في النص  التي تؤكد هذا الجواب ؟</vt:lpstr>
      <vt:lpstr>انتبهوا لتصحيح السؤال الثالث..من يتقاسم معنا جوابه؟  - ما هي الجملة في النص  التي تؤكد هذا الجواب ؟</vt:lpstr>
      <vt:lpstr>انتبهوا لتصحيح السؤال الرابع..من يتقاسم معنا جوابه؟  - ما هي الجملة في النص  التي تؤكد هذا الجواب ؟</vt:lpstr>
      <vt:lpstr>انتبهوا لتصحيح السؤال الخامس..من يتقاسم معنا جوابه؟  - ما هي الجملة في النص  التي تؤكد هذا الجواب ؟</vt:lpstr>
      <vt:lpstr>إنتاج كتابي – ح2</vt:lpstr>
      <vt:lpstr>ماذا تعلمنا في الحصة الماضية؟</vt:lpstr>
      <vt:lpstr>من يذكرنا بالخطوة الأولى لكتابة تعليق على حدث؟ </vt:lpstr>
      <vt:lpstr>أحسنتم من يقرأ؟</vt:lpstr>
      <vt:lpstr>سنواصل تدربا في هذه الحصة على تطبيق الخطوة الثانية لكتابة تعليق على حدث . تابعوا معي.</vt:lpstr>
      <vt:lpstr>ثاني خطوة لكتابة تعليق على حدث هي تركيب عناصر الحدث في فقرة منسجمة باستعمال أدوات ربط مناسبة</vt:lpstr>
      <vt:lpstr>لكتابة تعليق عن حدث "مُسابَقَةُ «تَحَدّي ٱلْقِراءَةِ» ٱلْمَدْرَسِيَّةِ. " أتبع مراحل الخطوة الأولى و أحدد عناصر الحدث</vt:lpstr>
      <vt:lpstr>سأحاول الآن تحويل هذه المعلومات إلى فقرة منسجمة باستعمال أدوات الربط التالية:</vt:lpstr>
      <vt:lpstr>سأحاول الآن تحويل هذه المعلومات إلى فقرة منسجمة باستعمال أدوات الربط التالية:</vt:lpstr>
      <vt:lpstr>من يذكرنا  بالخطوة الثانية من خطوات  التعليق على حدث؟ </vt:lpstr>
      <vt:lpstr>أحسنتم من يقرأ؟</vt:lpstr>
      <vt:lpstr>أحسنتم. الآن دوركم لكتابة فقرة منسجمة للتعليق على الحدث التالي: - تكون الإجابات شفهية مع تقديم تغذية راجعة مناسبة وفورية.</vt:lpstr>
      <vt:lpstr>في ثنائيات،خذوا كراساتكم على الصفحة رقم 157 و أنجزوا التمرين التالي</vt:lpstr>
      <vt:lpstr>أركب عناصر الحدث التالي باستعمال أدوات الربط المناسبة.</vt:lpstr>
      <vt:lpstr>انتبهوا للتصحيح. من يتقاسم معنا الفقرة التي أنتجها؟ ماهي أدوات الربط التي استعملتها؟</vt:lpstr>
      <vt:lpstr>هذا نموذج هذا نموذج للتعليق على حدث.</vt:lpstr>
      <vt:lpstr>نتذكر معا الخطوتين الأولى و الثانية من خطوات كتابة تعليق على حدث. من يقرأ؟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325</cp:revision>
  <dcterms:created xsi:type="dcterms:W3CDTF">2023-09-20T21:35:22Z</dcterms:created>
  <dcterms:modified xsi:type="dcterms:W3CDTF">2026-05-24T13:14:21Z</dcterms:modified>
</cp:coreProperties>
</file>