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3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4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5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6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7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8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31.xml" ContentType="application/vnd.openxmlformats-officedocument.theme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32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6" r:id="rId13"/>
    <p:sldMasterId id="2147483732" r:id="rId14"/>
    <p:sldMasterId id="2147483726" r:id="rId15"/>
    <p:sldMasterId id="2147483759" r:id="rId16"/>
    <p:sldMasterId id="2147483776" r:id="rId17"/>
    <p:sldMasterId id="2147483794" r:id="rId18"/>
    <p:sldMasterId id="2147483832" r:id="rId19"/>
    <p:sldMasterId id="2147483846" r:id="rId20"/>
    <p:sldMasterId id="2147483869" r:id="rId21"/>
    <p:sldMasterId id="2147483887" r:id="rId22"/>
    <p:sldMasterId id="2147483905" r:id="rId23"/>
    <p:sldMasterId id="2147483920" r:id="rId24"/>
    <p:sldMasterId id="2147483937" r:id="rId25"/>
    <p:sldMasterId id="2147483960" r:id="rId26"/>
    <p:sldMasterId id="2147483983" r:id="rId27"/>
    <p:sldMasterId id="2147483999" r:id="rId28"/>
    <p:sldMasterId id="2147484018" r:id="rId29"/>
    <p:sldMasterId id="2147484034" r:id="rId30"/>
    <p:sldMasterId id="2147484049" r:id="rId31"/>
    <p:sldMasterId id="2147484066" r:id="rId32"/>
    <p:sldMasterId id="2147484078" r:id="rId33"/>
  </p:sldMasterIdLst>
  <p:notesMasterIdLst>
    <p:notesMasterId r:id="rId103"/>
  </p:notesMasterIdLst>
  <p:sldIdLst>
    <p:sldId id="2134806368" r:id="rId34"/>
    <p:sldId id="1029" r:id="rId35"/>
    <p:sldId id="2147482611" r:id="rId36"/>
    <p:sldId id="2147482470" r:id="rId37"/>
    <p:sldId id="2147482484" r:id="rId38"/>
    <p:sldId id="2147482488" r:id="rId39"/>
    <p:sldId id="265" r:id="rId40"/>
    <p:sldId id="2147482725" r:id="rId41"/>
    <p:sldId id="262" r:id="rId42"/>
    <p:sldId id="2147482612" r:id="rId43"/>
    <p:sldId id="2147482811" r:id="rId44"/>
    <p:sldId id="2147482812" r:id="rId45"/>
    <p:sldId id="2147482584" r:id="rId46"/>
    <p:sldId id="266" r:id="rId47"/>
    <p:sldId id="2147482542" r:id="rId48"/>
    <p:sldId id="2147482813" r:id="rId49"/>
    <p:sldId id="2147482814" r:id="rId50"/>
    <p:sldId id="2147482815" r:id="rId51"/>
    <p:sldId id="2147482816" r:id="rId52"/>
    <p:sldId id="2147482817" r:id="rId53"/>
    <p:sldId id="267" r:id="rId54"/>
    <p:sldId id="2147482614" r:id="rId55"/>
    <p:sldId id="2147482390" r:id="rId56"/>
    <p:sldId id="2147482739" r:id="rId57"/>
    <p:sldId id="2147482745" r:id="rId58"/>
    <p:sldId id="2147482818" r:id="rId59"/>
    <p:sldId id="2147482616" r:id="rId60"/>
    <p:sldId id="2147482618" r:id="rId61"/>
    <p:sldId id="2147482819" r:id="rId62"/>
    <p:sldId id="2147482820" r:id="rId63"/>
    <p:sldId id="2147482821" r:id="rId64"/>
    <p:sldId id="2147482822" r:id="rId65"/>
    <p:sldId id="2147482823" r:id="rId66"/>
    <p:sldId id="2147482824" r:id="rId67"/>
    <p:sldId id="2147482825" r:id="rId68"/>
    <p:sldId id="2147482826" r:id="rId69"/>
    <p:sldId id="2147482535" r:id="rId70"/>
    <p:sldId id="2147482540" r:id="rId71"/>
    <p:sldId id="2147482727" r:id="rId72"/>
    <p:sldId id="2147482728" r:id="rId73"/>
    <p:sldId id="2147482732" r:id="rId74"/>
    <p:sldId id="2147482733" r:id="rId75"/>
    <p:sldId id="2147482489" r:id="rId76"/>
    <p:sldId id="2134806542" r:id="rId77"/>
    <p:sldId id="2147482473" r:id="rId78"/>
    <p:sldId id="2147482749" r:id="rId79"/>
    <p:sldId id="2147482827" r:id="rId80"/>
    <p:sldId id="2147482828" r:id="rId81"/>
    <p:sldId id="2147482829" r:id="rId82"/>
    <p:sldId id="2147482830" r:id="rId83"/>
    <p:sldId id="2147482483" r:id="rId84"/>
    <p:sldId id="2147482632" r:id="rId85"/>
    <p:sldId id="2147482631" r:id="rId86"/>
    <p:sldId id="2147482555" r:id="rId87"/>
    <p:sldId id="2147482556" r:id="rId88"/>
    <p:sldId id="2147482831" r:id="rId89"/>
    <p:sldId id="2147482832" r:id="rId90"/>
    <p:sldId id="2147482833" r:id="rId91"/>
    <p:sldId id="2147482746" r:id="rId92"/>
    <p:sldId id="2147482735" r:id="rId93"/>
    <p:sldId id="2147482748" r:id="rId94"/>
    <p:sldId id="2147482834" r:id="rId95"/>
    <p:sldId id="2147482835" r:id="rId96"/>
    <p:sldId id="2147482836" r:id="rId97"/>
    <p:sldId id="2147482564" r:id="rId98"/>
    <p:sldId id="2147482615" r:id="rId99"/>
    <p:sldId id="2134806540" r:id="rId100"/>
    <p:sldId id="2147482563" r:id="rId101"/>
    <p:sldId id="2147482522" r:id="rId102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4"/>
    </p:embeddedFont>
    <p:embeddedFont>
      <p:font typeface="Dosis" pitchFamily="2" charset="0"/>
      <p:regular r:id="rId105"/>
      <p:bold r:id="rId106"/>
    </p:embeddedFont>
    <p:embeddedFont>
      <p:font typeface="Dosis ExtraBold" pitchFamily="2" charset="0"/>
      <p:bold r:id="rId107"/>
    </p:embeddedFont>
    <p:embeddedFont>
      <p:font typeface="Dosis Medium" pitchFamily="2" charset="0"/>
      <p:regular r:id="rId108"/>
    </p:embeddedFont>
    <p:embeddedFont>
      <p:font typeface="Dosis SemiBold" pitchFamily="2" charset="0"/>
      <p:bold r:id="rId109"/>
    </p:embeddedFont>
    <p:embeddedFont>
      <p:font typeface="Microsoft Uighur" panose="02000000000000000000" pitchFamily="2" charset="-78"/>
      <p:regular r:id="rId110"/>
      <p:bold r:id="rId111"/>
    </p:embeddedFont>
    <p:embeddedFont>
      <p:font typeface="Modern Love" panose="04090805081005020601" pitchFamily="82" charset="0"/>
      <p:regular r:id="rId112"/>
    </p:embeddedFont>
    <p:embeddedFont>
      <p:font typeface="Noto Sans Symbols" pitchFamily="2" charset="0"/>
      <p:regular r:id="rId113"/>
      <p:bold r:id="rId1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758E"/>
    <a:srgbClr val="97D2FF"/>
    <a:srgbClr val="EF8F03"/>
    <a:srgbClr val="D4FBF8"/>
    <a:srgbClr val="B8E7F2"/>
    <a:srgbClr val="424D7B"/>
    <a:srgbClr val="55B6DF"/>
    <a:srgbClr val="486F9B"/>
    <a:srgbClr val="009242"/>
    <a:srgbClr val="732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9BA38-14C1-413A-AB47-CF97839B4F00}" v="1323" dt="2025-08-04T10:08:47.022"/>
    <p1510:client id="{90859875-0009-4E84-BD7E-25879F7347E0}" v="1074" dt="2025-08-03T14:50:59.302"/>
    <p1510:client id="{FC8B4210-2087-4FF4-A75F-494AF619AD40}" v="1204" dt="2025-08-03T21:47:43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93470" autoAdjust="0"/>
  </p:normalViewPr>
  <p:slideViewPr>
    <p:cSldViewPr snapToGrid="0">
      <p:cViewPr varScale="1">
        <p:scale>
          <a:sx n="69" d="100"/>
          <a:sy n="69" d="100"/>
        </p:scale>
        <p:origin x="1315" y="72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12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4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102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slide" Target="slides/slide62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113" Type="http://schemas.openxmlformats.org/officeDocument/2006/relationships/font" Target="fonts/font10.fntdata"/><Relationship Id="rId118" Type="http://schemas.openxmlformats.org/officeDocument/2006/relationships/tableStyles" Target="tableStyles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notesMaster" Target="notesMasters/notesMaster1.xml"/><Relationship Id="rId108" Type="http://schemas.openxmlformats.org/officeDocument/2006/relationships/font" Target="fonts/font5.fntdata"/><Relationship Id="rId54" Type="http://schemas.openxmlformats.org/officeDocument/2006/relationships/slide" Target="slides/slide21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91" Type="http://schemas.openxmlformats.org/officeDocument/2006/relationships/slide" Target="slides/slide58.xml"/><Relationship Id="rId96" Type="http://schemas.openxmlformats.org/officeDocument/2006/relationships/slide" Target="slides/slide6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6.xml"/><Relationship Id="rId114" Type="http://schemas.openxmlformats.org/officeDocument/2006/relationships/font" Target="fonts/font11.fntdata"/><Relationship Id="rId119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slide" Target="slides/slide61.xml"/><Relationship Id="rId99" Type="http://schemas.openxmlformats.org/officeDocument/2006/relationships/slide" Target="slides/slide66.xml"/><Relationship Id="rId101" Type="http://schemas.openxmlformats.org/officeDocument/2006/relationships/slide" Target="slides/slide6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font" Target="fonts/font6.fntdata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110" Type="http://schemas.openxmlformats.org/officeDocument/2006/relationships/font" Target="fonts/font7.fntdata"/><Relationship Id="rId115" Type="http://schemas.openxmlformats.org/officeDocument/2006/relationships/presProps" Target="presProps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slide" Target="slides/slide67.xml"/><Relationship Id="rId105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slide" Target="slides/slide65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62" Type="http://schemas.openxmlformats.org/officeDocument/2006/relationships/slide" Target="slides/slide29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111" Type="http://schemas.openxmlformats.org/officeDocument/2006/relationships/font" Target="fonts/font8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3.xml"/><Relationship Id="rId57" Type="http://schemas.openxmlformats.org/officeDocument/2006/relationships/slide" Target="slides/slide24.xml"/><Relationship Id="rId106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7C20F-017F-02A0-D950-CD87F2F3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9C439-F983-45DD-328B-AA6CB5A8C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052F1E-D248-7210-D8FF-19125B857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D77DED-B807-4472-8573-8E4A00867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738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34ACC-5BF7-6955-20B9-FD5B12B92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F8AC33-6D5A-3F98-F3D1-5173487C3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C44612-4259-0B25-B264-31BCF8115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C8A624-05D9-E3E1-D0D9-E29DB7023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35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EB507-8A7A-1134-5777-3CF4C3063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F5E282-8367-1E7F-82B1-967F2953B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A9E13E-423F-7443-9310-464D90F95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CBCC7F-AE3A-9385-CD3E-EF2FC4AA1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574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F832-6666-B8A7-4460-5E4AB2D90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E5AA37-374A-3D70-4A99-9B3280C8F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DC58F3-1240-4DF6-81AF-5931C6AD2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9AAF0D-5D30-03F6-3741-06C72E0D2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389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2564-AFEF-F58B-393F-030AE8E14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B1B096-6CEF-371C-1BC8-8734C69D8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07CF97-DA6E-4EFB-D535-9A465D09E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791DF1-4662-EC8B-C128-4E219243F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741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56B89-CB42-355E-DEE5-40507C6DB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31D7D3-C359-3C3D-2530-B881FA0CB3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59C616-53C9-AFFD-1BCC-8741F16A65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E03116-81BA-E604-998B-F39A964A6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71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0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0.png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9.png"/><Relationship Id="rId9" Type="http://schemas.microsoft.com/office/2007/relationships/hdphoto" Target="../media/hdphoto2.wdp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0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6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4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36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Relationship Id="rId5" Type="http://schemas.microsoft.com/office/2007/relationships/hdphoto" Target="../media/hdphoto6.wdp"/><Relationship Id="rId4" Type="http://schemas.openxmlformats.org/officeDocument/2006/relationships/image" Target="../media/image43.png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0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184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5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02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277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306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72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19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9242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99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8439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4534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8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6587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12709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2869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9773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578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46186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46889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9027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7945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017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03427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39267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6816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068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1638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610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922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3984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46750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22477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96838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94370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953512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9515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5409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38768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9636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8946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60621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0610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536119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65486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19370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7613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5775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01878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09573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41313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444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18246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62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3027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87587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086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3479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6776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526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5478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9043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351108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0230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9550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5862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55049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93640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2745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712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957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5633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112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5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586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6288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4916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23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61909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45488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10776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0958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2761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66025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808583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1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1341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7107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6130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688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65136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85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8143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60680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69165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119414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6875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41192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797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15637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2208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54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7216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6410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3887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3934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849408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17301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0283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38904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40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4152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99795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12474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08402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0618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760356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692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08085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495633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9295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805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89451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66480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2149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82651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5631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228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61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713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0902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4416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79160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29340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8480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1944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54536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9455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19157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34650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54943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4579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6633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283872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2166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291400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42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5656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029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88975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16229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9990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5930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99414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19497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57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29068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1405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44866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0082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1400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16314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9387437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558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74764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92997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98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64344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066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93998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08010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5721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294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4860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68101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0457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1520770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265838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447828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1955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205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97718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2969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24541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89119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8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2973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54258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23215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735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7725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71631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64826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36839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568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693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77137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4951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7149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56905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6705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95766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867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9317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84596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8856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0857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1237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571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324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10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6350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521690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00917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922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168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8399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595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6480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63474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174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8400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8211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13998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3596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924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2050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10240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71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90389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14314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5056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857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7111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8665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42320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02014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2580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714413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683819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4842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064808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42910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33473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695695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67326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646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2900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34256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76436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51391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23511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76471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29266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34561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34952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18172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856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78676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2570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8219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041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57883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81482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00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599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6070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3453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056045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88241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73526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56541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72283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159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75147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47499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837890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02679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478702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40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12963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462343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76664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69803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2782683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594479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88795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467087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0036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7632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2651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56747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1905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024717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19359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8579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3503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878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292344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7597793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1150411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55910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13907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591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52472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10445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9644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00997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89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20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75706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31694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483309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775653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3972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30019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6469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8002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61411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511368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2825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76045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906813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642136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39760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8687928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526107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7810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201928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75058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55310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2635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818629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55962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04307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639543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52128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873067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0790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304816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094499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3297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9110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7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32.jpg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25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image" Target="../media/image32.jpg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theme" Target="../theme/theme26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6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image" Target="../media/image17.bin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9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slideLayout" Target="../slideLayouts/slideLayout337.xml"/><Relationship Id="rId18" Type="http://schemas.openxmlformats.org/officeDocument/2006/relationships/image" Target="../media/image39.jpeg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17" Type="http://schemas.openxmlformats.org/officeDocument/2006/relationships/theme" Target="../theme/theme31.xml"/><Relationship Id="rId2" Type="http://schemas.openxmlformats.org/officeDocument/2006/relationships/slideLayout" Target="../slideLayouts/slideLayout326.xml"/><Relationship Id="rId16" Type="http://schemas.openxmlformats.org/officeDocument/2006/relationships/slideLayout" Target="../slideLayouts/slideLayout340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5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slideLayout" Target="../slideLayouts/slideLayout338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8.xml"/><Relationship Id="rId3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47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41.xml"/><Relationship Id="rId6" Type="http://schemas.openxmlformats.org/officeDocument/2006/relationships/slideLayout" Target="../slideLayouts/slideLayout346.xml"/><Relationship Id="rId11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44.xml"/><Relationship Id="rId9" Type="http://schemas.openxmlformats.org/officeDocument/2006/relationships/slideLayout" Target="../slideLayouts/slideLayout349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18" Type="http://schemas.openxmlformats.org/officeDocument/2006/relationships/slideLayout" Target="../slideLayouts/slideLayout369.xml"/><Relationship Id="rId3" Type="http://schemas.openxmlformats.org/officeDocument/2006/relationships/slideLayout" Target="../slideLayouts/slideLayout354.xml"/><Relationship Id="rId21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17" Type="http://schemas.openxmlformats.org/officeDocument/2006/relationships/slideLayout" Target="../slideLayouts/slideLayout368.xml"/><Relationship Id="rId2" Type="http://schemas.openxmlformats.org/officeDocument/2006/relationships/slideLayout" Target="../slideLayouts/slideLayout353.xml"/><Relationship Id="rId16" Type="http://schemas.openxmlformats.org/officeDocument/2006/relationships/slideLayout" Target="../slideLayouts/slideLayout367.xml"/><Relationship Id="rId20" Type="http://schemas.openxmlformats.org/officeDocument/2006/relationships/slideLayout" Target="../slideLayouts/slideLayout371.xml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56.xml"/><Relationship Id="rId15" Type="http://schemas.openxmlformats.org/officeDocument/2006/relationships/slideLayout" Target="../slideLayouts/slideLayout366.xml"/><Relationship Id="rId23" Type="http://schemas.openxmlformats.org/officeDocument/2006/relationships/theme" Target="../theme/theme33.xml"/><Relationship Id="rId10" Type="http://schemas.openxmlformats.org/officeDocument/2006/relationships/slideLayout" Target="../slideLayouts/slideLayout361.xml"/><Relationship Id="rId19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Relationship Id="rId22" Type="http://schemas.openxmlformats.org/officeDocument/2006/relationships/slideLayout" Target="../slideLayouts/slideLayout3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0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33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31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2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5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87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870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97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48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3034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69488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941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216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38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18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09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5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4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7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44.xml"/><Relationship Id="rId7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gif"/><Relationship Id="rId11" Type="http://schemas.openxmlformats.org/officeDocument/2006/relationships/image" Target="../media/image60.png"/><Relationship Id="rId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6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8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7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8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70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1.gif"/><Relationship Id="rId11" Type="http://schemas.openxmlformats.org/officeDocument/2006/relationships/image" Target="../media/image74.png"/><Relationship Id="rId5" Type="http://schemas.openxmlformats.org/officeDocument/2006/relationships/image" Target="../media/image60.png"/><Relationship Id="rId10" Type="http://schemas.openxmlformats.org/officeDocument/2006/relationships/image" Target="../media/image73.png"/><Relationship Id="rId4" Type="http://schemas.openxmlformats.org/officeDocument/2006/relationships/image" Target="../media/image59.png"/><Relationship Id="rId9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75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0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8.png"/><Relationship Id="rId7" Type="http://schemas.openxmlformats.org/officeDocument/2006/relationships/image" Target="../media/image8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8.png"/><Relationship Id="rId7" Type="http://schemas.openxmlformats.org/officeDocument/2006/relationships/image" Target="../media/image8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4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8.png"/><Relationship Id="rId7" Type="http://schemas.openxmlformats.org/officeDocument/2006/relationships/image" Target="../media/image8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8.png"/><Relationship Id="rId7" Type="http://schemas.openxmlformats.org/officeDocument/2006/relationships/image" Target="../media/image8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10" Type="http://schemas.openxmlformats.org/officeDocument/2006/relationships/image" Target="../media/image91.png"/><Relationship Id="rId4" Type="http://schemas.openxmlformats.org/officeDocument/2006/relationships/image" Target="../media/image59.png"/><Relationship Id="rId9" Type="http://schemas.openxmlformats.org/officeDocument/2006/relationships/image" Target="../media/image9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8.png"/><Relationship Id="rId7" Type="http://schemas.openxmlformats.org/officeDocument/2006/relationships/image" Target="../media/image8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10" Type="http://schemas.openxmlformats.org/officeDocument/2006/relationships/image" Target="../media/image91.png"/><Relationship Id="rId4" Type="http://schemas.openxmlformats.org/officeDocument/2006/relationships/image" Target="../media/image59.png"/><Relationship Id="rId9" Type="http://schemas.openxmlformats.org/officeDocument/2006/relationships/image" Target="../media/image9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8.png"/><Relationship Id="rId7" Type="http://schemas.openxmlformats.org/officeDocument/2006/relationships/image" Target="../media/image8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10" Type="http://schemas.openxmlformats.org/officeDocument/2006/relationships/image" Target="../media/image91.png"/><Relationship Id="rId4" Type="http://schemas.openxmlformats.org/officeDocument/2006/relationships/image" Target="../media/image59.png"/><Relationship Id="rId9" Type="http://schemas.openxmlformats.org/officeDocument/2006/relationships/image" Target="../media/image9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8.png"/><Relationship Id="rId7" Type="http://schemas.openxmlformats.org/officeDocument/2006/relationships/image" Target="../media/image8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10" Type="http://schemas.openxmlformats.org/officeDocument/2006/relationships/image" Target="../media/image91.png"/><Relationship Id="rId4" Type="http://schemas.openxmlformats.org/officeDocument/2006/relationships/image" Target="../media/image59.png"/><Relationship Id="rId9" Type="http://schemas.openxmlformats.org/officeDocument/2006/relationships/image" Target="../media/image9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9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3.png"/><Relationship Id="rId4" Type="http://schemas.openxmlformats.org/officeDocument/2006/relationships/image" Target="../media/image51.gi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055ACA-F45C-3844-DB9D-9EFACA399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91376" y="3635297"/>
            <a:ext cx="858644" cy="1103971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تنظيم حصص الأسبوع التربوي الثالث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شكل و فهم (40)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الكتابة: الإملاء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 : إنتاج كتابي - الحصة 1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246007C-F9F2-59BF-3327-CFDE7A6D7D4A}"/>
              </a:ext>
            </a:extLst>
          </p:cNvPr>
          <p:cNvSpPr txBox="1">
            <a:spLocks/>
          </p:cNvSpPr>
          <p:nvPr/>
        </p:nvSpPr>
        <p:spPr>
          <a:xfrm>
            <a:off x="1992294" y="33703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حَذْفُ الْأَلِفِ في أَسْماءِ الْإِشارَةِ</a:t>
            </a:r>
            <a:r>
              <a:rPr lang="fr-FR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(2)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AD29A23-D3C4-8A2B-CD26-BCF3363483C0}"/>
              </a:ext>
            </a:extLst>
          </p:cNvPr>
          <p:cNvSpPr txBox="1">
            <a:spLocks/>
          </p:cNvSpPr>
          <p:nvPr/>
        </p:nvSpPr>
        <p:spPr>
          <a:xfrm>
            <a:off x="1910675" y="46593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كِتابَةُ تَعْليقٍ عَلى حَدَثٍ (الحصة1)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41B4CF-E73E-871A-D000-7033A1B10EC4}"/>
              </a:ext>
            </a:extLst>
          </p:cNvPr>
          <p:cNvSpPr txBox="1">
            <a:spLocks/>
          </p:cNvSpPr>
          <p:nvPr/>
        </p:nvSpPr>
        <p:spPr>
          <a:xfrm>
            <a:off x="5185316" y="3100039"/>
            <a:ext cx="759251" cy="270272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5492F7AB-16ED-0210-C5FF-F68406E0B050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-1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23025" y="2908660"/>
            <a:ext cx="7696975" cy="1029083"/>
            <a:chOff x="330570" y="2851205"/>
            <a:chExt cx="7696975" cy="102908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745" y="2851205"/>
              <a:ext cx="74628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330570" y="2926181"/>
              <a:ext cx="612533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 تمييز أسماء الإشارة و توظيفها في الإنتاجين الشفهي والكتابي؛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9141" y="4022136"/>
            <a:ext cx="7540859" cy="890781"/>
            <a:chOff x="486686" y="2851205"/>
            <a:chExt cx="7540859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686" y="2851205"/>
              <a:ext cx="7540859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تعليق على حدث.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B27945-CB8E-4A4F-1E80-2A5B700FE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888B49-4E2C-865E-CAF5-0546A8FC0E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366B0D-8213-37DC-5695-94E4143DEB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1B195D-5551-DFF5-015A-71DD972D36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B67075-C05E-4290-6246-2A4DB688304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4142A-421F-C7D1-E1E3-CB62403F748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74DB48-8935-89EC-3681-15DD643806D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26BEDD-92E6-4CF6-E739-38ED35A93334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196B6C-E38D-B590-15A6-D56C362B2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0C8D1E-6734-6097-90EE-9980A83A2D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AE6F8C-5257-ACAE-DEB2-B06DE31ED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6BAABE-35E8-AFED-7A23-0AC5CD732D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65AB0A-A47A-3560-052D-DDFB0BAF3C5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B7443E-9461-6569-B530-CB8C92C6677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22419-4E1B-1F59-861E-E54B3875AC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0AD94-1D9F-AEE1-275B-96C0B324C64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27DBA7-2674-0804-7800-3C49FC729B44}"/>
              </a:ext>
            </a:extLst>
          </p:cNvPr>
          <p:cNvSpPr txBox="1">
            <a:spLocks/>
          </p:cNvSpPr>
          <p:nvPr/>
        </p:nvSpPr>
        <p:spPr>
          <a:xfrm>
            <a:off x="801688" y="5442762"/>
            <a:ext cx="778952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EB1EA651-E50B-B5AD-DD36-198E1FDF9E6B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DE64B4-D9A8-83A0-BF15-380F691F1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0D57226A-BA58-CDEB-0137-E79AB87E19F5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E80983E-B377-D1F0-7C83-1F697EF546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3456" y="3671108"/>
            <a:ext cx="2160000" cy="17985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8AEFE9-5E27-6399-73B2-E45A345ED5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53054D-E439-C901-8EFF-9FC39A11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55C4D1-5411-F034-8CB3-CA9BF9419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0338F2-3155-F46D-F63C-85DBD2BE2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A02A5-B41C-0187-BE29-B5184B38F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94877A-40FE-DAFD-05E5-1A733FEAF20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A66AA-32D3-5D30-E4D4-CDE4D8E6C5B5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D5FCB0-DFB0-246D-3D4E-48E242C5B9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10F85-7C64-9C5B-98A4-D3336E32E4F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07F15-CC0E-DCA1-9EBC-C5A6142CFA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F00880-4F3A-AA53-128A-1539E531B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8704FB-2FC5-3232-B82A-3D438A90CE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1A843F-B26E-5275-DBD2-248D6A2723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535023-147E-EDB9-64DE-9857C51711E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98F9E2-0F98-04F6-DFE3-B7E321BB070B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A5832D-7AF9-9A5B-2CC1-6F8D0C7965A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7A8F8E-FD4E-0DEB-4A80-ACADCD48E0A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9997BA-EF82-6FB7-888E-014705A157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7228" y="1645879"/>
            <a:ext cx="3289543" cy="4666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685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3BD2B7-8994-4D6C-AB62-C06056C0A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933B80-B022-2E0D-19EE-22068FEAF8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FF92AE-FE73-AAF2-F387-967C2AF0D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64B121-42AB-117C-2153-DECE1A97AF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A25C50-AB15-8451-B5FC-084810A3AF8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912783-7DA7-F7E1-79C8-720973022DE4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BE95B5-12B5-AE1C-90E3-1CE84880C13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679A26-122F-F0B1-71F5-42B822E6DC56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يَقْصِدُ ٱلْكـاتِبُ بِعِبـارَةِ «يَتَوَقَّفُ ٱلزَّمَنُ» فـي مَديـنَةِ فـاسَ؟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ٱلنّاسَ لا يَهْتَمّونَ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بِٱلْوَقْتِ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حَياتِهِمْ.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ٱلْمَدينَةَ بَقِيَتْ كَما كانَتْ في ٱلْماضي.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ٱلسّاعاتِ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مُعَطَّلَةٌ في هـذِهِ ٱلْمَدينَةِ.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بِناءَ ٱلْمَنازِلِ هُناكَ يَحْتاجُ وَقْتاً طَويلاً.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D43EAFF-A6C8-248B-49BE-4B946486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969800C-A1AE-D911-269C-CDB071DAC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BE10301-6BD0-8808-96F6-7D52F34BB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28A5F4-97E4-A47C-7065-1CA1C5DD41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AB1511F-024F-5E0A-CC18-0110FEE73F35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77CDA6-9141-CBF4-C85B-1E219F88F2D1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31B88B6-EAEC-6BD0-B250-9A4B00382CE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42EFCC-CD25-DF4B-042B-4851771533D5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997DBD6-0110-A161-A52C-95A3672AE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19EB03-3EFA-6DB1-A4C9-A1BF0A2870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E4C4AB-9AB4-274B-BC12-899315B75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66F1DE-6CB7-D8F2-4942-ADB45A0B42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7D93869-983D-0055-632B-C5E5682335C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F70C2-F8F4-77C1-6E28-6BA0831E16C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951D12-5FDB-9EE3-0601-8A89153584B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33E66-6D59-FFD0-0866-209B117B1E7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DC139F-7022-D6BA-4768-013C3A2F8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964" y="1920108"/>
            <a:ext cx="8247268" cy="452529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372259-D60A-055A-D581-2EBEF30C7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DFA1466-CBE4-AD6A-4B55-04544309ED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FDA94C8-C9C6-A83A-2F05-511C07ED93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4ECC1B-CA79-94A0-4B6C-4FED4AAC8A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1C8916B-22F6-8D6C-0898-03B4A5358F2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228988-C89E-F554-3C64-35E912E98C2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D7B757-17FD-A01C-C336-2CF8F687FA3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F49C3F-1CC9-1464-5A44-4D68B1369662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6D3E913-B0A2-EFDB-EFBC-5FEC5161594F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يَقْصِدُ ٱلْكـاتِبُ بِعِبـارَةِ «يَتَوَقَّفُ ٱلزَّمَنُ» فـي مَديـنَةِ فـاسَ؟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03BD34-CE83-5B0C-489B-236B4B321C4F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C9F0CAE-FA03-D069-D52F-A2A947BA4685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ٱلنّاسَ لا يَهْتَمّونَ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بِٱلْوَقْتِ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حَياتِهِمْ.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93212BB-6F4F-5483-46CF-4D515B539EF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13B0ECD-E47E-6E00-079D-38A9AF293BB6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02EE6D8-40AC-AA8A-6DE2-CE7B363F6F5F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ٱلْمَدينَةَ بَقِيَتْ كَما كانَتْ في ٱلْماضي.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09512EB-7415-AB35-F1B6-4C9F4E5C839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6FA5EC1-761C-0160-7194-E671A0D0BB4E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28DB206-7C21-9DBF-0631-BC52FB0ABD59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ٱلسّاعاتِ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مُعَطَّلَةٌ في هـذِهِ ٱلْمَدينَةِ.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7BE17FF-F521-DCDE-FD84-FE2E2993E40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4122DD7-5645-EC61-DDC0-CA77EF2D1B48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A96906C-F7F8-FB80-B40F-5C1AEA4A2F24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بِناءَ ٱلْمَنازِلِ هُناكَ يَحْتاجُ وَقْتاً طَويلاً.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6B17C44-B1A5-D088-E8D1-3481059EAA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8267" y="3726007"/>
            <a:ext cx="498436" cy="4984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DEE3E4-9332-6813-D284-FC108BD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8C48B7-FBDD-CF5B-DE27-6DC13F3101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8C73A24-5D6C-DA91-83CE-FBAA61AA80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920F8C-EE10-FE85-03BC-975ADD7B05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9673EDB-A4A2-9EE7-9014-2AB76162AF4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3A2AD4-C9E7-F633-B556-D97BA16D92FE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598CF8-E234-1838-5171-3C4562261D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3E26BE-E33B-98FD-7DF4-5A2DAC4AD66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E31407DF-E0D4-DBE3-0FD9-42988C8D52BD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يَقْصِدُ ٱلْكـاتِبُ بِعِبـارَةِ «يَتَوَقَّفُ ٱلزَّمَنُ» فـي مَديـنَةِ فـاسَ؟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1BF44E5-BB78-CFCB-39D8-CCF80DB9B998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D98740-F374-06A9-6CE5-627BF7F18E97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ٱلنّاسَ لا يَهْتَمّونَ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بِٱلْوَقْتِ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حَياتِهِمْ.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2DCA4E7-6A16-6E4C-14F8-A9F2FE69E45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676E46-750F-6C00-5921-991BCA056EB2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43AC5E2-F027-2BD9-A6C8-250630EB5FF8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ٱلْمَدينَةَ بَقِيَتْ كَما كانَتْ في ٱلْماضي.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9E6A10A-FE92-8739-A4D5-A01C241D1E5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25190BB-C04E-F401-0BE6-42FD1299521E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5BC147-C50B-DCBA-D74A-1EA2DF112778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ٱلسّاعاتِ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مُعَطَّلَةٌ في هـذِهِ ٱلْمَدينَةِ.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47EC88A-0C65-19E4-4376-979B078B425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12BF83-9057-17BF-A6B6-8270FAC95DF5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7604800-5E98-55F7-6336-7AE9B466E66C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بِناءَ ٱلْمَنازِلِ هُناكَ يَحْتاجُ وَقْتاً طَويلاً.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37C58D3-D441-83E8-227F-61B7BE5C3EF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128840" y="1772125"/>
            <a:ext cx="66493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تَعْمَلُ ٱلسّاعَةُ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ٱلْمائِيَّةُ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كَما يُفْهَمُ مِنَ ٱلنَّصِّ؟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044806" y="4664679"/>
            <a:ext cx="6910548" cy="779458"/>
            <a:chOff x="728342" y="2740490"/>
            <a:chExt cx="6910548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728342" y="2753032"/>
              <a:ext cx="64787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تَسْتَخْدِمُ ٱلْماءَ لِتَبْريدِ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ٱلنُّحاسِيَّةِ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ٱلْقَديمَةِ.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044803" y="3792317"/>
            <a:ext cx="6910551" cy="779458"/>
            <a:chOff x="728339" y="2740490"/>
            <a:chExt cx="6910551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728339" y="2753032"/>
              <a:ext cx="64787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تَسْتَعْمِلُ ٱلْماءَ لِتَنْظيفِ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ٱلْجامِعِ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044803" y="2919955"/>
            <a:ext cx="6900214" cy="779458"/>
            <a:chOff x="1409817" y="2740490"/>
            <a:chExt cx="6229073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409817" y="2753032"/>
              <a:ext cx="579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تَحْسُبُ ٱلْوَقْتَ بِفَضْلِ حَرَكَةِ تَدَفُّقِ ٱلْماءِ.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044802" y="5562125"/>
            <a:ext cx="6910552" cy="779458"/>
            <a:chOff x="728338" y="2740490"/>
            <a:chExt cx="691055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728338" y="2753032"/>
              <a:ext cx="64787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تُصْدِرُ صَوْتاً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كَٱلْماءِ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لِتَنْبيهِ جَميعِ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ٱلْمُصَلّينَ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81A286F-D665-C646-02F0-16BD45841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6B13FC-B395-A814-912C-CB2C33B3F7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8D73AA-3396-0DD9-EC16-1799FDB42E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7FDABD-1488-3AA6-931F-74F4F1808F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EB7DDE-FE33-9292-4F28-9B1518822FBD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EFF0A0-7603-1BF0-FF97-AF7C65B8C00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DBA582-B1C7-A2A5-C5ED-9C497868D4D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B2C178-0794-B616-0DC2-AE70139AC36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ثواني.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250868-EC2A-4094-D57A-667132522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2E9CB6-B3B6-A773-FCF3-D8F59AA09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BDB6F4-715A-3CD0-E559-90520ED2EC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90F33F-C845-5C36-5DF9-BD1B77E21A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920C5A-93D5-55F2-E424-97329113689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AA6977-E5D2-27C8-457F-8156B2520E47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CEEDDB-17AF-CAFF-4F9B-5B0B817BBD6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FFD369-F937-6592-1FC6-2F442A59B7CB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92959A-6715-2945-5DE3-9D6C5EFDF1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964" y="1920108"/>
            <a:ext cx="8247268" cy="45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40388-C098-176E-1B92-2280D8232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1EF3039-AC0A-7A3B-EDBB-955424FBAC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99E625A-4F33-986E-7750-2637FCCB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46DAB81-5BBD-9376-7C89-9E710230AA0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D2ED7B4-3B92-3C2D-BA0B-80921BA640ED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ABECE5-9F7E-78E7-95C4-9E5CDEB882FE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0008FC-02FE-A4CE-FCDC-6405EEC955A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A5DAE7-6BDD-81B9-D246-6270EA15EC01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339A7EA6-4D91-17AF-B029-ACF82CFD3F94}"/>
              </a:ext>
            </a:extLst>
          </p:cNvPr>
          <p:cNvSpPr txBox="1"/>
          <p:nvPr/>
        </p:nvSpPr>
        <p:spPr>
          <a:xfrm>
            <a:off x="1128840" y="1772125"/>
            <a:ext cx="66493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تَعْمَلُ ٱلسّاعَةُ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ٱلْمائِيَّةُ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كَما يُفْهَمُ مِنَ ٱلنَّصِّ؟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818A8C-447E-A510-8287-1D1F752EC089}"/>
              </a:ext>
            </a:extLst>
          </p:cNvPr>
          <p:cNvGrpSpPr/>
          <p:nvPr/>
        </p:nvGrpSpPr>
        <p:grpSpPr>
          <a:xfrm>
            <a:off x="1044806" y="4664679"/>
            <a:ext cx="6910548" cy="779458"/>
            <a:chOff x="728342" y="2740490"/>
            <a:chExt cx="6910548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A7FE042-431F-8FCC-A9E3-968C2A2D68CB}"/>
                </a:ext>
              </a:extLst>
            </p:cNvPr>
            <p:cNvSpPr/>
            <p:nvPr/>
          </p:nvSpPr>
          <p:spPr>
            <a:xfrm>
              <a:off x="728342" y="2753032"/>
              <a:ext cx="64787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تَسْتَخْدِمُ ٱلْماءَ لِتَبْريدِ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ٱلنُّحاسِيَّةِ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ٱلْقَديمَةِ.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21D9EF5-6DE4-1438-5DC9-482CF51E422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B7DD2F20-BF46-67B3-930A-227AD6C7A9C6}"/>
              </a:ext>
            </a:extLst>
          </p:cNvPr>
          <p:cNvGrpSpPr/>
          <p:nvPr/>
        </p:nvGrpSpPr>
        <p:grpSpPr>
          <a:xfrm>
            <a:off x="1044803" y="3792317"/>
            <a:ext cx="6910551" cy="779458"/>
            <a:chOff x="728339" y="2740490"/>
            <a:chExt cx="6910551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6726412-A0E5-1912-FEEA-53DF6D2AF0A6}"/>
                </a:ext>
              </a:extLst>
            </p:cNvPr>
            <p:cNvSpPr/>
            <p:nvPr/>
          </p:nvSpPr>
          <p:spPr>
            <a:xfrm>
              <a:off x="728339" y="2753032"/>
              <a:ext cx="64787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تَسْتَعْمِلُ ٱلْماءَ لِتَنْظيفِ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ٱلْجامِعِ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3C8D413-2195-2EC7-30BC-A5A457E85F9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8786444-3D63-A196-5D09-6B051612BF79}"/>
              </a:ext>
            </a:extLst>
          </p:cNvPr>
          <p:cNvGrpSpPr/>
          <p:nvPr/>
        </p:nvGrpSpPr>
        <p:grpSpPr>
          <a:xfrm>
            <a:off x="1044803" y="2919955"/>
            <a:ext cx="6900214" cy="779458"/>
            <a:chOff x="1409817" y="2740490"/>
            <a:chExt cx="6229073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41941F-D076-D11F-5272-7CC919405858}"/>
                </a:ext>
              </a:extLst>
            </p:cNvPr>
            <p:cNvSpPr/>
            <p:nvPr/>
          </p:nvSpPr>
          <p:spPr>
            <a:xfrm>
              <a:off x="1409817" y="2753032"/>
              <a:ext cx="579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تَحْسُبُ ٱلْوَقْتَ بِفَضْلِ حَرَكَةِ تَدَفُّقِ ٱلْماءِ.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369FD99-D85A-431A-7B5B-07B1A50800D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0C0066A-E888-CAAC-CCD5-87F1B3EC5413}"/>
              </a:ext>
            </a:extLst>
          </p:cNvPr>
          <p:cNvGrpSpPr/>
          <p:nvPr/>
        </p:nvGrpSpPr>
        <p:grpSpPr>
          <a:xfrm>
            <a:off x="1044802" y="5562125"/>
            <a:ext cx="6910552" cy="779458"/>
            <a:chOff x="728338" y="2740490"/>
            <a:chExt cx="6910552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F455978-9830-F816-3FC3-463489C41854}"/>
                </a:ext>
              </a:extLst>
            </p:cNvPr>
            <p:cNvSpPr/>
            <p:nvPr/>
          </p:nvSpPr>
          <p:spPr>
            <a:xfrm>
              <a:off x="728338" y="2753032"/>
              <a:ext cx="64787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تُصْدِرُ صَوْتاً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كَٱلْماءِ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لِتَنْبيهِ جَميعِ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ٱلْمُصَلّينَ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C23354E-DE29-0240-6A8F-907E3A242B7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9959" y="2940737"/>
            <a:ext cx="498436" cy="4984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6F144BA-0750-1C52-EF57-C5DB4CF35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78FA8B-6983-FF8C-C38A-E255C1CAFF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7A22D3-162A-3BA2-7973-53FBC78C0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D40559-8528-9EC8-B89D-634E4F7FC30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34E181D-D10B-C9FF-872C-CC2D8EC5F7A9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74AC544-73E6-8FF9-C8F9-06C7E016F17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36A99E-D3AB-BF64-B5EC-E59BFFD9510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89C372-3325-8A64-F3CF-C31B8A1A922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85B8A25-E2DC-6E0B-0190-488D1707449D}"/>
              </a:ext>
            </a:extLst>
          </p:cNvPr>
          <p:cNvSpPr txBox="1"/>
          <p:nvPr/>
        </p:nvSpPr>
        <p:spPr>
          <a:xfrm>
            <a:off x="1128840" y="1772125"/>
            <a:ext cx="66493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تَعْمَلُ ٱلسّاعَةُ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ٱلْمائِيَّةُ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كَما يُفْهَمُ مِنَ ٱلنَّصِّ؟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F6F173C-70C9-F98D-18C8-0264FA060478}"/>
              </a:ext>
            </a:extLst>
          </p:cNvPr>
          <p:cNvGrpSpPr/>
          <p:nvPr/>
        </p:nvGrpSpPr>
        <p:grpSpPr>
          <a:xfrm>
            <a:off x="1044806" y="4664679"/>
            <a:ext cx="6910548" cy="779458"/>
            <a:chOff x="728342" y="2740490"/>
            <a:chExt cx="6910548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2474FCF-666E-8A1E-D04D-7CC5C4F23E85}"/>
                </a:ext>
              </a:extLst>
            </p:cNvPr>
            <p:cNvSpPr/>
            <p:nvPr/>
          </p:nvSpPr>
          <p:spPr>
            <a:xfrm>
              <a:off x="728342" y="2753032"/>
              <a:ext cx="64787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تَسْتَخْدِمُ ٱلْماءَ لِتَبْريدِ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ٱلنُّحاسِيَّةِ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ٱلْقَديمَةِ.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76123A0-AC31-421F-748D-729B76D413D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2A3467-63C5-3751-DC6C-4DCAB77985A7}"/>
              </a:ext>
            </a:extLst>
          </p:cNvPr>
          <p:cNvGrpSpPr/>
          <p:nvPr/>
        </p:nvGrpSpPr>
        <p:grpSpPr>
          <a:xfrm>
            <a:off x="1044803" y="3792317"/>
            <a:ext cx="6910551" cy="779458"/>
            <a:chOff x="728339" y="2740490"/>
            <a:chExt cx="6910551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3E02B24-D885-1943-0CC8-F31626B2B61C}"/>
                </a:ext>
              </a:extLst>
            </p:cNvPr>
            <p:cNvSpPr/>
            <p:nvPr/>
          </p:nvSpPr>
          <p:spPr>
            <a:xfrm>
              <a:off x="728339" y="2753032"/>
              <a:ext cx="64787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تَسْتَعْمِلُ ٱلْماءَ لِتَنْظيفِ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ٱلْجامِعِ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82FBD86-E1B1-3D53-EB4B-E72C03B46E3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C184E61-4016-1465-804F-91501332E05C}"/>
              </a:ext>
            </a:extLst>
          </p:cNvPr>
          <p:cNvGrpSpPr/>
          <p:nvPr/>
        </p:nvGrpSpPr>
        <p:grpSpPr>
          <a:xfrm>
            <a:off x="1044803" y="2919955"/>
            <a:ext cx="6900214" cy="779458"/>
            <a:chOff x="1409817" y="2740490"/>
            <a:chExt cx="6229073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A45D1A-59AA-F9AE-34E6-8E8B7750D647}"/>
                </a:ext>
              </a:extLst>
            </p:cNvPr>
            <p:cNvSpPr/>
            <p:nvPr/>
          </p:nvSpPr>
          <p:spPr>
            <a:xfrm>
              <a:off x="1409817" y="2753032"/>
              <a:ext cx="579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تَحْسُبُ ٱلْوَقْتَ بِفَضْلِ حَرَكَةِ تَدَفُّقِ ٱلْماءِ.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1592646-DB96-505F-5D2D-7B6D9977657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F713E46-5824-7F25-CB37-97351367526F}"/>
              </a:ext>
            </a:extLst>
          </p:cNvPr>
          <p:cNvGrpSpPr/>
          <p:nvPr/>
        </p:nvGrpSpPr>
        <p:grpSpPr>
          <a:xfrm>
            <a:off x="1044802" y="5562125"/>
            <a:ext cx="6910552" cy="779458"/>
            <a:chOff x="728338" y="2740490"/>
            <a:chExt cx="6910552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3D3C415-1120-7DB9-556E-2C66E18A46BA}"/>
                </a:ext>
              </a:extLst>
            </p:cNvPr>
            <p:cNvSpPr/>
            <p:nvPr/>
          </p:nvSpPr>
          <p:spPr>
            <a:xfrm>
              <a:off x="728338" y="2753032"/>
              <a:ext cx="647870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تُصْدِرُ صَوْتاً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كَٱلْماءِ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لِتَنْبيهِ جَميعِ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ٱلْمُصَلّينَ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842C9E1-E986-88B4-C269-26D70596481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2A3547-D9AA-55FB-2674-7BF438B9B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4003E2-B4B0-6A41-D34E-A374F532EA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F22209-D95D-EFF6-734C-355DC91456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EE3449-D2B5-FBC4-13CD-54AEBAF97E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DE984A-35EC-0147-3EBE-DBA9058C9430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9817C0-56CF-F5A5-4592-F2B4BCB03F6C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6F3D6E-A7BE-DA09-46DA-577B4D681CB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CE618-A62D-2E68-51C3-DBAFD18EFB7A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53793B-47EA-0904-96F6-A61E6D639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964" y="1920108"/>
            <a:ext cx="8247268" cy="452529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حَذْفُ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أَسْماءِ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(2)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D451F-B01E-9053-C309-A7B1B05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تدربنا على تمييز  و كتابة أسماء الإشارة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26EBD3-D8AE-DAEA-0629-40066036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88E41A-5DE1-2E71-7C4F-57E1AAC0E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96B6D7-652C-31F6-F1C9-E36BC35B58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D4FF6A-FC2C-1EFE-3B8C-49870FC501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E66F93-218D-95E3-06A6-6A38B636639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5C171-EB5D-8F4F-4F6A-5C4048426FA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5762C-AD12-66EE-0992-FC9B70692CA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43F8B-9805-3905-22D7-F394AEDF093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B96DCF-C434-A51C-D1E1-EE6801BF24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764EFD-6031-63F5-AD70-A956137B4904}"/>
              </a:ext>
            </a:extLst>
          </p:cNvPr>
          <p:cNvSpPr txBox="1"/>
          <p:nvPr/>
        </p:nvSpPr>
        <p:spPr>
          <a:xfrm>
            <a:off x="1502456" y="3250267"/>
            <a:ext cx="6458261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حَذْفُ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أَسْماءِ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A85D7-165A-3520-A95F-95B956E72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7D11B-E68D-CE07-F4CA-830FECE7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بأسماء الإشارة التي تعرفنا عليها خلال الحصة السابقة؟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6A23FA-1506-8481-13A0-2B16EA3262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9406A2-6656-BC2D-D18C-5B7974D1B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3D8000-2BEC-769E-4F84-14821DE9CE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236ACD-837D-4929-47B0-13854FD76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6B8313-B463-25C4-EF8F-3968B7818D8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C3225C-A520-5F0D-099B-C8213E78A32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660C0-5FFD-6154-F638-B24F2B86E00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6F50F-AA99-6681-F94D-9A2FD2F819D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AF8E0E-6370-F3A2-CE78-9770C8118E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5FC50D2-E0DF-F2AC-AE12-9F589E3CECE5}"/>
              </a:ext>
            </a:extLst>
          </p:cNvPr>
          <p:cNvSpPr txBox="1"/>
          <p:nvPr/>
        </p:nvSpPr>
        <p:spPr>
          <a:xfrm>
            <a:off x="1502456" y="3250267"/>
            <a:ext cx="6458261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حَذْفُ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أَسْماءِ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182448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558F8-391F-BBEE-F8C9-4AAA5137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4A498-EB1E-EBE7-7F54-B27A24100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سأعيد قراءة أسماء الإشارة  .ارفعوا أيديكم عند سماعكم لاسم إشارة يتضمن حرفا ينطق و لا يكتب.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E4A19E-12A0-8A14-6737-DAC45E5011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B953E-DA90-EB74-721B-D71DBCF65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1FB7CF-A237-E449-A25D-8E819DCD57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CECCA2-CF42-DCB9-3277-A4223F4AA6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EE9893-F1F1-D417-F946-B263BC49282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0494BC-057B-58A1-6789-F5F42E0B260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01EC61-6259-5F37-D526-86812639FE1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9F4505-9C3D-96F4-937C-FC9F063EBAC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AF0E29-3FD6-5399-BC28-4BC7AA5F60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6E982B2-4AAE-9D0C-905C-1110E33AE1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A0BBC23-C1DE-2C58-61E5-51BB478F66E0}"/>
              </a:ext>
            </a:extLst>
          </p:cNvPr>
          <p:cNvGrpSpPr/>
          <p:nvPr/>
        </p:nvGrpSpPr>
        <p:grpSpPr>
          <a:xfrm>
            <a:off x="412595" y="1896589"/>
            <a:ext cx="8413608" cy="4400381"/>
            <a:chOff x="412595" y="1896589"/>
            <a:chExt cx="8413608" cy="4400381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334CE0D-A165-989C-43ED-9180B7B8A0B3}"/>
                </a:ext>
              </a:extLst>
            </p:cNvPr>
            <p:cNvGrpSpPr/>
            <p:nvPr/>
          </p:nvGrpSpPr>
          <p:grpSpPr>
            <a:xfrm>
              <a:off x="412595" y="1896589"/>
              <a:ext cx="8413608" cy="4337276"/>
              <a:chOff x="412595" y="1896589"/>
              <a:chExt cx="8413608" cy="4337276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3DDBEF0-C61A-0253-8EB7-BF6150228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2595" y="1896589"/>
                <a:ext cx="8413608" cy="4337276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735D46D1-1CA5-D1AB-1224-FDF95DBF0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5291" y="5535035"/>
                <a:ext cx="169876" cy="651191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5DF1C37-EF46-DB83-AA75-CC6832810C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17834" y="5535034"/>
                <a:ext cx="169876" cy="651191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C200DBCD-A5AB-54CA-6251-3C4D8039A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25787" y="1991200"/>
                <a:ext cx="3070757" cy="746449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A036ACB9-A40B-5B85-914C-39A575C63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6615" y="1998880"/>
                <a:ext cx="3152313" cy="765923"/>
              </a:xfrm>
              <a:prstGeom prst="rect">
                <a:avLst/>
              </a:prstGeom>
            </p:spPr>
          </p:pic>
        </p:grpSp>
        <p:sp>
          <p:nvSpPr>
            <p:cNvPr id="22" name="Titre 1">
              <a:extLst>
                <a:ext uri="{FF2B5EF4-FFF2-40B4-BE49-F238E27FC236}">
                  <a16:creationId xmlns:a16="http://schemas.microsoft.com/office/drawing/2014/main" id="{3CFAFDF3-122D-8291-6534-460D0B2A8B83}"/>
                </a:ext>
              </a:extLst>
            </p:cNvPr>
            <p:cNvSpPr txBox="1">
              <a:spLocks/>
            </p:cNvSpPr>
            <p:nvPr/>
          </p:nvSpPr>
          <p:spPr>
            <a:xfrm>
              <a:off x="6345043" y="3375168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E7F6926C-B56F-CE4C-19EA-E7AF8FC4EF50}"/>
                </a:ext>
              </a:extLst>
            </p:cNvPr>
            <p:cNvSpPr txBox="1">
              <a:spLocks/>
            </p:cNvSpPr>
            <p:nvPr/>
          </p:nvSpPr>
          <p:spPr>
            <a:xfrm>
              <a:off x="4524650" y="3375168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هَذِهِ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Titre 1">
              <a:extLst>
                <a:ext uri="{FF2B5EF4-FFF2-40B4-BE49-F238E27FC236}">
                  <a16:creationId xmlns:a16="http://schemas.microsoft.com/office/drawing/2014/main" id="{2C270B7B-B77B-4424-5B51-7DC8F993D07A}"/>
                </a:ext>
              </a:extLst>
            </p:cNvPr>
            <p:cNvSpPr txBox="1">
              <a:spLocks/>
            </p:cNvSpPr>
            <p:nvPr/>
          </p:nvSpPr>
          <p:spPr>
            <a:xfrm>
              <a:off x="6370071" y="4042582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هَذانِ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7543AC27-31EE-0000-2ED1-79A23796DB51}"/>
                </a:ext>
              </a:extLst>
            </p:cNvPr>
            <p:cNvSpPr txBox="1">
              <a:spLocks/>
            </p:cNvSpPr>
            <p:nvPr/>
          </p:nvSpPr>
          <p:spPr>
            <a:xfrm>
              <a:off x="4572000" y="4068724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هاتانِ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3FB3D60D-4124-62A5-E540-1D629E30F498}"/>
                </a:ext>
              </a:extLst>
            </p:cNvPr>
            <p:cNvSpPr txBox="1">
              <a:spLocks/>
            </p:cNvSpPr>
            <p:nvPr/>
          </p:nvSpPr>
          <p:spPr>
            <a:xfrm>
              <a:off x="6345042" y="4709996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403ED96A-0011-18F5-43A5-5C9FA1478140}"/>
                </a:ext>
              </a:extLst>
            </p:cNvPr>
            <p:cNvSpPr txBox="1">
              <a:spLocks/>
            </p:cNvSpPr>
            <p:nvPr/>
          </p:nvSpPr>
          <p:spPr>
            <a:xfrm>
              <a:off x="4595649" y="4762280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8" name="Titre 1">
              <a:extLst>
                <a:ext uri="{FF2B5EF4-FFF2-40B4-BE49-F238E27FC236}">
                  <a16:creationId xmlns:a16="http://schemas.microsoft.com/office/drawing/2014/main" id="{35D14D61-3EA0-2520-943C-E28191EF5534}"/>
                </a:ext>
              </a:extLst>
            </p:cNvPr>
            <p:cNvSpPr txBox="1">
              <a:spLocks/>
            </p:cNvSpPr>
            <p:nvPr/>
          </p:nvSpPr>
          <p:spPr>
            <a:xfrm>
              <a:off x="6361900" y="5524214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هُنا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Titre 1">
              <a:extLst>
                <a:ext uri="{FF2B5EF4-FFF2-40B4-BE49-F238E27FC236}">
                  <a16:creationId xmlns:a16="http://schemas.microsoft.com/office/drawing/2014/main" id="{12883B4E-794A-6F9D-0FE1-0966D0A3CE7D}"/>
                </a:ext>
              </a:extLst>
            </p:cNvPr>
            <p:cNvSpPr txBox="1">
              <a:spLocks/>
            </p:cNvSpPr>
            <p:nvPr/>
          </p:nvSpPr>
          <p:spPr>
            <a:xfrm>
              <a:off x="4658598" y="5535036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هَهُنا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AB23C4C4-4FD5-0F4F-95E3-8A8CCF8A5916}"/>
                </a:ext>
              </a:extLst>
            </p:cNvPr>
            <p:cNvSpPr txBox="1">
              <a:spLocks/>
            </p:cNvSpPr>
            <p:nvPr/>
          </p:nvSpPr>
          <p:spPr>
            <a:xfrm>
              <a:off x="2387710" y="3385990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ذَلِكَ - ذاكَ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9276AE7E-B731-3550-DA0C-176CC47A9E6C}"/>
                </a:ext>
              </a:extLst>
            </p:cNvPr>
            <p:cNvSpPr txBox="1">
              <a:spLocks/>
            </p:cNvSpPr>
            <p:nvPr/>
          </p:nvSpPr>
          <p:spPr>
            <a:xfrm>
              <a:off x="602256" y="3385990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تِلْكَ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Titre 1">
              <a:extLst>
                <a:ext uri="{FF2B5EF4-FFF2-40B4-BE49-F238E27FC236}">
                  <a16:creationId xmlns:a16="http://schemas.microsoft.com/office/drawing/2014/main" id="{B410EE05-FBA1-8B95-960F-D640549361A5}"/>
                </a:ext>
              </a:extLst>
            </p:cNvPr>
            <p:cNvSpPr txBox="1">
              <a:spLocks/>
            </p:cNvSpPr>
            <p:nvPr/>
          </p:nvSpPr>
          <p:spPr>
            <a:xfrm>
              <a:off x="2407495" y="4137102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ذانِكَ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Titre 1">
              <a:extLst>
                <a:ext uri="{FF2B5EF4-FFF2-40B4-BE49-F238E27FC236}">
                  <a16:creationId xmlns:a16="http://schemas.microsoft.com/office/drawing/2014/main" id="{2B3F8135-B747-26DE-0F28-D0CA0DF42833}"/>
                </a:ext>
              </a:extLst>
            </p:cNvPr>
            <p:cNvSpPr txBox="1">
              <a:spLocks/>
            </p:cNvSpPr>
            <p:nvPr/>
          </p:nvSpPr>
          <p:spPr>
            <a:xfrm>
              <a:off x="554906" y="4079545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تانِكَ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7" name="Titre 1">
              <a:extLst>
                <a:ext uri="{FF2B5EF4-FFF2-40B4-BE49-F238E27FC236}">
                  <a16:creationId xmlns:a16="http://schemas.microsoft.com/office/drawing/2014/main" id="{D941A070-D9CA-8DC7-BC75-F069762F6F01}"/>
                </a:ext>
              </a:extLst>
            </p:cNvPr>
            <p:cNvSpPr txBox="1">
              <a:spLocks/>
            </p:cNvSpPr>
            <p:nvPr/>
          </p:nvSpPr>
          <p:spPr>
            <a:xfrm>
              <a:off x="2435060" y="4804516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أولَئِكَ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8" name="Titre 1">
              <a:extLst>
                <a:ext uri="{FF2B5EF4-FFF2-40B4-BE49-F238E27FC236}">
                  <a16:creationId xmlns:a16="http://schemas.microsoft.com/office/drawing/2014/main" id="{11BB9B44-5344-D686-0A01-E4FB33C73112}"/>
                </a:ext>
              </a:extLst>
            </p:cNvPr>
            <p:cNvSpPr txBox="1">
              <a:spLocks/>
            </p:cNvSpPr>
            <p:nvPr/>
          </p:nvSpPr>
          <p:spPr>
            <a:xfrm>
              <a:off x="592364" y="4830658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أولَئِكَ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Titre 1">
              <a:extLst>
                <a:ext uri="{FF2B5EF4-FFF2-40B4-BE49-F238E27FC236}">
                  <a16:creationId xmlns:a16="http://schemas.microsoft.com/office/drawing/2014/main" id="{8683377D-2705-0B6A-BBAF-2F6AC043D960}"/>
                </a:ext>
              </a:extLst>
            </p:cNvPr>
            <p:cNvSpPr txBox="1">
              <a:spLocks/>
            </p:cNvSpPr>
            <p:nvPr/>
          </p:nvSpPr>
          <p:spPr>
            <a:xfrm>
              <a:off x="2316293" y="5498073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هُناكَ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0" name="Titre 1">
              <a:extLst>
                <a:ext uri="{FF2B5EF4-FFF2-40B4-BE49-F238E27FC236}">
                  <a16:creationId xmlns:a16="http://schemas.microsoft.com/office/drawing/2014/main" id="{E9741505-4E9B-9CFF-4B4C-8106DA476DC1}"/>
                </a:ext>
              </a:extLst>
            </p:cNvPr>
            <p:cNvSpPr txBox="1">
              <a:spLocks/>
            </p:cNvSpPr>
            <p:nvPr/>
          </p:nvSpPr>
          <p:spPr>
            <a:xfrm>
              <a:off x="546977" y="5531198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9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هُنالِكَ</a:t>
              </a:r>
              <a:endPara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2970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66309A-DEF1-A05E-B286-7B5301A8E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941" y="2559205"/>
            <a:ext cx="3005254" cy="3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5786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أتموا الجمل التالية  باسم الإشارة  المناسب مما يلي: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5FCD675-783E-7346-AE07-7A7534E30D8F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2802BBF-B621-FE01-0320-ADD2103A9C5F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ACE3C73-864E-5746-E47C-7CF56A49DA25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D117EE55-FBF3-15A8-B423-62BB7FA59540}"/>
              </a:ext>
            </a:extLst>
          </p:cNvPr>
          <p:cNvSpPr txBox="1">
            <a:spLocks/>
          </p:cNvSpPr>
          <p:nvPr/>
        </p:nvSpPr>
        <p:spPr>
          <a:xfrm>
            <a:off x="589490" y="3350506"/>
            <a:ext cx="481485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 ٱلنَّهْرُ يَجْري بِمِياهٍ عَذْبَةٍ.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17FD3A2-CCDA-E467-0C18-AE452DD5222C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DB64658-D62F-D9EB-71C3-518F71F97AA4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B09E9BD-F2DD-4CB6-5005-C72535217A61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6D0AD47-E740-9D52-4614-60C0F6D6CBF4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B9D6D64-CFC2-3AF6-8155-727280BE6C6B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هَذِهِ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BE89573-4B09-B2CC-EA00-EDA3EC082A72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601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A0480-80B3-24AC-8C8F-F1914987D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1A25A-C4E9-F443-4485-9C509D09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لماذا اخترتم هذا الجواب؟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4322A9-B4EA-DD4B-0DC5-337B709834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FB44AA-0398-DAAB-F461-A97EB911C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73B09B-29B5-71E5-FD02-38F5B493A4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94C8CF-845E-3EAA-A370-6ED0EE2ED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59757-80A3-64CE-B86B-29D3629F99B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08129-0393-854C-FF29-7291EDED6B1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6D9B2-B18A-BC17-AC5E-FCFAFCF1B62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EA60-F022-2C51-8F92-69DAD1FC7A6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7EAB09-0042-3CBA-F42B-B7FD0C60C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F80C8BC-2A21-75FC-C6D1-37D6F02F2172}"/>
              </a:ext>
            </a:extLst>
          </p:cNvPr>
          <p:cNvSpPr txBox="1">
            <a:spLocks/>
          </p:cNvSpPr>
          <p:nvPr/>
        </p:nvSpPr>
        <p:spPr>
          <a:xfrm>
            <a:off x="589490" y="3350506"/>
            <a:ext cx="481485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هَذا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ٱلنَّهْرُ يَجْري بِمِياهٍ عَذْبَةٍ.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55B1412-CEE2-12BE-417E-325C29BC5E42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D7562A5-E368-B400-86E3-192D5C9F20C6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3FFEC67-1E45-1615-DA2A-DD89DBA60D27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888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DA77E-0F04-2A7D-91B8-506BF735E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6D723-F8D3-D5DF-DE5F-6FA28A6CF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EA223C-E9D2-6833-EB19-7AA9A5AD69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0D2E5-A0AD-B171-0ED7-C0A07CCD3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8FA4E9-A3ED-A051-D723-0AB1C02D19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38A708-2205-6F49-0BB3-00AFED3F71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788E8E-24A2-25EC-0B14-836F1A5810E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660C06-31A1-5404-80FB-2F51B2944F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583191-B649-500E-13F9-FD846D48A66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2C629B-5A07-CC81-6D2B-5DD8125630B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06186F-480C-4C37-CA52-ACB55E746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FAAE855-AF3E-4182-473A-E9D710405F84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3F002A7-D1C0-8A12-0E34-9522633F8524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هَذِهِ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A5D630A-850D-4527-4BFD-A367536C166A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0627A99C-6024-0C16-3044-8B3BD6B4DD64}"/>
              </a:ext>
            </a:extLst>
          </p:cNvPr>
          <p:cNvSpPr txBox="1">
            <a:spLocks/>
          </p:cNvSpPr>
          <p:nvPr/>
        </p:nvSpPr>
        <p:spPr>
          <a:xfrm>
            <a:off x="589490" y="3350506"/>
            <a:ext cx="481485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ٱلزَّهْرَةُ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جَميلَةٌ.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963B45-66D0-99E3-540D-3A615834CFC6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A480081-6491-086E-9FE9-2A4BE1B1450C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هَاتانِ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5B0C8F1-2602-D0F5-8DD9-C8D5CD214F2B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360D1C4-21F2-04DF-5BC6-8BAA1635558D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F5D86C72-1974-528C-343A-7AA31BE08B37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9679894-9EBD-E24B-E719-5D3E37B782FB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76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72DF-741C-618B-3DB9-70C2576E2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85CFC-2D82-278C-53AF-A513AB80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لماذا اخترتم هذا الجواب؟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C5CA52-1C25-3F14-CBBE-E8CE81B020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B7FF94-1CDF-BDC4-C573-0F2EDAA91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9170D-E64A-EDAE-6AC9-1D5523D05E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3DCD15-4429-B5AF-73B1-6F0D5A8530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DFA0B1-2AA7-AB4A-9449-6C356DDCF47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ED9C83-30C0-1732-BE34-A5525BDFCDE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EAA0C2-95B2-91B4-91D5-3FE8F90E930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B8AA22-7268-27BB-4406-F1007AE0535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18AA-A547-19A4-EDD7-DCAE31FDEB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CB70F7E6-92DC-2A5E-177D-107A7A8F50C7}"/>
              </a:ext>
            </a:extLst>
          </p:cNvPr>
          <p:cNvSpPr txBox="1">
            <a:spLocks/>
          </p:cNvSpPr>
          <p:nvPr/>
        </p:nvSpPr>
        <p:spPr>
          <a:xfrm>
            <a:off x="589490" y="3350506"/>
            <a:ext cx="481485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هَذِهِ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ٱلزَّهْرَةُ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جَميلَةٌ.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B0E30AD-EAE5-1A73-C671-599EDDF67B36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3E71008-C15D-4532-2D65-A1D671F101AC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هَذِهِ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C76D0ED-DF7A-FF85-4DCF-0678D458AB3B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7645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999CC-1276-D920-C143-7D8CD49F5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134777-0C88-E870-3131-F157387C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4F6F8E-A9AB-B681-2680-281C46F54A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8E778E-DED5-6290-6776-EA0B27C57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84BB9A-C8E4-90E0-6B1F-F17A145F4F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297ADE-C6C0-1E35-83A4-526F1DE57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0A6CFD-3CA4-359D-5D3F-ABA93C181A8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AD61-52AE-A4C5-448D-CE774698C32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4F4D05-FA48-7E90-FF2D-D84231643E7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CE5F2F-3611-BF0D-2C8F-1865448DB0C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780802-0F91-9BF1-12C3-C0887DC72B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F88068-D7A7-75FA-5C0E-C50CEA70AAB5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3A554C6-7765-8D05-1266-335B1F4EE275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049E359-4DF9-7FD0-94EF-218C7A2485AA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EC0C38B2-2E8C-8455-A9FF-C7679182C578}"/>
              </a:ext>
            </a:extLst>
          </p:cNvPr>
          <p:cNvSpPr txBox="1">
            <a:spLocks/>
          </p:cNvSpPr>
          <p:nvPr/>
        </p:nvSpPr>
        <p:spPr>
          <a:xfrm>
            <a:off x="95500" y="3336363"/>
            <a:ext cx="577233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ٱلْجَبَلُ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ٱلْعالي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يُعانِقُ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ٱلسَّحابَ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72D01CE-613F-6825-197C-C2AB7686C594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C871D25-3275-BC59-F6A4-D34EEAAEB1A4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تِلْكَ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C47056B-D634-5BFA-E6ED-88B7AA8DD7B4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8667C1A-5F29-B6F7-801B-DA9A4810992C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F908BD0A-D356-E76B-2653-D9908AD2040D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ذَلِكَ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9A172DC-0272-171F-78C2-FF92195BC3F4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76656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0EF9-43A5-6A51-85CF-E57D2C898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44C327-7D73-EBEA-0E37-7D4E9EF5A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لماذا اخترتم هذا الجواب؟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3E5480-23F9-8E42-67E4-EC50F13504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0C6035-7C61-B564-3C5C-CE1364D0C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38EC47-9888-0F36-08BB-34EF45B546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49F10B-56AF-6704-5309-462FD7721F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054BC5-6F0F-C284-7FE8-0732FA6209C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59F3F8-6603-2C0C-0791-7DE1363FAF7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565FBE-31A7-3A00-799B-F0016AFD360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DCC59-61D1-7654-BF7F-DF4F25ADD56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F14C3-574F-E0A9-826E-F329E8C29B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F07A6021-42FA-88C6-AB5C-45B956C43A1D}"/>
              </a:ext>
            </a:extLst>
          </p:cNvPr>
          <p:cNvSpPr txBox="1">
            <a:spLocks/>
          </p:cNvSpPr>
          <p:nvPr/>
        </p:nvSpPr>
        <p:spPr>
          <a:xfrm>
            <a:off x="95500" y="3336363"/>
            <a:ext cx="577233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ذَلِكَ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ٱلْجَبَلُ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ٱلْعالي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يُعانِقُ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ٱلسَّحابَ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013EAA1-70A6-B7A2-CBBB-A92BA0989282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BD4D93D-D86F-DBCF-FB3B-692817C153B6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ذَلِكَ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1291E23-D6C1-4254-508C-758EDF9B350D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0135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C5348-E291-E714-9F01-1C2027A45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B68A4-5D54-B72D-C8D8-C1CA20023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7CC6A1-D48F-D354-B025-D34EE847D9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E5AB9A-B251-F03B-68BE-E29F6C5D1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0F602B-8356-11EB-F023-84E0CDECB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B797D6-E564-65CC-D864-46FE197FDF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95B043-4936-1C68-1D12-8071A4F4CE6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500ACB-7F80-97EE-5821-67B7774A53B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7D1C60-D061-DABA-1E70-EC327B74AF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D32533-65F4-B8D3-B9A9-193FE658C27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558F6B-E581-4244-163B-60BD2EFE19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CCA28426-BEA1-C303-BEC1-50DA593C70EF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0232D9C-FF87-D4FB-1E32-D1D437C36284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هاتانِ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D4937EF-F8F0-6402-9B2E-2C78A94BA2B5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6E423D12-DE85-5A67-456C-ED70BC82E232}"/>
              </a:ext>
            </a:extLst>
          </p:cNvPr>
          <p:cNvSpPr txBox="1">
            <a:spLocks/>
          </p:cNvSpPr>
          <p:nvPr/>
        </p:nvSpPr>
        <p:spPr>
          <a:xfrm>
            <a:off x="170350" y="3336363"/>
            <a:ext cx="577233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 </a:t>
            </a:r>
            <a:r>
              <a:rPr lang="ar-MA" sz="6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ٱلْوَرْدَتانِ</a:t>
            </a:r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تَتَفَتَّحانِ في ٱلصَّباحِ.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F2DFBDD-CE65-6EFE-EB45-AD36F1484837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596EDDB-2D01-6094-FF5A-9B65A744802D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هَذِهِ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791BDE6-DE4D-883C-3823-90A049F13439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2BA041D-3C82-4253-C3AE-E7594CCAAB33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5718C32-A69B-35EE-46B8-B898E226B24A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0D4C96F-6B13-9F9C-FC52-1EA7E816623E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35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80EEB-266B-F853-9ED5-6D5EBC073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ECF671-EBFB-6D0B-4B51-ADF2FA75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لماذا اخترتم هذا الجواب؟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3CC8B6-8FBF-A9AE-48E2-59081D12C9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8518B1-2675-F78B-B701-3D0112530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8BB084-22A3-5087-447F-1085BF36C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62204E-1411-6EDB-88DE-A920C968F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B9C402-DC30-2567-8869-D56639168B2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C1180-12B9-5C07-22EF-90E86DD210B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49DCB8-7C57-7982-84F0-88BE8123F7A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C9DC14-88A1-2B5D-ADA7-0FCF1703799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1F4CB3-1394-C857-6869-8A44E96F8B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8AFC756-147E-B93A-D56C-80284648ACCA}"/>
              </a:ext>
            </a:extLst>
          </p:cNvPr>
          <p:cNvSpPr txBox="1">
            <a:spLocks/>
          </p:cNvSpPr>
          <p:nvPr/>
        </p:nvSpPr>
        <p:spPr>
          <a:xfrm>
            <a:off x="95500" y="3336363"/>
            <a:ext cx="5772339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 algn="l" defTabSz="457200" rtl="0">
              <a:lnSpc>
                <a:spcPct val="100000"/>
              </a:lnSpc>
              <a:spcBef>
                <a:spcPts val="0"/>
              </a:spcBef>
            </a:pPr>
            <a:r>
              <a:rPr lang="ar-MA" sz="6600" b="1" dirty="0">
                <a:solidFill>
                  <a:srgbClr val="C00000"/>
                </a:solidFill>
                <a:latin typeface="Calibri" panose="020F0502020204030204"/>
                <a:ea typeface="Calibri" panose="020F0502020204030204" pitchFamily="34" charset="0"/>
                <a:cs typeface="Microsoft Uighur" panose="02000000000000000000" pitchFamily="2" charset="-78"/>
              </a:rPr>
              <a:t>هاتانِ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2060"/>
                </a:solidFill>
                <a:latin typeface="Calibri" panose="020F0502020204030204"/>
                <a:ea typeface="Calibri" panose="020F0502020204030204" pitchFamily="34" charset="0"/>
                <a:cs typeface="Microsoft Uighur" panose="02000000000000000000" pitchFamily="2" charset="-78"/>
              </a:rPr>
              <a:t>ٱلْوَرْدَتانِ</a:t>
            </a:r>
            <a:r>
              <a:rPr lang="ar-MA" sz="6600" b="1" dirty="0">
                <a:solidFill>
                  <a:srgbClr val="002060"/>
                </a:solidFill>
                <a:latin typeface="Calibri" panose="020F0502020204030204"/>
                <a:ea typeface="Calibri" panose="020F0502020204030204" pitchFamily="34" charset="0"/>
                <a:cs typeface="Microsoft Uighur" panose="02000000000000000000" pitchFamily="2" charset="-78"/>
              </a:rPr>
              <a:t> تَتَفَتَّحانِ في ٱلصَّباحِ.</a:t>
            </a:r>
            <a:endParaRPr lang="fr-FR" sz="4000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E057210-8747-43DD-D65C-F95B165FABD9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07A7491-46A6-2D9F-CB72-009BD7DDD88B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هاتانِ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B5D6C1C-6BAC-B625-309C-1FE2229E5AED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7009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35458-2B05-EE53-4132-58052221E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34879-6E07-A91A-239C-6B1D2F33C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E9797D-7ACC-3477-F82B-91C1F8C147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5D9EA9-9952-5B59-5979-AADDEA0C6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862662-EE75-73E3-BDCC-002EDBAC9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742B47-4F82-A41E-CC52-B9996C1E8C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E5D6E2-3611-6400-51FA-54F9FC2E61B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9F4F0C-2172-A42D-B24D-92D85F0B9EE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23D1DD-88E1-9E4A-1A00-A22D006836F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4C7E76-E24B-6C2E-BB03-80F664E3E05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317269-190C-D1EE-12D3-1B54D8430D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2417823F-7DB1-CB7E-6B88-CC34575AB536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B3C2956-0BA2-7117-BF70-40D759A991F9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تِلْكَ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4B964B6-72B8-1C4F-642E-84F893A20D85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99106137-7721-BE6D-18D9-98B41AA1A3E9}"/>
              </a:ext>
            </a:extLst>
          </p:cNvPr>
          <p:cNvSpPr txBox="1">
            <a:spLocks/>
          </p:cNvSpPr>
          <p:nvPr/>
        </p:nvSpPr>
        <p:spPr>
          <a:xfrm>
            <a:off x="-403232" y="3296702"/>
            <a:ext cx="632183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44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 تَرْعى </a:t>
            </a:r>
            <a:r>
              <a:rPr lang="ar-MA" sz="44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ٱلْأَغْنامُ</a:t>
            </a:r>
            <a:r>
              <a:rPr lang="ar-MA" sz="44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ٱلْمَراعي</a:t>
            </a:r>
            <a:r>
              <a:rPr lang="ar-MA" sz="44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ٱلْواسِعَةِ.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C82A4F-B393-F42D-C8DC-C03BB61BA66D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CF2ABBE-55E0-9A64-0312-0DCB5506D91D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134BA99-18E8-77BD-A91D-A01F5389F59F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FB11FBC-E2F2-826F-D26C-88A9E7BC05B0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E208C92-A184-827E-4046-40DF0109B51A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هُناكَ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0A7493B-DCCE-DF88-D430-45F823B2AE36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604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D2836-F4EB-84C4-6F59-92107FBFD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55BAB2-2E64-610B-1235-086823418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لماذا اخترتم هذا الجواب؟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C43199-F7C2-324F-1018-8968BFB25D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C52125-C323-4B44-4BD7-C8D4876D7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1242F0-906D-97D6-02ED-2E01C0D356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D612B2-1810-5E29-A192-E3CDA8AEA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49E5BFA-F512-BB80-8AEB-46FE2261385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D9A080-AB61-6653-0E14-8D51E69D1CC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3A3BBC-3B2D-9B2A-B300-DE2432923CA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86D39F-EE92-7B5F-9C28-007271EC234F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2DE413-0F2D-B869-42B5-6C6BC818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A57EF0DF-E327-4E27-3775-15B2B2870476}"/>
              </a:ext>
            </a:extLst>
          </p:cNvPr>
          <p:cNvSpPr txBox="1">
            <a:spLocks/>
          </p:cNvSpPr>
          <p:nvPr/>
        </p:nvSpPr>
        <p:spPr>
          <a:xfrm>
            <a:off x="-403232" y="3296702"/>
            <a:ext cx="632183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هُناكَ</a:t>
            </a:r>
            <a:r>
              <a:rPr lang="ar-MA" sz="44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تَرْعى </a:t>
            </a:r>
            <a:r>
              <a:rPr lang="ar-MA" sz="44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ٱلْأَغْنامُ</a:t>
            </a:r>
            <a:r>
              <a:rPr lang="ar-MA" sz="44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ٱلْمَراعي</a:t>
            </a:r>
            <a:r>
              <a:rPr lang="ar-MA" sz="44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ٱلْواسِعَةِ.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ADBDB87-4E6A-D1E9-7455-D20098704F05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F0B289C-AF51-FB74-D1F5-97E3DEAA137C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هُناكَ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B30AC2E-455D-E0F2-A9FA-E3CEDCA36F67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208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2FDE7-2557-E4E3-CF2E-081A2E5A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513E7A-4E95-9CD9-F7AC-C74375FE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62" y="1513302"/>
            <a:ext cx="3484471" cy="534469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06E10BC-06CF-1434-086F-C081705B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 على الصفحة 155 بمفردكم أجيبوا عن التمرين رقم 1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BBD8F-4424-973E-211C-B42EC0ED76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1A0147-814F-D11A-2F62-665C6E4767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75A395-2246-3747-A9AA-B36548E66A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F631B-8E2C-8D1B-2DC3-0F6A144216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8F9947-B119-B713-0821-B511D831359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BAFF6-E37E-8CAD-05A4-5568C989DA0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C1783-5060-6011-BD98-9AE43A62CE6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1ED1A-1776-603A-14E8-84E39BCD1A4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6508891-A1D7-A5BB-5A48-7A918F6FDF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DC0948-8A43-5D27-48F7-4D5CD374C07E}"/>
              </a:ext>
            </a:extLst>
          </p:cNvPr>
          <p:cNvSpPr/>
          <p:nvPr/>
        </p:nvSpPr>
        <p:spPr>
          <a:xfrm>
            <a:off x="3657600" y="3620234"/>
            <a:ext cx="2892572" cy="1464722"/>
          </a:xfrm>
          <a:prstGeom prst="roundRect">
            <a:avLst>
              <a:gd name="adj" fmla="val 5284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54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41D5-F15F-D6FB-E973-135D7FAA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AEFB2E-C058-6BF5-E467-0B4DF1D0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أكمل بوضع اسم الإشارة المناسب.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D491BB-9837-DEEE-ED83-BC2ABD53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BD1F6D-3F6F-D9DD-CA70-E761CEEC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D91735-A657-EA94-0DBF-AAE929DB8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2E437E-A245-A5BC-FAFB-3852A99A02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030B5A-0789-592F-9102-DC19A32E79C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BB8BE0-A1DE-8341-6DB9-9C21A045C4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C1716-0033-0B53-441F-D52C6CBA679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928045-1E75-F72B-A9FF-4677135D8B2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8526BA-134D-12EA-FF92-AAF2F8E19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3F0463-630D-0DBC-2686-886B1AF1F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9893" y="1409071"/>
            <a:ext cx="4431788" cy="7458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C1A947-FA8F-6B66-BACF-69C9E003E6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1" y="2112641"/>
            <a:ext cx="7726886" cy="445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577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ED27D-328E-54A9-0208-9E731D9AC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42F5E4-41F6-5C5A-17F5-6A99BB2B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يشرح لنا كيف توصل للجواب الصحيح؟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لتظهر الإجابة و يقدم التغذية الراجعة المناسبة. (تقبل كل الإجابات المناسبة)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F662E7-95E8-F21A-3C10-AC4CD9B370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330514-4A61-8CE4-64E4-8FF9F55BE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69EB90-D300-B32E-4C11-E83603EB1E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2F1D69-79D8-18C3-10CA-1BB0A43AB8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A833BF-3963-8C55-5FAB-9C01A3ED1B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1F5B5-9FD3-2491-95FF-5027D3D3E34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0680E-52B1-0716-7FFB-0994F7778CE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7BF2D0-DA28-9934-136A-0C0E6BC6A6C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F9C9E8-5724-B35C-5D80-0966574C4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D4E292-A2FF-C22A-679A-39728AABCF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9893" y="1409071"/>
            <a:ext cx="4431788" cy="74585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65A1094-BC4F-6DC4-2D65-876D048E82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1" y="2112641"/>
            <a:ext cx="7726886" cy="4455427"/>
          </a:xfrm>
          <a:prstGeom prst="rect">
            <a:avLst/>
          </a:prstGeom>
        </p:spPr>
      </p:pic>
      <p:sp>
        <p:nvSpPr>
          <p:cNvPr id="7" name="Titre 2">
            <a:extLst>
              <a:ext uri="{FF2B5EF4-FFF2-40B4-BE49-F238E27FC236}">
                <a16:creationId xmlns:a16="http://schemas.microsoft.com/office/drawing/2014/main" id="{796FB9B8-4786-EB3D-5A7C-F524D1ACBC38}"/>
              </a:ext>
            </a:extLst>
          </p:cNvPr>
          <p:cNvSpPr txBox="1">
            <a:spLocks/>
          </p:cNvSpPr>
          <p:nvPr/>
        </p:nvSpPr>
        <p:spPr>
          <a:xfrm>
            <a:off x="6113169" y="2071570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هَذِهِ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87179A86-E768-274A-89C9-CB937976C9AB}"/>
              </a:ext>
            </a:extLst>
          </p:cNvPr>
          <p:cNvSpPr txBox="1">
            <a:spLocks/>
          </p:cNvSpPr>
          <p:nvPr/>
        </p:nvSpPr>
        <p:spPr>
          <a:xfrm>
            <a:off x="6090919" y="2776358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هَذانِ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Titre 2">
            <a:extLst>
              <a:ext uri="{FF2B5EF4-FFF2-40B4-BE49-F238E27FC236}">
                <a16:creationId xmlns:a16="http://schemas.microsoft.com/office/drawing/2014/main" id="{550CC14C-2B1F-F626-1D01-BEB99698DAAF}"/>
              </a:ext>
            </a:extLst>
          </p:cNvPr>
          <p:cNvSpPr txBox="1">
            <a:spLocks/>
          </p:cNvSpPr>
          <p:nvPr/>
        </p:nvSpPr>
        <p:spPr>
          <a:xfrm>
            <a:off x="6084434" y="3429476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هَؤُلاءِ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Titre 2">
            <a:extLst>
              <a:ext uri="{FF2B5EF4-FFF2-40B4-BE49-F238E27FC236}">
                <a16:creationId xmlns:a16="http://schemas.microsoft.com/office/drawing/2014/main" id="{CF6C94DC-6933-622B-17AC-73712195D705}"/>
              </a:ext>
            </a:extLst>
          </p:cNvPr>
          <p:cNvSpPr txBox="1">
            <a:spLocks/>
          </p:cNvSpPr>
          <p:nvPr/>
        </p:nvSpPr>
        <p:spPr>
          <a:xfrm>
            <a:off x="6066577" y="4039706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هاتانِ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Titre 2">
            <a:extLst>
              <a:ext uri="{FF2B5EF4-FFF2-40B4-BE49-F238E27FC236}">
                <a16:creationId xmlns:a16="http://schemas.microsoft.com/office/drawing/2014/main" id="{6CC908D6-05F0-EA52-FB77-D1FFBFFD273F}"/>
              </a:ext>
            </a:extLst>
          </p:cNvPr>
          <p:cNvSpPr txBox="1">
            <a:spLocks/>
          </p:cNvSpPr>
          <p:nvPr/>
        </p:nvSpPr>
        <p:spPr>
          <a:xfrm>
            <a:off x="6006874" y="4691887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هَذِهِ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4" name="Titre 2">
            <a:extLst>
              <a:ext uri="{FF2B5EF4-FFF2-40B4-BE49-F238E27FC236}">
                <a16:creationId xmlns:a16="http://schemas.microsoft.com/office/drawing/2014/main" id="{A0BDD02D-109E-31B7-7F9B-DBFDF228C112}"/>
              </a:ext>
            </a:extLst>
          </p:cNvPr>
          <p:cNvSpPr txBox="1">
            <a:spLocks/>
          </p:cNvSpPr>
          <p:nvPr/>
        </p:nvSpPr>
        <p:spPr>
          <a:xfrm>
            <a:off x="6113169" y="5313315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تِلْكَ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9EEB224C-758A-F9EA-5BE2-5F6FB6A3DD1F}"/>
              </a:ext>
            </a:extLst>
          </p:cNvPr>
          <p:cNvSpPr txBox="1">
            <a:spLocks/>
          </p:cNvSpPr>
          <p:nvPr/>
        </p:nvSpPr>
        <p:spPr>
          <a:xfrm>
            <a:off x="6066577" y="5965496"/>
            <a:ext cx="12843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هَذِهِ</a:t>
            </a:r>
            <a:endParaRPr lang="ar-MA" sz="48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42443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32" grpId="0"/>
      <p:bldP spid="33" grpId="0"/>
      <p:bldP spid="34" grpId="0"/>
      <p:bldP spid="3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A5CA6-D359-107B-80B0-E29300645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5B030-EB94-3C66-D2C9-C4D093C7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على كراساتكم  أجيبوا عن التمرين التالي: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E7D2B7-D6CE-0560-7B57-A5413A5BE4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6599BF-D71C-A5ED-AB4B-D54E108A2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AF3792-E5F3-B1F2-C804-6DFB9F9E4F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03E53F-40A3-3E2A-0EBB-A4C784D63F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FD7070-6A04-4850-7926-F4F84202588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687544-E2E5-2B54-532B-4E451F1D7A6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F9EA3B-C47A-507C-B9F1-70DE676A04C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191F71-15EA-29EA-11A5-388BF1BF9A1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6DFA06A-4BD0-5639-8322-D9ED14C629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E45CD6-0089-F1EA-5797-9B704D484F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62" y="1513302"/>
            <a:ext cx="3484471" cy="534469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3A796E-76AB-C1B9-D6C2-4094AC380642}"/>
              </a:ext>
            </a:extLst>
          </p:cNvPr>
          <p:cNvSpPr/>
          <p:nvPr/>
        </p:nvSpPr>
        <p:spPr>
          <a:xfrm>
            <a:off x="3657600" y="5344698"/>
            <a:ext cx="2892572" cy="966890"/>
          </a:xfrm>
          <a:prstGeom prst="roundRect">
            <a:avLst>
              <a:gd name="adj" fmla="val 5284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4181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00DB9-B059-4308-B8D1-C5F8DA385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CDE0FC-FCF2-43BB-080D-4F44CCD5E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يملي الأستاذ الفقرة الواردة في آخر الحصة.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0807C3-32BD-44B5-1B62-86E9AF7B17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C9E0A9-995B-144D-8997-09C15EA6E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8A07C6-61B7-1029-5F68-CE6621C50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8DA165-3C62-2A1B-28C8-BF1B6A359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D751DF-C19D-5A65-FAB2-89A7017FB46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7A8619-E4F3-B875-FEEC-5FFFBF12D52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0CECE6-6F5A-F68F-A148-1605FAD0383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777DC6-7525-168D-03C1-9179DE7FEE6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AACB89-B4CC-0B54-384B-8339C86881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A6276F-176D-1F1B-FA26-C840EDCF00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956" y="1896589"/>
            <a:ext cx="8155176" cy="4615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B1F994-26B4-1918-325F-881D9594FE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7497" y="1404880"/>
            <a:ext cx="183657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3778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C81A-BC5E-5B48-9966-D806BA4D1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ABFB64-2F4D-DDA4-4070-0A071A1F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27BCA1-EEDC-6789-035A-701AC3D3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CA977A-121E-9044-AFDE-C0C2EC4C7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E2DAD9-8453-4053-9CF7-5FB1FADC66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6EC4E3-FAA5-ADC6-DEC2-874CF0F73F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A6DF804-980A-8EF0-8A40-7BF0407F9F1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B21A72-B794-B88D-04D3-27C2C5BDCDE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605701-E84A-88C5-C936-764E110FA60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3D0EFC-E82B-4B81-B0A3-57DB22C8EA6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76E592D-BE3F-59DA-7F4B-DCA8B13F1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9C955C-499F-AD61-3B9A-E6FAAA115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956" y="1896589"/>
            <a:ext cx="8155176" cy="4615722"/>
          </a:xfrm>
          <a:prstGeom prst="rect">
            <a:avLst/>
          </a:prstGeom>
        </p:spPr>
      </p:pic>
      <p:sp>
        <p:nvSpPr>
          <p:cNvPr id="7" name="Titre 2">
            <a:extLst>
              <a:ext uri="{FF2B5EF4-FFF2-40B4-BE49-F238E27FC236}">
                <a16:creationId xmlns:a16="http://schemas.microsoft.com/office/drawing/2014/main" id="{EBFB5F4F-4DB3-2B0B-813E-085C38633452}"/>
              </a:ext>
            </a:extLst>
          </p:cNvPr>
          <p:cNvSpPr txBox="1">
            <a:spLocks/>
          </p:cNvSpPr>
          <p:nvPr/>
        </p:nvSpPr>
        <p:spPr>
          <a:xfrm>
            <a:off x="648510" y="1822662"/>
            <a:ext cx="7818512" cy="40614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بَديعٌ، وَ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هَذِه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ٱلطَّبيعَةُ كَنْزٌ ثَمينٌ.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ٱلنَّهْرانِ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صافِيانِ، وَ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هاتانِ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ٱلشَّجَرَتانِ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مُثْمِرَتانِ.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هَؤُلاءِ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ٱلْأَطْفالُ يَحْمونَ ٱلْأَزْهارَ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هُنا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أُولَئِكَ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ٱلْمُتَطَوِّعونَ يُنَظِّفونَ ٱلْغابَةَ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هُناكَ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تِلْكَ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ٱلْمَناظِرُ تَسُرُّ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ذَلِك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يُنْعِشُ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ٱلْأَرْواحَ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فَٱلطَّبيعَةُ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بَيْتُنا ٱلْكَبيرُ، فَلْنُحافِظْ عَلى بيئَتِنا لِنَعيشَ بِسَلامٍ.</a:t>
            </a:r>
            <a:endParaRPr lang="fr-FR" sz="5400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19741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إنتاج كتابي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561171" y="3796310"/>
            <a:ext cx="5831379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1">
              <a:buClr>
                <a:srgbClr val="424D7B"/>
              </a:buClr>
              <a:buSzPct val="70000"/>
              <a:buNone/>
            </a:pPr>
            <a:r>
              <a:rPr lang="ar-MA" sz="4000" b="1" dirty="0">
                <a:cs typeface="Microsoft Uighur" panose="02000000000000000000" pitchFamily="2" charset="-78"/>
              </a:rPr>
              <a:t>كِتابَةُ تَعْليقٍ عَلى حَدَثٍ (الخطوة1)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B65569-89DE-D3BB-B783-7F834C9F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سنتعلم في هذه الحصة سنتدرب على تطبيق الخطوة الأولى لكتابة تعليق عن حدث بيئي أو رياضي أو فني . تابعوا معي.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3F2B40-DE58-10CB-A423-62F023AF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9C33F-EA96-40FA-CD19-ED659A42F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D0F4B0-44F5-9AA0-4344-486EF625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D3334-6841-5589-8B86-71075A1FD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1C402E-E52F-160B-45DE-F37F0EA5271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32535-ED29-FADA-6EED-9A02392FD98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72852-EBD0-7468-130C-16AA1BDBF37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B2447-47CE-BA14-A716-FC69E6C48AB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93738-EAFE-1B3F-E58A-EAB3763C6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8D7355-A119-4229-6792-8E898E1852AF}"/>
              </a:ext>
            </a:extLst>
          </p:cNvPr>
          <p:cNvSpPr txBox="1"/>
          <p:nvPr/>
        </p:nvSpPr>
        <p:spPr>
          <a:xfrm>
            <a:off x="2416229" y="2744361"/>
            <a:ext cx="5107697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A619D3-A085-F8A2-6164-6E01EF528321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6813-0802-F3E6-84EC-D7DA36919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D6DF-3FD2-2DF2-AA89-B620F657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سأحاول التعليق على الحدث التالي : أولا سأحدد موضوعه: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0FDBC3-0394-625E-8463-1D029C6DD0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6FB5B-0ADF-F8D5-DFA2-4B507DF190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F79AB-5B03-7458-D41B-15AAFF3EB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0D1CE8-6EA7-5FC4-A82E-86D4C5E61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15C943-4F11-28B7-7F10-3EF54BAA494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A655FF-CB3B-112D-662F-9ECAD76E7C3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DD8C93-6494-4CCB-ECA6-871F791BA2C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15585-745B-0393-B10E-55A819C2195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D7316E9-757C-2283-873F-8599A32E9E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635015-6659-E2BD-04D3-2E34DE860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1" y="1896589"/>
            <a:ext cx="8341496" cy="455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9166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5967F-EAED-0A76-1200-BD5321CBE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6BD8C8-A9C4-085F-6905-862837A83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موضوع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الحدث:حَمْلَةٌ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بَيْئِيَّهٌ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لِتَنْظيفِ حَديقَةِ ٱلْحَيِّ.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C3AF5E-79B9-129F-5CF6-5B84789C5F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23856D-381E-15B2-E7AE-F83B546EBC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EA78D4-3EAC-028D-B851-32813299A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3E3B84-A1E5-FC5D-2B81-E8C94C992E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D2F2A1A-B298-6706-F7ED-544606DA25E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1BE7E2-BD8B-AECC-7684-C97A1355BC0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82DD1F-5F64-CDB9-97EF-72669B10ADF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EBE565-4F6D-02F0-F08A-055598499ED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7ECE55A-DED5-2DF6-D0FF-4A393EE0F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2366E21-FDCC-1AA8-B09C-BCC7102C2456}"/>
              </a:ext>
            </a:extLst>
          </p:cNvPr>
          <p:cNvSpPr txBox="1"/>
          <p:nvPr/>
        </p:nvSpPr>
        <p:spPr>
          <a:xfrm>
            <a:off x="610859" y="1368000"/>
            <a:ext cx="7469566" cy="1037332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مَوْضوعُ ٱلْحَدَثِ: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حَمْلَةٌ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بَيْئِيَّهٌ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لِتَنْظيفِ حَديقَةِ ٱلْحَيِّ.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A99DEF-909A-E45D-9011-9BEBD5354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407" y="2405332"/>
            <a:ext cx="6900759" cy="3765921"/>
          </a:xfrm>
          <a:prstGeom prst="rect">
            <a:avLst/>
          </a:prstGeom>
        </p:spPr>
      </p:pic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AC9DEC8E-39C9-9FC7-0AC4-20364DFCCBAF}"/>
              </a:ext>
            </a:extLst>
          </p:cNvPr>
          <p:cNvSpPr/>
          <p:nvPr/>
        </p:nvSpPr>
        <p:spPr>
          <a:xfrm>
            <a:off x="5162552" y="2822764"/>
            <a:ext cx="1985380" cy="645265"/>
          </a:xfrm>
          <a:custGeom>
            <a:avLst/>
            <a:gdLst>
              <a:gd name="csX0" fmla="*/ 1974228 w 1985380"/>
              <a:gd name="csY0" fmla="*/ 20797 h 645265"/>
              <a:gd name="csX1" fmla="*/ 1907321 w 1985380"/>
              <a:gd name="csY1" fmla="*/ 9646 h 645265"/>
              <a:gd name="csX2" fmla="*/ 1193643 w 1985380"/>
              <a:gd name="csY2" fmla="*/ 43099 h 645265"/>
              <a:gd name="csX3" fmla="*/ 1015224 w 1985380"/>
              <a:gd name="csY3" fmla="*/ 76553 h 645265"/>
              <a:gd name="csX4" fmla="*/ 803350 w 1985380"/>
              <a:gd name="csY4" fmla="*/ 121158 h 645265"/>
              <a:gd name="csX5" fmla="*/ 647233 w 1985380"/>
              <a:gd name="csY5" fmla="*/ 132309 h 645265"/>
              <a:gd name="csX6" fmla="*/ 368453 w 1985380"/>
              <a:gd name="csY6" fmla="*/ 221519 h 645265"/>
              <a:gd name="csX7" fmla="*/ 67370 w 1985380"/>
              <a:gd name="csY7" fmla="*/ 321880 h 645265"/>
              <a:gd name="csX8" fmla="*/ 22765 w 1985380"/>
              <a:gd name="csY8" fmla="*/ 366485 h 645265"/>
              <a:gd name="csX9" fmla="*/ 11614 w 1985380"/>
              <a:gd name="csY9" fmla="*/ 567207 h 645265"/>
              <a:gd name="csX10" fmla="*/ 45068 w 1985380"/>
              <a:gd name="csY10" fmla="*/ 578358 h 645265"/>
              <a:gd name="csX11" fmla="*/ 167731 w 1985380"/>
              <a:gd name="csY11" fmla="*/ 645265 h 645265"/>
              <a:gd name="csX12" fmla="*/ 591477 w 1985380"/>
              <a:gd name="csY12" fmla="*/ 634114 h 645265"/>
              <a:gd name="csX13" fmla="*/ 1260550 w 1985380"/>
              <a:gd name="csY13" fmla="*/ 622963 h 645265"/>
              <a:gd name="csX14" fmla="*/ 1294004 w 1985380"/>
              <a:gd name="csY14" fmla="*/ 611812 h 645265"/>
              <a:gd name="csX15" fmla="*/ 1383214 w 1985380"/>
              <a:gd name="csY15" fmla="*/ 589509 h 645265"/>
              <a:gd name="csX16" fmla="*/ 1628541 w 1985380"/>
              <a:gd name="csY16" fmla="*/ 567207 h 645265"/>
              <a:gd name="csX17" fmla="*/ 1751204 w 1985380"/>
              <a:gd name="csY17" fmla="*/ 544904 h 645265"/>
              <a:gd name="csX18" fmla="*/ 1851565 w 1985380"/>
              <a:gd name="csY18" fmla="*/ 511451 h 645265"/>
              <a:gd name="csX19" fmla="*/ 1873868 w 1985380"/>
              <a:gd name="csY19" fmla="*/ 489148 h 645265"/>
              <a:gd name="csX20" fmla="*/ 1940775 w 1985380"/>
              <a:gd name="csY20" fmla="*/ 377636 h 645265"/>
              <a:gd name="csX21" fmla="*/ 1963077 w 1985380"/>
              <a:gd name="csY21" fmla="*/ 299577 h 645265"/>
              <a:gd name="csX22" fmla="*/ 1985380 w 1985380"/>
              <a:gd name="csY22" fmla="*/ 243821 h 645265"/>
              <a:gd name="csX23" fmla="*/ 1974228 w 1985380"/>
              <a:gd name="csY23" fmla="*/ 20797 h 6452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985380" h="645265">
                <a:moveTo>
                  <a:pt x="1974228" y="20797"/>
                </a:moveTo>
                <a:cubicBezTo>
                  <a:pt x="1961218" y="-18232"/>
                  <a:pt x="1929931" y="9646"/>
                  <a:pt x="1907321" y="9646"/>
                </a:cubicBezTo>
                <a:cubicBezTo>
                  <a:pt x="1576213" y="9646"/>
                  <a:pt x="1457645" y="518"/>
                  <a:pt x="1193643" y="43099"/>
                </a:cubicBezTo>
                <a:cubicBezTo>
                  <a:pt x="1133906" y="52734"/>
                  <a:pt x="1074461" y="64212"/>
                  <a:pt x="1015224" y="76553"/>
                </a:cubicBezTo>
                <a:cubicBezTo>
                  <a:pt x="903474" y="99835"/>
                  <a:pt x="932069" y="105712"/>
                  <a:pt x="803350" y="121158"/>
                </a:cubicBezTo>
                <a:cubicBezTo>
                  <a:pt x="751550" y="127374"/>
                  <a:pt x="699272" y="128592"/>
                  <a:pt x="647233" y="132309"/>
                </a:cubicBezTo>
                <a:cubicBezTo>
                  <a:pt x="336225" y="204081"/>
                  <a:pt x="663958" y="119940"/>
                  <a:pt x="368453" y="221519"/>
                </a:cubicBezTo>
                <a:cubicBezTo>
                  <a:pt x="-10692" y="351849"/>
                  <a:pt x="263819" y="237686"/>
                  <a:pt x="67370" y="321880"/>
                </a:cubicBezTo>
                <a:cubicBezTo>
                  <a:pt x="52502" y="336748"/>
                  <a:pt x="31048" y="347158"/>
                  <a:pt x="22765" y="366485"/>
                </a:cubicBezTo>
                <a:cubicBezTo>
                  <a:pt x="3347" y="411793"/>
                  <a:pt x="-11165" y="515954"/>
                  <a:pt x="11614" y="567207"/>
                </a:cubicBezTo>
                <a:cubicBezTo>
                  <a:pt x="16388" y="577948"/>
                  <a:pt x="34367" y="573494"/>
                  <a:pt x="45068" y="578358"/>
                </a:cubicBezTo>
                <a:cubicBezTo>
                  <a:pt x="124575" y="614498"/>
                  <a:pt x="115357" y="610350"/>
                  <a:pt x="167731" y="645265"/>
                </a:cubicBezTo>
                <a:lnTo>
                  <a:pt x="591477" y="634114"/>
                </a:lnTo>
                <a:lnTo>
                  <a:pt x="1260550" y="622963"/>
                </a:lnTo>
                <a:cubicBezTo>
                  <a:pt x="1272299" y="622590"/>
                  <a:pt x="1282664" y="614905"/>
                  <a:pt x="1294004" y="611812"/>
                </a:cubicBezTo>
                <a:cubicBezTo>
                  <a:pt x="1323576" y="603747"/>
                  <a:pt x="1352831" y="593560"/>
                  <a:pt x="1383214" y="589509"/>
                </a:cubicBezTo>
                <a:cubicBezTo>
                  <a:pt x="1464607" y="578657"/>
                  <a:pt x="1546765" y="574641"/>
                  <a:pt x="1628541" y="567207"/>
                </a:cubicBezTo>
                <a:cubicBezTo>
                  <a:pt x="1669429" y="559773"/>
                  <a:pt x="1710887" y="554983"/>
                  <a:pt x="1751204" y="544904"/>
                </a:cubicBezTo>
                <a:cubicBezTo>
                  <a:pt x="1785414" y="536351"/>
                  <a:pt x="1851565" y="511451"/>
                  <a:pt x="1851565" y="511451"/>
                </a:cubicBezTo>
                <a:cubicBezTo>
                  <a:pt x="1858999" y="504017"/>
                  <a:pt x="1867560" y="497559"/>
                  <a:pt x="1873868" y="489148"/>
                </a:cubicBezTo>
                <a:cubicBezTo>
                  <a:pt x="1900289" y="453920"/>
                  <a:pt x="1923480" y="417990"/>
                  <a:pt x="1940775" y="377636"/>
                </a:cubicBezTo>
                <a:cubicBezTo>
                  <a:pt x="1956883" y="340051"/>
                  <a:pt x="1948931" y="342015"/>
                  <a:pt x="1963077" y="299577"/>
                </a:cubicBezTo>
                <a:cubicBezTo>
                  <a:pt x="1969407" y="280587"/>
                  <a:pt x="1977946" y="262406"/>
                  <a:pt x="1985380" y="243821"/>
                </a:cubicBezTo>
                <a:cubicBezTo>
                  <a:pt x="1972802" y="80325"/>
                  <a:pt x="1987238" y="59826"/>
                  <a:pt x="1974228" y="20797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354B3A3A-9055-BB7F-AEF8-AF66BA1F347D}"/>
              </a:ext>
            </a:extLst>
          </p:cNvPr>
          <p:cNvSpPr/>
          <p:nvPr/>
        </p:nvSpPr>
        <p:spPr>
          <a:xfrm>
            <a:off x="7329600" y="2977376"/>
            <a:ext cx="900000" cy="35254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917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38AFC-3CC0-7026-C42D-20909072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28E49-3CD5-1475-EAEF-F752C649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أحدد موضوع الحدث: ألاحظ أن الحدث مرتبط بالبيئة أقول أن نوع الحدث بيئي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681A27E-3E73-CA22-AD98-1102AA876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6DD83-BC5A-91E8-AF02-0052E5E9E9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DEBCED-D30F-21CF-C29D-3C6F82BF5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E1215B-2AE2-63E1-2F47-05BA523179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AFF7BC-45E8-E349-D8BC-7169B0B6DEE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115DD-BB3C-7065-68D6-329A4F9DEDA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8077C5-4C87-8D5F-7840-3158ECB245A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C0F2A6-3CD5-E83E-DEAD-8955AB61F85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9BA04D9-AE01-A028-853F-15080D5A8E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720848C-6D43-8602-BF92-E9825CB37946}"/>
              </a:ext>
            </a:extLst>
          </p:cNvPr>
          <p:cNvSpPr txBox="1"/>
          <p:nvPr/>
        </p:nvSpPr>
        <p:spPr>
          <a:xfrm>
            <a:off x="610859" y="1368000"/>
            <a:ext cx="7469566" cy="1037332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ٱلْحَدَثِ: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بَيْئِيٌّ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EB0419-2209-06FC-3042-65C311163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407" y="2405332"/>
            <a:ext cx="6900759" cy="37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268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FF86-6014-A01A-6404-AF9B6541A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CB2BA5-7443-BD01-880B-26B5E90E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أحدد مكان و زمان الحدث: ألاحظ على اللافتة أن تاريخ  تنظيم الحدث هو الأحد 17 ماي 2026 و أن الحدث نظم في ساحة الحي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1ADE96-B134-E3FF-706D-82256764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4DED03-1913-D825-5A9F-6A976D96BB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CFDCEC-2AF8-6DAE-5CE0-66A2E6BC3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3C344E-7A2E-F407-3AD5-8795BF4470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044882-FF89-B764-2433-E7C4CF8F8F2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EE314B-8E42-C9D2-44E1-0C3C61660FD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759FE5-39A3-B295-BBDC-4CC4E5D2608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DE5BA7-0AE2-2E23-FA8D-DC9F6D536DA2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1B89A4F-678D-8FCE-9CF2-CECE68C38F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388F1B6-C0D7-B60C-0384-4B89BAA5D0E2}"/>
              </a:ext>
            </a:extLst>
          </p:cNvPr>
          <p:cNvSpPr txBox="1"/>
          <p:nvPr/>
        </p:nvSpPr>
        <p:spPr>
          <a:xfrm>
            <a:off x="499288" y="1134000"/>
            <a:ext cx="7469566" cy="161823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زَمانُ تَنْظيمِ ٱلْحَدَثِ: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اَلْأَحَدُ 17 ماي 2026</a:t>
            </a:r>
          </a:p>
          <a:p>
            <a:pPr lvl="0"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ساحَةُ ٱلْحَيِّ.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099C0D-5018-7085-FA0F-30D28CD2F1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407" y="2405332"/>
            <a:ext cx="6900759" cy="37659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F139543-DA3A-F118-B9D4-6FA7090B0E68}"/>
              </a:ext>
            </a:extLst>
          </p:cNvPr>
          <p:cNvSpPr/>
          <p:nvPr/>
        </p:nvSpPr>
        <p:spPr>
          <a:xfrm>
            <a:off x="5728805" y="3534937"/>
            <a:ext cx="939624" cy="16726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FD1F39-ADA5-89BE-08EC-590B307CA9A0}"/>
              </a:ext>
            </a:extLst>
          </p:cNvPr>
          <p:cNvSpPr/>
          <p:nvPr/>
        </p:nvSpPr>
        <p:spPr>
          <a:xfrm>
            <a:off x="5239571" y="3046604"/>
            <a:ext cx="939624" cy="167268"/>
          </a:xfrm>
          <a:prstGeom prst="rect">
            <a:avLst/>
          </a:prstGeom>
          <a:noFill/>
          <a:ln w="38100">
            <a:solidFill>
              <a:srgbClr val="EF8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9839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F9ACA-A7DC-8F05-093D-CC75511FC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FB0957-714E-A10D-5846-DE323369D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 أحدد أهداف تنظيم الحدث: مثلا يمكن أن  نقول : هذه الحملة تسعى لتحقيق الأهداف التالية: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65CEE9-899D-5294-6B06-41C08B2D7C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C83CD9-FC0D-057C-5596-95DA1AA42B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7B8C04-256B-CFF5-221B-A2FEE9FEC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C007C8-D7DD-E025-059E-85E04DE914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94C86F-1D2F-65C2-6888-F26083D778B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3392B7-5E20-D339-5EB8-96258C5E0C2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450A9E-DE93-6564-8B44-D828E813C1E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14EB9D-48C2-14C3-A47C-E47BD6F09A8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B5211A7-A99C-24BE-8D8F-F00C2CD47D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9490CBE-F558-6F29-A681-5EE9807AA8F4}"/>
              </a:ext>
            </a:extLst>
          </p:cNvPr>
          <p:cNvSpPr txBox="1"/>
          <p:nvPr/>
        </p:nvSpPr>
        <p:spPr>
          <a:xfrm>
            <a:off x="545264" y="2398394"/>
            <a:ext cx="8053471" cy="3170099"/>
          </a:xfrm>
          <a:prstGeom prst="roundRect">
            <a:avLst>
              <a:gd name="adj" fmla="val 1140"/>
            </a:avLst>
          </a:prstGeom>
          <a:noFill/>
        </p:spPr>
        <p:txBody>
          <a:bodyPr wrap="square" rtlCol="0">
            <a:spAutoFit/>
          </a:bodyPr>
          <a:lstStyle/>
          <a:p>
            <a:pPr marL="742950" lvl="0" indent="-74295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جَعْلُ ساحَةِ ٱلْحَيِّ مَكاناً نَظيفاً وَجَميلاً لِنَلْعَبَ فيهِ بِأَمانٍ.</a:t>
            </a:r>
          </a:p>
          <a:p>
            <a:pPr marL="742950" lvl="0" indent="-74295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اَلْحِفاظُ عَلى صِحَّتِنا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ٱلْأَمْراضِ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تَأْتي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ٱلْأَوْساخِ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حِمايَةُ ٱلْبيئَةِ، لِتَبْقى ٱلْأَشْجارُ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خَضْراءَ.</a:t>
            </a:r>
          </a:p>
          <a:p>
            <a:pPr marL="742950" lvl="0" indent="-74295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تَعَلُّمُ ٱلتَّعاوُنِ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وَٱلْعَمَلِ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فَريقٍ واحِدٍ مَعَ ٱلْأَصْدِقاءِ.</a:t>
            </a:r>
          </a:p>
          <a:p>
            <a:pPr marL="742950" lvl="0" indent="-742950" algn="r" rtl="1">
              <a:buFont typeface="+mj-lt"/>
              <a:buAutoNum type="arabicPeriod"/>
              <a:defRPr/>
            </a:pPr>
            <a:r>
              <a:rPr lang="ar-MA" sz="4000" b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اَلشُّعورُ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بِٱلْفَخْرِ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وَٱلْفَرَحِ حينَ نَرى حَيَّنا نَظيفاً وَجَميلاً.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599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5B0F4-2C5D-D4FA-F126-DCF47204D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B05C4-3B3A-6924-D1CF-DE797CF5A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للتعليق على حدث أتبع الخطوات التالية: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32DEC9-4248-677B-A6D6-DAEA0151DE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C5B2F6-91BE-F429-D1AB-4C2E22C9AA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C42516-8E56-246E-2D62-30381D27F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8B2968-A417-8F1C-61F4-089604682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8719BBA-78E6-96CD-462E-EA0F4DADAB8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B3E363-8169-0F77-5CAE-97FF51326FA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515A38-01A9-CB6A-13BC-60942E750A1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40D80-C914-CC74-8B63-6F6897A2286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E397B9D-E05B-8873-22D4-896F9E43F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A5BB1CB-C6EB-FA96-5F58-B833D1FD836A}"/>
              </a:ext>
            </a:extLst>
          </p:cNvPr>
          <p:cNvGrpSpPr/>
          <p:nvPr/>
        </p:nvGrpSpPr>
        <p:grpSpPr>
          <a:xfrm>
            <a:off x="1637785" y="1896589"/>
            <a:ext cx="6843115" cy="1253585"/>
            <a:chOff x="340392" y="2108480"/>
            <a:chExt cx="8392671" cy="1253585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B454E4B-70D7-99FF-7440-47CD22BE95CF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D5D74B8-FA64-A2A3-3DF7-C3C6EAE38D0B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مَوْضوعَ ٱلْحَدَثِ.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5F2E3B3-850F-28F8-1650-3A6BE518D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2340592-ED2D-9CB1-7584-018411B56E15}"/>
              </a:ext>
            </a:extLst>
          </p:cNvPr>
          <p:cNvGrpSpPr/>
          <p:nvPr/>
        </p:nvGrpSpPr>
        <p:grpSpPr>
          <a:xfrm>
            <a:off x="1150315" y="3037469"/>
            <a:ext cx="7378129" cy="1253585"/>
            <a:chOff x="1448695" y="3452620"/>
            <a:chExt cx="7299904" cy="125358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713DFFA-74EC-C4E9-FE4A-EFBE63D45457}"/>
                </a:ext>
              </a:extLst>
            </p:cNvPr>
            <p:cNvGrpSpPr/>
            <p:nvPr/>
          </p:nvGrpSpPr>
          <p:grpSpPr>
            <a:xfrm>
              <a:off x="1448695" y="3452620"/>
              <a:ext cx="7299904" cy="1253585"/>
              <a:chOff x="1432743" y="2132100"/>
              <a:chExt cx="7299904" cy="1253585"/>
            </a:xfrm>
          </p:grpSpPr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55D6C338-DE88-72BF-3E87-07A48997C64B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02AF31A2-CC05-7CBE-BC6C-4193903E42B3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مَوْضوعَ ٱلْحَدَثِ: بَيْئِيٌّ – رِياضِيٌّ – فَنِّيٌّ - ...</a:t>
                </a: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EA4A7CD-246F-139F-F471-FA6E95D16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EECC2F4-E1E7-D089-F73C-4D7C32B49384}"/>
              </a:ext>
            </a:extLst>
          </p:cNvPr>
          <p:cNvGrpSpPr/>
          <p:nvPr/>
        </p:nvGrpSpPr>
        <p:grpSpPr>
          <a:xfrm>
            <a:off x="1170024" y="4178268"/>
            <a:ext cx="7378129" cy="1253585"/>
            <a:chOff x="1170024" y="4178268"/>
            <a:chExt cx="7378129" cy="125358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2B36AB8-D1B5-ED5F-8294-3773FD0C580A}"/>
                </a:ext>
              </a:extLst>
            </p:cNvPr>
            <p:cNvGrpSpPr/>
            <p:nvPr/>
          </p:nvGrpSpPr>
          <p:grpSpPr>
            <a:xfrm>
              <a:off x="1170024" y="4178268"/>
              <a:ext cx="7378129" cy="1253585"/>
              <a:chOff x="1432743" y="2132100"/>
              <a:chExt cx="7299904" cy="1253585"/>
            </a:xfrm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473E0AC8-ED1C-D192-462B-646CBA130E23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422755ED-7FF8-5668-A0E0-E25A1846EFA8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تاريخَ وَ زَمانَ تَنْظيمِ ٱلْحَدَثِ.</a:t>
                </a:r>
              </a:p>
            </p:txBody>
          </p:sp>
        </p:grp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FF095E3-23A9-104A-FB2D-B58FA30409BD}"/>
                </a:ext>
              </a:extLst>
            </p:cNvPr>
            <p:cNvSpPr/>
            <p:nvPr/>
          </p:nvSpPr>
          <p:spPr>
            <a:xfrm>
              <a:off x="8008586" y="4482441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3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6AA3131-5170-3CE5-FDA3-6A5FD8D02F6E}"/>
              </a:ext>
            </a:extLst>
          </p:cNvPr>
          <p:cNvGrpSpPr/>
          <p:nvPr/>
        </p:nvGrpSpPr>
        <p:grpSpPr>
          <a:xfrm>
            <a:off x="1283061" y="5229711"/>
            <a:ext cx="7378129" cy="1253585"/>
            <a:chOff x="1283061" y="5229711"/>
            <a:chExt cx="7378129" cy="1253585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208033CF-3C07-C153-91C6-884D19A23004}"/>
                </a:ext>
              </a:extLst>
            </p:cNvPr>
            <p:cNvGrpSpPr/>
            <p:nvPr/>
          </p:nvGrpSpPr>
          <p:grpSpPr>
            <a:xfrm>
              <a:off x="1283061" y="5229711"/>
              <a:ext cx="7378129" cy="1253585"/>
              <a:chOff x="1432743" y="2132100"/>
              <a:chExt cx="7299904" cy="1253585"/>
            </a:xfrm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E3780593-6246-2C81-2780-A65F87C8C1D8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F15A5C7-6D41-76AB-D0BC-1B66F67F9AE9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أُحَدِّدُ أَهْدافَ ٱلْحَدَثِ.</a:t>
                </a:r>
              </a:p>
            </p:txBody>
          </p:sp>
        </p:grp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018E8D1-A3E4-D15D-2502-49D779A8B809}"/>
                </a:ext>
              </a:extLst>
            </p:cNvPr>
            <p:cNvSpPr/>
            <p:nvPr/>
          </p:nvSpPr>
          <p:spPr>
            <a:xfrm>
              <a:off x="8132810" y="5613306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4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4095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بما يجب القيام به في الخطوة الأولى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لكتابة تعليق على حدث؟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6E344E-48CE-BF76-9096-30834740EB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1B7E28-F4E0-B88A-6ED7-73D79AD9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776E33-4290-BAA5-0088-49C4A0B95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3F7205-A1DE-7EED-B902-345437756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9D345F-6813-1D1E-B30F-3C44BC01FE5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3B774-5F28-9E89-B42E-1635402EA7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18F5-FAE9-A77B-EDEA-6E2CF7D5A7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BEFC1-D6F7-5564-F01A-B9D33F696AF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6151EA2-A2FD-C88A-FA7A-2D86A05B2E20}"/>
              </a:ext>
            </a:extLst>
          </p:cNvPr>
          <p:cNvSpPr txBox="1"/>
          <p:nvPr/>
        </p:nvSpPr>
        <p:spPr>
          <a:xfrm>
            <a:off x="2416229" y="2744361"/>
            <a:ext cx="5107697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3BC05D-1B14-C3E6-A5E3-BBF61D553CE9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A9EADE-9030-1AB9-CDD3-0729ED6E3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8F119-8A81-A55E-5BF4-493E486C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709CCA-802B-1568-90DB-1240012F3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28BAA4-9850-FBD9-5273-32FB7B91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D9F9AF-83B4-7654-6813-CDD12BA2AAD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E0FF4-4E41-405E-EC1E-B4E3CE1C0BE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38BD5B-01A3-5720-28D2-216BF3DBE56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CB764F-1B2C-C9F9-7C93-0B5526F9689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3127333-5B99-0B84-907D-111B68C7D1EB}"/>
              </a:ext>
            </a:extLst>
          </p:cNvPr>
          <p:cNvGrpSpPr/>
          <p:nvPr/>
        </p:nvGrpSpPr>
        <p:grpSpPr>
          <a:xfrm>
            <a:off x="1637785" y="1896589"/>
            <a:ext cx="6843115" cy="1253585"/>
            <a:chOff x="340392" y="2108480"/>
            <a:chExt cx="8392671" cy="1253585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C66C07E-479B-7DFE-51B1-8A169E110ECF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B747B7A-BB84-43F8-BD14-738658E1D616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مَوْضوعَ ٱلْحَدَثِ.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4F3D89C-5CC3-B121-828B-A5993F5AF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1E02267-412A-77E9-28D5-7556407EE509}"/>
              </a:ext>
            </a:extLst>
          </p:cNvPr>
          <p:cNvGrpSpPr/>
          <p:nvPr/>
        </p:nvGrpSpPr>
        <p:grpSpPr>
          <a:xfrm>
            <a:off x="1150315" y="3037469"/>
            <a:ext cx="7378129" cy="1253585"/>
            <a:chOff x="1448695" y="3452620"/>
            <a:chExt cx="7299904" cy="1253585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A164498-95EE-501D-2ED5-20F596C1D217}"/>
                </a:ext>
              </a:extLst>
            </p:cNvPr>
            <p:cNvGrpSpPr/>
            <p:nvPr/>
          </p:nvGrpSpPr>
          <p:grpSpPr>
            <a:xfrm>
              <a:off x="1448695" y="3452620"/>
              <a:ext cx="7299904" cy="1253585"/>
              <a:chOff x="1432743" y="2132100"/>
              <a:chExt cx="7299904" cy="1253585"/>
            </a:xfrm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E51486DA-BA93-D5AD-D776-0F452D63D216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54BB777-E3F9-4F02-21DC-D804ED300D13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مَوْضوعَ ٱلْحَدَثِ: بَيْئِيٌّ – رِياضِيٌّ – فَنِّيٌّ - ...</a:t>
                </a:r>
              </a:p>
            </p:txBody>
          </p: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018E0A9-C290-A70F-0E6C-E8C759E79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D00FFA3-32BE-D401-9BA2-57E1B9A6D7DF}"/>
              </a:ext>
            </a:extLst>
          </p:cNvPr>
          <p:cNvGrpSpPr/>
          <p:nvPr/>
        </p:nvGrpSpPr>
        <p:grpSpPr>
          <a:xfrm>
            <a:off x="1170024" y="4178268"/>
            <a:ext cx="7378129" cy="1253585"/>
            <a:chOff x="1170024" y="4178268"/>
            <a:chExt cx="7378129" cy="125358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8D4EFA-C753-2BB1-B8F8-9DD49F089CDE}"/>
                </a:ext>
              </a:extLst>
            </p:cNvPr>
            <p:cNvGrpSpPr/>
            <p:nvPr/>
          </p:nvGrpSpPr>
          <p:grpSpPr>
            <a:xfrm>
              <a:off x="1170024" y="4178268"/>
              <a:ext cx="7378129" cy="1253585"/>
              <a:chOff x="1432743" y="2132100"/>
              <a:chExt cx="7299904" cy="1253585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BA30959E-D922-B191-18D3-39C43E240107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8263FEB-950F-40B5-EC6A-778603E083BC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تاريخَ وَ زَمانَ تَنْظيمِ ٱلْحَدَثِ.</a:t>
                </a:r>
              </a:p>
            </p:txBody>
          </p:sp>
        </p:grp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79AA693-741E-F08B-8696-69D0B7E88B5E}"/>
                </a:ext>
              </a:extLst>
            </p:cNvPr>
            <p:cNvSpPr/>
            <p:nvPr/>
          </p:nvSpPr>
          <p:spPr>
            <a:xfrm>
              <a:off x="8008586" y="4482441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3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881E220-9286-AEB8-BFC9-1DE987605AAB}"/>
              </a:ext>
            </a:extLst>
          </p:cNvPr>
          <p:cNvGrpSpPr/>
          <p:nvPr/>
        </p:nvGrpSpPr>
        <p:grpSpPr>
          <a:xfrm>
            <a:off x="1283061" y="5229711"/>
            <a:ext cx="7378129" cy="1253585"/>
            <a:chOff x="1283061" y="5229711"/>
            <a:chExt cx="7378129" cy="1253585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F2E11A1-B1C6-EB90-A035-6FDF7374B17F}"/>
                </a:ext>
              </a:extLst>
            </p:cNvPr>
            <p:cNvGrpSpPr/>
            <p:nvPr/>
          </p:nvGrpSpPr>
          <p:grpSpPr>
            <a:xfrm>
              <a:off x="1283061" y="5229711"/>
              <a:ext cx="7378129" cy="1253585"/>
              <a:chOff x="1432743" y="2132100"/>
              <a:chExt cx="7299904" cy="1253585"/>
            </a:xfrm>
          </p:grpSpPr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77074D6C-CFBD-53A7-B05A-BFEC7706F83E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D15FC356-DD4B-5B64-7D2D-1CBEAB098C9E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أُحَدِّدُ أَهْدافَ ٱلْحَدَثِ.</a:t>
                </a:r>
              </a:p>
            </p:txBody>
          </p:sp>
        </p:grp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35B75BB-D9F6-7AB5-964C-D25AE44008F0}"/>
                </a:ext>
              </a:extLst>
            </p:cNvPr>
            <p:cNvSpPr/>
            <p:nvPr/>
          </p:nvSpPr>
          <p:spPr>
            <a:xfrm>
              <a:off x="8132810" y="5613306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4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1F169D15-0B32-4446-A82F-3A87784AF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180" y="1427781"/>
            <a:ext cx="3540227" cy="543021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خذوا كراساتكم على الصفحة رقم 156 و أنجزوا التمرين التالي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12ADD6-FED8-5F25-6E62-4F2748F252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D7D15F-130C-59A1-6C7D-2CB770C78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E0E250-7691-4B04-983D-46A7A7BED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E3495F-0AE1-9056-589C-A611838147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43550C-C4D1-E23F-B590-01D36DF640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E43D9-1249-F750-8631-5FD9A2F5C3C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939E5-B4B8-0ADA-8A92-2B131AAA656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237E1-6C36-B82B-8F76-2AB90A6FB26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3367482" y="3111189"/>
            <a:ext cx="3049622" cy="1382752"/>
          </a:xfrm>
          <a:prstGeom prst="roundRect">
            <a:avLst>
              <a:gd name="adj" fmla="val 591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عناصر تقديم الحدث التالي: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79A51-4CAC-9C35-991A-ED96088CEA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39770D-782A-A44A-0923-2603C934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CD26D-908F-E0B9-5550-45FF45A1A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54ACF4-281A-FE1A-3AB0-D9BF31432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FA33EE-2CB7-2BE3-EB8B-024E4531E11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1772-685B-C259-6FF7-4B7397AB2CE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BD67-904B-00A7-CF8F-A1A54053A21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B94EAA-8DBB-4AF3-5C38-23BC66EB47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8F7D09-B7A4-7A03-5834-962DC76F26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6430" y="1458832"/>
            <a:ext cx="2918713" cy="61727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500B14-7FB6-6C1F-60E8-CAF63ABC3B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5" y="2076106"/>
            <a:ext cx="8318810" cy="448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 نحدد أولا العنصر الأول: مَوْضوعُ ٱلْحَدَثِ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b="1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77F2CF-4D06-1DDB-CDAC-8C65ED0166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6DB18-EB4A-F3BB-E832-68AA495F7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B91D65-1A04-8534-5BE1-43CDDC852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0EF611-D277-07D2-2B23-E822CC705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66B606-6B57-F521-EB2C-33C3A5D41B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61630-EA49-1105-F56D-B2577286A66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55082-0E94-265C-E35F-4C274F1540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97AACD-7DC4-5905-800B-7CD0977DDAE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CD2F64-2259-ED9F-0AE4-6C4E2197DE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6430" y="1458832"/>
            <a:ext cx="2918713" cy="6172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7C8BBE-8454-CC92-8292-930D10CDCA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5" y="2076106"/>
            <a:ext cx="8318810" cy="4480812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DBA3C16E-C2B8-F8E8-9D90-51C52F7C2D8D}"/>
              </a:ext>
            </a:extLst>
          </p:cNvPr>
          <p:cNvSpPr txBox="1">
            <a:spLocks/>
          </p:cNvSpPr>
          <p:nvPr/>
        </p:nvSpPr>
        <p:spPr>
          <a:xfrm>
            <a:off x="7086409" y="2198768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مَوْضوعُ ٱلْحَدَثِ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1BF4D-AF37-2202-634A-7BF938A0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CAD7207-7031-CB0D-01B5-FC491FED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العنصر الثاني: مَوْضوعُ ٱلْحَدَثِ: بَيْئِيٌّ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b="1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AED9C5-5E8D-10D1-DEE3-DDFE676F42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DAA584-D5BE-8F0C-583B-AC41FD8D24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19E603-9D33-DB2B-733A-A1BF77744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C0C914-5F2A-766D-3FD4-4A8ABCAF31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B8C2BC7-A482-55AC-B2FF-CCB37DCB5DE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19C1B1-ABCB-0F92-2491-F9637A1AB43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E6F230-6C41-DDE7-4854-31DC79FF7CE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FEA7F3-2447-E91E-6CA8-43E1BF31434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2B82FC-BDBC-86B6-6FEA-EB0628F49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9CE2BD-484F-7883-F293-E4437E304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6430" y="1458832"/>
            <a:ext cx="2918713" cy="6172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31E7C5-C8BC-EA30-40C1-D8956EC4EC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5" y="2076106"/>
            <a:ext cx="8318810" cy="4480812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E35DAA75-2933-C1D2-BB69-200159A6B674}"/>
              </a:ext>
            </a:extLst>
          </p:cNvPr>
          <p:cNvSpPr txBox="1">
            <a:spLocks/>
          </p:cNvSpPr>
          <p:nvPr/>
        </p:nvSpPr>
        <p:spPr>
          <a:xfrm>
            <a:off x="7086409" y="2198768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مَوْضوعُ ٱلْحَدَثِ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0E9A11E-5D6C-725B-D465-736D2359B7A6}"/>
              </a:ext>
            </a:extLst>
          </p:cNvPr>
          <p:cNvSpPr txBox="1">
            <a:spLocks/>
          </p:cNvSpPr>
          <p:nvPr/>
        </p:nvSpPr>
        <p:spPr>
          <a:xfrm>
            <a:off x="2966430" y="3000695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بَيْئِيٌّ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99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398E2-C903-E914-3D66-5524D50BF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F2241F7-9FE0-A8C8-9D72-A9F46BB6A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العنصر الثالث: زَمانُ وَ مَكانُ ٱلْحَدَثِ: 17 و 18 أبريل  / بِالْحُسَيْمَةِ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b="1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2CF6F9-D817-555C-94B4-44FD824055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A9CACD-1121-7884-0819-58CD173D37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202AC1-F83D-0FD8-8A89-F4E2D6FA0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093661-7338-3F77-9DCE-2D75EBCB65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53C5DD-0718-6173-F4B9-27AB7C0CD4F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56807-CA69-50AA-568A-5F8CB93AE8B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DCC48B-F97E-5B1E-B3F0-B1398FB704F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3D4017-33E7-7281-CEDE-07689557A23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834DAD-4AFA-014B-2148-87F5880522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E8195B-FB8E-8282-A727-9315423DC8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6430" y="1458832"/>
            <a:ext cx="2918713" cy="6172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131138-E3C0-F238-18E9-3C9D62B4E5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5" y="2076106"/>
            <a:ext cx="8318810" cy="4480812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01AC1703-D427-E2D1-B437-0FBF08B3D03B}"/>
              </a:ext>
            </a:extLst>
          </p:cNvPr>
          <p:cNvSpPr txBox="1">
            <a:spLocks/>
          </p:cNvSpPr>
          <p:nvPr/>
        </p:nvSpPr>
        <p:spPr>
          <a:xfrm>
            <a:off x="7086409" y="2198768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مَوْضوعُ ٱلْحَدَثِ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AE7611-BA29-9B47-D864-544E791909E7}"/>
              </a:ext>
            </a:extLst>
          </p:cNvPr>
          <p:cNvSpPr txBox="1">
            <a:spLocks/>
          </p:cNvSpPr>
          <p:nvPr/>
        </p:nvSpPr>
        <p:spPr>
          <a:xfrm>
            <a:off x="2966430" y="3000695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بَيْئِيٌّ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2D01689-9636-BB24-B73B-72A9F9FA303A}"/>
              </a:ext>
            </a:extLst>
          </p:cNvPr>
          <p:cNvSpPr txBox="1">
            <a:spLocks/>
          </p:cNvSpPr>
          <p:nvPr/>
        </p:nvSpPr>
        <p:spPr>
          <a:xfrm>
            <a:off x="7197921" y="4137463"/>
            <a:ext cx="15334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زَمانُ وَ مَكانُ ٱلْحَدَثِ</a:t>
            </a:r>
            <a:endParaRPr lang="fr-FR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579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B7AD8-492E-7CEE-2ECA-A6B4B17E0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616A308-6C9A-9F77-53D0-1061B8AD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العنصر الرابع: أَهْدافُ الْحَدَثِ.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b="1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385F0C-FA1D-B1EB-E3B9-729CAE1910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B3B2-7292-D3AC-9BE7-FE652E2D6A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649827-5573-5D66-7A42-168CAEF8C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2503AE-564D-D924-8D85-A7C2F8A848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BEC9BF-DADD-AA42-402C-AD5C3C6E207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BB712-72A2-CC44-4A23-AB716097B8B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C1608F-4FA6-5EDC-B574-3C02EE173FF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5208C6-BEC1-BAC6-06BC-02DADEB84A52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9D877B-340E-9283-8DB0-D11654B492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C7C866-ADC0-BCA3-9312-FE8B004D7B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6430" y="1458832"/>
            <a:ext cx="2918713" cy="6172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CBB2CA-AFE0-6138-6899-FD566D1236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95" y="2076106"/>
            <a:ext cx="8318810" cy="4480812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67D12B31-CBA7-82F8-D4A1-EF7338613950}"/>
              </a:ext>
            </a:extLst>
          </p:cNvPr>
          <p:cNvSpPr txBox="1">
            <a:spLocks/>
          </p:cNvSpPr>
          <p:nvPr/>
        </p:nvSpPr>
        <p:spPr>
          <a:xfrm>
            <a:off x="7086409" y="2198768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مَوْضوعُ ٱلْحَدَثِ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31E6AB-599A-53A7-936A-A2CC65205340}"/>
              </a:ext>
            </a:extLst>
          </p:cNvPr>
          <p:cNvSpPr txBox="1">
            <a:spLocks/>
          </p:cNvSpPr>
          <p:nvPr/>
        </p:nvSpPr>
        <p:spPr>
          <a:xfrm>
            <a:off x="2966430" y="3000695"/>
            <a:ext cx="135607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بَيْئِيٌّ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DE4F8BB-DA51-75DB-5B63-162A3D2E7E3C}"/>
              </a:ext>
            </a:extLst>
          </p:cNvPr>
          <p:cNvSpPr txBox="1">
            <a:spLocks/>
          </p:cNvSpPr>
          <p:nvPr/>
        </p:nvSpPr>
        <p:spPr>
          <a:xfrm>
            <a:off x="7197921" y="4137463"/>
            <a:ext cx="15334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زَمانُ وَ مَكانُ ٱلْحَدَثِ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768ADC4-D7A0-120A-3A6E-D0D1C3417CD2}"/>
              </a:ext>
            </a:extLst>
          </p:cNvPr>
          <p:cNvSpPr txBox="1">
            <a:spLocks/>
          </p:cNvSpPr>
          <p:nvPr/>
        </p:nvSpPr>
        <p:spPr>
          <a:xfrm>
            <a:off x="7086409" y="5562000"/>
            <a:ext cx="14675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أَهْدافُ تَنْظيمِ  ٱلْحَدَثِ</a:t>
            </a:r>
            <a:endParaRPr lang="fr-FR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331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9903F-2C75-B49B-F14A-539BF481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45212-8C16-7C49-E188-D27BCF43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B97DE-FC07-F5EC-B27E-71FB3B489C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6A69A8-9D69-B446-7D7C-9620BAC7C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06CFEB-5CC8-45EA-EF44-F6C32DEEB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B6FDA8-2978-CA07-ED3A-84D5646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C4DFF20-35EC-175F-F661-B5A34FE1C73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8B6B27-EF24-4995-94E9-54F261B94B0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7A2C45-7668-0F5E-631B-639BB983E4E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A88F28-40E0-198B-1CE9-759AF54DFB6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02A88-BA06-8A6E-74B4-EA36A040F5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D13EEB-344B-3320-63F9-05851AC1B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180" y="1427781"/>
            <a:ext cx="3540227" cy="54302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55FA9B-5414-DB63-0CDD-A354AF63AC31}"/>
              </a:ext>
            </a:extLst>
          </p:cNvPr>
          <p:cNvSpPr/>
          <p:nvPr/>
        </p:nvSpPr>
        <p:spPr>
          <a:xfrm>
            <a:off x="3367482" y="4683511"/>
            <a:ext cx="3049622" cy="1561171"/>
          </a:xfrm>
          <a:prstGeom prst="roundRect">
            <a:avLst>
              <a:gd name="adj" fmla="val 591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33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504DC-F544-DE81-54F6-3AE677CD5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7FD305C-9EC3-C5DF-8C06-26EB5ACA8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الفقرة ، ثم أحدد عناصر تقديم الحدث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0540CB-9616-0425-46E2-5F548E195E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6ED2C7-0857-8F80-283D-84FB8F4D61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32011B-F279-75C7-F180-2197AEDA8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FC18B-D054-28DB-43FB-3D4D95BD7C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B0E404-65BC-7FAF-948E-0E4513184ED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A44674-FACA-4F5B-AD04-85B2CF341E6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97D1D-3D9D-B981-AE78-BDDC0F5F708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F08354-2A67-F758-2C71-CD9B7BE42CB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C3B652-099D-162C-0F25-4CDF357B39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6315AB-286F-A7DF-CC5D-4C9C08C758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940" y="1368000"/>
            <a:ext cx="4625741" cy="6477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61BF9F-D210-AD83-7C8B-19BFB20CF5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2169396"/>
            <a:ext cx="8385718" cy="33206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6C64F7-E941-7D12-A8E6-AD440A5F1F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863" y="5587433"/>
            <a:ext cx="7473309" cy="97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83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ABF88-B77A-ED8C-E11C-22112AF67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BB4E81-BAA3-B9BC-5225-C0B68C484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إجابته عن العنصر الأول؟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635480-30AA-DD15-1C22-1EBC24937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D6B434-AFA6-A78C-BD76-A4B43853D6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0A71A1-2BC9-7C74-F201-5EAFB0635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B17B3-0002-FDD7-B2BE-2E01BE7E4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466DB5-90F3-93E1-EE73-0BBB510EFA6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4BC807-1DDE-E17E-75ED-AA433A6A75C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F3BD0-BC62-A90A-6196-4442497314E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4B34F7-D1AB-B1A7-C725-3B5D95EAC38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446663-4746-21A8-6355-993860885E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F0B850-6137-7302-7FCF-39F470921C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940" y="1368000"/>
            <a:ext cx="4625741" cy="6477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7DA4D-0D18-5D01-CABC-9877033F5F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2169396"/>
            <a:ext cx="8385718" cy="219073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98062EE-1BC1-7B64-653E-FF6FD2DDF7C3}"/>
              </a:ext>
            </a:extLst>
          </p:cNvPr>
          <p:cNvGrpSpPr/>
          <p:nvPr/>
        </p:nvGrpSpPr>
        <p:grpSpPr>
          <a:xfrm>
            <a:off x="5664369" y="4360127"/>
            <a:ext cx="3055885" cy="2133785"/>
            <a:chOff x="5664369" y="4360127"/>
            <a:chExt cx="3055885" cy="213378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830EC55-FB15-0EFD-00A9-6E9148E41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4369" y="4360127"/>
              <a:ext cx="3055885" cy="11049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ED9C70-B2DA-F209-9860-BB5E99BF8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74855" y="5465123"/>
              <a:ext cx="1806097" cy="1028789"/>
            </a:xfrm>
            <a:prstGeom prst="rect">
              <a:avLst/>
            </a:prstGeom>
          </p:spPr>
        </p:pic>
      </p:grpSp>
      <p:sp>
        <p:nvSpPr>
          <p:cNvPr id="2" name="Titre 2">
            <a:extLst>
              <a:ext uri="{FF2B5EF4-FFF2-40B4-BE49-F238E27FC236}">
                <a16:creationId xmlns:a16="http://schemas.microsoft.com/office/drawing/2014/main" id="{F01C8CC9-2CE2-721C-EC73-75048354F2C8}"/>
              </a:ext>
            </a:extLst>
          </p:cNvPr>
          <p:cNvSpPr txBox="1">
            <a:spLocks/>
          </p:cNvSpPr>
          <p:nvPr/>
        </p:nvSpPr>
        <p:spPr>
          <a:xfrm>
            <a:off x="747132" y="4221131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يَوْمٌ بيئِيٌّ لِحِمايَةِ ٱلْبيئَةِ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وَٱلِاعْتِناءِ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بِٱلطَّبيعَةِ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241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279D6-1386-0FD3-BF61-76DEC9A7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10E1257-FA0F-FA9D-0207-F19EE012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إجابته عن العنصر الثاني؟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5513AA-09E5-887B-5BE5-AA6D2AFE5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081FBC-E54F-E83C-F927-AFBAA7D9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2F09CF-9913-FC80-E6AC-E3945E847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B89DF-BED2-B5CB-865B-8B6CFDB002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38F7AE-448A-C36C-E9EF-5B8F63CD3F7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CEE175-CACD-5E2B-4E3F-D551AEE9131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A2BEA0-C365-51A4-C891-EE2D0BB5B6A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9232-D493-DA9F-7924-3464D6FFBE4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614337-22F3-B160-B7E4-1D8F834CF0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EE28AA-D816-C94F-74DA-29AFF55616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940" y="1368000"/>
            <a:ext cx="4625741" cy="6477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4226DA-7B3B-0929-C506-3B3D660AB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2169396"/>
            <a:ext cx="8385718" cy="219073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88B870-F343-F3BA-065B-E7AF70D82423}"/>
              </a:ext>
            </a:extLst>
          </p:cNvPr>
          <p:cNvGrpSpPr/>
          <p:nvPr/>
        </p:nvGrpSpPr>
        <p:grpSpPr>
          <a:xfrm>
            <a:off x="5664369" y="4360127"/>
            <a:ext cx="3055885" cy="2133785"/>
            <a:chOff x="5664369" y="4360127"/>
            <a:chExt cx="3055885" cy="213378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5127228-8EFD-1A73-D718-95782B80E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4369" y="4360127"/>
              <a:ext cx="3055885" cy="11049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1E297BE-6E44-46C0-368F-48C5CF0AA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74855" y="5465123"/>
              <a:ext cx="1806097" cy="1028789"/>
            </a:xfrm>
            <a:prstGeom prst="rect">
              <a:avLst/>
            </a:prstGeom>
          </p:spPr>
        </p:pic>
      </p:grpSp>
      <p:sp>
        <p:nvSpPr>
          <p:cNvPr id="2" name="Titre 2">
            <a:extLst>
              <a:ext uri="{FF2B5EF4-FFF2-40B4-BE49-F238E27FC236}">
                <a16:creationId xmlns:a16="http://schemas.microsoft.com/office/drawing/2014/main" id="{54A4928E-BB11-4D3D-1CD2-5E298E0593F2}"/>
              </a:ext>
            </a:extLst>
          </p:cNvPr>
          <p:cNvSpPr txBox="1">
            <a:spLocks/>
          </p:cNvSpPr>
          <p:nvPr/>
        </p:nvSpPr>
        <p:spPr>
          <a:xfrm>
            <a:off x="747132" y="4221131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يَوْمٌ بيئِيٌّ لِحِمايَةِ ٱلْبيئَةِ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وَٱلِاعْتِناءِ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بِٱلطَّبيعَةِ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C3F443DC-892F-3EA1-3BE7-3AEBB5F1AA19}"/>
              </a:ext>
            </a:extLst>
          </p:cNvPr>
          <p:cNvSpPr txBox="1">
            <a:spLocks/>
          </p:cNvSpPr>
          <p:nvPr/>
        </p:nvSpPr>
        <p:spPr>
          <a:xfrm>
            <a:off x="-1808296" y="5081272"/>
            <a:ext cx="7578472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دارُ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ٱلشَّبابِ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«مُحَمَّد ٱلْخامِس» بِمَدينَةِ مَكْناسَ. يَوْمَ 10 مايو 2024.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651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37104-81DB-D440-8B74-5BDD42766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1C1E7D0-3497-BC6F-F8EE-60C415B7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إجابته عن العنصر الثالث؟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6375AC-09CF-76BD-4F47-43E4C195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6FDC30-C0A5-7D8E-3AB5-AACB09CF4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6D852F-FBEA-7869-95EC-F2D60DAFE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139388-5239-8C02-982B-D4052D7FA4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49E7035-3D68-82E0-C914-BC60A03416D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1313E6-6506-08AF-4944-487B6FD7BBA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94E74-C906-C882-289F-BF6B5076826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8302DE-C1E3-A5E4-CF2F-CF73B245549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8AC688-15AF-12A4-41CE-1A0CFF3845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298E36-0A2D-3F74-BE93-FDCEECF49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940" y="1368000"/>
            <a:ext cx="4625741" cy="6477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38052D-9196-40BF-F63F-6DA9ED946F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2169396"/>
            <a:ext cx="8385718" cy="219073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8CC844B-5410-0209-92EB-C87528B14780}"/>
              </a:ext>
            </a:extLst>
          </p:cNvPr>
          <p:cNvGrpSpPr/>
          <p:nvPr/>
        </p:nvGrpSpPr>
        <p:grpSpPr>
          <a:xfrm>
            <a:off x="5664369" y="4360127"/>
            <a:ext cx="3055885" cy="2133785"/>
            <a:chOff x="5664369" y="4360127"/>
            <a:chExt cx="3055885" cy="213378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4302A45-0BD8-403C-5A38-5DF0D0F90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4369" y="4360127"/>
              <a:ext cx="3055885" cy="11049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0D8B27F-34C7-A7AE-AD5A-C5C2EB0A8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74855" y="5465123"/>
              <a:ext cx="1806097" cy="1028789"/>
            </a:xfrm>
            <a:prstGeom prst="rect">
              <a:avLst/>
            </a:prstGeom>
          </p:spPr>
        </p:pic>
      </p:grpSp>
      <p:sp>
        <p:nvSpPr>
          <p:cNvPr id="2" name="Titre 2">
            <a:extLst>
              <a:ext uri="{FF2B5EF4-FFF2-40B4-BE49-F238E27FC236}">
                <a16:creationId xmlns:a16="http://schemas.microsoft.com/office/drawing/2014/main" id="{B4A5D1E5-FF77-62D9-C433-A0EE3D3030F2}"/>
              </a:ext>
            </a:extLst>
          </p:cNvPr>
          <p:cNvSpPr txBox="1">
            <a:spLocks/>
          </p:cNvSpPr>
          <p:nvPr/>
        </p:nvSpPr>
        <p:spPr>
          <a:xfrm>
            <a:off x="747132" y="4221131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يَوْمٌ بيئِيٌّ لِحِمايَةِ ٱلْبيئَةِ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وَٱلِاعْتِناءِ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بِٱلطَّبيعَةِ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92FFDD98-8CA8-D0D6-2916-306D80A7270F}"/>
              </a:ext>
            </a:extLst>
          </p:cNvPr>
          <p:cNvSpPr txBox="1">
            <a:spLocks/>
          </p:cNvSpPr>
          <p:nvPr/>
        </p:nvSpPr>
        <p:spPr>
          <a:xfrm>
            <a:off x="-1808296" y="5081272"/>
            <a:ext cx="7578472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دارُ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ٱلشَّبابِ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«مُحَمَّد ٱلْخامِس» بِمَدينَةِ مَكْناسَ. يَوْمَ 10 مايو 2024.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E14C37E7-3A1B-60B8-D9C1-2C0149F0A60B}"/>
              </a:ext>
            </a:extLst>
          </p:cNvPr>
          <p:cNvSpPr txBox="1">
            <a:spLocks/>
          </p:cNvSpPr>
          <p:nvPr/>
        </p:nvSpPr>
        <p:spPr>
          <a:xfrm>
            <a:off x="1234069" y="5249919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نَشاطٌ بيئِيٌّ.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576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C866C-B95B-696A-3F06-BF1676560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09D104D-6911-0783-BA12-92418CCC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إجابته عن العنصر الرابع؟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602DBC-5ADC-5C5C-5C1D-74820FEE3C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F22543-BB49-F451-C8A6-91B76F55EE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2A38B3E-9852-0B98-F94A-055C06827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AFBFD-CBB0-1A33-1695-6233D97D20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09D0715-B48A-B335-33CD-12DA134E9BA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F9287-AB47-C934-0457-E7906A3CC42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67B9EC-DF04-5083-E26D-2C1D5F2E809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EEC7AA-B046-CE17-DBF8-592E7EC7AC9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BBFF58-DC0C-6893-D3E0-609DE18AB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D7D8A2-57F2-9FB5-6CDA-DB86E934B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940" y="1368000"/>
            <a:ext cx="4625741" cy="6477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1292B4-B217-836B-79DF-A3E733064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2169396"/>
            <a:ext cx="8385718" cy="219073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B9CDB3DC-20E3-DA58-E575-CD28D555E221}"/>
              </a:ext>
            </a:extLst>
          </p:cNvPr>
          <p:cNvGrpSpPr/>
          <p:nvPr/>
        </p:nvGrpSpPr>
        <p:grpSpPr>
          <a:xfrm>
            <a:off x="5664369" y="4360127"/>
            <a:ext cx="3055885" cy="2133785"/>
            <a:chOff x="5664369" y="4360127"/>
            <a:chExt cx="3055885" cy="213378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40C8309-5910-DFE9-40C8-FC1603471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4369" y="4360127"/>
              <a:ext cx="3055885" cy="11049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D0FAA3-0918-0DD0-C0A5-42A06D298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74855" y="5465123"/>
              <a:ext cx="1806097" cy="1028789"/>
            </a:xfrm>
            <a:prstGeom prst="rect">
              <a:avLst/>
            </a:prstGeom>
          </p:spPr>
        </p:pic>
      </p:grpSp>
      <p:sp>
        <p:nvSpPr>
          <p:cNvPr id="2" name="Titre 2">
            <a:extLst>
              <a:ext uri="{FF2B5EF4-FFF2-40B4-BE49-F238E27FC236}">
                <a16:creationId xmlns:a16="http://schemas.microsoft.com/office/drawing/2014/main" id="{C0205A59-664C-F24B-922C-697BCDC06CCB}"/>
              </a:ext>
            </a:extLst>
          </p:cNvPr>
          <p:cNvSpPr txBox="1">
            <a:spLocks/>
          </p:cNvSpPr>
          <p:nvPr/>
        </p:nvSpPr>
        <p:spPr>
          <a:xfrm>
            <a:off x="747132" y="4221131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يَوْمٌ بيئِيٌّ لِحِمايَةِ ٱلْبيئَةِ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وَٱلِاعْتِناءِ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بِٱلطَّبيعَةِ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651E76CA-F8A5-F315-08A7-C03C8CE8BF12}"/>
              </a:ext>
            </a:extLst>
          </p:cNvPr>
          <p:cNvSpPr txBox="1">
            <a:spLocks/>
          </p:cNvSpPr>
          <p:nvPr/>
        </p:nvSpPr>
        <p:spPr>
          <a:xfrm>
            <a:off x="-1808296" y="5081272"/>
            <a:ext cx="7578472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دارُ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ٱلشَّبابِ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«مُحَمَّد ٱلْخامِس» بِمَدينَةِ مَكْناسَ. يَوْمَ 10 مايو 2024.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DE3182A1-0C30-25AA-284A-68FD35B18CFD}"/>
              </a:ext>
            </a:extLst>
          </p:cNvPr>
          <p:cNvSpPr txBox="1">
            <a:spLocks/>
          </p:cNvSpPr>
          <p:nvPr/>
        </p:nvSpPr>
        <p:spPr>
          <a:xfrm>
            <a:off x="1234069" y="5249919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نَشاطٌ بيئِيٌّ.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Titre 2">
            <a:extLst>
              <a:ext uri="{FF2B5EF4-FFF2-40B4-BE49-F238E27FC236}">
                <a16:creationId xmlns:a16="http://schemas.microsoft.com/office/drawing/2014/main" id="{3371B821-420F-73AF-DE02-F62DED8D3F2F}"/>
              </a:ext>
            </a:extLst>
          </p:cNvPr>
          <p:cNvSpPr txBox="1">
            <a:spLocks/>
          </p:cNvSpPr>
          <p:nvPr/>
        </p:nvSpPr>
        <p:spPr>
          <a:xfrm>
            <a:off x="25734" y="5932960"/>
            <a:ext cx="6849121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تَعَلُّمُ إِعادَةِ تَدْويرِ ٱلنِّفاياتِ./صُنْعُ أَكْياسٍ وَأَلْعابٍ مِنْ مَوادَّ مُسْتَعْمَلَةٍ./زَرْعُ شَتَلاتٍ صَغيرَةٍ.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2871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ملحق (إملاء)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كَيْفِيَّةِ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ٱلتَّمْييزِ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بَيْنَ كِتابَةِ الْهَمْزَةِ الْمُتَطَرِّفَةِ.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نَصِّ تَفْسيرِيٍّ.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DDADC1A-78B6-47E2-6067-5355A6FBC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B85EB-51DA-E1BD-3AA8-4D54A9E4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7DFA015-F8B4-476E-8D5B-1E386C25BFA1}"/>
              </a:ext>
            </a:extLst>
          </p:cNvPr>
          <p:cNvSpPr/>
          <p:nvPr/>
        </p:nvSpPr>
        <p:spPr>
          <a:xfrm>
            <a:off x="2880631" y="2080850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143776F4-F452-CCD7-B71F-BA37D5ABE4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9468" y="33781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3A533E4-7460-A485-3F7B-62667344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الواجب المنزلي التالي سأراقبه في الحصة الموالية: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052D13-DFFF-BC58-4BDA-74301A1C4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464F7D-3D4D-FD31-C74A-5BBED07D7B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252533-692D-3716-9A0C-2D42056BD3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68643-421F-6301-EFE0-6EAE74705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16F50B-DB3D-E3F9-61FB-D6B3F7012D6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9511B9-DFD8-F2F2-3252-36666A490F5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2EACB7-E78D-DA4E-E24C-5B469D817AC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5F493-AC07-7276-96A9-009535EAE19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5F190C8A-1B94-4713-1AE6-BF3FFA166F43}"/>
              </a:ext>
            </a:extLst>
          </p:cNvPr>
          <p:cNvSpPr txBox="1">
            <a:spLocks/>
          </p:cNvSpPr>
          <p:nvPr/>
        </p:nvSpPr>
        <p:spPr>
          <a:xfrm>
            <a:off x="470909" y="2496196"/>
            <a:ext cx="8202182" cy="3343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بَديعٌ، وَهَذِهِ ٱلطَّبيعَةُ كَنْزٌ ثَمينٌ. هَذانِ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ٱلنَّهْرانِ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صافِيانِ، وَهاتانِ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ٱلشَّجَرَتانِ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مُثْمِرَتانِ. هَؤُلاءِ ٱلْأَطْفالُ يَحْمونَ ٱلْأَزْهارَ هُنا، وَأُولَئِكَ ٱلْمُتَطَوِّعونَ يُنَظِّفونَ ٱلْغابَةَ هُناكَ. تِلْكَ ٱلْمَناظِرُ تَسُرُّ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وَذَلِكَ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يُنْعِشُ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ٱلْأَرْواحَ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فَٱلطَّبيعَةُ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بَيْتُنا ٱلْكَبيرُ، فَلْنُحافِظْ عَلى بيئَتِنا لِنَعيشَ بِسَلامٍ.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CC6510E5-8B10-A459-5D02-465D55E0AE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5A7E23B-595B-5D34-4FEA-1BD2989EFF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Titre 2">
            <a:extLst>
              <a:ext uri="{FF2B5EF4-FFF2-40B4-BE49-F238E27FC236}">
                <a16:creationId xmlns:a16="http://schemas.microsoft.com/office/drawing/2014/main" id="{DF7FE74B-91D4-CBCA-DC7A-C170E9B3DB0B}"/>
              </a:ext>
            </a:extLst>
          </p:cNvPr>
          <p:cNvSpPr txBox="1">
            <a:spLocks/>
          </p:cNvSpPr>
          <p:nvPr/>
        </p:nvSpPr>
        <p:spPr>
          <a:xfrm>
            <a:off x="3088362" y="1701824"/>
            <a:ext cx="2362211" cy="794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مُلْحَقٌ: اَلْإِمْلاءُ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223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21690</TotalTime>
  <Words>2339</Words>
  <Application>Microsoft Office PowerPoint</Application>
  <PresentationFormat>Affichage à l'écran (4:3)</PresentationFormat>
  <Paragraphs>541</Paragraphs>
  <Slides>69</Slides>
  <Notes>19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33</vt:i4>
      </vt:variant>
      <vt:variant>
        <vt:lpstr>Titres des diapositives</vt:lpstr>
      </vt:variant>
      <vt:variant>
        <vt:i4>69</vt:i4>
      </vt:variant>
    </vt:vector>
  </HeadingPairs>
  <TitlesOfParts>
    <vt:vector size="114" baseType="lpstr">
      <vt:lpstr>Arial Rounded MT Bold</vt:lpstr>
      <vt:lpstr>Arial</vt:lpstr>
      <vt:lpstr>Dosis ExtraBold</vt:lpstr>
      <vt:lpstr>Calibri</vt:lpstr>
      <vt:lpstr>Wingdings</vt:lpstr>
      <vt:lpstr>Dosis</vt:lpstr>
      <vt:lpstr>Noto Sans Symbols</vt:lpstr>
      <vt:lpstr>Dosis Medium</vt:lpstr>
      <vt:lpstr>Microsoft Uighur</vt:lpstr>
      <vt:lpstr>Modern Love</vt:lpstr>
      <vt:lpstr>Calibri Light</vt:lpstr>
      <vt:lpstr>Dosis SemiBold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01- نشاط اعتيادي</vt:lpstr>
      <vt:lpstr>1_Office Theme 2013 - 2022</vt:lpstr>
      <vt:lpstr>2_Simple Light</vt:lpstr>
      <vt:lpstr>02- معــــــــــجم</vt:lpstr>
      <vt:lpstr>03- استماع وتحدث</vt:lpstr>
      <vt:lpstr>اختتام الحصة</vt:lpstr>
      <vt:lpstr>00_Env-Enseignant</vt:lpstr>
      <vt:lpstr>قراءة</vt:lpstr>
      <vt:lpstr>1_02- معــــــــــجم</vt:lpstr>
      <vt:lpstr>1_03- استماع وتحدث</vt:lpstr>
      <vt:lpstr>3_Env-Enseignant</vt:lpstr>
      <vt:lpstr>1_Env-Enseignant</vt:lpstr>
      <vt:lpstr>2_01- نشاط اعتيادي</vt:lpstr>
      <vt:lpstr>1_اختتام الحصة</vt:lpstr>
      <vt:lpstr>2_Env-Enseignant</vt:lpstr>
      <vt:lpstr>2_03- استماع وتحدث</vt:lpstr>
      <vt:lpstr>4_Env-Enseignant</vt:lpstr>
      <vt:lpstr>5_Env-Enseignant</vt:lpstr>
      <vt:lpstr>6_Env-Enseignant</vt:lpstr>
      <vt:lpstr>Thème Office</vt:lpstr>
      <vt:lpstr>4_01- نشاط اعتيادي</vt:lpstr>
      <vt:lpstr>Présentation PowerPoint</vt:lpstr>
      <vt:lpstr>Présentation PowerPoint</vt:lpstr>
      <vt:lpstr>Présentation PowerPoint</vt:lpstr>
      <vt:lpstr>تنظيم حصص الأسبوع التربوي الثالث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10 ثواني.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إملاء</vt:lpstr>
      <vt:lpstr>في هذه الحصة سنواصل تدربنا على تمييز  و كتابة أسماء الإشارة</vt:lpstr>
      <vt:lpstr>من يذكرنا بأسماء الإشارة التي تعرفنا عليها خلال الحصة السابقة؟</vt:lpstr>
      <vt:lpstr>سأعيد قراءة أسماء الإشارة  .ارفعوا أيديكم عند سماعكم لاسم إشارة يتضمن حرفا ينطق و لا يكتب. يقدم الأستاذ التغذية الراجعة المناسبة.</vt:lpstr>
      <vt:lpstr>خذوا ألواحكم</vt:lpstr>
      <vt:lpstr>أتموا الجمل التالية  باسم الإشارة  المناسب مما يلي:</vt:lpstr>
      <vt:lpstr>انتبهوا للتصحيح: لماذا اخترتم هذا الجواب؟ -يقدم الأستاذ التغذية الراجعة المناسبة.</vt:lpstr>
      <vt:lpstr>جملة أخرى</vt:lpstr>
      <vt:lpstr>انتبهوا للتصحيح: لماذا اخترتم هذا الجواب؟ -يقدم الأستاذ التغذية الراجعة المناسبة.</vt:lpstr>
      <vt:lpstr>جملة أخرى</vt:lpstr>
      <vt:lpstr>انتبهوا للتصحيح: لماذا اخترتم هذا الجواب؟ -يقدم الأستاذ التغذية الراجعة المناسبة.</vt:lpstr>
      <vt:lpstr>جملة أخرى</vt:lpstr>
      <vt:lpstr>انتبهوا للتصحيح: لماذا اخترتم هذا الجواب؟ -يقدم الأستاذ التغذية الراجعة المناسبة.</vt:lpstr>
      <vt:lpstr>جملة أخرى</vt:lpstr>
      <vt:lpstr>انتبهوا للتصحيح: لماذا اخترتم هذا الجواب؟ -يقدم الأستاذ التغذية الراجعة المناسبة.</vt:lpstr>
      <vt:lpstr>خذوا كراساتكم  على الصفحة 155 بمفردكم أجيبوا عن التمرين رقم 1</vt:lpstr>
      <vt:lpstr>أكمل بوضع اسم الإشارة المناسب.</vt:lpstr>
      <vt:lpstr>انتبهوا للتصحيح. من يشرح لنا كيف توصل للجواب الصحيح؟ -يضغط الأستاذ لتظهر الإجابة و يقدم التغذية الراجعة المناسبة. (تقبل كل الإجابات المناسبة)</vt:lpstr>
      <vt:lpstr>على كراساتكم  أجيبوا عن التمرين التالي:</vt:lpstr>
      <vt:lpstr>يملي الأستاذ الفقرة الواردة في آخر الحصة.</vt:lpstr>
      <vt:lpstr>انتبهوا للتصحيح -يقدم الأستاذ التغذية الراجعة المناسبة.</vt:lpstr>
      <vt:lpstr>إنتاج كتابي</vt:lpstr>
      <vt:lpstr>سنتعلم في هذه الحصة سنتدرب على تطبيق الخطوة الأولى لكتابة تعليق عن حدث بيئي أو رياضي أو فني . تابعوا معي.</vt:lpstr>
      <vt:lpstr>سأحاول التعليق على الحدث التالي : أولا سأحدد موضوعه: </vt:lpstr>
      <vt:lpstr>موضوع الحدث:حَمْلَةٌ بَيْئِيَّهٌ لِتَنْظيفِ حَديقَةِ ٱلْحَيِّ.</vt:lpstr>
      <vt:lpstr>ثانيا أحدد موضوع الحدث: ألاحظ أن الحدث مرتبط بالبيئة أقول أن نوع الحدث بيئي</vt:lpstr>
      <vt:lpstr>ثالثا أحدد مكان و زمان الحدث: ألاحظ على اللافتة أن تاريخ  تنظيم الحدث هو الأحد 17 ماي 2026 و أن الحدث نظم في ساحة الحي</vt:lpstr>
      <vt:lpstr>أخيرا أحدد أهداف تنظيم الحدث: مثلا يمكن أن  نقول : هذه الحملة تسعى لتحقيق الأهداف التالية:</vt:lpstr>
      <vt:lpstr>إذن للتعليق على حدث أتبع الخطوات التالية:</vt:lpstr>
      <vt:lpstr>من يذكرنا بما يجب القيام به في الخطوة الأولى لكتابة تعليق على حدث؟</vt:lpstr>
      <vt:lpstr>أحسنتم من يقرأ؟</vt:lpstr>
      <vt:lpstr>في ثنائيات خذوا كراساتكم على الصفحة رقم 156 و أنجزوا التمرين التالي</vt:lpstr>
      <vt:lpstr>أحدد عناصر تقديم الحدث التالي:</vt:lpstr>
      <vt:lpstr>انتبهوا للتصحيح.  نحدد أولا العنصر الأول: مَوْضوعُ ٱلْحَدَثِ -يضغط الأستاذ على زر جهاز التحكم لتظهر الإجابات.</vt:lpstr>
      <vt:lpstr>نحدد العنصر الثاني: مَوْضوعُ ٱلْحَدَثِ: بَيْئِيٌّ -يضغط الأستاذ على زر جهاز التحكم لتظهر الإجابات.</vt:lpstr>
      <vt:lpstr>نحدد العنصر الثالث: زَمانُ وَ مَكانُ ٱلْحَدَثِ: 17 و 18 أبريل  / بِالْحُسَيْمَةِ -يضغط الأستاذ على زر جهاز التحكم لتظهر الإجابات.</vt:lpstr>
      <vt:lpstr>نحدد العنصر الرابع: أَهْدافُ الْحَدَثِ. -يضغط الأستاذ على زر جهاز التحكم لتظهر الإجابات.</vt:lpstr>
      <vt:lpstr>الآن بمفردكم أجيبوا عن التمرين التالي:</vt:lpstr>
      <vt:lpstr>أقرأ الفقرة ، ثم أحدد عناصر تقديم الحدث</vt:lpstr>
      <vt:lpstr>انتبهوا للتصحيح. من يتقاسم معنا إجابته عن العنصر الأول؟</vt:lpstr>
      <vt:lpstr>انتبهوا للتصحيح. من يتقاسم معنا إجابته عن العنصر الثاني؟</vt:lpstr>
      <vt:lpstr>انتبهوا للتصحيح. من يتقاسم معنا إجابته عن العنصر الثالث؟</vt:lpstr>
      <vt:lpstr>انتبهوا للتصحيح. من يتقاسم معنا إجابته عن العنصر الرابع؟</vt:lpstr>
      <vt:lpstr>اختــتام الحــصة</vt:lpstr>
      <vt:lpstr>ماذا تعلمتم اليوم؟</vt:lpstr>
      <vt:lpstr>انجزوا الواجب المنزلي التالي سأراقبه في الحصة الموالية: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342</cp:revision>
  <dcterms:created xsi:type="dcterms:W3CDTF">2023-09-20T21:35:22Z</dcterms:created>
  <dcterms:modified xsi:type="dcterms:W3CDTF">2026-05-24T13:13:55Z</dcterms:modified>
</cp:coreProperties>
</file>