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3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8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20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47.xml" ContentType="application/vnd.openxmlformats-officedocument.presentationml.slideLayout+xml"/>
  <Override PartName="/ppt/theme/theme2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2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2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8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9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30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31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32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33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34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theme/theme35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1"/>
    <p:sldMasterId id="2147483989" r:id="rId2"/>
    <p:sldMasterId id="2147483738" r:id="rId3"/>
    <p:sldMasterId id="2147483752" r:id="rId4"/>
    <p:sldMasterId id="2147483755" r:id="rId5"/>
    <p:sldMasterId id="2147483795" r:id="rId6"/>
    <p:sldMasterId id="2147483761" r:id="rId7"/>
    <p:sldMasterId id="2147483818" r:id="rId8"/>
    <p:sldMasterId id="2147483770" r:id="rId9"/>
    <p:sldMasterId id="2147483777" r:id="rId10"/>
    <p:sldMasterId id="2147483787" r:id="rId11"/>
    <p:sldMasterId id="2147483704" r:id="rId12"/>
    <p:sldMasterId id="2147483707" r:id="rId13"/>
    <p:sldMasterId id="2147483710" r:id="rId14"/>
    <p:sldMasterId id="2147483728" r:id="rId15"/>
    <p:sldMasterId id="2147483716" r:id="rId16"/>
    <p:sldMasterId id="2147483720" r:id="rId17"/>
    <p:sldMasterId id="2147483713" r:id="rId18"/>
    <p:sldMasterId id="2147483674" r:id="rId19"/>
    <p:sldMasterId id="2147483723" r:id="rId20"/>
    <p:sldMasterId id="2147483686" r:id="rId21"/>
    <p:sldMasterId id="2147483699" r:id="rId22"/>
    <p:sldMasterId id="2147483732" r:id="rId23"/>
    <p:sldMasterId id="2147483726" r:id="rId24"/>
    <p:sldMasterId id="2147483864" r:id="rId25"/>
    <p:sldMasterId id="2147483887" r:id="rId26"/>
    <p:sldMasterId id="2147483910" r:id="rId27"/>
    <p:sldMasterId id="2147483919" r:id="rId28"/>
    <p:sldMasterId id="2147483965" r:id="rId29"/>
    <p:sldMasterId id="2147484012" r:id="rId30"/>
    <p:sldMasterId id="2147484027" r:id="rId31"/>
    <p:sldMasterId id="2147484055" r:id="rId32"/>
    <p:sldMasterId id="2147484072" r:id="rId33"/>
    <p:sldMasterId id="2147484084" r:id="rId34"/>
    <p:sldMasterId id="2147484101" r:id="rId35"/>
    <p:sldMasterId id="2147484124" r:id="rId36"/>
  </p:sldMasterIdLst>
  <p:notesMasterIdLst>
    <p:notesMasterId r:id="rId124"/>
  </p:notesMasterIdLst>
  <p:sldIdLst>
    <p:sldId id="2134806368" r:id="rId37"/>
    <p:sldId id="2147482622" r:id="rId38"/>
    <p:sldId id="2147482483" r:id="rId39"/>
    <p:sldId id="2147482469" r:id="rId40"/>
    <p:sldId id="2147482484" r:id="rId41"/>
    <p:sldId id="2147482488" r:id="rId42"/>
    <p:sldId id="2147482537" r:id="rId43"/>
    <p:sldId id="2147482725" r:id="rId44"/>
    <p:sldId id="2147482538" r:id="rId45"/>
    <p:sldId id="2147482610" r:id="rId46"/>
    <p:sldId id="2147482811" r:id="rId47"/>
    <p:sldId id="2147482812" r:id="rId48"/>
    <p:sldId id="2147482584" r:id="rId49"/>
    <p:sldId id="266" r:id="rId50"/>
    <p:sldId id="2147482542" r:id="rId51"/>
    <p:sldId id="2147482813" r:id="rId52"/>
    <p:sldId id="2147482814" r:id="rId53"/>
    <p:sldId id="2147482815" r:id="rId54"/>
    <p:sldId id="2147482816" r:id="rId55"/>
    <p:sldId id="2147482817" r:id="rId56"/>
    <p:sldId id="267" r:id="rId57"/>
    <p:sldId id="2147482611" r:id="rId58"/>
    <p:sldId id="2147482608" r:id="rId59"/>
    <p:sldId id="2147482567" r:id="rId60"/>
    <p:sldId id="2147482552" r:id="rId61"/>
    <p:sldId id="2147482625" r:id="rId62"/>
    <p:sldId id="2147482623" r:id="rId63"/>
    <p:sldId id="2147482624" r:id="rId64"/>
    <p:sldId id="2147482553" r:id="rId65"/>
    <p:sldId id="2147482727" r:id="rId66"/>
    <p:sldId id="2147482818" r:id="rId67"/>
    <p:sldId id="2147482819" r:id="rId68"/>
    <p:sldId id="2147482820" r:id="rId69"/>
    <p:sldId id="2147482821" r:id="rId70"/>
    <p:sldId id="2147482822" r:id="rId71"/>
    <p:sldId id="2147482823" r:id="rId72"/>
    <p:sldId id="2147482824" r:id="rId73"/>
    <p:sldId id="2147482825" r:id="rId74"/>
    <p:sldId id="2147482826" r:id="rId75"/>
    <p:sldId id="2147482827" r:id="rId76"/>
    <p:sldId id="2147482828" r:id="rId77"/>
    <p:sldId id="2147482829" r:id="rId78"/>
    <p:sldId id="2147482830" r:id="rId79"/>
    <p:sldId id="2147482831" r:id="rId80"/>
    <p:sldId id="2147482832" r:id="rId81"/>
    <p:sldId id="2147482613" r:id="rId82"/>
    <p:sldId id="2147482609" r:id="rId83"/>
    <p:sldId id="2147482745" r:id="rId84"/>
    <p:sldId id="2147482751" r:id="rId85"/>
    <p:sldId id="2147482775" r:id="rId86"/>
    <p:sldId id="2147482776" r:id="rId87"/>
    <p:sldId id="2147482835" r:id="rId88"/>
    <p:sldId id="2147482836" r:id="rId89"/>
    <p:sldId id="2147482837" r:id="rId90"/>
    <p:sldId id="2147482838" r:id="rId91"/>
    <p:sldId id="2147482568" r:id="rId92"/>
    <p:sldId id="2147482652" r:id="rId93"/>
    <p:sldId id="2147482781" r:id="rId94"/>
    <p:sldId id="2147482782" r:id="rId95"/>
    <p:sldId id="2147482839" r:id="rId96"/>
    <p:sldId id="2147482840" r:id="rId97"/>
    <p:sldId id="2147482841" r:id="rId98"/>
    <p:sldId id="2147482842" r:id="rId99"/>
    <p:sldId id="2147482843" r:id="rId100"/>
    <p:sldId id="2147482844" r:id="rId101"/>
    <p:sldId id="2147482833" r:id="rId102"/>
    <p:sldId id="2147482834" r:id="rId103"/>
    <p:sldId id="2147482785" r:id="rId104"/>
    <p:sldId id="2147482786" r:id="rId105"/>
    <p:sldId id="2147482787" r:id="rId106"/>
    <p:sldId id="2147482845" r:id="rId107"/>
    <p:sldId id="2147482846" r:id="rId108"/>
    <p:sldId id="2147482847" r:id="rId109"/>
    <p:sldId id="2147482848" r:id="rId110"/>
    <p:sldId id="2147482849" r:id="rId111"/>
    <p:sldId id="2147482850" r:id="rId112"/>
    <p:sldId id="2147482593" r:id="rId113"/>
    <p:sldId id="2147482594" r:id="rId114"/>
    <p:sldId id="2147482621" r:id="rId115"/>
    <p:sldId id="2147482741" r:id="rId116"/>
    <p:sldId id="2147482742" r:id="rId117"/>
    <p:sldId id="2147482743" r:id="rId118"/>
    <p:sldId id="2147482614" r:id="rId119"/>
    <p:sldId id="2147482615" r:id="rId120"/>
    <p:sldId id="2147482597" r:id="rId121"/>
    <p:sldId id="2147482616" r:id="rId122"/>
    <p:sldId id="2147482487" r:id="rId123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25"/>
    </p:embeddedFont>
    <p:embeddedFont>
      <p:font typeface="Dosis" pitchFamily="2" charset="0"/>
      <p:regular r:id="rId126"/>
      <p:bold r:id="rId127"/>
    </p:embeddedFont>
    <p:embeddedFont>
      <p:font typeface="Dosis ExtraBold" pitchFamily="2" charset="0"/>
      <p:bold r:id="rId128"/>
    </p:embeddedFont>
    <p:embeddedFont>
      <p:font typeface="Dosis Medium" pitchFamily="2" charset="0"/>
      <p:regular r:id="rId129"/>
    </p:embeddedFont>
    <p:embeddedFont>
      <p:font typeface="Dosis SemiBold" pitchFamily="2" charset="0"/>
      <p:bold r:id="rId130"/>
    </p:embeddedFont>
    <p:embeddedFont>
      <p:font typeface="Microsoft Uighur" panose="02000000000000000000" pitchFamily="2" charset="-78"/>
      <p:regular r:id="rId131"/>
      <p:bold r:id="rId132"/>
    </p:embeddedFont>
    <p:embeddedFont>
      <p:font typeface="Modern Love" panose="04090805081005020601" pitchFamily="82" charset="0"/>
      <p:regular r:id="rId133"/>
    </p:embeddedFont>
    <p:embeddedFont>
      <p:font typeface="Noto Sans Symbols" pitchFamily="2" charset="0"/>
      <p:regular r:id="rId134"/>
      <p:bold r:id="rId1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8EFF4"/>
    <a:srgbClr val="106585"/>
    <a:srgbClr val="FDFEFE"/>
    <a:srgbClr val="6A93B2"/>
    <a:srgbClr val="00ACA4"/>
    <a:srgbClr val="9299B1"/>
    <a:srgbClr val="565F88"/>
    <a:srgbClr val="009242"/>
    <a:srgbClr val="EE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3460" autoAdjust="0"/>
  </p:normalViewPr>
  <p:slideViewPr>
    <p:cSldViewPr snapToGrid="0">
      <p:cViewPr varScale="1">
        <p:scale>
          <a:sx n="69" d="100"/>
          <a:sy n="69" d="100"/>
        </p:scale>
        <p:origin x="6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6.xml"/><Relationship Id="rId63" Type="http://schemas.openxmlformats.org/officeDocument/2006/relationships/slide" Target="slides/slide27.xml"/><Relationship Id="rId84" Type="http://schemas.openxmlformats.org/officeDocument/2006/relationships/slide" Target="slides/slide48.xml"/><Relationship Id="rId138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1.xml"/><Relationship Id="rId53" Type="http://schemas.openxmlformats.org/officeDocument/2006/relationships/slide" Target="slides/slide17.xml"/><Relationship Id="rId58" Type="http://schemas.openxmlformats.org/officeDocument/2006/relationships/slide" Target="slides/slide22.xml"/><Relationship Id="rId74" Type="http://schemas.openxmlformats.org/officeDocument/2006/relationships/slide" Target="slides/slide38.xml"/><Relationship Id="rId79" Type="http://schemas.openxmlformats.org/officeDocument/2006/relationships/slide" Target="slides/slide43.xml"/><Relationship Id="rId102" Type="http://schemas.openxmlformats.org/officeDocument/2006/relationships/slide" Target="slides/slide66.xml"/><Relationship Id="rId123" Type="http://schemas.openxmlformats.org/officeDocument/2006/relationships/slide" Target="slides/slide87.xml"/><Relationship Id="rId128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4.xml"/><Relationship Id="rId95" Type="http://schemas.openxmlformats.org/officeDocument/2006/relationships/slide" Target="slides/slide5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7.xml"/><Relationship Id="rId48" Type="http://schemas.openxmlformats.org/officeDocument/2006/relationships/slide" Target="slides/slide12.xml"/><Relationship Id="rId64" Type="http://schemas.openxmlformats.org/officeDocument/2006/relationships/slide" Target="slides/slide28.xml"/><Relationship Id="rId69" Type="http://schemas.openxmlformats.org/officeDocument/2006/relationships/slide" Target="slides/slide33.xml"/><Relationship Id="rId113" Type="http://schemas.openxmlformats.org/officeDocument/2006/relationships/slide" Target="slides/slide77.xml"/><Relationship Id="rId118" Type="http://schemas.openxmlformats.org/officeDocument/2006/relationships/slide" Target="slides/slide82.xml"/><Relationship Id="rId134" Type="http://schemas.openxmlformats.org/officeDocument/2006/relationships/font" Target="fonts/font10.fntdata"/><Relationship Id="rId139" Type="http://schemas.openxmlformats.org/officeDocument/2006/relationships/tableStyles" Target="tableStyles.xml"/><Relationship Id="rId80" Type="http://schemas.openxmlformats.org/officeDocument/2006/relationships/slide" Target="slides/slide44.xml"/><Relationship Id="rId85" Type="http://schemas.openxmlformats.org/officeDocument/2006/relationships/slide" Target="slides/slide4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2.xml"/><Relationship Id="rId59" Type="http://schemas.openxmlformats.org/officeDocument/2006/relationships/slide" Target="slides/slide23.xml"/><Relationship Id="rId103" Type="http://schemas.openxmlformats.org/officeDocument/2006/relationships/slide" Target="slides/slide67.xml"/><Relationship Id="rId108" Type="http://schemas.openxmlformats.org/officeDocument/2006/relationships/slide" Target="slides/slide72.xml"/><Relationship Id="rId124" Type="http://schemas.openxmlformats.org/officeDocument/2006/relationships/notesMaster" Target="notesMasters/notesMaster1.xml"/><Relationship Id="rId129" Type="http://schemas.openxmlformats.org/officeDocument/2006/relationships/font" Target="fonts/font5.fntdata"/><Relationship Id="rId54" Type="http://schemas.openxmlformats.org/officeDocument/2006/relationships/slide" Target="slides/slide18.xml"/><Relationship Id="rId70" Type="http://schemas.openxmlformats.org/officeDocument/2006/relationships/slide" Target="slides/slide34.xml"/><Relationship Id="rId75" Type="http://schemas.openxmlformats.org/officeDocument/2006/relationships/slide" Target="slides/slide39.xml"/><Relationship Id="rId91" Type="http://schemas.openxmlformats.org/officeDocument/2006/relationships/slide" Target="slides/slide55.xml"/><Relationship Id="rId96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3.xml"/><Relationship Id="rId114" Type="http://schemas.openxmlformats.org/officeDocument/2006/relationships/slide" Target="slides/slide78.xml"/><Relationship Id="rId119" Type="http://schemas.openxmlformats.org/officeDocument/2006/relationships/slide" Target="slides/slide83.xml"/><Relationship Id="rId44" Type="http://schemas.openxmlformats.org/officeDocument/2006/relationships/slide" Target="slides/slide8.xml"/><Relationship Id="rId60" Type="http://schemas.openxmlformats.org/officeDocument/2006/relationships/slide" Target="slides/slide24.xml"/><Relationship Id="rId65" Type="http://schemas.openxmlformats.org/officeDocument/2006/relationships/slide" Target="slides/slide29.xml"/><Relationship Id="rId81" Type="http://schemas.openxmlformats.org/officeDocument/2006/relationships/slide" Target="slides/slide45.xml"/><Relationship Id="rId86" Type="http://schemas.openxmlformats.org/officeDocument/2006/relationships/slide" Target="slides/slide50.xml"/><Relationship Id="rId130" Type="http://schemas.openxmlformats.org/officeDocument/2006/relationships/font" Target="fonts/font6.fntdata"/><Relationship Id="rId135" Type="http://schemas.openxmlformats.org/officeDocument/2006/relationships/font" Target="fonts/font11.fntdata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3.xml"/><Relationship Id="rId109" Type="http://schemas.openxmlformats.org/officeDocument/2006/relationships/slide" Target="slides/slide73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4.xml"/><Relationship Id="rId55" Type="http://schemas.openxmlformats.org/officeDocument/2006/relationships/slide" Target="slides/slide19.xml"/><Relationship Id="rId76" Type="http://schemas.openxmlformats.org/officeDocument/2006/relationships/slide" Target="slides/slide40.xml"/><Relationship Id="rId97" Type="http://schemas.openxmlformats.org/officeDocument/2006/relationships/slide" Target="slides/slide61.xml"/><Relationship Id="rId104" Type="http://schemas.openxmlformats.org/officeDocument/2006/relationships/slide" Target="slides/slide68.xml"/><Relationship Id="rId120" Type="http://schemas.openxmlformats.org/officeDocument/2006/relationships/slide" Target="slides/slide84.xml"/><Relationship Id="rId125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5.xml"/><Relationship Id="rId92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4.xml"/><Relationship Id="rId45" Type="http://schemas.openxmlformats.org/officeDocument/2006/relationships/slide" Target="slides/slide9.xml"/><Relationship Id="rId66" Type="http://schemas.openxmlformats.org/officeDocument/2006/relationships/slide" Target="slides/slide30.xml"/><Relationship Id="rId87" Type="http://schemas.openxmlformats.org/officeDocument/2006/relationships/slide" Target="slides/slide51.xml"/><Relationship Id="rId110" Type="http://schemas.openxmlformats.org/officeDocument/2006/relationships/slide" Target="slides/slide74.xml"/><Relationship Id="rId115" Type="http://schemas.openxmlformats.org/officeDocument/2006/relationships/slide" Target="slides/slide79.xml"/><Relationship Id="rId131" Type="http://schemas.openxmlformats.org/officeDocument/2006/relationships/font" Target="fonts/font7.fntdata"/><Relationship Id="rId136" Type="http://schemas.openxmlformats.org/officeDocument/2006/relationships/presProps" Target="presProps.xml"/><Relationship Id="rId61" Type="http://schemas.openxmlformats.org/officeDocument/2006/relationships/slide" Target="slides/slide25.xml"/><Relationship Id="rId82" Type="http://schemas.openxmlformats.org/officeDocument/2006/relationships/slide" Target="slides/slide4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20.xml"/><Relationship Id="rId77" Type="http://schemas.openxmlformats.org/officeDocument/2006/relationships/slide" Target="slides/slide41.xml"/><Relationship Id="rId100" Type="http://schemas.openxmlformats.org/officeDocument/2006/relationships/slide" Target="slides/slide64.xml"/><Relationship Id="rId105" Type="http://schemas.openxmlformats.org/officeDocument/2006/relationships/slide" Target="slides/slide69.xml"/><Relationship Id="rId126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5.xml"/><Relationship Id="rId72" Type="http://schemas.openxmlformats.org/officeDocument/2006/relationships/slide" Target="slides/slide36.xml"/><Relationship Id="rId93" Type="http://schemas.openxmlformats.org/officeDocument/2006/relationships/slide" Target="slides/slide57.xml"/><Relationship Id="rId98" Type="http://schemas.openxmlformats.org/officeDocument/2006/relationships/slide" Target="slides/slide62.xml"/><Relationship Id="rId121" Type="http://schemas.openxmlformats.org/officeDocument/2006/relationships/slide" Target="slides/slide85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0.xml"/><Relationship Id="rId67" Type="http://schemas.openxmlformats.org/officeDocument/2006/relationships/slide" Target="slides/slide31.xml"/><Relationship Id="rId116" Type="http://schemas.openxmlformats.org/officeDocument/2006/relationships/slide" Target="slides/slide80.xml"/><Relationship Id="rId137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5.xml"/><Relationship Id="rId62" Type="http://schemas.openxmlformats.org/officeDocument/2006/relationships/slide" Target="slides/slide26.xml"/><Relationship Id="rId83" Type="http://schemas.openxmlformats.org/officeDocument/2006/relationships/slide" Target="slides/slide47.xml"/><Relationship Id="rId88" Type="http://schemas.openxmlformats.org/officeDocument/2006/relationships/slide" Target="slides/slide52.xml"/><Relationship Id="rId111" Type="http://schemas.openxmlformats.org/officeDocument/2006/relationships/slide" Target="slides/slide75.xml"/><Relationship Id="rId132" Type="http://schemas.openxmlformats.org/officeDocument/2006/relationships/font" Target="fonts/font8.fntdata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1.xml"/><Relationship Id="rId106" Type="http://schemas.openxmlformats.org/officeDocument/2006/relationships/slide" Target="slides/slide70.xml"/><Relationship Id="rId127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6.xml"/><Relationship Id="rId73" Type="http://schemas.openxmlformats.org/officeDocument/2006/relationships/slide" Target="slides/slide37.xml"/><Relationship Id="rId78" Type="http://schemas.openxmlformats.org/officeDocument/2006/relationships/slide" Target="slides/slide42.xml"/><Relationship Id="rId94" Type="http://schemas.openxmlformats.org/officeDocument/2006/relationships/slide" Target="slides/slide58.xml"/><Relationship Id="rId99" Type="http://schemas.openxmlformats.org/officeDocument/2006/relationships/slide" Target="slides/slide63.xml"/><Relationship Id="rId101" Type="http://schemas.openxmlformats.org/officeDocument/2006/relationships/slide" Target="slides/slide65.xml"/><Relationship Id="rId122" Type="http://schemas.openxmlformats.org/officeDocument/2006/relationships/slide" Target="slides/slide8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11.xml"/><Relationship Id="rId68" Type="http://schemas.openxmlformats.org/officeDocument/2006/relationships/slide" Target="slides/slide32.xml"/><Relationship Id="rId89" Type="http://schemas.openxmlformats.org/officeDocument/2006/relationships/slide" Target="slides/slide53.xml"/><Relationship Id="rId112" Type="http://schemas.openxmlformats.org/officeDocument/2006/relationships/slide" Target="slides/slide76.xml"/><Relationship Id="rId133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D58E8-2453-468C-4754-ADC1DE0E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554794-81AB-10E8-48F5-9BEDDE32D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7DE387-7A4F-79FE-72B0-5E76EF6FD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152DD6-3856-D667-996F-725732368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77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2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5.svg"/><Relationship Id="rId5" Type="http://schemas.openxmlformats.org/officeDocument/2006/relationships/image" Target="../media/image34.jpeg"/><Relationship Id="rId4" Type="http://schemas.openxmlformats.org/officeDocument/2006/relationships/slideMaster" Target="../slideMasters/slideMaster2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2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5.png"/></Relationships>
</file>

<file path=ppt/slideLayouts/_rels/slideLayout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5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9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0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0.xml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5.png"/></Relationships>
</file>

<file path=ppt/slideLayouts/_rels/slideLayout2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microsoft.com/office/2007/relationships/hdphoto" Target="../media/hdphoto4.wdp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48.png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Layouts/_rels/slideLayout28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50.png"/><Relationship Id="rId9" Type="http://schemas.microsoft.com/office/2007/relationships/hdphoto" Target="../media/hdphoto3.wdp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Relationship Id="rId5" Type="http://schemas.microsoft.com/office/2007/relationships/hdphoto" Target="../media/hdphoto7.wdp"/><Relationship Id="rId4" Type="http://schemas.openxmlformats.org/officeDocument/2006/relationships/image" Target="../media/image54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8007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76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9018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4606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411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7143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7398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5856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76121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7834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74625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7508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567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89475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398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33737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5089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3960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47067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9457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850963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049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19727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31503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62968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6396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03766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640645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487635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2585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72021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506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5143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3715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22446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22937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409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380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1446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9840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9904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7931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35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4947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78926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524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1292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25149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10625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052800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6945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177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422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6994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673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93516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4860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4301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8365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57283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07307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7086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2203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12213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90379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7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451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64162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5808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327744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658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6702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9341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13628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77242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01443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735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986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244162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11703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09861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3309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84050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8470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24884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87439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5053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4412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06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50254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024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1931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4572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16128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83895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4332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976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80371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54321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5282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061067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772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5282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28927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1195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76721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17028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041474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6036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396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79495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3046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7305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10426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34123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011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90600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02666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0276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9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149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18067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6762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71162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787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7386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5263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5670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6569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12327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95433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45361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06949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3905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88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0613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9996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8312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806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429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75028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079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2558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9120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6943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90558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7288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65176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5088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3380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7338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383592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027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1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5041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9334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8220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0476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52136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8429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54916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2362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8936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4316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582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93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09649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9783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2095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80522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17434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55821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7188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2443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2132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01720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275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16420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5676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6288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97050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8018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7659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5169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41141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457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8776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05510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98089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79156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1544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412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9039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665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716997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414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92276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99859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51548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0066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03049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4561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19128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30824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30707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40789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19506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25332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65026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7194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818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506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4497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88302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08117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3096428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95157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2811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1762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95194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3316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7769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58233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3076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529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64934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86340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4722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8435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16898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5457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59261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72060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537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9502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2945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82678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55253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02960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68694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6471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4686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85734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148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777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6949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18054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50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2082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588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749085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120332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953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7849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90069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073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40175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79631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29349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32418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38879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78742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7622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6704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6890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622894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697422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190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262326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213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07690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63531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95345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5958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254171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9231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042140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3751249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194848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33076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39620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69419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89217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50189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076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62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012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362246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94991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979565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432708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742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22180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0559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6985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6796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961489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54571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11995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69640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592933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84658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80017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42920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37897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3225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00497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411755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45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645524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124495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897759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52410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950134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556716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40873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15945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835860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0354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366982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670991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9188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331866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661491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30473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164490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9864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377924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625994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908460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236422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887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7.xml"/><Relationship Id="rId14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2.xml"/><Relationship Id="rId7" Type="http://schemas.openxmlformats.org/officeDocument/2006/relationships/theme" Target="../theme/theme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4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3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2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2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26.jpe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27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28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29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30.jpe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31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32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143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25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image" Target="../media/image42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theme" Target="../theme/theme26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Relationship Id="rId27" Type="http://schemas.openxmlformats.org/officeDocument/2006/relationships/image" Target="../media/image42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96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95.xml"/><Relationship Id="rId9" Type="http://schemas.openxmlformats.org/officeDocument/2006/relationships/theme" Target="../theme/theme27.xml"/><Relationship Id="rId14" Type="http://schemas.openxmlformats.org/officeDocument/2006/relationships/image" Target="../media/image14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theme" Target="../theme/theme28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29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42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theme" Target="../theme/theme30.xml"/><Relationship Id="rId2" Type="http://schemas.openxmlformats.org/officeDocument/2006/relationships/slideLayout" Target="../slideLayouts/slideLayout245.xml"/><Relationship Id="rId16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1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62.xml"/><Relationship Id="rId21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20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69.xml"/><Relationship Id="rId19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Relationship Id="rId22" Type="http://schemas.openxmlformats.org/officeDocument/2006/relationships/slideLayout" Target="../slideLayouts/slideLayout28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83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slideLayout" Target="../slideLayouts/slideLayout295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303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5.xml"/><Relationship Id="rId13" Type="http://schemas.openxmlformats.org/officeDocument/2006/relationships/slideLayout" Target="../slideLayouts/slideLayout320.xml"/><Relationship Id="rId18" Type="http://schemas.openxmlformats.org/officeDocument/2006/relationships/image" Target="../media/image51.jpg"/><Relationship Id="rId3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319.xml"/><Relationship Id="rId17" Type="http://schemas.openxmlformats.org/officeDocument/2006/relationships/theme" Target="../theme/theme34.xml"/><Relationship Id="rId2" Type="http://schemas.openxmlformats.org/officeDocument/2006/relationships/slideLayout" Target="../slideLayouts/slideLayout309.xml"/><Relationship Id="rId16" Type="http://schemas.openxmlformats.org/officeDocument/2006/relationships/slideLayout" Target="../slideLayouts/slideLayout323.xml"/><Relationship Id="rId1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2.xml"/><Relationship Id="rId15" Type="http://schemas.openxmlformats.org/officeDocument/2006/relationships/slideLayout" Target="../slideLayouts/slideLayout322.xml"/><Relationship Id="rId10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6.xml"/><Relationship Id="rId14" Type="http://schemas.openxmlformats.org/officeDocument/2006/relationships/slideLayout" Target="../slideLayouts/slideLayout321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1.xml"/><Relationship Id="rId13" Type="http://schemas.openxmlformats.org/officeDocument/2006/relationships/slideLayout" Target="../slideLayouts/slideLayout336.xml"/><Relationship Id="rId1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26.xml"/><Relationship Id="rId21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30.xml"/><Relationship Id="rId12" Type="http://schemas.openxmlformats.org/officeDocument/2006/relationships/slideLayout" Target="../slideLayouts/slideLayout335.xml"/><Relationship Id="rId17" Type="http://schemas.openxmlformats.org/officeDocument/2006/relationships/slideLayout" Target="../slideLayouts/slideLayout340.xml"/><Relationship Id="rId2" Type="http://schemas.openxmlformats.org/officeDocument/2006/relationships/slideLayout" Target="../slideLayouts/slideLayout325.xml"/><Relationship Id="rId16" Type="http://schemas.openxmlformats.org/officeDocument/2006/relationships/slideLayout" Target="../slideLayouts/slideLayout339.xml"/><Relationship Id="rId20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9.xml"/><Relationship Id="rId11" Type="http://schemas.openxmlformats.org/officeDocument/2006/relationships/slideLayout" Target="../slideLayouts/slideLayout334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328.xml"/><Relationship Id="rId15" Type="http://schemas.openxmlformats.org/officeDocument/2006/relationships/slideLayout" Target="../slideLayouts/slideLayout338.xml"/><Relationship Id="rId23" Type="http://schemas.openxmlformats.org/officeDocument/2006/relationships/theme" Target="../theme/theme35.xml"/><Relationship Id="rId10" Type="http://schemas.openxmlformats.org/officeDocument/2006/relationships/slideLayout" Target="../slideLayouts/slideLayout333.xml"/><Relationship Id="rId19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32.xml"/><Relationship Id="rId14" Type="http://schemas.openxmlformats.org/officeDocument/2006/relationships/slideLayout" Target="../slideLayouts/slideLayout337.xml"/><Relationship Id="rId22" Type="http://schemas.openxmlformats.org/officeDocument/2006/relationships/slideLayout" Target="../slideLayouts/slideLayout34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3.xml"/><Relationship Id="rId13" Type="http://schemas.openxmlformats.org/officeDocument/2006/relationships/slideLayout" Target="../slideLayouts/slideLayout358.xml"/><Relationship Id="rId18" Type="http://schemas.openxmlformats.org/officeDocument/2006/relationships/slideLayout" Target="../slideLayouts/slideLayout363.xml"/><Relationship Id="rId3" Type="http://schemas.openxmlformats.org/officeDocument/2006/relationships/slideLayout" Target="../slideLayouts/slideLayout348.xml"/><Relationship Id="rId21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7.xml"/><Relationship Id="rId17" Type="http://schemas.openxmlformats.org/officeDocument/2006/relationships/slideLayout" Target="../slideLayouts/slideLayout362.xml"/><Relationship Id="rId2" Type="http://schemas.openxmlformats.org/officeDocument/2006/relationships/slideLayout" Target="../slideLayouts/slideLayout347.xml"/><Relationship Id="rId16" Type="http://schemas.openxmlformats.org/officeDocument/2006/relationships/slideLayout" Target="../slideLayouts/slideLayout361.xml"/><Relationship Id="rId20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51.xml"/><Relationship Id="rId11" Type="http://schemas.openxmlformats.org/officeDocument/2006/relationships/slideLayout" Target="../slideLayouts/slideLayout356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50.xml"/><Relationship Id="rId15" Type="http://schemas.openxmlformats.org/officeDocument/2006/relationships/slideLayout" Target="../slideLayouts/slideLayout360.xml"/><Relationship Id="rId23" Type="http://schemas.openxmlformats.org/officeDocument/2006/relationships/theme" Target="../theme/theme36.xml"/><Relationship Id="rId10" Type="http://schemas.openxmlformats.org/officeDocument/2006/relationships/slideLayout" Target="../slideLayouts/slideLayout355.xml"/><Relationship Id="rId19" Type="http://schemas.openxmlformats.org/officeDocument/2006/relationships/slideLayout" Target="../slideLayouts/slideLayout364.xml"/><Relationship Id="rId4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4.xml"/><Relationship Id="rId14" Type="http://schemas.openxmlformats.org/officeDocument/2006/relationships/slideLayout" Target="../slideLayouts/slideLayout359.xml"/><Relationship Id="rId22" Type="http://schemas.openxmlformats.org/officeDocument/2006/relationships/slideLayout" Target="../slideLayouts/slideLayout3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7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9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833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0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1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405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9006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8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40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4298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64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2"/>
            <a:ext cx="1260000" cy="28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75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11148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40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31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341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0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73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37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51" r:id="rId15"/>
    <p:sldLayoutId id="2147484071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1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5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5BA7765-59FB-4B37-8C0B-80F63ABE66E1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9CFDC158-050F-47B0-93B5-438A944051F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461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2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7987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  <p:sldLayoutId id="2147484115" r:id="rId13"/>
    <p:sldLayoutId id="2147484116" r:id="rId14"/>
    <p:sldLayoutId id="2147484117" r:id="rId15"/>
    <p:sldLayoutId id="2147484118" r:id="rId16"/>
    <p:sldLayoutId id="2147484119" r:id="rId17"/>
    <p:sldLayoutId id="2147484120" r:id="rId18"/>
    <p:sldLayoutId id="2147484121" r:id="rId19"/>
    <p:sldLayoutId id="2147484122" r:id="rId20"/>
    <p:sldLayoutId id="2147484123" r:id="rId21"/>
    <p:sldLayoutId id="214748414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42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gi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5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7.png"/><Relationship Id="rId7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6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8.png"/><Relationship Id="rId4" Type="http://schemas.openxmlformats.org/officeDocument/2006/relationships/image" Target="../media/image67.png"/><Relationship Id="rId9" Type="http://schemas.openxmlformats.org/officeDocument/2006/relationships/image" Target="../media/image6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3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8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8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8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4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8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86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8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86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9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69.png"/><Relationship Id="rId7" Type="http://schemas.openxmlformats.org/officeDocument/2006/relationships/image" Target="../media/image8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69.png"/><Relationship Id="rId7" Type="http://schemas.openxmlformats.org/officeDocument/2006/relationships/image" Target="../media/image9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9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40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69.png"/><Relationship Id="rId7" Type="http://schemas.openxmlformats.org/officeDocument/2006/relationships/image" Target="../media/image9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69.png"/><Relationship Id="rId7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69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0.png"/><Relationship Id="rId5" Type="http://schemas.openxmlformats.org/officeDocument/2006/relationships/image" Target="../media/image40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6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100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100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9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100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100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0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gi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9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4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0.png"/><Relationship Id="rId7" Type="http://schemas.openxmlformats.org/officeDocument/2006/relationships/image" Target="../media/image10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0.png"/><Relationship Id="rId7" Type="http://schemas.openxmlformats.org/officeDocument/2006/relationships/image" Target="../media/image10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6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0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7.png"/><Relationship Id="rId4" Type="http://schemas.openxmlformats.org/officeDocument/2006/relationships/image" Target="../media/image62.gif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61BB26-0167-8706-F6E5-E489D854F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7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24468" y="3612996"/>
            <a:ext cx="925552" cy="1335756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102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استثمار الاستراتيجية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الصرف والتحويل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كَوْكَبُنا يَسْتَغيثُ - استثمار استراتيجيات الفهم.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الصرف و التحويل: اسم المفعول.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1113476"/>
            <a:chOff x="1331545" y="2851205"/>
            <a:chExt cx="6696000" cy="111347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010574"/>
              <a:ext cx="478715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استراتيجيات الفهم للإجابة عن الأسئلة ( إبداء الرأي مع التعليل)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1036557"/>
            <a:chOff x="1331545" y="2851205"/>
            <a:chExt cx="6696000" cy="103655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2933655"/>
              <a:ext cx="478715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صياغة اسم المفعول و توظيفه في الإنتاجين الشفهي و الكتابي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4D218F-9E56-9E30-5C84-10D1F53A9CAC}"/>
              </a:ext>
            </a:extLst>
          </p:cNvPr>
          <p:cNvSpPr txBox="1"/>
          <p:nvPr/>
        </p:nvSpPr>
        <p:spPr>
          <a:xfrm>
            <a:off x="477982" y="829250"/>
            <a:ext cx="7075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0C317E2-8043-17F0-4939-0A1ACF745A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D0905DE6-7F8F-8F35-11B1-458E59A34BB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472DDBF1-D63B-DE15-1820-5DC67E9307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B75D447-CA2E-9686-2136-095814D895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CF0F4BB8-336D-D15F-086B-2BC89B042AE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A9FBE38-8B83-8E4C-FAFF-D6955589CB3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7629104-BEB4-3696-7E58-AB20E28F515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AB5BF9E-3278-FAF7-8CE6-F2F4AB57FA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C648C74-A1B3-32AE-248F-81E345A3ADA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8880A77-4D80-E110-0C55-5D81FCB8D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07CA0-B728-A76D-DBE5-26CA2FBFB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423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C63BC738-7135-6093-E791-132D88B651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C533BB1B-627C-2663-82A9-12835E7EF2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690B485B-FC24-8E09-6BDB-14C28E4661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F0757B4B-5659-A31E-D8A7-7118DF596D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9A88A362-6A9A-C9EE-E508-8DF7D0BBD3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E18F20E8-5AC7-DD77-9104-FD8E203FF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820A1B1-FE64-1D48-544F-145909E4B1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4131685-36E4-2D7C-113D-53F7140DC0B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3C868839-3EA5-8DF0-2F77-88B907A780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C51EC4A-245C-D68A-9628-B5D4B4912F5E}"/>
              </a:ext>
            </a:extLst>
          </p:cNvPr>
          <p:cNvSpPr txBox="1">
            <a:spLocks/>
          </p:cNvSpPr>
          <p:nvPr/>
        </p:nvSpPr>
        <p:spPr>
          <a:xfrm>
            <a:off x="801688" y="5442762"/>
            <a:ext cx="778952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sp>
        <p:nvSpPr>
          <p:cNvPr id="16" name="Google Shape;1333;p8">
            <a:extLst>
              <a:ext uri="{FF2B5EF4-FFF2-40B4-BE49-F238E27FC236}">
                <a16:creationId xmlns:a16="http://schemas.microsoft.com/office/drawing/2014/main" id="{F90B965F-CFD3-3170-1868-69856A5B15BD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E123857-04E7-36E7-296A-C4B0B08EB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D6737586-6200-28AA-E215-24B37E02514D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361559-7AA1-5682-B324-48A1D9B613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3456" y="3671108"/>
            <a:ext cx="2160000" cy="17985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58EED2-5072-D681-2AB9-42A2C9E9FF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735-0A23-EE0A-7222-BC97BE83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94685CE-61E2-8935-E9E4-FF29DBD68E0B}"/>
              </a:ext>
            </a:extLst>
          </p:cNvPr>
          <p:cNvSpPr txBox="1"/>
          <p:nvPr/>
        </p:nvSpPr>
        <p:spPr>
          <a:xfrm>
            <a:off x="-224700" y="816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46D6FE6-BF2B-36AA-B1B5-8FD15D9FD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37D413-362C-5F6E-BB09-6FB8846149C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7F7C457A-99FA-F697-4D2B-AB8ECBBB2B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85F6D4D8-57B7-6D6B-FBF2-1CEAFF5DF3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6228A1EE-9378-662B-AE2D-9CBE6567A6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BDF19050-AD94-629B-514D-EF117F7DE8A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3C499499-C19A-9A87-F0C2-0095D8BEEC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F556E7E5-2F63-44E2-24F3-80922153342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B164602D-D8F1-D942-8C54-CCF28608B2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E6ACCF4-72E3-D138-CF6D-9F030769C0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8FF21B6-4CC6-D5BC-9C85-72C2F51E85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A1301A0-2F3E-DDD2-6B1E-E3F099109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648" y="738187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737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8848BC-3F05-9CDF-002C-713CECCF4F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A9E792E-DFA7-F6D6-E3CD-A4E647A94B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E32A673F-7C70-5A26-2B17-58545C6D5A0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C04AEDF1-96C3-D1C7-E722-6A3B7AA369F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8F60DDA1-3853-F1A6-7263-DA9E625C1C0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CEE2D946-0ADE-3968-6EC1-82D87471B3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93F3549F-1EB7-D29E-6355-EC685D0AF5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55572180-7BAD-EC2B-3973-A264473251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50CC5187-BC0A-D602-85D0-E5AB92B15D6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853865-726F-83AA-7D97-2071EF7596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1743" y="1750213"/>
            <a:ext cx="3093008" cy="4652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685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758656A-FDCB-F7D3-4C55-0E67B68F78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9CDCB44A-79E5-1823-6228-D5C925E51B8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7E3D8C93-DB1A-B2B8-8D19-EDCE3CBAA90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805AAD22-A9E4-AB62-B683-19A51DEEE66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B8587D78-94C3-E053-506E-39505233315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F5AC8F36-776B-D88C-8434-F4B28FFB1B6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7AC5E9BE-9124-D0BD-77CC-DF013A77ECC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F3B54953-DD26-066C-31EF-A31AB729846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531C4F3C-41D3-6CA1-C102-60B4928A9A7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يُعْتَبَرُ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ٱلْإِنـاءُ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ٱلْفَخّـارِيُّ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جُزْءاً مِنْ هُوِيَّتِنـا حَسَبَ ٱلنَّصِّ؟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يُسْتَخْدَمُ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ٱلْعَزْفِ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ٱلْموسـيقِيِّ.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يُصْنَعُ فـي مَصـانِعَ حَديثَةٍ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يُسْتَخْدَمُ لِشُرْبِ ٱلْمـاءِ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يَعْكِسُ طَريقَةَ عَيْشِ ٱلْأَجْدادِ فـي طَبْخِهِمْ وَكَرَمِهِمْ.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6589EA1F-5A9D-2FA6-CBD7-3A905A205A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D0920D00-D8F1-FEB1-A890-38373948787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993896A4-E7A3-98A8-4542-AC26DECDAB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874E7855-3662-0402-EE96-043C5937E2C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BE8C958-3E50-2141-D40D-99E02EB26A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01529C78-4268-1409-FA62-4C3843AC8B8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760DBB-09A4-80C8-B67A-ABC66868DFE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C6C0A080-9C8E-CAF6-378E-D22F58A1C6B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1CC9B718-8D6C-4880-5657-0DF15236F2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1653503-F373-8F91-2BC2-7510A532D6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E76DDE0E-C991-6E2A-A6AD-03DFA6078D7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988ACEA7-CF49-17F5-F6B4-B19606F086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5C99C5B1-C654-7064-B626-5D652FF4F5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D60BEE6-6059-6AAF-1C4D-6FC3DB819E9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B942AEC0-BC98-6B0E-6844-836F220B0E4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3A5CF33A-705F-2597-D726-BFE07939D8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3704E024-CBC5-ECCE-CD27-815E00089B8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0DE11901-EB51-4EC4-6FFC-4B1C05C0FD8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D641A8E-2C3D-92D1-F74E-521DF8B27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681" y="1904867"/>
            <a:ext cx="8230283" cy="456284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10F444C-D418-07AE-78AF-E01F69C7637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1DCDE5EA-BF5F-131E-E47C-1696F6CA8E6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454264DB-674E-9E02-A4AA-8A4E02E76E6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8786BC0-0C90-4A38-6A58-CC47D07CD4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CCCE66B4-6C78-4F96-CC23-7875EC5CBF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C56C5F35-CC37-117B-9A7C-A6019353941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74090DE7-1FB0-3086-D4E2-27D0088AC5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30F09B7C-18F0-C66E-83B5-00A01924B1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5D86BC94-BAAB-512E-5F8C-D7DB2165C8F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01513496-C54D-8214-6D77-33A284019304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يُعْتَبَرُ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ٱلْإِنـاءُ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ٱلْفَخّـارِيُّ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جُزْءاً مِنْ هُوِيَّتِنـا حَسَبَ ٱلنَّصِّ؟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D7146FA-E677-78AD-5A8D-2399978C0C5D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2FC8EB9-971B-8315-7178-C717370FC0D3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يُسْتَخْدَمُ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ٱلْعَزْفِ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ٱلْموسـيقِيِّ.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222E33C-916F-223E-4FBF-B311821CED0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2DF6353-5D34-D70C-5585-ACA9FC0D1AB1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7DA6B40-D6C8-4FC8-B5E2-23BE1B8B0743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يُصْنَعُ فـي مَصـانِعَ حَديثَةٍ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F7C323B-D687-782E-DDD8-1A69576DD7F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062AB21-C8E1-81EA-FE9D-965D2AE827AB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C9C3CCC-F161-C021-96AD-4312D243C1F9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يُسْتَخْدَمُ لِشُرْبِ ٱلْمـاءِ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FC440006-6542-66C6-0E02-9443C9FD861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BAA3999-1444-F27A-39EC-E1C3C6082E49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599736D-5ACC-F88F-ADC5-97CC1E302B23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يَعْكِسُ طَريقَةَ عَيْشِ ٱلْأَجْدادِ فـي طَبْخِهِمْ وَكَرَمِهِمْ.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6A170BD9-534A-EFFE-F807-8224DB087F5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الموظفة؟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6732" y="5601336"/>
            <a:ext cx="498436" cy="498436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F574F4D0-ED42-B89A-3EE3-1D68DE3292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E69896C-01F5-4E9D-B9E5-EE8158BD6D7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0B63CF25-598A-D7D5-95FE-9FE2A1688DA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60F4478D-9258-0DAA-48E7-DB2887AE313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86AB352-8AC7-8A2E-95E5-A29515551D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0D8122B4-1D9C-DECB-F7FD-C570405347C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4ED327AB-DE02-6DEF-C731-44DDE06E97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123B50-8C4C-7B55-3FAC-37DE69FDE0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E010962-C8FD-CFD0-F9F4-9D370589A3F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AA0CA774-B1A1-E22F-F328-0BDB69FA4656}"/>
              </a:ext>
            </a:extLst>
          </p:cNvPr>
          <p:cNvSpPr txBox="1"/>
          <p:nvPr/>
        </p:nvSpPr>
        <p:spPr>
          <a:xfrm>
            <a:off x="390764" y="1864157"/>
            <a:ext cx="8214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يُعْتَبَرُ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ٱلْإِنـاءُ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ٱلْفَخّـارِيُّ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جُزْءاً مِنْ هُوِيَّتِنـا حَسَبَ ٱلنَّصِّ؟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434C81C-4B4A-09A9-5E0B-C9DA80CD2222}"/>
              </a:ext>
            </a:extLst>
          </p:cNvPr>
          <p:cNvGrpSpPr/>
          <p:nvPr/>
        </p:nvGrpSpPr>
        <p:grpSpPr>
          <a:xfrm>
            <a:off x="1346070" y="4557108"/>
            <a:ext cx="6462197" cy="779458"/>
            <a:chOff x="1176693" y="2740490"/>
            <a:chExt cx="6462197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2670574-38D9-F36D-184D-D49E2FE34BB5}"/>
                </a:ext>
              </a:extLst>
            </p:cNvPr>
            <p:cNvSpPr/>
            <p:nvPr/>
          </p:nvSpPr>
          <p:spPr>
            <a:xfrm>
              <a:off x="1176693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يُسْتَخْدَمُ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ٱلْعَزْفِ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ٱلْموسـيقِيِّ.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0D906D5-9501-1F40-6F6E-527888E38C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15BB91A-6420-1AB6-AF30-B4A044138098}"/>
              </a:ext>
            </a:extLst>
          </p:cNvPr>
          <p:cNvGrpSpPr/>
          <p:nvPr/>
        </p:nvGrpSpPr>
        <p:grpSpPr>
          <a:xfrm>
            <a:off x="1346068" y="3684746"/>
            <a:ext cx="6462199" cy="779458"/>
            <a:chOff x="1176691" y="2740490"/>
            <a:chExt cx="6462199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137F249-D06B-B7BA-22CF-FAC0F5957A12}"/>
                </a:ext>
              </a:extLst>
            </p:cNvPr>
            <p:cNvSpPr/>
            <p:nvPr/>
          </p:nvSpPr>
          <p:spPr>
            <a:xfrm>
              <a:off x="1176691" y="2753032"/>
              <a:ext cx="60303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يُصْنَعُ فـي مَصـانِعَ حَديثَةٍ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627D2A9-253C-765F-1C53-DE005BDED46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ADAB50A-95B0-74AF-2CFF-8BFA8C3D1FC0}"/>
              </a:ext>
            </a:extLst>
          </p:cNvPr>
          <p:cNvGrpSpPr/>
          <p:nvPr/>
        </p:nvGrpSpPr>
        <p:grpSpPr>
          <a:xfrm>
            <a:off x="1346068" y="2812384"/>
            <a:ext cx="6451863" cy="779458"/>
            <a:chOff x="1814560" y="2740490"/>
            <a:chExt cx="5824330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93B0D023-B12E-A0BB-899D-94676D4E76D3}"/>
                </a:ext>
              </a:extLst>
            </p:cNvPr>
            <p:cNvSpPr/>
            <p:nvPr/>
          </p:nvSpPr>
          <p:spPr>
            <a:xfrm>
              <a:off x="1814560" y="2753032"/>
              <a:ext cx="53924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يُسْتَخْدَمُ لِشُرْبِ ٱلْمـاءِ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9B8E0DC-C922-95CD-89B4-4324A96E99D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FF19F8C-1D7E-9BE1-CF75-1FE4CD4524A6}"/>
              </a:ext>
            </a:extLst>
          </p:cNvPr>
          <p:cNvGrpSpPr/>
          <p:nvPr/>
        </p:nvGrpSpPr>
        <p:grpSpPr>
          <a:xfrm>
            <a:off x="1346068" y="5454554"/>
            <a:ext cx="6462199" cy="779458"/>
            <a:chOff x="1176691" y="2740490"/>
            <a:chExt cx="6462199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95DF314D-BBC1-EA5E-65FA-F14BF83B6244}"/>
                </a:ext>
              </a:extLst>
            </p:cNvPr>
            <p:cNvSpPr/>
            <p:nvPr/>
          </p:nvSpPr>
          <p:spPr>
            <a:xfrm>
              <a:off x="1176691" y="2753032"/>
              <a:ext cx="60303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لِأَنَّهُ يَعْكِسُ طَريقَةَ عَيْشِ ٱلْأَجْدادِ فـي طَبْخِهِمْ وَكَرَمِهِمْ.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9AE5D4F4-369B-D1F4-5F29-1D313EBA788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تَقْصِدُ ٱلْمُعَلِّمَةُ بِقَوْلِهـا إِنَّ ٱللُّغَةَ ٱلْعَرَبِيَّةَ هِيَ «لُغَةُ ٱلْعِلْمِ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وَٱلْأَدَبِ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فـي تـاريـخِنـا»؟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260086" y="4770125"/>
            <a:ext cx="6799036" cy="779458"/>
            <a:chOff x="839854" y="2740490"/>
            <a:chExt cx="6799036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839854" y="2753032"/>
              <a:ext cx="63671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أَنَّهـا لُغَةٌ جَديدَةٌ نَتَعَلَّمُهـا فـي ٱلْمَدْرَسَةِ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260087" y="3897763"/>
            <a:ext cx="6799035" cy="779458"/>
            <a:chOff x="839855" y="2740490"/>
            <a:chExt cx="6799035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839855" y="2753032"/>
              <a:ext cx="636719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ٱلْأَجْدـادَ كَتَبوا بِهـا كُتُبـاً عَظـيمَةً فـي مُخْتَلِفِ ٱلْعُلومِ.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260088" y="3025401"/>
            <a:ext cx="6788698" cy="779458"/>
            <a:chOff x="1510487" y="2740490"/>
            <a:chExt cx="6128403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510487" y="2753032"/>
              <a:ext cx="569656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ٱلْعَرَبِيَّةَ تُسْتَخْدَمُ لِقِراءَةِ ٱلشِّعْرِ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260086" y="5667571"/>
            <a:ext cx="6799036" cy="779458"/>
            <a:chOff x="839854" y="2740490"/>
            <a:chExt cx="6799036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839854" y="2753032"/>
              <a:ext cx="636719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أَنَّهـا تُسْتَخْدَمُ فـي ٱلتَّحَدُّثِ مَعَ ٱلْأَصْدِقـاءِ فـي ٱلشّـارِعِ.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767ADF0F-14EA-D1FF-3CAE-E071ED4E70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67081DCE-079F-5B71-44AC-9C667DB63B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86C3B01E-1055-90CA-B1C2-8AD82A961DD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09E2DCFD-42E8-4A20-6F2F-5887D970CBE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6E77D78C-BD3D-4710-6A14-A2E3F37A42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80269419-DC01-7868-5691-A041E2D7DDD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10D1FADB-B358-42C9-7219-6101A8641DE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28FDF9C6-DC81-1748-9587-755E891E96E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F578BD0F-BE07-12A5-4D6B-21FA2E039A0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87A6738-93F0-0D5F-9D6C-A5480607622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8E993077-0CFF-BBF4-26BB-975A0196925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B45E2419-2EAA-E112-D831-B0F9C7C7C2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9FF2462-5F9E-DBFC-DD68-BD7502CF065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6AC752A6-B352-B063-5E4B-366F736AFC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5FE2E459-E67C-9C7E-AACC-0C8DE4500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3BE51855-0F47-72AE-65E1-4727994953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F4D7DFF2-F354-8980-F600-775CA73BA2D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EB3FE2D3-AB17-9C75-930C-9CEE93D70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8D2FD7-D49A-A5AA-F6B5-EDE0303265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681" y="1904867"/>
            <a:ext cx="8230283" cy="456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074879E4-00D0-3FF0-FDC3-750DC0F195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8413ED66-AFD3-8C5D-8522-0A532AD8C98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71FEE43F-735B-C3C9-D873-169BCFABE3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5C622EAE-C203-4D66-7CC0-C4AD57B30CC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569FFFEC-F711-1B27-F9AA-05C18577F2C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47145285-FAC8-3A85-5E58-B24540E59A4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B23C0D2F-BCB8-F63C-AA03-36CF3DE4C6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37471AB6-A69A-4146-8C74-7B75DD8B202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0A75EE86-CE6E-4477-92B2-A6BB668F3DB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DAEB768C-F862-0C76-F9A9-F9FEA88D9893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تَقْصِدُ ٱلْمُعَلِّمَةُ بِقَوْلِهـا إِنَّ ٱللُّغَةَ ٱلْعَرَبِيَّةَ هِيَ «لُغَةُ ٱلْعِلْمِ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وَٱلْأَدَبِ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فـي تـاريـخِنـا»؟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A586E2F-5661-1E76-FDB2-B379E92D1A42}"/>
              </a:ext>
            </a:extLst>
          </p:cNvPr>
          <p:cNvGrpSpPr/>
          <p:nvPr/>
        </p:nvGrpSpPr>
        <p:grpSpPr>
          <a:xfrm>
            <a:off x="1260086" y="4770125"/>
            <a:ext cx="6799036" cy="779458"/>
            <a:chOff x="839854" y="2740490"/>
            <a:chExt cx="6799036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72A0490-7AAD-7261-045F-6DA832EB081A}"/>
                </a:ext>
              </a:extLst>
            </p:cNvPr>
            <p:cNvSpPr/>
            <p:nvPr/>
          </p:nvSpPr>
          <p:spPr>
            <a:xfrm>
              <a:off x="839854" y="2753032"/>
              <a:ext cx="63671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أَنَّهـا لُغَةٌ جَديدَةٌ نَتَعَلَّمُهـا فـي ٱلْمَدْرَسَةِ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6DEDBE4-DFFB-D4AF-CFB5-812C2325636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7D1BFD9-89F7-3B8A-CDB2-13291A6AFFF9}"/>
              </a:ext>
            </a:extLst>
          </p:cNvPr>
          <p:cNvGrpSpPr/>
          <p:nvPr/>
        </p:nvGrpSpPr>
        <p:grpSpPr>
          <a:xfrm>
            <a:off x="1260087" y="3897763"/>
            <a:ext cx="6799035" cy="779458"/>
            <a:chOff x="839855" y="2740490"/>
            <a:chExt cx="6799035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62A2AFA-42BA-7026-D25C-4E399EF90389}"/>
                </a:ext>
              </a:extLst>
            </p:cNvPr>
            <p:cNvSpPr/>
            <p:nvPr/>
          </p:nvSpPr>
          <p:spPr>
            <a:xfrm>
              <a:off x="839855" y="2753032"/>
              <a:ext cx="636719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ٱلْأَجْدـادَ كَتَبوا بِهـا كُتُبـاً عَظـيمَةً فـي مُخْتَلِفِ ٱلْعُلومِ.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D6AC6D7-B0BD-3CD0-149E-C3D7CCE51DF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77FAF71-015F-8488-FFFA-76CFCB37FBE0}"/>
              </a:ext>
            </a:extLst>
          </p:cNvPr>
          <p:cNvGrpSpPr/>
          <p:nvPr/>
        </p:nvGrpSpPr>
        <p:grpSpPr>
          <a:xfrm>
            <a:off x="1260088" y="3025401"/>
            <a:ext cx="6788698" cy="779458"/>
            <a:chOff x="1510487" y="2740490"/>
            <a:chExt cx="6128403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3E02BBA-FE64-6DB8-FE49-F0991C962F20}"/>
                </a:ext>
              </a:extLst>
            </p:cNvPr>
            <p:cNvSpPr/>
            <p:nvPr/>
          </p:nvSpPr>
          <p:spPr>
            <a:xfrm>
              <a:off x="1510487" y="2753032"/>
              <a:ext cx="569656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ٱلْعَرَبِيَّةَ تُسْتَخْدَمُ لِقِراءَةِ ٱلشِّعْرِ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073C51B1-F94F-48CF-2785-7075E756076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42A45FB-C207-F4A9-990D-260C3F4F8A91}"/>
              </a:ext>
            </a:extLst>
          </p:cNvPr>
          <p:cNvGrpSpPr/>
          <p:nvPr/>
        </p:nvGrpSpPr>
        <p:grpSpPr>
          <a:xfrm>
            <a:off x="1260086" y="5667571"/>
            <a:ext cx="6799036" cy="779458"/>
            <a:chOff x="839854" y="2740490"/>
            <a:chExt cx="6799036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7E9CA34-47B3-A72B-FF10-63A2E80A0FEB}"/>
                </a:ext>
              </a:extLst>
            </p:cNvPr>
            <p:cNvSpPr/>
            <p:nvPr/>
          </p:nvSpPr>
          <p:spPr>
            <a:xfrm>
              <a:off x="839854" y="2753032"/>
              <a:ext cx="636719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أَنَّهـا تُسْتَخْدَمُ فـي ٱلتَّحَدُّثِ مَعَ ٱلْأَصْدِقـاءِ فـي ٱلشّـارِعِ.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AF4A62FC-CBF3-A010-969F-F9AEF1E546E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الموظفة؟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76B649B8-ECBB-7A0D-13CC-D6FDF076F4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787E35A-D8EB-D95B-6D37-4E7DFEC2CA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ED89BD4-F78B-1AA6-C5D4-79DCEA9456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3865ACEE-0BB2-684B-FDDE-A71533CC897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771D03A9-ADCC-FE33-A3AE-DD5787736E4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01B776ED-8680-DC91-2188-A22F52BDB87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DB2D18DC-D4C1-3864-F8CE-759C1DDE85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322E6990-C96D-E05F-5587-E34DE52A93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4063458C-20AE-CE97-49B1-83599120B3E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5031" y="3945314"/>
            <a:ext cx="498436" cy="498436"/>
          </a:xfrm>
          <a:prstGeom prst="rect">
            <a:avLst/>
          </a:prstGeom>
        </p:spPr>
      </p:pic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6C24317A-C916-4441-D498-244461EA4074}"/>
              </a:ext>
            </a:extLst>
          </p:cNvPr>
          <p:cNvSpPr txBox="1"/>
          <p:nvPr/>
        </p:nvSpPr>
        <p:spPr>
          <a:xfrm>
            <a:off x="1114501" y="1473446"/>
            <a:ext cx="621121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مـاذا تَقْصِدُ ٱلْمُعَلِّمَةُ بِقَوْلِهـا إِنَّ ٱللُّغَةَ ٱلْعَرَبِيَّةَ هِيَ «لُغَةُ ٱلْعِلْمِ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وَٱلْأَدَبِ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فـي تـاريـخِنـا»؟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DE0F203-9671-8918-1B43-8D8D3A6991B2}"/>
              </a:ext>
            </a:extLst>
          </p:cNvPr>
          <p:cNvGrpSpPr/>
          <p:nvPr/>
        </p:nvGrpSpPr>
        <p:grpSpPr>
          <a:xfrm>
            <a:off x="1260086" y="4770125"/>
            <a:ext cx="6799036" cy="779458"/>
            <a:chOff x="839854" y="2740490"/>
            <a:chExt cx="6799036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800FA60-C03B-A60A-FC28-0F6EC0747DA0}"/>
                </a:ext>
              </a:extLst>
            </p:cNvPr>
            <p:cNvSpPr/>
            <p:nvPr/>
          </p:nvSpPr>
          <p:spPr>
            <a:xfrm>
              <a:off x="839854" y="2753032"/>
              <a:ext cx="636719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أَنَّهـا لُغَةٌ جَديدَةٌ نَتَعَلَّمُهـا فـي ٱلْمَدْرَسَةِ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7426747-6222-434C-D0C8-F234742CE23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C3A6905-6708-4BEC-B500-ECEE558FF64D}"/>
              </a:ext>
            </a:extLst>
          </p:cNvPr>
          <p:cNvGrpSpPr/>
          <p:nvPr/>
        </p:nvGrpSpPr>
        <p:grpSpPr>
          <a:xfrm>
            <a:off x="1260087" y="3897763"/>
            <a:ext cx="6799035" cy="779458"/>
            <a:chOff x="839855" y="2740490"/>
            <a:chExt cx="6799035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3C19C65-14D2-2800-6BF1-30B5CC5C0FEF}"/>
                </a:ext>
              </a:extLst>
            </p:cNvPr>
            <p:cNvSpPr/>
            <p:nvPr/>
          </p:nvSpPr>
          <p:spPr>
            <a:xfrm>
              <a:off x="839855" y="2753032"/>
              <a:ext cx="636719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ٱلْأَجْدادَ كَتَبوا بِهـا كُتُبـاً عَظـيمَةً فـي مُخْتَلِفِ ٱلْعُلومِ.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51ADFC9-6D13-F255-C4A3-7C4FC4226D4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A1C152C-122F-80C3-EC07-1B8E8FC52F5E}"/>
              </a:ext>
            </a:extLst>
          </p:cNvPr>
          <p:cNvGrpSpPr/>
          <p:nvPr/>
        </p:nvGrpSpPr>
        <p:grpSpPr>
          <a:xfrm>
            <a:off x="1260088" y="3025401"/>
            <a:ext cx="6788698" cy="779458"/>
            <a:chOff x="1510487" y="2740490"/>
            <a:chExt cx="6128403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4CE53827-CDE4-2BD2-F498-20BC2BBB3CC4}"/>
                </a:ext>
              </a:extLst>
            </p:cNvPr>
            <p:cNvSpPr/>
            <p:nvPr/>
          </p:nvSpPr>
          <p:spPr>
            <a:xfrm>
              <a:off x="1510487" y="2753032"/>
              <a:ext cx="569656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ٱلْعَرَبِيَّةَ تُسْتَخْدَمُ لِقِراءَةِ ٱلشِّعْرِ فَقَطْ.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9C2A817-2B21-F54B-67EC-226E0166940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3CCDDD9-F08D-CCA5-4DA5-45A61403D8DF}"/>
              </a:ext>
            </a:extLst>
          </p:cNvPr>
          <p:cNvGrpSpPr/>
          <p:nvPr/>
        </p:nvGrpSpPr>
        <p:grpSpPr>
          <a:xfrm>
            <a:off x="1260086" y="5667571"/>
            <a:ext cx="6799036" cy="779458"/>
            <a:chOff x="839854" y="2740490"/>
            <a:chExt cx="6799036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71079154-FDE7-0226-68A8-9FECC09A1CE4}"/>
                </a:ext>
              </a:extLst>
            </p:cNvPr>
            <p:cNvSpPr/>
            <p:nvPr/>
          </p:nvSpPr>
          <p:spPr>
            <a:xfrm>
              <a:off x="839854" y="2753032"/>
              <a:ext cx="636719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أَنَّهـا تُسْتَخْدَمُ فـي ٱلتَّحَدُّثِ مَعَ ٱلْأَصْدِقـاءِ فـي ٱلشّـارِعِ.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7913344-23C6-5485-6849-6A7DB3FC68F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D578D85-6B67-8D6F-CD52-08B9069D23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F3CADE2-F943-7217-0A37-49F4675910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50430620-1D2D-A21F-D739-44FE90540C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3E8E6818-CDBC-647F-A4F4-B65848FDDDF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5B2BFC66-E6B3-7A7D-2560-DE36F8BDB8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D65D821C-0EA9-802D-256D-9CEE430DC74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B8B020B1-B8B8-A134-4668-BE03ED0C39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9F12CB97-F38A-1F7E-6D57-65E8F6AAFA0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0638BD63-EFEF-E61B-C633-6716CAA5B4C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AEC1C7-1FBE-8CC5-E8FD-45A7BE19BA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681" y="1904867"/>
            <a:ext cx="8230283" cy="456284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1090590" y="3783487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Clr>
                <a:srgbClr val="424D7B"/>
              </a:buClr>
              <a:buSzPct val="50000"/>
              <a:buNone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كَوْكَبُنا يَسْتَغيثُ - استثمار استراتيجيات الفهم.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F99C287-66CA-4310-E426-CF052796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56BC47-34AB-8DF8-EAFF-5DC0CCC0CE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1A03A-F213-D175-7707-5D0B53DD15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DAA5F06-4ADA-B297-165F-E82ED013E2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6A49FD9B-323A-7AD2-91F6-F96853BF2B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2F93B7F0-11FD-391F-7B50-A13D19D09A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C9DD1344-2920-3530-7D46-F56B5BED48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81E6B728-8DC7-D89D-EA9A-4CE4962DF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6FC149F5-57D3-81B9-D4A2-7143FD1AA1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0509FF9-294A-BD86-0D98-61BBE4971C9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2285492-FEF0-F3A3-E60A-A4B14C97E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205FE17-BEFC-054F-B512-E264131A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587822-91AE-FBF2-51C3-AFD1015DC5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360" y="1518366"/>
            <a:ext cx="3395261" cy="520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3 تلاميذ لقراءة فقرات الجزء الثاني – تابعوا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7B5736-AA49-1B33-4277-940B95D1FF9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5369-52E8-C188-AA59-1D13BD37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F55182-57DA-9606-F7B3-2DBD9A0012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A9B511-9662-92B2-E56D-053B1AA292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93495C8E-0DAA-AC8F-EA3F-F41C57EDD2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416D7487-095F-E42C-B748-34C752C45D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8657B4F2-D023-2E85-8B41-C427286DF0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BCB27FFB-F71B-7E36-2DED-3EFE87A180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9BA897AC-66D8-5968-4D48-05CE391161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A3F80B3-FF7C-40A0-3E5E-5ECE2EB354E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2BEE83E-8A00-F888-CCF5-B1A90D05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41">
            <a:extLst>
              <a:ext uri="{FF2B5EF4-FFF2-40B4-BE49-F238E27FC236}">
                <a16:creationId xmlns:a16="http://schemas.microsoft.com/office/drawing/2014/main" id="{6DC43E29-DEF5-16CF-C5A1-330F97CE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AD7D1A-711D-FA2D-E5AE-7C6730F131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150" y="1439051"/>
            <a:ext cx="3484471" cy="534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49D8F-5385-0A6D-CDEC-3A7FC4B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13F29-59F7-8E41-889D-EBBEE462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كانَتْ قِراءَةُ زَميلِكُمْ/زَميلَتِكُمْ؟</a:t>
            </a:r>
            <a:endParaRPr lang="fr-FR" sz="24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F5372D-5202-F489-C39D-217CD041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52550"/>
              </p:ext>
            </p:extLst>
          </p:nvPr>
        </p:nvGraphicFramePr>
        <p:xfrm>
          <a:off x="433116" y="2849423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كانً صَوْتُهُ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قِراءَتُهُ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ٱحْتَرَمَ قَواعِدِ </a:t>
                      </a:r>
                      <a:r>
                        <a:rPr lang="ar-MA" sz="24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نَبْرَةُ صَوْتِهِ تَتَغَيَّرُ حَسَبَ مَواقِفِ ٱلنَّصِّ؟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1F5281-0AE5-381F-909D-DE1E173BF78E}"/>
              </a:ext>
            </a:extLst>
          </p:cNvPr>
          <p:cNvSpPr txBox="1"/>
          <p:nvPr/>
        </p:nvSpPr>
        <p:spPr>
          <a:xfrm>
            <a:off x="958231" y="225310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416AB-7FD0-071F-EE45-88F322279E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E7B1F0-C645-BE92-D24E-331B771C495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3B9C0C-57D2-0BAA-DBF0-1D9E1ED4A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10F273-8D9C-0CAE-92F7-DFBACF600D4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EA0C9541-3441-CC13-3A19-E26DD8F410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58C05ECF-5616-EFAE-4DC4-CFE38EB476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F2A7C44-CB26-0ADD-6183-0FDF34215B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AE13B88-ABA3-9CD0-9002-EA271C91CD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5F374B2-F6F6-9CB1-CF24-419C6C18ED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6C3C14-8338-C4B8-E9E4-D7CB3E07B9F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988DE9-DE05-6A74-EC10-1D0E3650CC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B988B36-A377-8A22-6DEC-316ECF0C38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5151C22-8761-32D2-C56E-D335041AB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2244941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7D71-1A6F-A0F9-4491-C63DF204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84B18-153D-626C-80B6-64974244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سنواصل تدربنا على توظيف استراتيجية إبداء الرأي مع التعليل.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6377C-B8FA-75FB-2619-BD2649F0135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32A0E-8413-E90C-7CA3-B259230AE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22D4C1-5DA8-822C-ED20-FB4E512ED9C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B8233341-A8B1-9408-1102-31F0D80822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4630F806-48DB-566E-90DC-8B20794E87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15AD2F3A-332B-5BDF-32F0-BD0E9FB1FD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C4CA549-2B85-741C-C64D-D98F358913C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CDD4ADC-0FEA-87D5-F433-9D81B1C676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D12E9FA4-0129-F6B0-9E0A-F08C9F985EC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38C0A95-A71A-1ABD-651A-A907088406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A80AE0-86DB-7429-5609-599790146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CE69E040-3D9D-3B38-5ED0-8BBE9DC8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4771CFD-1F48-0249-C3B4-C0D0E1743A10}"/>
              </a:ext>
            </a:extLst>
          </p:cNvPr>
          <p:cNvGrpSpPr/>
          <p:nvPr/>
        </p:nvGrpSpPr>
        <p:grpSpPr>
          <a:xfrm>
            <a:off x="966807" y="1502069"/>
            <a:ext cx="6802875" cy="5185111"/>
            <a:chOff x="562944" y="1512000"/>
            <a:chExt cx="6802875" cy="518511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DC74E6A-07D2-574F-0A3E-D16D7187F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838" y="1514222"/>
              <a:ext cx="3378981" cy="518288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676838-258C-854B-30FD-346723190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44" y="1512000"/>
              <a:ext cx="3378980" cy="518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49347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C186-C568-F602-35D6-0A58E26F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3B1FE-83DA-710B-A443-48BCDFDA755D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ذلك من يذكرنا بخطوات استراتيجية إبداء الرأي و تعليله؟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3B356-BFA9-D30C-F35B-C6C9A0D7061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2C2C8-EC70-587C-C5BB-4AF823DC4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A833CA-1846-EE0B-4718-D49B1B5245E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3DD5927-97A4-44A0-28AC-872761D45E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BBA1CDD-8D9D-CDA3-DCB9-ADBAC7D1C4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FB23BC6-DF81-E80A-1286-CEE61338E3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AF2D98-546C-2C75-7E12-228675D91C9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C93D99F-228D-26A1-A2CA-047F049590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7C0F258-88D4-B64D-2518-0FCEE533AB5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B8112BA8-FE4A-CB4F-4001-627FCD6C5F3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CB4044-93B0-633A-EC37-BEB79B8CD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33AC0A8-4042-30DA-D013-1A6ABD8606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AC3F37D-84C8-FB7C-FC68-DF667165ACB8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42601667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8AF0-AB16-B278-3B97-EB703FDF8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EC5A034-AE87-E3C5-30E2-A3D1ACC70539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75D49-1436-2E1C-7875-FE2DE956D84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FD5FB8-6E5A-AB0A-8330-5BC9B134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158DA-503D-BD94-E2CA-A09BE262220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E8E2B43-495F-BCBA-D599-28DE9886F0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E05EFC1-1DD0-BFDF-59BD-8360C5F487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8C5A90A-2603-55A6-C4D1-EB98E4283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E7D15D-106E-B42D-5F7D-B0A07D2389C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E0538FB-3504-33C0-0A52-FEE0144370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EF990C4-8D32-75B2-992F-B1A841BC2A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1C84D73-F298-1C00-4822-F9CF329116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A237C4-71E6-C8FF-ADAC-58DCC7A7E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B004DDD-D345-A3F4-93EA-C437F31471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BEA9E66-D37F-6F4D-BA9B-D6E207E53E3E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FE01041-FD43-217F-25B6-09DB73EABFEB}"/>
              </a:ext>
            </a:extLst>
          </p:cNvPr>
          <p:cNvGrpSpPr/>
          <p:nvPr/>
        </p:nvGrpSpPr>
        <p:grpSpPr>
          <a:xfrm>
            <a:off x="1150442" y="3429000"/>
            <a:ext cx="6843115" cy="1253585"/>
            <a:chOff x="340392" y="2108480"/>
            <a:chExt cx="8392671" cy="1253585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96CB561-451C-4754-B74B-AB28C1ED9678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30A0C5-9110-5337-DCFF-91F0AC844C77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02EBEBD-E328-2F25-2FFB-74FF385B1253}"/>
              </a:ext>
            </a:extLst>
          </p:cNvPr>
          <p:cNvGrpSpPr/>
          <p:nvPr/>
        </p:nvGrpSpPr>
        <p:grpSpPr>
          <a:xfrm>
            <a:off x="662972" y="4569880"/>
            <a:ext cx="7378129" cy="1253585"/>
            <a:chOff x="1432743" y="2132100"/>
            <a:chExt cx="7299904" cy="1253585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6529EF38-AADA-2EED-9484-2A2038482346}"/>
                </a:ext>
              </a:extLst>
            </p:cNvPr>
            <p:cNvSpPr/>
            <p:nvPr/>
          </p:nvSpPr>
          <p:spPr>
            <a:xfrm rot="120000" flipH="1" flipV="1">
              <a:off x="1695421" y="2132100"/>
              <a:ext cx="703722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C38413E-20E5-7913-2B38-EB10E5CA8178}"/>
                </a:ext>
              </a:extLst>
            </p:cNvPr>
            <p:cNvSpPr/>
            <p:nvPr/>
          </p:nvSpPr>
          <p:spPr>
            <a:xfrm>
              <a:off x="1432743" y="2453805"/>
              <a:ext cx="68097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A58C5BF5-F9A1-8F46-71B9-D7B6BDEE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049" y="3792596"/>
            <a:ext cx="471726" cy="466725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3913B568-5335-BBF7-F488-C6D5D13BD785}"/>
              </a:ext>
            </a:extLst>
          </p:cNvPr>
          <p:cNvGrpSpPr/>
          <p:nvPr/>
        </p:nvGrpSpPr>
        <p:grpSpPr>
          <a:xfrm>
            <a:off x="1115958" y="2178187"/>
            <a:ext cx="6843115" cy="1253585"/>
            <a:chOff x="340392" y="2108480"/>
            <a:chExt cx="8392671" cy="1253585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214E7C44-250F-26D1-1E1D-75C4F75BFA3C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1EF89796-396D-B3B3-39BD-81148556C596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أَساليبَ ٱلتَّعْبيرِ عَنِ ٱلرَّأْيِ.</a:t>
              </a: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5F11E05D-B605-1CF3-1BA2-CE1BE3A7A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sp>
        <p:nvSpPr>
          <p:cNvPr id="37" name="Ellipse 36">
            <a:extLst>
              <a:ext uri="{FF2B5EF4-FFF2-40B4-BE49-F238E27FC236}">
                <a16:creationId xmlns:a16="http://schemas.microsoft.com/office/drawing/2014/main" id="{682D1CC9-7D51-2E73-7788-DA814AB84EC0}"/>
              </a:ext>
            </a:extLst>
          </p:cNvPr>
          <p:cNvSpPr/>
          <p:nvPr/>
        </p:nvSpPr>
        <p:spPr>
          <a:xfrm>
            <a:off x="7613751" y="4967313"/>
            <a:ext cx="416407" cy="433130"/>
          </a:xfrm>
          <a:prstGeom prst="ellipse">
            <a:avLst/>
          </a:prstGeom>
          <a:solidFill>
            <a:srgbClr val="5475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32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32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4AE0A-1D5A-08C4-ED52-C025A527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3867146-FC60-60E0-160A-07A263CDE1D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عَلى ألواحكم وظفوا استراتيجية إبداء الرأي و تعليله لتجيبوا عن الأسئلة التالية: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9BF09-B7D3-4757-C667-4AF6AB234B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F76249-6473-5DF7-5E9F-D8A7E4FD9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3EC34-DC63-2DAA-91F7-3D67D0C7932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313D237-4F30-3B71-1B86-010D67310BD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A51E4CF-82A2-A390-6197-E3AA7AEE1B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C8757F3-28D0-64BF-C6D2-9DE7ABF367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CB7FA87-23CC-CD06-B00F-96E18CED310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3FDB601-2260-B190-31E7-B8314538E0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FCDCE81-B18A-67E5-86DC-23DCDC9D436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DDD3F4D-3CAE-77E9-8229-A3BCAAC68F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06E0374-D408-7775-7F43-F841BF638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300FE34-17BD-B245-22D3-704D1A87A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6FDB71B-E413-CD55-91A4-34F1B95B6C75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أَعْجَبَكَ تَشْبيهُ ٱلْأَرْضِ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بِٱلْمَريضِ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 عَلِّلْ جَوابَكَ.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6F7CA7-6A56-9584-FAEC-A070D65E69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294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67D9-22D9-647D-CCE7-80870A55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9F91FFE-9EF9-198E-87DE-72AC68C2ABF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181A28-35F8-F81D-9079-88FF49A9710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CF46F3-2AFB-12A7-9E63-D75D675BB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410CB5-0F2A-A6EA-4D2D-70C4177A3CA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DA27BEB1-D8F4-A712-4A49-040A30E28F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2D999A8-3C26-419D-1CC1-2B1F215022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8B2C1BD-DF8E-1D13-0394-2DB04BE640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FF07642-19CE-5C21-43A6-BBCAAD099ED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91703CB-068E-8F20-BB76-845A7B4CC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8A82D8C7-193A-35D5-D70E-A01A365AC27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F8B88DE-0DEA-1537-C22C-63428D3C123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ED3281-57E2-B842-A739-85C220A79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2DAECE6-4145-21C0-AACF-095AE847EF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6C249B53-3C02-BBB2-8015-2B126D618E5F}"/>
              </a:ext>
            </a:extLst>
          </p:cNvPr>
          <p:cNvSpPr/>
          <p:nvPr/>
        </p:nvSpPr>
        <p:spPr>
          <a:xfrm>
            <a:off x="345572" y="2889688"/>
            <a:ext cx="8305205" cy="3284312"/>
          </a:xfrm>
          <a:custGeom>
            <a:avLst/>
            <a:gdLst>
              <a:gd name="csX0" fmla="*/ 0 w 8305205"/>
              <a:gd name="csY0" fmla="*/ 547396 h 3284312"/>
              <a:gd name="csX1" fmla="*/ 547396 w 8305205"/>
              <a:gd name="csY1" fmla="*/ 0 h 3284312"/>
              <a:gd name="csX2" fmla="*/ 7757809 w 8305205"/>
              <a:gd name="csY2" fmla="*/ 0 h 3284312"/>
              <a:gd name="csX3" fmla="*/ 8305205 w 8305205"/>
              <a:gd name="csY3" fmla="*/ 547396 h 3284312"/>
              <a:gd name="csX4" fmla="*/ 8305205 w 8305205"/>
              <a:gd name="csY4" fmla="*/ 2736916 h 3284312"/>
              <a:gd name="csX5" fmla="*/ 7757809 w 8305205"/>
              <a:gd name="csY5" fmla="*/ 3284312 h 3284312"/>
              <a:gd name="csX6" fmla="*/ 547396 w 8305205"/>
              <a:gd name="csY6" fmla="*/ 3284312 h 3284312"/>
              <a:gd name="csX7" fmla="*/ 0 w 8305205"/>
              <a:gd name="csY7" fmla="*/ 2736916 h 3284312"/>
              <a:gd name="csX8" fmla="*/ 0 w 8305205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305205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3172375" y="132882"/>
                  <a:pt x="6475830" y="-84951"/>
                  <a:pt x="7757809" y="0"/>
                </a:cubicBezTo>
                <a:cubicBezTo>
                  <a:pt x="8033816" y="25694"/>
                  <a:pt x="8296359" y="293972"/>
                  <a:pt x="8305205" y="547396"/>
                </a:cubicBezTo>
                <a:cubicBezTo>
                  <a:pt x="8325392" y="998398"/>
                  <a:pt x="8457685" y="2160097"/>
                  <a:pt x="8305205" y="2736916"/>
                </a:cubicBezTo>
                <a:cubicBezTo>
                  <a:pt x="8342796" y="3043693"/>
                  <a:pt x="8080977" y="3241403"/>
                  <a:pt x="7757809" y="3284312"/>
                </a:cubicBezTo>
                <a:cubicBezTo>
                  <a:pt x="5744479" y="3371951"/>
                  <a:pt x="2906250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أَظُنُّ أَنَّ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تَشْبيهَ ٱلْأَرْضِ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بِٱلْمَريضِ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فِكْرَةٌ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جَيِّدَةٌ.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كَوْكَبَنا أُصيبَ بِحُمّى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شَديدَةٍ.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يَعْنـي أَنَّ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 تَتَأَلَّمُ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كَٱلْإِنْسانِ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يَحْتاجُ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ٱلْمُساعَدَةَ.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عَلَيْنا أَنْ نَعْتَنِيَ بِها لِتَعودَ سَليمَةً.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A5CEDCDC-C537-2010-6682-F833D75F257E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أَعْجَبَكَ تَشْبيهُ ٱلْأَرْضِ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بِٱلْمَريضِ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 عَلِّلْ جَوابَكَ.</a:t>
            </a:r>
          </a:p>
        </p:txBody>
      </p:sp>
    </p:spTree>
    <p:extLst>
      <p:ext uri="{BB962C8B-B14F-4D97-AF65-F5344CB8AC3E}">
        <p14:creationId xmlns:p14="http://schemas.microsoft.com/office/powerpoint/2010/main" val="235949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17D31-CEE7-3FE4-689E-368E8BC77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33D89A9-B8B4-1F5D-8786-74EC3075F437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هَلْ عُنْوانُ ٱلنَّصِّ مُناسِبٌ؟ لِماذا؟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A815C6-3A3F-1770-A831-94E99D79CE3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C9C9DD-0E01-6D04-85D3-D05B131E6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D1DB3D-472B-D5AC-3AEB-4E34BBB24EF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87975880-EFFB-36AD-8BAC-68EE34E546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79E10C9-76C6-1348-6F0D-36BA5530158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B3122D7-2518-796C-6AF1-9B50E535186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9B6AEF1-E51F-5A13-C742-48B84E47F2A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F8AF770-336C-ACDD-575B-72FC05EE6D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9AF691BC-D26C-4A2C-6A58-1DCC7A5D982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D1081CD7-9B6E-E293-8206-5A5C2CA999B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EC72091-B51A-C6C6-C7CF-A6BBBC416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C21458FF-664F-1C35-755B-CB25136F9D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8E130F34-B66A-CEFC-15DB-C6B2EEB685C9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عُنْوانُ ٱلنَّصِّ مُناسِبٌ؟ لِماذا؟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FE27F2-DB85-30EF-1913-79768557B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663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B27DE-FB2A-64D8-BCBC-0B8F0AD1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0E6FA6-EDDA-2CB8-576D-C1E54B46D3A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9D5396-6F84-F175-B397-40B90E20C4A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43A4C4-604B-DD96-C240-3BDC51801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51EF639-8386-E435-1721-3C8BFB5FCAC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B8E25BE-1146-8325-B853-7B659DBD779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68C890FB-4B92-0FA7-1143-CC1771A666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114AE655-76E6-E4D1-358E-383D029BFB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2A3D49BF-A0B3-C57E-6FEE-01235FE19B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1E83CA63-D17F-ECAC-ECD8-0D3CD2406B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6E1A5041-FC24-5DB9-8342-B9EE6D3F3CF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C0791B-9D6E-2C86-94F7-5D40DD9C2D7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FA403E6-258C-829C-1C18-F5836D1D39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D104B1-6C9F-6F0D-66B4-843FC6B055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0DA8812D-E358-5775-47CD-7EA2CDB24E25}"/>
              </a:ext>
            </a:extLst>
          </p:cNvPr>
          <p:cNvSpPr/>
          <p:nvPr/>
        </p:nvSpPr>
        <p:spPr>
          <a:xfrm>
            <a:off x="398069" y="2889688"/>
            <a:ext cx="8282902" cy="3284312"/>
          </a:xfrm>
          <a:custGeom>
            <a:avLst/>
            <a:gdLst>
              <a:gd name="csX0" fmla="*/ 0 w 8282902"/>
              <a:gd name="csY0" fmla="*/ 547396 h 3284312"/>
              <a:gd name="csX1" fmla="*/ 547396 w 8282902"/>
              <a:gd name="csY1" fmla="*/ 0 h 3284312"/>
              <a:gd name="csX2" fmla="*/ 7735506 w 8282902"/>
              <a:gd name="csY2" fmla="*/ 0 h 3284312"/>
              <a:gd name="csX3" fmla="*/ 8282902 w 8282902"/>
              <a:gd name="csY3" fmla="*/ 547396 h 3284312"/>
              <a:gd name="csX4" fmla="*/ 8282902 w 8282902"/>
              <a:gd name="csY4" fmla="*/ 2736916 h 3284312"/>
              <a:gd name="csX5" fmla="*/ 7735506 w 8282902"/>
              <a:gd name="csY5" fmla="*/ 3284312 h 3284312"/>
              <a:gd name="csX6" fmla="*/ 547396 w 8282902"/>
              <a:gd name="csY6" fmla="*/ 3284312 h 3284312"/>
              <a:gd name="csX7" fmla="*/ 0 w 8282902"/>
              <a:gd name="csY7" fmla="*/ 2736916 h 3284312"/>
              <a:gd name="csX8" fmla="*/ 0 w 8282902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282902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2787599" y="132882"/>
                  <a:pt x="4857309" y="-84951"/>
                  <a:pt x="7735506" y="0"/>
                </a:cubicBezTo>
                <a:cubicBezTo>
                  <a:pt x="8011513" y="25694"/>
                  <a:pt x="8274056" y="293972"/>
                  <a:pt x="8282902" y="547396"/>
                </a:cubicBezTo>
                <a:cubicBezTo>
                  <a:pt x="8303089" y="998398"/>
                  <a:pt x="8435382" y="2160097"/>
                  <a:pt x="8282902" y="2736916"/>
                </a:cubicBezTo>
                <a:cubicBezTo>
                  <a:pt x="8320493" y="3043693"/>
                  <a:pt x="8058674" y="3241403"/>
                  <a:pt x="7735506" y="3284312"/>
                </a:cubicBezTo>
                <a:cubicBezTo>
                  <a:pt x="6329982" y="3371951"/>
                  <a:pt x="2094809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أَظُنُّ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عُنْوانَ ٱلنَّصِّ مُناسِبٌ.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ٱلنَّصَّ ذَكَرَ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كَوْكَبَنا أُصيبَ بِحُمّى شَديدَةٍ، وَيُنَبِّهُنا إِلى وُجودِ خَطَرٍ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حَقيقِيٍّ.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يَعْنـي أَنَّ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ٱلْأَرْضَ تَتَأَلَّمُ وَتَطْلُبُ ٱلْمُساعَدَةَ مِنْ أَجْلِ إِنْقاذِها، تَماماً كَمَنْ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يَسْتَغـيثُ.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ٱلْعُنْوانُ يُعَبِّرُ بِشَكْلٍ صَحيحٍ عَنْ حالَةِ كَوْكَبِنا ٱلَّتـي وَصَفَها ٱلْكاتِبُ.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68E79FB-2791-D661-0988-107BC73C871A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عُنْوانُ ٱلنَّصِّ مُناسِبٌ؟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1740874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935FD-E22B-8D97-3FD7-5A8C9CAEA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29DC26A-7651-0CF5-E933-2FE7DB004ACD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هَلْ يُخيفُكَ تَغَيُّرُ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ٱلطَّقْسِ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 وَلِماذا؟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AC3757-90AA-A9EF-D193-3B851CA8C66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8ED952-827A-E7F2-5F35-EADCBA6B3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2B6571-BCB4-154D-B096-A671A391A7F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11B7544-3C0A-B78B-F9B9-2551ABF19A1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76DB557-34F2-766F-FBF4-4224C3B9014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6FDBF272-9879-D4C2-6E06-D5DD565933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56470C8-2A17-65A6-F012-321BD621871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E88CAB9F-7C47-9DF1-280A-92266BA266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A4897B86-F10C-0BAB-2237-69BB807A2FB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ED92428-0C75-1330-74F6-9B0A90A1E87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48ACCB8-1A27-37F9-8D84-76BBEA7F03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45B3B72-8090-F98B-59C5-1F457BD53A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CFF4E28F-1C81-0919-52FE-73F2C9552325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يُخيفُكَ تَغَيُّرُ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ٱلطَّقْسِ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وَلِماذا؟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7F0859-F969-A402-DC16-0B2ECF241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912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2E7FE-ECEC-B07E-319B-1D0C70A5E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EE07C07-3893-3FDE-29D2-9AF2F7FD864D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D2A21A-8FBB-401C-1BBC-F627D9C8222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48604F-D1AC-6F1E-0FAB-4FE6E95FF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62219B-08FF-F702-49A0-56C42DCCF9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F5C32D15-7FF1-5EA2-23B8-9CED383559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83CDED72-0C22-A7DE-3551-1887F74BDFF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244121C6-E1E1-ABA2-D36F-30D1192FF76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F0EC7DD-2AD3-7769-84D9-AF6F14DCD9E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8A53545-15B9-EA7E-1AC7-66DADD7ED0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7D0A03A4-6E55-E127-9902-C0CF7A1C81F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F8BFFB61-422D-94DF-B396-1167F6931ED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69F9741-5F19-560F-0B0E-5CE9451461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7382966-8712-64AF-1C22-37A66C92BD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1C784CDC-AFA6-695C-1CF5-245FC90658E4}"/>
              </a:ext>
            </a:extLst>
          </p:cNvPr>
          <p:cNvSpPr/>
          <p:nvPr/>
        </p:nvSpPr>
        <p:spPr>
          <a:xfrm>
            <a:off x="384602" y="2956838"/>
            <a:ext cx="8227146" cy="3284312"/>
          </a:xfrm>
          <a:custGeom>
            <a:avLst/>
            <a:gdLst>
              <a:gd name="csX0" fmla="*/ 0 w 8227146"/>
              <a:gd name="csY0" fmla="*/ 547396 h 3284312"/>
              <a:gd name="csX1" fmla="*/ 547396 w 8227146"/>
              <a:gd name="csY1" fmla="*/ 0 h 3284312"/>
              <a:gd name="csX2" fmla="*/ 7679750 w 8227146"/>
              <a:gd name="csY2" fmla="*/ 0 h 3284312"/>
              <a:gd name="csX3" fmla="*/ 8227146 w 8227146"/>
              <a:gd name="csY3" fmla="*/ 547396 h 3284312"/>
              <a:gd name="csX4" fmla="*/ 8227146 w 8227146"/>
              <a:gd name="csY4" fmla="*/ 2736916 h 3284312"/>
              <a:gd name="csX5" fmla="*/ 7679750 w 8227146"/>
              <a:gd name="csY5" fmla="*/ 3284312 h 3284312"/>
              <a:gd name="csX6" fmla="*/ 547396 w 8227146"/>
              <a:gd name="csY6" fmla="*/ 3284312 h 3284312"/>
              <a:gd name="csX7" fmla="*/ 0 w 8227146"/>
              <a:gd name="csY7" fmla="*/ 2736916 h 3284312"/>
              <a:gd name="csX8" fmla="*/ 0 w 8227146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227146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3485750" y="132882"/>
                  <a:pt x="6828461" y="-84951"/>
                  <a:pt x="7679750" y="0"/>
                </a:cubicBezTo>
                <a:cubicBezTo>
                  <a:pt x="7955757" y="25694"/>
                  <a:pt x="8218300" y="293972"/>
                  <a:pt x="8227146" y="547396"/>
                </a:cubicBezTo>
                <a:cubicBezTo>
                  <a:pt x="8247333" y="998398"/>
                  <a:pt x="8379626" y="2160097"/>
                  <a:pt x="8227146" y="2736916"/>
                </a:cubicBezTo>
                <a:cubicBezTo>
                  <a:pt x="8264737" y="3043693"/>
                  <a:pt x="8002918" y="3241403"/>
                  <a:pt x="7679750" y="3284312"/>
                </a:cubicBezTo>
                <a:cubicBezTo>
                  <a:pt x="6133635" y="3371951"/>
                  <a:pt x="1414868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أَظُنُّ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تَغَيُّرَ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ٱلطَّقْسِ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أَمْرٌ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مُخيفٌ.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ٱلتَّغَيُّراتِ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رِسالَةٌ تُنَبِّهُنا إِلى وُجودِ خَطَرٍ حَقيقِيٍّ يَزْدادُ يَوْماً بَعْدَ يَوْمٍ. 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يَعْنـي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حَياةَ ٱلْكائِناتِ عَلى ٱلْأَرْضِ فـي خَطَرٍ بِسَبَبِ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ٱلْحُمّى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ٱلَّتـي تُصيبُ كَوْكَبَنا. 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عَلَيْنا أَنْ نَتَوَخّى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ٱلْحَذَرَ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وَنَكونَ جُزْءاً مِنَ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ٱلْحَلِّ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لِحِمايَةِ ٱلْبـيئَةِ.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F14F7D63-6D95-A3D3-E2F1-3F60565B0B02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يُخيفُكَ تَغَيُّرُ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ٱلطَّقْسِ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وَلِماذا؟</a:t>
            </a:r>
          </a:p>
        </p:txBody>
      </p:sp>
    </p:spTree>
    <p:extLst>
      <p:ext uri="{BB962C8B-B14F-4D97-AF65-F5344CB8AC3E}">
        <p14:creationId xmlns:p14="http://schemas.microsoft.com/office/powerpoint/2010/main" val="1651458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402FC-B380-29C0-B03C-151EFCEA0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481A7F5-8323-75FE-7300-3301590A35DB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هَلْ تَظُنُّ أَنَّ ٱلْأَرْضَ حَزينَةٌ؟ وَلِماذا؟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DD44F6-204D-9144-400B-E8F63A74A9C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592147D-8B7B-464B-8564-559648D7B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C6904F-073B-255B-179D-A553A82064F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3FC5F9E4-9DF0-9076-6EEF-5FDAB9D6ADD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13A56D2F-1226-FE7B-A2A3-2BEDC40F565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C3DF3D29-06E4-2EF0-14AA-E67FB1EC33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A71D729-3EF3-8EEB-E224-B486C5AA5B7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8276DB94-348F-8AB8-53B0-4F868D3087D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D92DF29F-4A07-EE88-BCBD-12AA72399B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B6BAF72-A04F-F81F-26D8-2DEAFA3589C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A2FC79-8B49-4911-D23E-19D1106F6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7F3CE1D9-E94F-BF55-4284-2E2C62D2CC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96425F1-418C-78CE-AC46-5391AC0CD9BD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تَظُنُّ أَنَّ ٱلْأَرْضَ حَزينَةٌ؟ وَلِماذا؟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9627E3-29B0-BCC1-B44E-8829AA54A9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5432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9F9CC-EF77-4EFB-D7B4-755F3E3C0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513DAC6-2A49-70D5-ABD6-35A9F5F0C3E7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F37998-D494-138D-2E87-9298D87D143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5E5221-AC66-87D5-2C6A-18F7BF352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35574C-3F97-F1E1-7F15-1FB5233D24B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5584550-197E-CC15-A88C-AEE7F1688C8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7A08AE4-17B7-BDA4-4115-FEDFEF9513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641A60D-7CEF-F398-702F-8F38CC85F12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CB21CC54-1CF5-842F-7A7B-A35FE101090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D7D74D03-9BFB-0FA6-0EDF-408408F623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7B6875D8-ED12-07C8-128F-229B65CF777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D62B3D64-4F01-68E0-D0EB-DA241D08D46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3E9B586-1DFF-7659-55B6-F23B7A2AA3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1E7EC08-8E25-29F8-3841-9D41543C69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266E899D-ACB7-8823-37D4-313CE77FFDD5}"/>
              </a:ext>
            </a:extLst>
          </p:cNvPr>
          <p:cNvSpPr/>
          <p:nvPr/>
        </p:nvSpPr>
        <p:spPr>
          <a:xfrm>
            <a:off x="466548" y="2956838"/>
            <a:ext cx="8063253" cy="3284312"/>
          </a:xfrm>
          <a:custGeom>
            <a:avLst/>
            <a:gdLst>
              <a:gd name="csX0" fmla="*/ 0 w 8063253"/>
              <a:gd name="csY0" fmla="*/ 547396 h 3284312"/>
              <a:gd name="csX1" fmla="*/ 547396 w 8063253"/>
              <a:gd name="csY1" fmla="*/ 0 h 3284312"/>
              <a:gd name="csX2" fmla="*/ 7515857 w 8063253"/>
              <a:gd name="csY2" fmla="*/ 0 h 3284312"/>
              <a:gd name="csX3" fmla="*/ 8063253 w 8063253"/>
              <a:gd name="csY3" fmla="*/ 547396 h 3284312"/>
              <a:gd name="csX4" fmla="*/ 8063253 w 8063253"/>
              <a:gd name="csY4" fmla="*/ 2736916 h 3284312"/>
              <a:gd name="csX5" fmla="*/ 7515857 w 8063253"/>
              <a:gd name="csY5" fmla="*/ 3284312 h 3284312"/>
              <a:gd name="csX6" fmla="*/ 547396 w 8063253"/>
              <a:gd name="csY6" fmla="*/ 3284312 h 3284312"/>
              <a:gd name="csX7" fmla="*/ 0 w 8063253"/>
              <a:gd name="csY7" fmla="*/ 2736916 h 3284312"/>
              <a:gd name="csX8" fmla="*/ 0 w 8063253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063253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3377307" y="132882"/>
                  <a:pt x="4976730" y="-84951"/>
                  <a:pt x="7515857" y="0"/>
                </a:cubicBezTo>
                <a:cubicBezTo>
                  <a:pt x="7791864" y="25694"/>
                  <a:pt x="8054407" y="293972"/>
                  <a:pt x="8063253" y="547396"/>
                </a:cubicBezTo>
                <a:cubicBezTo>
                  <a:pt x="8083440" y="998398"/>
                  <a:pt x="8215733" y="2160097"/>
                  <a:pt x="8063253" y="2736916"/>
                </a:cubicBezTo>
                <a:cubicBezTo>
                  <a:pt x="8100844" y="3043693"/>
                  <a:pt x="7839025" y="3241403"/>
                  <a:pt x="7515857" y="3284312"/>
                </a:cubicBezTo>
                <a:cubicBezTo>
                  <a:pt x="4929730" y="3371951"/>
                  <a:pt x="1934980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َظُنُّ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حَزينَةٌ.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كَوْكَبَنا أُصيبَ بِحُمّى شَديدَةٍ ، وَأَنَّهُ يَسْتَغيثُ. 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يَعْنـي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 تَتَأَلَّمُ بِسَبَبِ تَصَرُّفاتِنا ٱلْخاطِئَةِ. 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عَلَيْنا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ٱلِٱعْتِناءُ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بِها لِتَعودَ سَليمَةً.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0EDC222A-4027-E64A-60C7-DCC845722A4C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تَظُنُّ أَنَّ ٱلْأَرْضَ حَزينَةٌ؟ وَلِماذا؟</a:t>
            </a:r>
          </a:p>
        </p:txBody>
      </p:sp>
    </p:spTree>
    <p:extLst>
      <p:ext uri="{BB962C8B-B14F-4D97-AF65-F5344CB8AC3E}">
        <p14:creationId xmlns:p14="http://schemas.microsoft.com/office/powerpoint/2010/main" val="431260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EF899-42B8-AB7A-9A10-B5661D976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33D607A-0232-EC62-FB65-3FED12AF8493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هَلِ ٱلْمَصانِعُ مُفيدَةٌ أَمْ مُضِرَّةٌ؟ اِشْرَحْ.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970A69F-EA2B-F729-3E39-80214289A60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54C31D-4CC7-5033-23F0-5EAB3297B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56908A-0879-5DE4-6783-D76269C2A49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1AF2791-7096-BF5C-D6A2-DA5184B8D4C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8E690E24-6778-C06B-A525-670177232C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EBB63334-0038-D9A8-FE40-1B9ED5B4C1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BB5F8087-7994-CDA5-9BDE-1DD162855F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F91D299-2CEB-70FF-C156-0C9CEDB675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BD38A5C-D78F-F6D7-2B81-90F028EAD45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F09DD8D1-2F36-EBDA-1AE6-81A3AF97E86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2095EF8-2747-7B02-6741-309DFE6C5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678D561-EA04-7DA2-C42C-3C11EC942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DB22CDEC-D140-0753-5076-E5C847644F10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هَلِ ٱلْمَصانِعُ مُفيدَةٌ أَمْ مُضِرَّةٌ؟ اِشْرَحْ.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151CA9-22B8-BF29-F9C9-29FB8742E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0824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42F8A-DD7A-7331-BE7C-0214488FC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20B1216-41D0-7A4D-21F1-52BD8B50C8C3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DE7D6DF-523D-EF80-438A-DC263616057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9A8CDA-0FF6-2D82-8A04-024B1329D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618442-8053-B8EA-A6A7-6D564668380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82D36CE7-E7FF-F238-615F-DE6BC40FCF3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F288BF9-F50A-7237-45A3-9912D3E952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11D407C1-F4F7-F1F2-BCED-C2DA4D1984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DBDA47D-7DC6-66DA-0B23-9A79FC8E3A7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659F738B-56D0-77C6-ABC6-F19FFF0C12F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17F9BCE2-61D2-227D-D888-36D3E7C35DC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3BE95DE3-F662-9BD9-398E-E18DCCD3F34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69D5F47-7F33-D9E4-E2CF-4A2E076BA9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6DED184-3EB1-6D6E-752C-7C4159E01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A934C763-D437-E992-AB02-F58E21F128ED}"/>
              </a:ext>
            </a:extLst>
          </p:cNvPr>
          <p:cNvSpPr/>
          <p:nvPr/>
        </p:nvSpPr>
        <p:spPr>
          <a:xfrm>
            <a:off x="688738" y="2889688"/>
            <a:ext cx="7970668" cy="3284312"/>
          </a:xfrm>
          <a:custGeom>
            <a:avLst/>
            <a:gdLst>
              <a:gd name="csX0" fmla="*/ 0 w 7970668"/>
              <a:gd name="csY0" fmla="*/ 547396 h 3284312"/>
              <a:gd name="csX1" fmla="*/ 547396 w 7970668"/>
              <a:gd name="csY1" fmla="*/ 0 h 3284312"/>
              <a:gd name="csX2" fmla="*/ 7423272 w 7970668"/>
              <a:gd name="csY2" fmla="*/ 0 h 3284312"/>
              <a:gd name="csX3" fmla="*/ 7970668 w 7970668"/>
              <a:gd name="csY3" fmla="*/ 547396 h 3284312"/>
              <a:gd name="csX4" fmla="*/ 7970668 w 7970668"/>
              <a:gd name="csY4" fmla="*/ 2736916 h 3284312"/>
              <a:gd name="csX5" fmla="*/ 7423272 w 7970668"/>
              <a:gd name="csY5" fmla="*/ 3284312 h 3284312"/>
              <a:gd name="csX6" fmla="*/ 547396 w 7970668"/>
              <a:gd name="csY6" fmla="*/ 3284312 h 3284312"/>
              <a:gd name="csX7" fmla="*/ 0 w 7970668"/>
              <a:gd name="csY7" fmla="*/ 2736916 h 3284312"/>
              <a:gd name="csX8" fmla="*/ 0 w 7970668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970668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3017984" y="132882"/>
                  <a:pt x="6190199" y="-84951"/>
                  <a:pt x="7423272" y="0"/>
                </a:cubicBezTo>
                <a:cubicBezTo>
                  <a:pt x="7699279" y="25694"/>
                  <a:pt x="7961822" y="293972"/>
                  <a:pt x="7970668" y="547396"/>
                </a:cubicBezTo>
                <a:cubicBezTo>
                  <a:pt x="7990855" y="998398"/>
                  <a:pt x="8123148" y="2160097"/>
                  <a:pt x="7970668" y="2736916"/>
                </a:cubicBezTo>
                <a:cubicBezTo>
                  <a:pt x="8008259" y="3043693"/>
                  <a:pt x="7746440" y="3241403"/>
                  <a:pt x="7423272" y="3284312"/>
                </a:cubicBezTo>
                <a:cubicBezTo>
                  <a:pt x="6159352" y="3371951"/>
                  <a:pt x="2614312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أَظُنُّ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بَعْضَ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ٱلْمَصانِعِ مُضِرَّةٌ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بِٱلْبـيئَةِ.</a:t>
            </a:r>
            <a:r>
              <a:rPr lang="ar-M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ٱلنَّصَّ ذَكَرَ أَنَّ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تَشْغـيلَ ٱلْمَصانِعِ يَحْتاجُ إِلى حَرْقِ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ٱلْفَحْمِ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وَٱلنَّفْطِ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يَعْنـي أَنَّها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تُنْتِجُ غازاتٍ تَتَراكَمُ فـي ٱلْجَوِّ وَتَمْنَعُ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ٱلْخُروجِ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عَمَلُ ٱلْمَصانِعِ يَزيدُ مِنَ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ٱلِٱحْتِباسِ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ٱلْحَرارِيِّ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وَيُشَكِّلُ خَطَراً عَلى كَوْكَبِنا.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A3332A7E-7293-9457-3607-3F5F52E66ADF}"/>
              </a:ext>
            </a:extLst>
          </p:cNvPr>
          <p:cNvSpPr/>
          <p:nvPr/>
        </p:nvSpPr>
        <p:spPr>
          <a:xfrm>
            <a:off x="996843" y="1792611"/>
            <a:ext cx="7150314" cy="989339"/>
          </a:xfrm>
          <a:custGeom>
            <a:avLst/>
            <a:gdLst>
              <a:gd name="csX0" fmla="*/ 0 w 7150314"/>
              <a:gd name="csY0" fmla="*/ 164893 h 989339"/>
              <a:gd name="csX1" fmla="*/ 164893 w 7150314"/>
              <a:gd name="csY1" fmla="*/ 0 h 989339"/>
              <a:gd name="csX2" fmla="*/ 6985421 w 7150314"/>
              <a:gd name="csY2" fmla="*/ 0 h 989339"/>
              <a:gd name="csX3" fmla="*/ 7150314 w 7150314"/>
              <a:gd name="csY3" fmla="*/ 164893 h 989339"/>
              <a:gd name="csX4" fmla="*/ 7150314 w 7150314"/>
              <a:gd name="csY4" fmla="*/ 824446 h 989339"/>
              <a:gd name="csX5" fmla="*/ 6985421 w 7150314"/>
              <a:gd name="csY5" fmla="*/ 989339 h 989339"/>
              <a:gd name="csX6" fmla="*/ 164893 w 7150314"/>
              <a:gd name="csY6" fmla="*/ 989339 h 989339"/>
              <a:gd name="csX7" fmla="*/ 0 w 7150314"/>
              <a:gd name="csY7" fmla="*/ 824446 h 989339"/>
              <a:gd name="csX8" fmla="*/ 0 w 715031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5031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257133" y="132882"/>
                  <a:pt x="4245789" y="-84951"/>
                  <a:pt x="6985421" y="0"/>
                </a:cubicBezTo>
                <a:cubicBezTo>
                  <a:pt x="7067848" y="8438"/>
                  <a:pt x="7147694" y="88304"/>
                  <a:pt x="7150314" y="164893"/>
                </a:cubicBezTo>
                <a:cubicBezTo>
                  <a:pt x="7204619" y="457259"/>
                  <a:pt x="7176356" y="691398"/>
                  <a:pt x="7150314" y="824446"/>
                </a:cubicBezTo>
                <a:cubicBezTo>
                  <a:pt x="7165125" y="917271"/>
                  <a:pt x="7082350" y="977277"/>
                  <a:pt x="6985421" y="989339"/>
                </a:cubicBezTo>
                <a:cubicBezTo>
                  <a:pt x="3947255" y="1076978"/>
                  <a:pt x="355284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هَلِ ٱلْمَصانِعُ مُفيدَةٌ أَمْ مُضِرَّةٌ؟ اِشْرَحْ.</a:t>
            </a:r>
          </a:p>
        </p:txBody>
      </p:sp>
    </p:spTree>
    <p:extLst>
      <p:ext uri="{BB962C8B-B14F-4D97-AF65-F5344CB8AC3E}">
        <p14:creationId xmlns:p14="http://schemas.microsoft.com/office/powerpoint/2010/main" val="1963946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0DB8F-175C-58BA-0CF3-30EAA6CEE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9DBD7DA-FEEB-CA7C-D8C8-922631F98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06" y="1427780"/>
            <a:ext cx="3540227" cy="54302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732D1F-2E04-0C9E-372A-6E30E955E72E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الآن خذوا كراساتكم على الصفحة 153 و أجيبوا عن الأسئلة التالية بمفردكم: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C034F8-9781-8C5E-BE5B-4AC669A87F2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CF4C23-D29F-43AF-BA4C-73AE99F8A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DB89DA-C28A-6F10-B972-EAE32E4B42D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312463EC-E15B-262B-3FD9-E3BBD552058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3375D75-DAFB-6E6E-2726-95217184C72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5D8B5E07-538C-C410-061F-B4B46DF8C8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F977531-B29E-BEE0-AC8C-727B03823DB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F700DFA-6D16-B428-6E24-1C7EA70FAA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C512B5DD-D0CF-C346-F810-C141E665722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779238CF-EDD2-E54A-7671-C1BEE338790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4820CF9-4978-FD54-F9E0-FF3BA18C42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C4480EB-03A5-8D46-69E3-01A6DF2FA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7C90D0E-435E-ECC3-0E30-8EA5E929DC8A}"/>
              </a:ext>
            </a:extLst>
          </p:cNvPr>
          <p:cNvSpPr/>
          <p:nvPr/>
        </p:nvSpPr>
        <p:spPr>
          <a:xfrm>
            <a:off x="3635298" y="2241394"/>
            <a:ext cx="2854712" cy="1338148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766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17EBC-91BC-CF54-97C0-46088C7F8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018534E-A9E1-F85F-FB58-00C556CB5F85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ما التغيرات المناخية التي جاءت في النص؟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7ED302-FD4B-C8BD-3A36-6E545FD7EC52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BDD52F-6006-2E18-1AE1-87CCF2429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72834C-3C2B-EB8E-5364-F71A2C96941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0F0D3DEA-17A6-55E9-8249-47DDA822356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A293442B-7E85-979D-BD83-2CA517FFE79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764C328E-B42F-962C-24B0-8B0784998BC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89A2570-BCAE-D371-00EC-52D8DF1075E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6685A875-4BA4-A943-E831-04AE274557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30CFC52D-9B8C-6D2E-2E2E-C25E8547831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DFD9FA50-0552-141F-AB29-EB581B0305B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CBD65D1-900E-8CD2-6B08-F362B574D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D0C39D7-422D-F01C-DC93-61BC8A2FDD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269E3C-622C-9A0E-21CE-FE0767F556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113" y="1645332"/>
            <a:ext cx="6160516" cy="7187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3756BE-2371-152C-A5D3-71DD0659F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1172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32BA2-C739-3FE4-0131-CF1A8AC1D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BADF2-13C9-7481-900C-948B72B38F4F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8EFF06-B381-BD94-3E6F-DE09BB17448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1393D8-9D60-A33C-22C7-6537E5AF7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CD860C-A0CC-7E5E-A7CF-8AF86396113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F23E7FE-ED93-9564-D21F-43DC48DEB50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179936A-96D0-590C-D99A-6D4F7C3DDF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B14CC83-BDFD-D4E5-0583-8CCE77B7382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FE6A191-8D6A-9A72-DD93-7870DE18176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5C6C94CD-61CC-908D-2A57-A790EDCD81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5A91C34-3A97-E948-97ED-6C5C26952E4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F3BB3E1D-9F21-6764-EEA1-F388CEA8A39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68238F3-CAAD-8C8F-FF49-6D7AE6829D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D24B1B9-09D9-939C-6F03-9B9EFD655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C5140510-DF55-E56A-2DE6-7ED1DE8420FC}"/>
              </a:ext>
            </a:extLst>
          </p:cNvPr>
          <p:cNvSpPr/>
          <p:nvPr/>
        </p:nvSpPr>
        <p:spPr>
          <a:xfrm>
            <a:off x="590371" y="2680128"/>
            <a:ext cx="8233878" cy="3284312"/>
          </a:xfrm>
          <a:custGeom>
            <a:avLst/>
            <a:gdLst>
              <a:gd name="csX0" fmla="*/ 0 w 8233878"/>
              <a:gd name="csY0" fmla="*/ 547396 h 3284312"/>
              <a:gd name="csX1" fmla="*/ 547396 w 8233878"/>
              <a:gd name="csY1" fmla="*/ 0 h 3284312"/>
              <a:gd name="csX2" fmla="*/ 7686482 w 8233878"/>
              <a:gd name="csY2" fmla="*/ 0 h 3284312"/>
              <a:gd name="csX3" fmla="*/ 8233878 w 8233878"/>
              <a:gd name="csY3" fmla="*/ 547396 h 3284312"/>
              <a:gd name="csX4" fmla="*/ 8233878 w 8233878"/>
              <a:gd name="csY4" fmla="*/ 2736916 h 3284312"/>
              <a:gd name="csX5" fmla="*/ 7686482 w 8233878"/>
              <a:gd name="csY5" fmla="*/ 3284312 h 3284312"/>
              <a:gd name="csX6" fmla="*/ 547396 w 8233878"/>
              <a:gd name="csY6" fmla="*/ 3284312 h 3284312"/>
              <a:gd name="csX7" fmla="*/ 0 w 8233878"/>
              <a:gd name="csY7" fmla="*/ 2736916 h 3284312"/>
              <a:gd name="csX8" fmla="*/ 0 w 8233878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233878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3826983" y="132882"/>
                  <a:pt x="6668834" y="-84951"/>
                  <a:pt x="7686482" y="0"/>
                </a:cubicBezTo>
                <a:cubicBezTo>
                  <a:pt x="7962489" y="25694"/>
                  <a:pt x="8225032" y="293972"/>
                  <a:pt x="8233878" y="547396"/>
                </a:cubicBezTo>
                <a:cubicBezTo>
                  <a:pt x="8254065" y="998398"/>
                  <a:pt x="8386358" y="2160097"/>
                  <a:pt x="8233878" y="2736916"/>
                </a:cubicBezTo>
                <a:cubicBezTo>
                  <a:pt x="8271469" y="3043693"/>
                  <a:pt x="8009650" y="3241403"/>
                  <a:pt x="7686482" y="3284312"/>
                </a:cubicBezTo>
                <a:cubicBezTo>
                  <a:pt x="5731814" y="3371951"/>
                  <a:pt x="2538438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اِرْتِفاعُ حَرارَةِ ٱلصَّيْفِ: أَصْبَحَتْ أَعْلى مِنَ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ٱلْمُعْتادِ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اِنْصِهارُ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ٱلْجَليدِيَّةِ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بَدَأَتْ تَذوبُ خاصَّةً فـي ٱلْمَناطِقِ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ٱلْبارِدَةِ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كَٱلْقُطْبَيْنِ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تَغَيُّرُ فَصْلِ ٱلشِّتاءِ: صارَ أَقْصَرَ وَأَقَلَّ بُرودَةً. 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اِرْتِفاعُ دَرَجَةِ حَرارَةِ ٱلْأَرْضِ: اَلْعُلَماءُ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ٱكْتَشَفوا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أَنَّها فـي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ٱرْتِفاعٍ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مُسْتَمِرٍّ.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اِرْتِفاعُ مُسْتَوى مِياهِ ٱلْبَحْرِ: وَذَلِكَ نَتيجَةً لِذَوَبانِ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اِزْدِيادُ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حِدَّةِ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ٱلْعَواصِفِ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وَٱلْأَعاصيرِ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فـي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ٱلسَّنَواتِ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9CFE3E-B763-C752-1DE5-49C60F4F1A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113" y="1645332"/>
            <a:ext cx="6160516" cy="7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37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A6E8-0F54-4B42-A5FF-B08CD2615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7DAFB2C-9841-CC4C-3E04-01809EC17FC1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أذكر ثلاثة آثار للتغير المناخي وردت في النص.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6E5520-7D82-C564-E59C-6B2A811056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22E276-9C29-EFA4-B989-048D091E5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C21262-1B59-815A-DBE0-F9BD3926504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3E272250-04E2-6303-4369-96BD27817F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C3EE531-5E90-973E-E4E4-2391EEF5A0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78E12665-0E76-3F00-D8F4-6CB8D6DA7C5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80A5152-9882-00B6-4C92-7E45BD7FC72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52527F9-FC1D-8FD0-F2E5-12161355B4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ACB1FA9B-B114-B43D-D7A9-E171C777030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17758F3-5A6C-F554-5C8F-7F74273817B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B7CBD00-8E01-D1E0-3518-4D720DC989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DF49579-4518-3167-EBB7-6B2E184964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CF479B-81CA-ACA2-4D33-6F68BA2362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806" y="1584000"/>
            <a:ext cx="6894977" cy="7243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76625E-4332-3DC5-AF12-24B5A0F561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2908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F056-C738-8649-932C-B51D548C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7FBEFB1-84A8-151C-21C9-22C719AD5EE2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068BBB-0064-C02D-2FE7-120EE4F7323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BB86D1-3D8A-2090-0BB0-E55E409B4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09A22F-6214-0DD1-A85C-A017381D82D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46A4D39E-7716-D635-0858-E97F1E2AC55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001A868-5F4D-F4EF-41E2-EBF476325B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532E4C6-9B54-03F1-19A4-4B0CB9B3BF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8FF34B32-FBED-2465-4241-9EFDF542D96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0DD917EC-F6FD-85DE-6EC3-7E53F86B06D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4CCD81C7-FD80-DDE1-F561-510BCD30F1B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1FC5A603-9F73-CDC6-9E27-42989F0E6F1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DFA014C-004F-C415-E0F1-81D038B0D6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D533E518-D082-254A-8FCB-D46412A1B7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8CAD785E-083E-E6BE-F4B1-2A9F2F087C91}"/>
              </a:ext>
            </a:extLst>
          </p:cNvPr>
          <p:cNvSpPr/>
          <p:nvPr/>
        </p:nvSpPr>
        <p:spPr>
          <a:xfrm>
            <a:off x="111512" y="2308302"/>
            <a:ext cx="8712737" cy="3284312"/>
          </a:xfrm>
          <a:custGeom>
            <a:avLst/>
            <a:gdLst>
              <a:gd name="csX0" fmla="*/ 0 w 8712737"/>
              <a:gd name="csY0" fmla="*/ 547396 h 3284312"/>
              <a:gd name="csX1" fmla="*/ 547396 w 8712737"/>
              <a:gd name="csY1" fmla="*/ 0 h 3284312"/>
              <a:gd name="csX2" fmla="*/ 8165341 w 8712737"/>
              <a:gd name="csY2" fmla="*/ 0 h 3284312"/>
              <a:gd name="csX3" fmla="*/ 8712737 w 8712737"/>
              <a:gd name="csY3" fmla="*/ 547396 h 3284312"/>
              <a:gd name="csX4" fmla="*/ 8712737 w 8712737"/>
              <a:gd name="csY4" fmla="*/ 2736916 h 3284312"/>
              <a:gd name="csX5" fmla="*/ 8165341 w 8712737"/>
              <a:gd name="csY5" fmla="*/ 3284312 h 3284312"/>
              <a:gd name="csX6" fmla="*/ 547396 w 8712737"/>
              <a:gd name="csY6" fmla="*/ 3284312 h 3284312"/>
              <a:gd name="csX7" fmla="*/ 0 w 8712737"/>
              <a:gd name="csY7" fmla="*/ 2736916 h 3284312"/>
              <a:gd name="csX8" fmla="*/ 0 w 8712737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712737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1901073" y="132882"/>
                  <a:pt x="5681962" y="-84951"/>
                  <a:pt x="8165341" y="0"/>
                </a:cubicBezTo>
                <a:cubicBezTo>
                  <a:pt x="8441348" y="25694"/>
                  <a:pt x="8703891" y="293972"/>
                  <a:pt x="8712737" y="547396"/>
                </a:cubicBezTo>
                <a:cubicBezTo>
                  <a:pt x="8732924" y="998398"/>
                  <a:pt x="8865217" y="2160097"/>
                  <a:pt x="8712737" y="2736916"/>
                </a:cubicBezTo>
                <a:cubicBezTo>
                  <a:pt x="8750328" y="3043693"/>
                  <a:pt x="8488509" y="3241403"/>
                  <a:pt x="8165341" y="3284312"/>
                </a:cubicBezTo>
                <a:cubicBezTo>
                  <a:pt x="6395173" y="3371951"/>
                  <a:pt x="3233352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اِرْتِفاعُ حَرارَةِ ٱلصَّيْفِ لِتُصْبِحَ أَعْلى مِنَ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ٱلْمُعْتادِ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وَتَغَيُّرُ فَصْلِ ٱلشِّتاءِ لِيُصْبِحَ أَقْصَرَ.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اِنْصِهارُ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ٱلْجَليدِيَّةِ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خاصَّةً فـي ٱلْمَناطِقِ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ٱلْبارِدَةِ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كَٱلْقُطْبَيْنِ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اِرْتِفاعُ مُسْتَوى مِياهِ ٱلْبَحْرِ.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24BC24-16B4-AAD1-A7A7-CBB088B121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806" y="1584000"/>
            <a:ext cx="6894977" cy="72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95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91B10-4CBD-F1E1-5BD2-56C9CE2C2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7B5D703-C71B-2514-7B26-540A1E456EFF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ما الأنشطة البشرية الضارة بالبيئة حسب النص؟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063CC8-E961-BBC6-98C4-7F1660394763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A24439-2590-8270-64CB-CBBBC19E9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E38AA6-FE37-2BD9-7D08-F9A777FA452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32DC96CB-9388-B7E1-92EC-D90741598A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EC11816-28F5-29CF-04A5-D1A5A88079B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69B1526-F9BE-BEBF-5304-C45DFB50A7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B418877C-C234-2136-14FC-23D43B2B6BD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E7439994-1A32-302D-56CB-449826F8DA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DB3C58AC-A092-CE32-CAEF-2BFC1BAB201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71603D02-9F73-93E3-EF23-06D75CDE92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18CDC2D-7A0F-6650-F86B-CB0B12F1F3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9B7D117-1AE1-E0FF-E84E-18B10BCB35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18D2F-B53E-003C-769C-117D3C02D0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87" y="1510672"/>
            <a:ext cx="6952676" cy="74187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9BFEE8-4931-36B8-E6D9-ABC4ED2FBB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4236" y="2781950"/>
            <a:ext cx="5347148" cy="37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2589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FD62C-D130-9066-F3C2-F008F8BC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CA9C0A0-89D3-097B-46F7-1D9A38FB218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من يتقاسم معنا إجابته؟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8205E8-C5B8-112E-327F-A46F77E160E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22EE6C-0FC3-222D-50F0-9FDC6EBB9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84BEF7-3CE6-6F38-8BC1-146897F61A9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C2BE43C-0457-B2CB-2E23-B044AFB74F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BBC511F-4C9E-3963-A699-445C2034BFE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31A94F13-67E0-B0D2-CA85-27337EA846E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47EFDC5C-C93E-83D0-6985-89B26910CE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DA092ADD-9913-91B1-AE2E-CF5105FE8B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C1A97F15-09A8-BC82-A367-ECB31CFC4A7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C8735DC4-1380-501D-1461-19BC8EA4661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F2D768B-EA9E-F016-6A50-C0D993BC56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7BA360AC-CE42-89A8-4A83-8D21E6FFE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0B221469-05AF-2A50-8E96-06E55EAF1504}"/>
              </a:ext>
            </a:extLst>
          </p:cNvPr>
          <p:cNvSpPr/>
          <p:nvPr/>
        </p:nvSpPr>
        <p:spPr>
          <a:xfrm>
            <a:off x="475951" y="2577966"/>
            <a:ext cx="7766378" cy="3284312"/>
          </a:xfrm>
          <a:custGeom>
            <a:avLst/>
            <a:gdLst>
              <a:gd name="csX0" fmla="*/ 0 w 7766378"/>
              <a:gd name="csY0" fmla="*/ 547396 h 3284312"/>
              <a:gd name="csX1" fmla="*/ 547396 w 7766378"/>
              <a:gd name="csY1" fmla="*/ 0 h 3284312"/>
              <a:gd name="csX2" fmla="*/ 7218982 w 7766378"/>
              <a:gd name="csY2" fmla="*/ 0 h 3284312"/>
              <a:gd name="csX3" fmla="*/ 7766378 w 7766378"/>
              <a:gd name="csY3" fmla="*/ 547396 h 3284312"/>
              <a:gd name="csX4" fmla="*/ 7766378 w 7766378"/>
              <a:gd name="csY4" fmla="*/ 2736916 h 3284312"/>
              <a:gd name="csX5" fmla="*/ 7218982 w 7766378"/>
              <a:gd name="csY5" fmla="*/ 3284312 h 3284312"/>
              <a:gd name="csX6" fmla="*/ 547396 w 7766378"/>
              <a:gd name="csY6" fmla="*/ 3284312 h 3284312"/>
              <a:gd name="csX7" fmla="*/ 0 w 7766378"/>
              <a:gd name="csY7" fmla="*/ 2736916 h 3284312"/>
              <a:gd name="csX8" fmla="*/ 0 w 7766378"/>
              <a:gd name="csY8" fmla="*/ 547396 h 3284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66378" h="3284312" extrusionOk="0">
                <a:moveTo>
                  <a:pt x="0" y="547396"/>
                </a:moveTo>
                <a:cubicBezTo>
                  <a:pt x="-8452" y="239864"/>
                  <a:pt x="209414" y="13385"/>
                  <a:pt x="547396" y="0"/>
                </a:cubicBezTo>
                <a:cubicBezTo>
                  <a:pt x="2121297" y="132882"/>
                  <a:pt x="5052887" y="-84951"/>
                  <a:pt x="7218982" y="0"/>
                </a:cubicBezTo>
                <a:cubicBezTo>
                  <a:pt x="7494989" y="25694"/>
                  <a:pt x="7757532" y="293972"/>
                  <a:pt x="7766378" y="547396"/>
                </a:cubicBezTo>
                <a:cubicBezTo>
                  <a:pt x="7786565" y="998398"/>
                  <a:pt x="7918858" y="2160097"/>
                  <a:pt x="7766378" y="2736916"/>
                </a:cubicBezTo>
                <a:cubicBezTo>
                  <a:pt x="7803969" y="3043693"/>
                  <a:pt x="7542150" y="3241403"/>
                  <a:pt x="7218982" y="3284312"/>
                </a:cubicBezTo>
                <a:cubicBezTo>
                  <a:pt x="6307729" y="3371951"/>
                  <a:pt x="1903115" y="3211633"/>
                  <a:pt x="547396" y="3284312"/>
                </a:cubicBezTo>
                <a:cubicBezTo>
                  <a:pt x="240339" y="3239115"/>
                  <a:pt x="-14964" y="3060029"/>
                  <a:pt x="0" y="2736916"/>
                </a:cubicBezTo>
                <a:cubicBezTo>
                  <a:pt x="-38581" y="2460211"/>
                  <a:pt x="63341" y="1539214"/>
                  <a:pt x="0" y="547396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حَرْقُ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ٱلْفَحْمِ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وَٱلنَّفْطِ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لِتَشْغيلِ ٱلسَّياراتِ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وَٱلْمَصانِعِ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قَطْعُ ٱلْأَشْجارِ.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00C070-20AC-2380-12BE-6FB56041D2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87" y="1510672"/>
            <a:ext cx="6952676" cy="7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153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EAD-7BAC-7144-E8B1-7BFFB9813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83EF1-6FB7-BB01-2659-27F601DA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صرف و تحويل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C703976B-0AD6-0729-D04F-D3F6974D7D17}"/>
              </a:ext>
            </a:extLst>
          </p:cNvPr>
          <p:cNvSpPr txBox="1">
            <a:spLocks/>
          </p:cNvSpPr>
          <p:nvPr/>
        </p:nvSpPr>
        <p:spPr>
          <a:xfrm>
            <a:off x="1648150" y="3783487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Clr>
                <a:srgbClr val="424D7B"/>
              </a:buClr>
              <a:buSzPct val="50000"/>
              <a:buNone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ٱلْمَفْعولِ.</a:t>
            </a:r>
            <a:endParaRPr lang="tzm-Arab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C8708B4-A08D-8013-A1CE-FACC14257C25}"/>
              </a:ext>
            </a:extLst>
          </p:cNvPr>
          <p:cNvSpPr/>
          <p:nvPr/>
        </p:nvSpPr>
        <p:spPr>
          <a:xfrm>
            <a:off x="5711232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Microsoft Uighur" panose="02000000000000000000" pitchFamily="2" charset="-78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ACC5CBC-F621-7F84-8787-63700E21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76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F2C2A-C6EC-F58A-8E54-41B8C23C5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AEA5E67-7DCA-4B4D-82E2-466C62F6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148A22-DEC3-0EBE-D85E-D307F48CE867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E41440-0624-46F7-6717-34188E5A38D7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8874A5D6-A488-9E20-366A-82AACF82E2F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21B6F15-5BC4-AA28-49CB-657FEB53A4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9608416-A13A-80E5-8C3E-BAFC0C65D7B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2AFB375-30AC-022B-7BEF-EF9534231C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50FA777-757F-9CAB-3A9A-D6CFC75CC90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203EF74-8258-B25F-AE25-C8FAD2723D6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5614F0-ABD7-132D-08CA-991252F189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56371B5-7D5C-396A-45D8-8E117504AE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19A6DB8-6DD6-C18F-92D0-DB89DF61C3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140BCAC-AE2F-E5EC-3A58-064B6E135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10">
            <a:extLst>
              <a:ext uri="{FF2B5EF4-FFF2-40B4-BE49-F238E27FC236}">
                <a16:creationId xmlns:a16="http://schemas.microsoft.com/office/drawing/2014/main" id="{0EA7EF43-47D1-9BFC-87DF-916D9B7124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017" y="2640512"/>
            <a:ext cx="2744246" cy="274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1432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EA3AE-F49B-388C-A85A-819E25AD8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4A3AE1A-D6F1-3A19-2354-A519F236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الواحكم. اكتبوا 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رقم الكلمة المناسبة للمفعول به  في الجملة التالية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686ACC-C58A-5010-689F-9AF0FF59019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C7B8C8-EFA7-E722-14E2-4E22FA85EEF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26D0950D-E83F-9A28-72AF-B2691288EF2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2F8A3B4-A926-9245-7DF4-CD5C0D2D0E0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005218A-C294-41A9-4514-2747FAD3A2A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2B8B955-5DD1-78BE-12BE-6825EFFE5FD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2296150-4D4E-3981-E758-60EAC9D21F7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B61B837-6DCB-89B9-F07A-D14CAECE6B4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113270E-79D9-9FDB-D5E2-1B7B104B74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1BB09DE5-38AE-452F-09AC-194DDD88F37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A084792-A369-078B-FA48-293C15E8B5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8748989-66C0-0C5D-BA6D-684A8AA99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08CFECA8-D2D2-9131-40F7-548BDDE4467F}"/>
              </a:ext>
            </a:extLst>
          </p:cNvPr>
          <p:cNvSpPr/>
          <p:nvPr/>
        </p:nvSpPr>
        <p:spPr>
          <a:xfrm>
            <a:off x="1127141" y="3823221"/>
            <a:ext cx="6797108" cy="1044918"/>
          </a:xfrm>
          <a:custGeom>
            <a:avLst/>
            <a:gdLst>
              <a:gd name="csX0" fmla="*/ 0 w 6797108"/>
              <a:gd name="csY0" fmla="*/ 399911 h 1044918"/>
              <a:gd name="csX1" fmla="*/ 399911 w 6797108"/>
              <a:gd name="csY1" fmla="*/ 0 h 1044918"/>
              <a:gd name="csX2" fmla="*/ 6397197 w 6797108"/>
              <a:gd name="csY2" fmla="*/ 0 h 1044918"/>
              <a:gd name="csX3" fmla="*/ 6797108 w 6797108"/>
              <a:gd name="csY3" fmla="*/ 399911 h 1044918"/>
              <a:gd name="csX4" fmla="*/ 6797108 w 6797108"/>
              <a:gd name="csY4" fmla="*/ 645007 h 1044918"/>
              <a:gd name="csX5" fmla="*/ 6397197 w 6797108"/>
              <a:gd name="csY5" fmla="*/ 1044918 h 1044918"/>
              <a:gd name="csX6" fmla="*/ 399911 w 6797108"/>
              <a:gd name="csY6" fmla="*/ 1044918 h 1044918"/>
              <a:gd name="csX7" fmla="*/ 0 w 6797108"/>
              <a:gd name="csY7" fmla="*/ 645007 h 1044918"/>
              <a:gd name="csX8" fmla="*/ 0 w 67971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7971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678137" y="132882"/>
                  <a:pt x="4108953" y="-84951"/>
                  <a:pt x="6397197" y="0"/>
                </a:cubicBezTo>
                <a:cubicBezTo>
                  <a:pt x="6608438" y="9399"/>
                  <a:pt x="6790284" y="216763"/>
                  <a:pt x="6797108" y="399911"/>
                </a:cubicBezTo>
                <a:cubicBezTo>
                  <a:pt x="6805735" y="516487"/>
                  <a:pt x="6800796" y="553105"/>
                  <a:pt x="6797108" y="645007"/>
                </a:cubicBezTo>
                <a:cubicBezTo>
                  <a:pt x="6816919" y="868222"/>
                  <a:pt x="6619463" y="1042035"/>
                  <a:pt x="6397197" y="1044918"/>
                </a:cubicBezTo>
                <a:cubicBezTo>
                  <a:pt x="4867313" y="1132557"/>
                  <a:pt x="133885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نَظَّفَ ٱلصِّغارُ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ٱلْمَكانَ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ٱلْأَوْساخِ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49B4BCC-C816-FCFD-78B0-9371E37D3170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0EC0EAFD-F6A4-7D2B-9E96-4424A1DC48FA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مُنَظَّفٌ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7981143E-5FF6-933C-A39F-7868EF8BD7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A76AD5A-9335-4DB1-32EC-94F531D0BEFD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16883582-E640-FEA2-5274-92589268831E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مُتَّسَعٌ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95334DE3-7F31-B32B-A542-9226E4C9CD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7530432-3479-B9CB-109E-D5449D651D6C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550CA4E9-92BF-62AA-8886-8D56357E24B0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نَظيفٌ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2FCD1E90-0EEF-A1B2-5C17-7D9435C8F3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390796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6EDB-E78E-53EB-2235-DF38F22CD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CE323B6-F57E-586C-BCFE-9C955C4D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المكان مُنَظَّفٌ.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AF5D5A-8AE0-55E2-DDD2-8B7640F6E6BF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14F6F0-63D5-C7E3-5F89-8CB2314F7750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D15D9785-F395-D3EB-803C-88F46DC6710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B6641DE-0D8E-134F-B410-94E5F5C05C9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4541B07-52A1-ED25-D172-93CE9A5C2E8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713B80BA-5239-651C-3534-B9D8FC4A976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A047AE4-1C09-2074-4C64-76DB912388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C3A17210-5C61-0091-61AB-09936EDE63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E4CA706-8179-0A8E-5651-8B3A6EE032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5075492D-05F8-906E-607D-A841BDA7B06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5A2129AC-8D70-F8B2-05EA-B7C5438FF7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B6781B65-AA8D-6994-32CE-9A311A791E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7EEB9A3A-5D22-2B82-FD0E-F8CA8835D63C}"/>
              </a:ext>
            </a:extLst>
          </p:cNvPr>
          <p:cNvSpPr/>
          <p:nvPr/>
        </p:nvSpPr>
        <p:spPr>
          <a:xfrm>
            <a:off x="1127141" y="3823221"/>
            <a:ext cx="6797108" cy="1044918"/>
          </a:xfrm>
          <a:custGeom>
            <a:avLst/>
            <a:gdLst>
              <a:gd name="csX0" fmla="*/ 0 w 6797108"/>
              <a:gd name="csY0" fmla="*/ 399911 h 1044918"/>
              <a:gd name="csX1" fmla="*/ 399911 w 6797108"/>
              <a:gd name="csY1" fmla="*/ 0 h 1044918"/>
              <a:gd name="csX2" fmla="*/ 6397197 w 6797108"/>
              <a:gd name="csY2" fmla="*/ 0 h 1044918"/>
              <a:gd name="csX3" fmla="*/ 6797108 w 6797108"/>
              <a:gd name="csY3" fmla="*/ 399911 h 1044918"/>
              <a:gd name="csX4" fmla="*/ 6797108 w 6797108"/>
              <a:gd name="csY4" fmla="*/ 645007 h 1044918"/>
              <a:gd name="csX5" fmla="*/ 6397197 w 6797108"/>
              <a:gd name="csY5" fmla="*/ 1044918 h 1044918"/>
              <a:gd name="csX6" fmla="*/ 399911 w 6797108"/>
              <a:gd name="csY6" fmla="*/ 1044918 h 1044918"/>
              <a:gd name="csX7" fmla="*/ 0 w 6797108"/>
              <a:gd name="csY7" fmla="*/ 645007 h 1044918"/>
              <a:gd name="csX8" fmla="*/ 0 w 67971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7971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678137" y="132882"/>
                  <a:pt x="4108953" y="-84951"/>
                  <a:pt x="6397197" y="0"/>
                </a:cubicBezTo>
                <a:cubicBezTo>
                  <a:pt x="6608438" y="9399"/>
                  <a:pt x="6790284" y="216763"/>
                  <a:pt x="6797108" y="399911"/>
                </a:cubicBezTo>
                <a:cubicBezTo>
                  <a:pt x="6805735" y="516487"/>
                  <a:pt x="6800796" y="553105"/>
                  <a:pt x="6797108" y="645007"/>
                </a:cubicBezTo>
                <a:cubicBezTo>
                  <a:pt x="6816919" y="868222"/>
                  <a:pt x="6619463" y="1042035"/>
                  <a:pt x="6397197" y="1044918"/>
                </a:cubicBezTo>
                <a:cubicBezTo>
                  <a:pt x="4867313" y="1132557"/>
                  <a:pt x="133885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نَظَّفَ ٱلصِّغارُ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ٱلْمَكانَ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ٱلْأَوْساخِ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B5CAB28-9A48-5C9A-63A7-ABA25BE70DFE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10" name="Rectangle à coins arrondis 8">
              <a:extLst>
                <a:ext uri="{FF2B5EF4-FFF2-40B4-BE49-F238E27FC236}">
                  <a16:creationId xmlns:a16="http://schemas.microsoft.com/office/drawing/2014/main" id="{5AE9C406-167D-4EA7-66D9-7319F17AA36E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مُنَظَّفٌ</a:t>
              </a:r>
            </a:p>
          </p:txBody>
        </p:sp>
        <p:pic>
          <p:nvPicPr>
            <p:cNvPr id="12" name="Graphique 11" descr="Badge 1 avec un remplissage uni">
              <a:extLst>
                <a:ext uri="{FF2B5EF4-FFF2-40B4-BE49-F238E27FC236}">
                  <a16:creationId xmlns:a16="http://schemas.microsoft.com/office/drawing/2014/main" id="{B45F265C-3794-EDFE-5B94-9EA3827E55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106391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32EA-B850-56C0-C456-601C7598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E8411F5-11C1-A367-8416-29B8BA58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B1EF36-46F9-9098-CF44-6503859542FF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089593-8702-7285-E497-2182DB3F193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3C3A3232-35D5-EF30-5744-D8DC0EF74A2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22831FE-200C-463D-197C-2BEA4DA43F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230ECB25-D274-F0B7-3D34-63A3397F9AF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E1B783B-046A-23F1-55C2-11320A4C3D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872F5BA-FB5D-E577-37C4-4457A934FD8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794FD2B-65C6-6549-78F2-3D93DAC5E4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9CF3FD7-B2B5-6AA5-CB68-9281EA72F5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19FDD16D-B012-C81B-9468-E71E14C4912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6E70DCCB-DEFD-68CB-7C36-12C9035A0A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65C652F-6D1F-6E49-989B-B4FD4E6C0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9F5AFB89-F73C-48DE-81C8-61952DEB879F}"/>
              </a:ext>
            </a:extLst>
          </p:cNvPr>
          <p:cNvSpPr/>
          <p:nvPr/>
        </p:nvSpPr>
        <p:spPr>
          <a:xfrm>
            <a:off x="1349848" y="3834373"/>
            <a:ext cx="6520335" cy="1044918"/>
          </a:xfrm>
          <a:custGeom>
            <a:avLst/>
            <a:gdLst>
              <a:gd name="csX0" fmla="*/ 0 w 6520335"/>
              <a:gd name="csY0" fmla="*/ 399911 h 1044918"/>
              <a:gd name="csX1" fmla="*/ 399911 w 6520335"/>
              <a:gd name="csY1" fmla="*/ 0 h 1044918"/>
              <a:gd name="csX2" fmla="*/ 6120424 w 6520335"/>
              <a:gd name="csY2" fmla="*/ 0 h 1044918"/>
              <a:gd name="csX3" fmla="*/ 6520335 w 6520335"/>
              <a:gd name="csY3" fmla="*/ 399911 h 1044918"/>
              <a:gd name="csX4" fmla="*/ 6520335 w 6520335"/>
              <a:gd name="csY4" fmla="*/ 645007 h 1044918"/>
              <a:gd name="csX5" fmla="*/ 6120424 w 6520335"/>
              <a:gd name="csY5" fmla="*/ 1044918 h 1044918"/>
              <a:gd name="csX6" fmla="*/ 399911 w 6520335"/>
              <a:gd name="csY6" fmla="*/ 1044918 h 1044918"/>
              <a:gd name="csX7" fmla="*/ 0 w 6520335"/>
              <a:gd name="csY7" fmla="*/ 645007 h 1044918"/>
              <a:gd name="csX8" fmla="*/ 0 w 652033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2033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085246" y="132882"/>
                  <a:pt x="5211443" y="-84951"/>
                  <a:pt x="6120424" y="0"/>
                </a:cubicBezTo>
                <a:cubicBezTo>
                  <a:pt x="6331665" y="9399"/>
                  <a:pt x="6513511" y="216763"/>
                  <a:pt x="6520335" y="399911"/>
                </a:cubicBezTo>
                <a:cubicBezTo>
                  <a:pt x="6528962" y="516487"/>
                  <a:pt x="6524023" y="553105"/>
                  <a:pt x="6520335" y="645007"/>
                </a:cubicBezTo>
                <a:cubicBezTo>
                  <a:pt x="6540146" y="868222"/>
                  <a:pt x="6342690" y="1042035"/>
                  <a:pt x="6120424" y="1044918"/>
                </a:cubicBezTo>
                <a:cubicBezTo>
                  <a:pt x="3928294" y="1132557"/>
                  <a:pt x="1316358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يَحْمـي ٱلْإِنْسانُ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ٱلْبـيئَةَ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ٱلتَّلَوُّثِ.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D51ABC5-19BD-67CE-27C3-59187A19425F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7BE678F4-3ED0-4BA5-A445-54464656E14F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حامٍ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2F64B56E-D6E8-0DE8-7CB1-2C372D5AA3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3A16FCE-86C7-3DCF-D0EB-3F567269F045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9E0C610E-E7D5-ABFD-CE0D-6929D5470A5C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مَحْمِيَّةٌ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06BCAE8D-79AD-CC4F-6D40-11F487F42F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119014E-885C-63D4-4BA3-1EA7C68FA382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B3B59563-4063-D4C6-FB0B-F19D564E6335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مُلَوَّثَةٌ</a:t>
              </a: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5854F372-D306-3576-0F56-524DF9C80F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068890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FA8F5-2599-5F91-652A-A79DF4B9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5C2C3BC-A281-B2A8-2A10-1CF451B66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البيئة محمية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DFA166-16E9-A1FD-FA77-CC1632287C4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8D8EE1-F9DE-C3D4-DEE2-27D6EAAE4BE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98343A7-8727-F3F7-9022-1A1790066A8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232C7D2-271F-6B3E-70C8-CD560709C93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D9C9B21-CB10-4B83-C386-27FE1B0C5D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77264A69-5C95-5E1E-24C9-F529FFBC28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C30299D-8B1C-9459-38EE-9ACD8F375F0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BB0924E-CCF2-2E74-2325-C7D0E1FD28D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04C8E95-7599-1FF9-E2FB-6BAE7AF84A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09D2B211-CFBA-BA9A-6835-07AB0F3B01B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339B0ACB-34A1-5162-6770-214ACA08C5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D8AA8B5-1456-B4B2-C876-89E635D9A0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F100F37C-6329-504F-5163-8DE7629566FD}"/>
              </a:ext>
            </a:extLst>
          </p:cNvPr>
          <p:cNvSpPr/>
          <p:nvPr/>
        </p:nvSpPr>
        <p:spPr>
          <a:xfrm>
            <a:off x="1349848" y="3834373"/>
            <a:ext cx="6520335" cy="1044918"/>
          </a:xfrm>
          <a:custGeom>
            <a:avLst/>
            <a:gdLst>
              <a:gd name="csX0" fmla="*/ 0 w 6520335"/>
              <a:gd name="csY0" fmla="*/ 399911 h 1044918"/>
              <a:gd name="csX1" fmla="*/ 399911 w 6520335"/>
              <a:gd name="csY1" fmla="*/ 0 h 1044918"/>
              <a:gd name="csX2" fmla="*/ 6120424 w 6520335"/>
              <a:gd name="csY2" fmla="*/ 0 h 1044918"/>
              <a:gd name="csX3" fmla="*/ 6520335 w 6520335"/>
              <a:gd name="csY3" fmla="*/ 399911 h 1044918"/>
              <a:gd name="csX4" fmla="*/ 6520335 w 6520335"/>
              <a:gd name="csY4" fmla="*/ 645007 h 1044918"/>
              <a:gd name="csX5" fmla="*/ 6120424 w 6520335"/>
              <a:gd name="csY5" fmla="*/ 1044918 h 1044918"/>
              <a:gd name="csX6" fmla="*/ 399911 w 6520335"/>
              <a:gd name="csY6" fmla="*/ 1044918 h 1044918"/>
              <a:gd name="csX7" fmla="*/ 0 w 6520335"/>
              <a:gd name="csY7" fmla="*/ 645007 h 1044918"/>
              <a:gd name="csX8" fmla="*/ 0 w 652033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2033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085246" y="132882"/>
                  <a:pt x="5211443" y="-84951"/>
                  <a:pt x="6120424" y="0"/>
                </a:cubicBezTo>
                <a:cubicBezTo>
                  <a:pt x="6331665" y="9399"/>
                  <a:pt x="6513511" y="216763"/>
                  <a:pt x="6520335" y="399911"/>
                </a:cubicBezTo>
                <a:cubicBezTo>
                  <a:pt x="6528962" y="516487"/>
                  <a:pt x="6524023" y="553105"/>
                  <a:pt x="6520335" y="645007"/>
                </a:cubicBezTo>
                <a:cubicBezTo>
                  <a:pt x="6540146" y="868222"/>
                  <a:pt x="6342690" y="1042035"/>
                  <a:pt x="6120424" y="1044918"/>
                </a:cubicBezTo>
                <a:cubicBezTo>
                  <a:pt x="3928294" y="1132557"/>
                  <a:pt x="1316358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يَحْمـي ٱلْإِنْسانُ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ٱلْبـيئَةَ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ٱلتَّلَوُّثِ.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916EBCE-A0DA-FAF4-1C80-3D07B2094911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4" name="Rectangle à coins arrondis 8">
              <a:extLst>
                <a:ext uri="{FF2B5EF4-FFF2-40B4-BE49-F238E27FC236}">
                  <a16:creationId xmlns:a16="http://schemas.microsoft.com/office/drawing/2014/main" id="{B8E9C54A-DA23-7725-CFAC-37D21B9E56EA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مَحْمِيَّةٌ</a:t>
              </a:r>
            </a:p>
          </p:txBody>
        </p:sp>
        <p:pic>
          <p:nvPicPr>
            <p:cNvPr id="25" name="Graphique 24" descr="Badge avec un remplissage uni">
              <a:extLst>
                <a:ext uri="{FF2B5EF4-FFF2-40B4-BE49-F238E27FC236}">
                  <a16:creationId xmlns:a16="http://schemas.microsoft.com/office/drawing/2014/main" id="{E84F911F-F23E-9E10-073F-48973EFE76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504258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87B5-3E1F-E884-921A-91C60999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9F74201-D686-041A-3AE3-ECBCDF65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1C84A6-914A-3056-230C-FCA7A7D4781A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FA55E4-BA4F-A7EB-C896-22B535DF29D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2049C3CF-BB39-418F-8170-D54AE598C5C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062D4C7A-BEFE-4061-BF13-84C807974BD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82EBB9C6-9A68-0EA9-E888-2685CC84156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26887E1-2014-D147-88F3-97B7143146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BE053AE4-F1A2-3016-9B3C-2BC672CAA29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85D703C2-A0E8-BE75-776A-3761849EB91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A15FD9E-A174-FDE4-FFA7-7296C10EE2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3923AEA0-CBBA-D028-C524-A45181B39FC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CF01105-3B7D-FA58-A40A-6CDD45DB60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872ECFF1-7B98-48F6-318B-4D549D3FE1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37D6A8B-74B3-4B58-5F01-54ACDD1F26D5}"/>
              </a:ext>
            </a:extLst>
          </p:cNvPr>
          <p:cNvSpPr/>
          <p:nvPr/>
        </p:nvSpPr>
        <p:spPr>
          <a:xfrm>
            <a:off x="1349848" y="3834373"/>
            <a:ext cx="6520335" cy="1044918"/>
          </a:xfrm>
          <a:custGeom>
            <a:avLst/>
            <a:gdLst>
              <a:gd name="csX0" fmla="*/ 0 w 6520335"/>
              <a:gd name="csY0" fmla="*/ 399911 h 1044918"/>
              <a:gd name="csX1" fmla="*/ 399911 w 6520335"/>
              <a:gd name="csY1" fmla="*/ 0 h 1044918"/>
              <a:gd name="csX2" fmla="*/ 6120424 w 6520335"/>
              <a:gd name="csY2" fmla="*/ 0 h 1044918"/>
              <a:gd name="csX3" fmla="*/ 6520335 w 6520335"/>
              <a:gd name="csY3" fmla="*/ 399911 h 1044918"/>
              <a:gd name="csX4" fmla="*/ 6520335 w 6520335"/>
              <a:gd name="csY4" fmla="*/ 645007 h 1044918"/>
              <a:gd name="csX5" fmla="*/ 6120424 w 6520335"/>
              <a:gd name="csY5" fmla="*/ 1044918 h 1044918"/>
              <a:gd name="csX6" fmla="*/ 399911 w 6520335"/>
              <a:gd name="csY6" fmla="*/ 1044918 h 1044918"/>
              <a:gd name="csX7" fmla="*/ 0 w 6520335"/>
              <a:gd name="csY7" fmla="*/ 645007 h 1044918"/>
              <a:gd name="csX8" fmla="*/ 0 w 652033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2033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085246" y="132882"/>
                  <a:pt x="5211443" y="-84951"/>
                  <a:pt x="6120424" y="0"/>
                </a:cubicBezTo>
                <a:cubicBezTo>
                  <a:pt x="6331665" y="9399"/>
                  <a:pt x="6513511" y="216763"/>
                  <a:pt x="6520335" y="399911"/>
                </a:cubicBezTo>
                <a:cubicBezTo>
                  <a:pt x="6528962" y="516487"/>
                  <a:pt x="6524023" y="553105"/>
                  <a:pt x="6520335" y="645007"/>
                </a:cubicBezTo>
                <a:cubicBezTo>
                  <a:pt x="6540146" y="868222"/>
                  <a:pt x="6342690" y="1042035"/>
                  <a:pt x="6120424" y="1044918"/>
                </a:cubicBezTo>
                <a:cubicBezTo>
                  <a:pt x="3928294" y="1132557"/>
                  <a:pt x="1316358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يَسْقـي ٱلْفَلّاحُ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ٱلْوُرودَ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صَباحٍ.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0E87226-2B6E-E8DB-9DAB-10EDC0B6661E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FB9BDB83-BD0D-724B-5284-90E42301F1C0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مَسْقِيَّةٌ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AD69D2B7-6148-7000-6556-8B6B029619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48FA0E5-5E39-22E3-3EA1-93EA024DBC71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7E552AF2-8A60-C51A-7CD5-23A48D7FC5D8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سَقْيٌ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44738667-D1A9-A980-AC8B-6B6B4A68A4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1C4C76C-1D4A-7FC8-2EA2-00954923C632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FCFD3729-4451-3D60-2AF3-FAB1C3FE28B5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مَقْطوعٌ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1062B990-674C-00A7-C17C-69929587B2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928945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567E1-EAE9-4E8C-CEB3-281A3649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1DB0F34-D3EE-1F64-20C7-E656901B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الورود مسقية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BF1405-F360-C441-76FC-A4879452DD0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5A783C-8E6B-D226-AC5D-909793F109A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CBB8D59-92CF-94BA-960A-80968E4CBFE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F4B2D8C7-037C-0A79-E91A-860DC09C965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D61F0F94-2802-ED13-C830-D8990D2DAA5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8556C0BE-223A-79FF-B503-C699BACD75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2F3F8D0-F28F-55D8-10DB-287B37EC6F2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9077E64-A1F3-B098-5886-A55D1635126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A9D4E3A-6D51-2A53-0414-9FD148D5B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445541B-E892-C1DD-4685-95AE7981EB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2C988633-3D1C-5615-4D17-9229944F10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5C0EEE3-D997-EAC8-E380-C54B017782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10436A20-A39A-D2C4-59E2-99BE5A44B324}"/>
              </a:ext>
            </a:extLst>
          </p:cNvPr>
          <p:cNvSpPr/>
          <p:nvPr/>
        </p:nvSpPr>
        <p:spPr>
          <a:xfrm>
            <a:off x="1349848" y="3834373"/>
            <a:ext cx="6520335" cy="1044918"/>
          </a:xfrm>
          <a:custGeom>
            <a:avLst/>
            <a:gdLst>
              <a:gd name="csX0" fmla="*/ 0 w 6520335"/>
              <a:gd name="csY0" fmla="*/ 399911 h 1044918"/>
              <a:gd name="csX1" fmla="*/ 399911 w 6520335"/>
              <a:gd name="csY1" fmla="*/ 0 h 1044918"/>
              <a:gd name="csX2" fmla="*/ 6120424 w 6520335"/>
              <a:gd name="csY2" fmla="*/ 0 h 1044918"/>
              <a:gd name="csX3" fmla="*/ 6520335 w 6520335"/>
              <a:gd name="csY3" fmla="*/ 399911 h 1044918"/>
              <a:gd name="csX4" fmla="*/ 6520335 w 6520335"/>
              <a:gd name="csY4" fmla="*/ 645007 h 1044918"/>
              <a:gd name="csX5" fmla="*/ 6120424 w 6520335"/>
              <a:gd name="csY5" fmla="*/ 1044918 h 1044918"/>
              <a:gd name="csX6" fmla="*/ 399911 w 6520335"/>
              <a:gd name="csY6" fmla="*/ 1044918 h 1044918"/>
              <a:gd name="csX7" fmla="*/ 0 w 6520335"/>
              <a:gd name="csY7" fmla="*/ 645007 h 1044918"/>
              <a:gd name="csX8" fmla="*/ 0 w 652033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2033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085246" y="132882"/>
                  <a:pt x="5211443" y="-84951"/>
                  <a:pt x="6120424" y="0"/>
                </a:cubicBezTo>
                <a:cubicBezTo>
                  <a:pt x="6331665" y="9399"/>
                  <a:pt x="6513511" y="216763"/>
                  <a:pt x="6520335" y="399911"/>
                </a:cubicBezTo>
                <a:cubicBezTo>
                  <a:pt x="6528962" y="516487"/>
                  <a:pt x="6524023" y="553105"/>
                  <a:pt x="6520335" y="645007"/>
                </a:cubicBezTo>
                <a:cubicBezTo>
                  <a:pt x="6540146" y="868222"/>
                  <a:pt x="6342690" y="1042035"/>
                  <a:pt x="6120424" y="1044918"/>
                </a:cubicBezTo>
                <a:cubicBezTo>
                  <a:pt x="3928294" y="1132557"/>
                  <a:pt x="1316358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يَسْقـي ٱلْفَلّاحُ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ٱلْوُرودَ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صَباحٍ.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8EFC727-4B07-58AF-7C8E-217E231BDAA8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10" name="Rectangle à coins arrondis 8">
              <a:extLst>
                <a:ext uri="{FF2B5EF4-FFF2-40B4-BE49-F238E27FC236}">
                  <a16:creationId xmlns:a16="http://schemas.microsoft.com/office/drawing/2014/main" id="{891AF129-95A6-036C-844C-2CA06C25B1FF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مَسْقِيَّةٌ</a:t>
              </a:r>
            </a:p>
          </p:txBody>
        </p:sp>
        <p:pic>
          <p:nvPicPr>
            <p:cNvPr id="12" name="Graphique 11" descr="Badge 1 avec un remplissage uni">
              <a:extLst>
                <a:ext uri="{FF2B5EF4-FFF2-40B4-BE49-F238E27FC236}">
                  <a16:creationId xmlns:a16="http://schemas.microsoft.com/office/drawing/2014/main" id="{432DDB9E-AB27-6BE7-1247-536BC68FFB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336807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21B45-FD5B-244E-01F5-1868FABB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641C171-7A10-C941-E12C-5D65908A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62D592-7987-78BB-9A04-6C113D36BE18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016F19-560D-8678-00EC-14EBDD0AE19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B7589D3A-4745-7CA2-CF5C-7850AF2EDE3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C532E6B9-4A1A-2FEC-0049-2FF80F3899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023EA15D-571E-DE4F-FD65-72F147D1487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9973DFA-5E61-F9E0-04AE-EE38FD57CCD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69F33487-D9B4-2F2E-30A4-6A9188063E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90C94F5-1487-FDF0-3098-3ED23596EF8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942FFCE-E102-52DA-5441-D8F52D7A5C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954DEA8-7602-E3EA-F164-67C7360DFFC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D27FAEBC-0F2A-E343-57C4-CBFBE50939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A3C303E-084E-CEF2-350F-C8EEB45300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983E717D-0A1F-4EF0-2B1D-2F79333D983D}"/>
              </a:ext>
            </a:extLst>
          </p:cNvPr>
          <p:cNvSpPr/>
          <p:nvPr/>
        </p:nvSpPr>
        <p:spPr>
          <a:xfrm>
            <a:off x="1349848" y="3834373"/>
            <a:ext cx="6520335" cy="1044918"/>
          </a:xfrm>
          <a:custGeom>
            <a:avLst/>
            <a:gdLst>
              <a:gd name="csX0" fmla="*/ 0 w 6520335"/>
              <a:gd name="csY0" fmla="*/ 399911 h 1044918"/>
              <a:gd name="csX1" fmla="*/ 399911 w 6520335"/>
              <a:gd name="csY1" fmla="*/ 0 h 1044918"/>
              <a:gd name="csX2" fmla="*/ 6120424 w 6520335"/>
              <a:gd name="csY2" fmla="*/ 0 h 1044918"/>
              <a:gd name="csX3" fmla="*/ 6520335 w 6520335"/>
              <a:gd name="csY3" fmla="*/ 399911 h 1044918"/>
              <a:gd name="csX4" fmla="*/ 6520335 w 6520335"/>
              <a:gd name="csY4" fmla="*/ 645007 h 1044918"/>
              <a:gd name="csX5" fmla="*/ 6120424 w 6520335"/>
              <a:gd name="csY5" fmla="*/ 1044918 h 1044918"/>
              <a:gd name="csX6" fmla="*/ 399911 w 6520335"/>
              <a:gd name="csY6" fmla="*/ 1044918 h 1044918"/>
              <a:gd name="csX7" fmla="*/ 0 w 6520335"/>
              <a:gd name="csY7" fmla="*/ 645007 h 1044918"/>
              <a:gd name="csX8" fmla="*/ 0 w 652033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2033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085246" y="132882"/>
                  <a:pt x="5211443" y="-84951"/>
                  <a:pt x="6120424" y="0"/>
                </a:cubicBezTo>
                <a:cubicBezTo>
                  <a:pt x="6331665" y="9399"/>
                  <a:pt x="6513511" y="216763"/>
                  <a:pt x="6520335" y="399911"/>
                </a:cubicBezTo>
                <a:cubicBezTo>
                  <a:pt x="6528962" y="516487"/>
                  <a:pt x="6524023" y="553105"/>
                  <a:pt x="6520335" y="645007"/>
                </a:cubicBezTo>
                <a:cubicBezTo>
                  <a:pt x="6540146" y="868222"/>
                  <a:pt x="6342690" y="1042035"/>
                  <a:pt x="6120424" y="1044918"/>
                </a:cubicBezTo>
                <a:cubicBezTo>
                  <a:pt x="3928294" y="1132557"/>
                  <a:pt x="1316358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 ٱلْوَلَدُ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ٱلْبـابَ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لِلضَّيْفِ.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BDF5D00-FFFA-E1FB-11E6-6F24D18868C5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8F87A6BA-9266-158C-D8A4-37C1DF32B31B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فَتْحٌ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CC896505-0EE8-71A3-EF38-44AD5FEF9D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E5E57F-B58F-0B67-401C-49F5694FD20C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881AD4DB-92D7-E894-97B8-8FCAA18CB2E3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فاتِحٌ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696AF120-3706-F8F2-73E9-66D7A3B836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964753F-15A6-27FB-8BC9-7C90648DA3B7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71F18E5E-8CD5-4F60-92F7-2F1D2146890E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مَفْتوحٌ</a:t>
              </a: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990BD0B3-747E-4110-E6C4-93FFDF6A88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563867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27F93-631A-EA0F-9565-1AE65A97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8DBEDB1-6E35-BF1D-5ECD-57C75BDD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الباب مفتوح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1FD348-859A-6E23-9F87-BCE0FE34095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0533CD-2123-5DCF-B73D-28375DEC0A74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A45A651-EFFD-75CA-C397-1A461E1CF94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662E0BAA-574A-22DD-7556-DF8DCE8429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1849D64-93E8-2F5C-4839-EFEB1DD5771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74FBFAC1-D53D-B08B-B758-8F154064E2F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ACCDC96-2A9F-2BAA-8DF0-8F81784DA16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CDCFA16-A8D5-0023-2983-B402246D70A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E8E61F-08D8-21F1-31CA-0066EB65B2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3151DE34-7927-603C-20E9-98B224B857D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A25FA87B-99B5-0393-B86E-8EEC595EF2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03B59E2-5AF3-6D48-BD30-8F58F912A2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B17444CC-2C8C-BC9E-BE2F-C3AB2876A6C4}"/>
              </a:ext>
            </a:extLst>
          </p:cNvPr>
          <p:cNvSpPr/>
          <p:nvPr/>
        </p:nvSpPr>
        <p:spPr>
          <a:xfrm>
            <a:off x="1349848" y="3834373"/>
            <a:ext cx="6520335" cy="1044918"/>
          </a:xfrm>
          <a:custGeom>
            <a:avLst/>
            <a:gdLst>
              <a:gd name="csX0" fmla="*/ 0 w 6520335"/>
              <a:gd name="csY0" fmla="*/ 399911 h 1044918"/>
              <a:gd name="csX1" fmla="*/ 399911 w 6520335"/>
              <a:gd name="csY1" fmla="*/ 0 h 1044918"/>
              <a:gd name="csX2" fmla="*/ 6120424 w 6520335"/>
              <a:gd name="csY2" fmla="*/ 0 h 1044918"/>
              <a:gd name="csX3" fmla="*/ 6520335 w 6520335"/>
              <a:gd name="csY3" fmla="*/ 399911 h 1044918"/>
              <a:gd name="csX4" fmla="*/ 6520335 w 6520335"/>
              <a:gd name="csY4" fmla="*/ 645007 h 1044918"/>
              <a:gd name="csX5" fmla="*/ 6120424 w 6520335"/>
              <a:gd name="csY5" fmla="*/ 1044918 h 1044918"/>
              <a:gd name="csX6" fmla="*/ 399911 w 6520335"/>
              <a:gd name="csY6" fmla="*/ 1044918 h 1044918"/>
              <a:gd name="csX7" fmla="*/ 0 w 6520335"/>
              <a:gd name="csY7" fmla="*/ 645007 h 1044918"/>
              <a:gd name="csX8" fmla="*/ 0 w 652033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2033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085246" y="132882"/>
                  <a:pt x="5211443" y="-84951"/>
                  <a:pt x="6120424" y="0"/>
                </a:cubicBezTo>
                <a:cubicBezTo>
                  <a:pt x="6331665" y="9399"/>
                  <a:pt x="6513511" y="216763"/>
                  <a:pt x="6520335" y="399911"/>
                </a:cubicBezTo>
                <a:cubicBezTo>
                  <a:pt x="6528962" y="516487"/>
                  <a:pt x="6524023" y="553105"/>
                  <a:pt x="6520335" y="645007"/>
                </a:cubicBezTo>
                <a:cubicBezTo>
                  <a:pt x="6540146" y="868222"/>
                  <a:pt x="6342690" y="1042035"/>
                  <a:pt x="6120424" y="1044918"/>
                </a:cubicBezTo>
                <a:cubicBezTo>
                  <a:pt x="3928294" y="1132557"/>
                  <a:pt x="1316358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 ٱلْوَلَدُ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ٱلْبـابَ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لِلضَّيْفِ.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ACE34A-E72A-FD21-EDDE-322974968B91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FB5BEEF7-2FB9-D4D6-F81E-93D428AF085F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مَفْتوحٌ</a:t>
              </a:r>
            </a:p>
          </p:txBody>
        </p:sp>
        <p:pic>
          <p:nvPicPr>
            <p:cNvPr id="28" name="Graphique 27" descr="Badge 3 avec un remplissage uni">
              <a:extLst>
                <a:ext uri="{FF2B5EF4-FFF2-40B4-BE49-F238E27FC236}">
                  <a16:creationId xmlns:a16="http://schemas.microsoft.com/office/drawing/2014/main" id="{9A6D73A3-14E2-5090-D582-C2B64F99E2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332011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EB648-858D-D44A-A8F0-8BA7E36C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نميز و نصوغ اسم المفعول. تابعوا معي.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BD64C1-C371-3AEC-1269-A968D1EB4AB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C2390D-07FC-41B6-B6B3-2ABEE43AF8F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EB32702-F1BD-1139-5895-E8FFB8CC65F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BD7822F8-E70E-35F7-98E0-F675FEA9F6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92262F8-919C-E15D-DB9D-CBC85D5450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524B5F5-2FA1-62BD-05E6-9A44FA032F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2444ED5-398F-1F90-A40B-002EF518351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2B4B6AF-B264-E354-4E45-A5B77EF8BB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3808CAA-212F-401D-1003-AAA60D5B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8B37BEAB-1A5D-B89B-18D5-2227804B30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DBA4666F-6B18-46F3-FDD9-D84B4E3BA4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5127C098-96A4-457A-D619-4D1EBE043F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B8C74893-264A-7BF2-F0AD-2D46475E3575}"/>
              </a:ext>
            </a:extLst>
          </p:cNvPr>
          <p:cNvSpPr/>
          <p:nvPr/>
        </p:nvSpPr>
        <p:spPr>
          <a:xfrm>
            <a:off x="2267240" y="3429000"/>
            <a:ext cx="4461869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ٱلْمَفْعولِ.</a:t>
            </a:r>
          </a:p>
        </p:txBody>
      </p:sp>
    </p:spTree>
    <p:extLst>
      <p:ext uri="{BB962C8B-B14F-4D97-AF65-F5344CB8AC3E}">
        <p14:creationId xmlns:p14="http://schemas.microsoft.com/office/powerpoint/2010/main" val="351512105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E14B-5E13-85BA-BBA1-7B37E833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4A468A-1525-9D5E-583F-6284D338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الجملة التالية سأحدد  الفعل الذي وقع على المفعول به: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672904-1908-A332-C557-1CF2B4EF105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5B996E-8E7C-9EBA-A87D-61A2C4043ED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58E8665-9891-2AE6-79AB-8F16B195565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6CFB295-5BE9-8CA3-71BD-C9177A99B9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485F5A0-EC19-4961-36AD-DF0428A01ED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F42A19E-CD9B-AE59-64C0-E0605186B5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1B5C0A0-FFCD-B235-A7E5-166F735E7A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C7E97B5-E0A3-0A66-2E85-DEC27BDACA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6E7DED-AAE1-CB99-F22A-91795C3324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CF87138-2CE1-3B15-B52B-B37FDB2220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8AD7D15-C512-618E-5B59-FD2A5061FF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FC6B68-4CCC-77D5-1921-B4D481E05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EACA6D9-F30B-6C76-B19B-FCCD468E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F57764E7-7DDE-7610-D648-2D8B682C8B09}"/>
              </a:ext>
            </a:extLst>
          </p:cNvPr>
          <p:cNvSpPr/>
          <p:nvPr/>
        </p:nvSpPr>
        <p:spPr>
          <a:xfrm>
            <a:off x="1999722" y="2532433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يَسْقـي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ٱلْفَلّاحُ ٱلْحَقْلَ بِٱلْمـاءِ.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EEF91A58-9C0E-9727-1E13-6B44CD306C09}"/>
              </a:ext>
            </a:extLst>
          </p:cNvPr>
          <p:cNvSpPr/>
          <p:nvPr/>
        </p:nvSpPr>
        <p:spPr>
          <a:xfrm>
            <a:off x="6494560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D02AE4EA-572B-E93B-FF29-312882DA42E4}"/>
              </a:ext>
            </a:extLst>
          </p:cNvPr>
          <p:cNvSpPr/>
          <p:nvPr/>
        </p:nvSpPr>
        <p:spPr>
          <a:xfrm>
            <a:off x="5600222" y="4319686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يَسْقـي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7925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B29B2-C0EE-537F-0760-E8E6A550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5E6251C-7592-6DDE-5FF2-BB578265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يمكن أن أقول عن الحقل " مَسْقِيُّ"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62AA8C-0E21-0162-B947-4061A52FD73C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009377-25EF-23C7-886B-3BD5830E17DD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2578A12-5EFE-5EC9-DA47-710A35B03B3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F882DD1-4B5A-CB92-DEAA-CCD1CB3219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5078999-05BB-721C-98A9-2B50598C486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FF5A038-6E2F-089A-0961-1DAE34F905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3DCF2DE-0C24-F7D6-493D-46DCFAC90EB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53C5F0C-A87F-9E96-81F7-5C5E7A3C95D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2F0EFF4-9F6F-1247-BF4E-C4EE465D5C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4CEF641C-4701-966B-2563-CF44BDA994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37851EC3-FB2F-AA8B-CA54-B18BF3BFB5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B007BE-7E55-44F6-0DBF-449C54D92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23AAC42-661F-0A3E-2425-7A30D1C1A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4E70DE11-9503-5F1A-ADC7-3E57B3F9607E}"/>
              </a:ext>
            </a:extLst>
          </p:cNvPr>
          <p:cNvSpPr/>
          <p:nvPr/>
        </p:nvSpPr>
        <p:spPr>
          <a:xfrm>
            <a:off x="4099013" y="392729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9E4D76CF-3B0B-705F-272E-98F86375E3A8}"/>
              </a:ext>
            </a:extLst>
          </p:cNvPr>
          <p:cNvSpPr/>
          <p:nvPr/>
        </p:nvSpPr>
        <p:spPr>
          <a:xfrm>
            <a:off x="3147908" y="4354007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مَسْقِيٌّ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E696CFAC-D31E-4F20-AF38-92DB40051BAC}"/>
              </a:ext>
            </a:extLst>
          </p:cNvPr>
          <p:cNvSpPr/>
          <p:nvPr/>
        </p:nvSpPr>
        <p:spPr>
          <a:xfrm>
            <a:off x="1999722" y="2532433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يَسْقـي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ٱلْفَلّاحُ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ٱلْحَقْلَ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بِٱلْمـاءِ.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BBA84D13-5F84-9AC1-1A88-BF1484133CC8}"/>
              </a:ext>
            </a:extLst>
          </p:cNvPr>
          <p:cNvSpPr/>
          <p:nvPr/>
        </p:nvSpPr>
        <p:spPr>
          <a:xfrm>
            <a:off x="6494560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BB049093-DF50-91CE-C243-BEB0D8A5237A}"/>
              </a:ext>
            </a:extLst>
          </p:cNvPr>
          <p:cNvSpPr/>
          <p:nvPr/>
        </p:nvSpPr>
        <p:spPr>
          <a:xfrm>
            <a:off x="5600222" y="4319686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يَسْقـي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8414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111F3-864F-D1F3-17E5-06F42F90D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4793596-CBF8-7B0F-C61E-E03A0FC16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مسقي تدل على من وقع عليه الفعل, نسميها اسم مفعول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60A668-8370-E587-8015-C954430760F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5BD97D-03F3-56DD-F3DC-FA2931D1C394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A91F218-66AB-593B-14A2-47E4282DA9D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CA12E900-83E8-FC13-E6DE-8E98CD0D4A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BE644E2-8124-8B35-6090-7D9D44437FF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66BB4A7-31C1-5709-CFF9-C13E02260E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6BCB3C0-7B2A-A26E-F0DC-D593D791533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035884C-E331-F176-1213-658BC8D1D1C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FB3D54A-5F37-C185-DB04-F04DF28B4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F0BDD96-C156-4FC7-FE02-45361723466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1AF3801-9139-D8F5-540F-0F6D0B7AC1A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E48C840-2711-DE86-B3A3-37D7B2EC9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F53CE2F-49A5-1774-15A0-5EC38A8BC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BBE15C50-FEBC-A125-755B-1ACC232B1920}"/>
              </a:ext>
            </a:extLst>
          </p:cNvPr>
          <p:cNvSpPr/>
          <p:nvPr/>
        </p:nvSpPr>
        <p:spPr>
          <a:xfrm>
            <a:off x="5348494" y="5411309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مَسْقِيٌّ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6CED3F4-F8C9-7081-B4B5-44987B17BB62}"/>
              </a:ext>
            </a:extLst>
          </p:cNvPr>
          <p:cNvSpPr/>
          <p:nvPr/>
        </p:nvSpPr>
        <p:spPr>
          <a:xfrm>
            <a:off x="4534140" y="5853501"/>
            <a:ext cx="1155717" cy="332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3AE35B7D-2AB7-4C29-99F5-F8E6D9D1740E}"/>
              </a:ext>
            </a:extLst>
          </p:cNvPr>
          <p:cNvSpPr/>
          <p:nvPr/>
        </p:nvSpPr>
        <p:spPr>
          <a:xfrm>
            <a:off x="2020160" y="5383758"/>
            <a:ext cx="2660520" cy="1044918"/>
          </a:xfrm>
          <a:custGeom>
            <a:avLst/>
            <a:gdLst>
              <a:gd name="csX0" fmla="*/ 0 w 2660520"/>
              <a:gd name="csY0" fmla="*/ 399911 h 1044918"/>
              <a:gd name="csX1" fmla="*/ 399911 w 2660520"/>
              <a:gd name="csY1" fmla="*/ 0 h 1044918"/>
              <a:gd name="csX2" fmla="*/ 2260609 w 2660520"/>
              <a:gd name="csY2" fmla="*/ 0 h 1044918"/>
              <a:gd name="csX3" fmla="*/ 2660520 w 2660520"/>
              <a:gd name="csY3" fmla="*/ 399911 h 1044918"/>
              <a:gd name="csX4" fmla="*/ 2660520 w 2660520"/>
              <a:gd name="csY4" fmla="*/ 645007 h 1044918"/>
              <a:gd name="csX5" fmla="*/ 2260609 w 2660520"/>
              <a:gd name="csY5" fmla="*/ 1044918 h 1044918"/>
              <a:gd name="csX6" fmla="*/ 399911 w 2660520"/>
              <a:gd name="csY6" fmla="*/ 1044918 h 1044918"/>
              <a:gd name="csX7" fmla="*/ 0 w 2660520"/>
              <a:gd name="csY7" fmla="*/ 645007 h 1044918"/>
              <a:gd name="csX8" fmla="*/ 0 w 266052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6052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03531" y="153660"/>
                  <a:pt x="1788943" y="82734"/>
                  <a:pt x="2260609" y="0"/>
                </a:cubicBezTo>
                <a:cubicBezTo>
                  <a:pt x="2471850" y="9399"/>
                  <a:pt x="2653696" y="216763"/>
                  <a:pt x="2660520" y="399911"/>
                </a:cubicBezTo>
                <a:cubicBezTo>
                  <a:pt x="2669147" y="516487"/>
                  <a:pt x="2664208" y="553105"/>
                  <a:pt x="2660520" y="645007"/>
                </a:cubicBezTo>
                <a:cubicBezTo>
                  <a:pt x="2680331" y="868222"/>
                  <a:pt x="2482875" y="1042035"/>
                  <a:pt x="2260609" y="1044918"/>
                </a:cubicBezTo>
                <a:cubicBezTo>
                  <a:pt x="1733333" y="1192182"/>
                  <a:pt x="1167193" y="1098921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مَفْعولٍ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DEC118BC-2F70-D482-6501-A56160FFD0BA}"/>
              </a:ext>
            </a:extLst>
          </p:cNvPr>
          <p:cNvSpPr/>
          <p:nvPr/>
        </p:nvSpPr>
        <p:spPr>
          <a:xfrm>
            <a:off x="4099013" y="392729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à coins arrondis 8">
            <a:extLst>
              <a:ext uri="{FF2B5EF4-FFF2-40B4-BE49-F238E27FC236}">
                <a16:creationId xmlns:a16="http://schemas.microsoft.com/office/drawing/2014/main" id="{EDBAD862-463A-10D7-EA1C-9F378D3A7EE1}"/>
              </a:ext>
            </a:extLst>
          </p:cNvPr>
          <p:cNvSpPr/>
          <p:nvPr/>
        </p:nvSpPr>
        <p:spPr>
          <a:xfrm>
            <a:off x="3147908" y="4354007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مَسْقِيٌّ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à coins arrondis 8">
            <a:extLst>
              <a:ext uri="{FF2B5EF4-FFF2-40B4-BE49-F238E27FC236}">
                <a16:creationId xmlns:a16="http://schemas.microsoft.com/office/drawing/2014/main" id="{1E7A1217-DC54-E958-FC6E-4C2E8378E6BC}"/>
              </a:ext>
            </a:extLst>
          </p:cNvPr>
          <p:cNvSpPr/>
          <p:nvPr/>
        </p:nvSpPr>
        <p:spPr>
          <a:xfrm>
            <a:off x="1999722" y="2532433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يَسْقـي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ٱلْفَلّاحُ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ٱلْحَقْلَ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بِٱلْمـاءِ.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EB811467-B880-58EE-2352-FFF29A974BDE}"/>
              </a:ext>
            </a:extLst>
          </p:cNvPr>
          <p:cNvSpPr/>
          <p:nvPr/>
        </p:nvSpPr>
        <p:spPr>
          <a:xfrm>
            <a:off x="6494560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à coins arrondis 8">
            <a:extLst>
              <a:ext uri="{FF2B5EF4-FFF2-40B4-BE49-F238E27FC236}">
                <a16:creationId xmlns:a16="http://schemas.microsoft.com/office/drawing/2014/main" id="{00522626-6EDB-2659-6684-C7AAD4ABEAAE}"/>
              </a:ext>
            </a:extLst>
          </p:cNvPr>
          <p:cNvSpPr/>
          <p:nvPr/>
        </p:nvSpPr>
        <p:spPr>
          <a:xfrm>
            <a:off x="5600222" y="4319686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يَسْقـي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678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4FE3C-9D41-B7A3-B5C6-D0CB8B4AE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3531F79-FAED-252A-6D3E-81BBAC02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62899A-B757-CE52-4EFB-B976C0DDB8F7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827673-B580-F216-FB95-5F4B7C0DCB67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B4C2C081-4DA5-43D4-2CB0-BDFA47EB91B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DF5CFCA3-E5C2-D78D-6DC7-E8C1EFAB71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0A3C4A9-1912-F91A-4888-F9EDEDF6B1B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63FA56E-E563-80B2-970C-47832E69C12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590F238-372C-962F-771F-6CF5BBCA300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EF784907-C9F3-342B-258F-2FDB622F081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05F1314-3062-8E8D-6652-901C5B40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C60601CC-9C3D-F929-B384-32D58306A30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2C0F6CEB-3329-2A88-D6F5-3635107F4E6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FAC1CB3-44E5-5909-BE2B-A77E3EAE8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BA0E73B-9A28-2566-678C-07F42028BB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40F4B334-94B5-B308-AF83-D7506CAA475F}"/>
              </a:ext>
            </a:extLst>
          </p:cNvPr>
          <p:cNvSpPr/>
          <p:nvPr/>
        </p:nvSpPr>
        <p:spPr>
          <a:xfrm>
            <a:off x="796980" y="2648295"/>
            <a:ext cx="6612750" cy="1044918"/>
          </a:xfrm>
          <a:custGeom>
            <a:avLst/>
            <a:gdLst>
              <a:gd name="csX0" fmla="*/ 0 w 6612750"/>
              <a:gd name="csY0" fmla="*/ 399911 h 1044918"/>
              <a:gd name="csX1" fmla="*/ 399911 w 6612750"/>
              <a:gd name="csY1" fmla="*/ 0 h 1044918"/>
              <a:gd name="csX2" fmla="*/ 6212839 w 6612750"/>
              <a:gd name="csY2" fmla="*/ 0 h 1044918"/>
              <a:gd name="csX3" fmla="*/ 6612750 w 6612750"/>
              <a:gd name="csY3" fmla="*/ 399911 h 1044918"/>
              <a:gd name="csX4" fmla="*/ 6612750 w 6612750"/>
              <a:gd name="csY4" fmla="*/ 645007 h 1044918"/>
              <a:gd name="csX5" fmla="*/ 6212839 w 6612750"/>
              <a:gd name="csY5" fmla="*/ 1044918 h 1044918"/>
              <a:gd name="csX6" fmla="*/ 399911 w 6612750"/>
              <a:gd name="csY6" fmla="*/ 1044918 h 1044918"/>
              <a:gd name="csX7" fmla="*/ 0 w 6612750"/>
              <a:gd name="csY7" fmla="*/ 645007 h 1044918"/>
              <a:gd name="csX8" fmla="*/ 0 w 661275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1275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3207370" y="132882"/>
                  <a:pt x="4732971" y="-84951"/>
                  <a:pt x="6212839" y="0"/>
                </a:cubicBezTo>
                <a:cubicBezTo>
                  <a:pt x="6424080" y="9399"/>
                  <a:pt x="6605926" y="216763"/>
                  <a:pt x="6612750" y="399911"/>
                </a:cubicBezTo>
                <a:cubicBezTo>
                  <a:pt x="6621377" y="516487"/>
                  <a:pt x="6616438" y="553105"/>
                  <a:pt x="6612750" y="645007"/>
                </a:cubicBezTo>
                <a:cubicBezTo>
                  <a:pt x="6632561" y="868222"/>
                  <a:pt x="6435105" y="1042035"/>
                  <a:pt x="6212839" y="1044918"/>
                </a:cubicBezTo>
                <a:cubicBezTo>
                  <a:pt x="4040846" y="1132557"/>
                  <a:pt x="1946542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يَشْرَبُ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ٱلطِّفْلُ ٱلْحَلـيبَ كُلَّ صَبـاحٍ.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1DD4080F-F27E-AC63-54E3-32EF65E8A153}"/>
              </a:ext>
            </a:extLst>
          </p:cNvPr>
          <p:cNvSpPr/>
          <p:nvPr/>
        </p:nvSpPr>
        <p:spPr>
          <a:xfrm>
            <a:off x="6494560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94119683-0D2C-1BC2-BA26-D2F2B79FF56D}"/>
              </a:ext>
            </a:extLst>
          </p:cNvPr>
          <p:cNvSpPr/>
          <p:nvPr/>
        </p:nvSpPr>
        <p:spPr>
          <a:xfrm>
            <a:off x="5600222" y="4319686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يَشْرَبُ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6731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6D348-A0D6-3B20-5EB6-054607C5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5491CA6-75F8-D7E8-695B-0B7893DC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يمكن أن أقول عن الحليب " مَشْروبٌ"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0C9C2E-10C6-59CD-8F3C-87EA29ACB298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059D2E-5211-90C6-31B0-3E16CDF0260E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EF5C9A1-877A-30CA-24FB-1B182CA7C87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85BCB66E-D77E-C260-1F28-C6F9C78CBD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3DDD7C5-CD3C-114C-AC19-E433C4B15EF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1D39A65-8072-2134-D359-56B31B9399B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918B33E-C756-AA9A-2290-114CFD6C3B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10843459-00AB-553D-1B88-58A7181E8C6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DE59D1-1AE0-B108-3F91-3EB038E1C2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1D2FDA79-4D7C-7D1E-7519-C795819D09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515BE41-556E-14AB-D11A-834DAD17083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572F19-A3C0-7624-92AD-1E2B9DA5B5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6BA2041-0E00-1BC4-E2B8-8D4F917946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E62ABFB5-EBE3-37C5-34C7-6764D560858D}"/>
              </a:ext>
            </a:extLst>
          </p:cNvPr>
          <p:cNvSpPr/>
          <p:nvPr/>
        </p:nvSpPr>
        <p:spPr>
          <a:xfrm>
            <a:off x="3747502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9882A0E9-181F-66CC-98CC-A29031400D77}"/>
              </a:ext>
            </a:extLst>
          </p:cNvPr>
          <p:cNvSpPr/>
          <p:nvPr/>
        </p:nvSpPr>
        <p:spPr>
          <a:xfrm>
            <a:off x="2796397" y="4319687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مَشْروبٌ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CD6608BE-9CFB-E707-1032-5742ADFEE045}"/>
              </a:ext>
            </a:extLst>
          </p:cNvPr>
          <p:cNvSpPr/>
          <p:nvPr/>
        </p:nvSpPr>
        <p:spPr>
          <a:xfrm>
            <a:off x="796980" y="2648295"/>
            <a:ext cx="6612750" cy="1044918"/>
          </a:xfrm>
          <a:custGeom>
            <a:avLst/>
            <a:gdLst>
              <a:gd name="csX0" fmla="*/ 0 w 6612750"/>
              <a:gd name="csY0" fmla="*/ 399911 h 1044918"/>
              <a:gd name="csX1" fmla="*/ 399911 w 6612750"/>
              <a:gd name="csY1" fmla="*/ 0 h 1044918"/>
              <a:gd name="csX2" fmla="*/ 6212839 w 6612750"/>
              <a:gd name="csY2" fmla="*/ 0 h 1044918"/>
              <a:gd name="csX3" fmla="*/ 6612750 w 6612750"/>
              <a:gd name="csY3" fmla="*/ 399911 h 1044918"/>
              <a:gd name="csX4" fmla="*/ 6612750 w 6612750"/>
              <a:gd name="csY4" fmla="*/ 645007 h 1044918"/>
              <a:gd name="csX5" fmla="*/ 6212839 w 6612750"/>
              <a:gd name="csY5" fmla="*/ 1044918 h 1044918"/>
              <a:gd name="csX6" fmla="*/ 399911 w 6612750"/>
              <a:gd name="csY6" fmla="*/ 1044918 h 1044918"/>
              <a:gd name="csX7" fmla="*/ 0 w 6612750"/>
              <a:gd name="csY7" fmla="*/ 645007 h 1044918"/>
              <a:gd name="csX8" fmla="*/ 0 w 661275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1275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3207370" y="132882"/>
                  <a:pt x="4732971" y="-84951"/>
                  <a:pt x="6212839" y="0"/>
                </a:cubicBezTo>
                <a:cubicBezTo>
                  <a:pt x="6424080" y="9399"/>
                  <a:pt x="6605926" y="216763"/>
                  <a:pt x="6612750" y="399911"/>
                </a:cubicBezTo>
                <a:cubicBezTo>
                  <a:pt x="6621377" y="516487"/>
                  <a:pt x="6616438" y="553105"/>
                  <a:pt x="6612750" y="645007"/>
                </a:cubicBezTo>
                <a:cubicBezTo>
                  <a:pt x="6632561" y="868222"/>
                  <a:pt x="6435105" y="1042035"/>
                  <a:pt x="6212839" y="1044918"/>
                </a:cubicBezTo>
                <a:cubicBezTo>
                  <a:pt x="4040846" y="1132557"/>
                  <a:pt x="1946542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يَشْرَبُ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ٱلْحَلـيبَ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صَبـاحٍ.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F348FB79-A222-1703-9D0C-0A86B42A1B22}"/>
              </a:ext>
            </a:extLst>
          </p:cNvPr>
          <p:cNvSpPr/>
          <p:nvPr/>
        </p:nvSpPr>
        <p:spPr>
          <a:xfrm>
            <a:off x="6494560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7A3282EB-362E-38C2-1C41-5DBE04D4F497}"/>
              </a:ext>
            </a:extLst>
          </p:cNvPr>
          <p:cNvSpPr/>
          <p:nvPr/>
        </p:nvSpPr>
        <p:spPr>
          <a:xfrm>
            <a:off x="5600222" y="4319686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يَشْرَبُ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9191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CF1E7-3342-1329-D109-1670D0F0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F4886AC-E1BC-0625-1F19-67691F19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مَشْروبٌ تدل على من وقع عليه الفعل, نسميها اسم مفعول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D37FC-6B14-E54F-B0A3-EBEF8303F1E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DF96B-F870-25F1-D14A-2062F0E6A5F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BFCD56D-D83B-43E2-E28F-E083AEECD86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D1EA60D-83A2-B46A-8617-793C29B062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9E88C7D-213B-3050-8FD7-B5805BB5B0E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D1BFA231-71E6-BE0B-5ED6-5BEC5B860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D69C8D8-CE55-B38B-9E8D-91DE579753F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8B90C181-DEE6-D169-10B2-FC71584F568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0F10C9C-32F9-A558-E899-BE98E91FC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0C574B31-9056-1360-CC9C-62E8AE9043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A5E55093-BE8B-5190-7C49-B114772631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1322EB-C9EC-1E88-B50E-218BA6DFF8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3F7E428-4225-8AC7-1778-1709F1CDE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722F37A3-8D1E-6F37-7117-AF52F3298293}"/>
              </a:ext>
            </a:extLst>
          </p:cNvPr>
          <p:cNvSpPr/>
          <p:nvPr/>
        </p:nvSpPr>
        <p:spPr>
          <a:xfrm>
            <a:off x="5348494" y="5411309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مَشْروبٌ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11A0439D-1F84-B09C-F274-CB24A9E0442A}"/>
              </a:ext>
            </a:extLst>
          </p:cNvPr>
          <p:cNvSpPr/>
          <p:nvPr/>
        </p:nvSpPr>
        <p:spPr>
          <a:xfrm>
            <a:off x="4534140" y="5853501"/>
            <a:ext cx="1155717" cy="332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8D1F20CC-BCC4-4EF2-5980-B95253A63531}"/>
              </a:ext>
            </a:extLst>
          </p:cNvPr>
          <p:cNvSpPr/>
          <p:nvPr/>
        </p:nvSpPr>
        <p:spPr>
          <a:xfrm>
            <a:off x="2020160" y="5383758"/>
            <a:ext cx="2660520" cy="1044918"/>
          </a:xfrm>
          <a:custGeom>
            <a:avLst/>
            <a:gdLst>
              <a:gd name="csX0" fmla="*/ 0 w 2660520"/>
              <a:gd name="csY0" fmla="*/ 399911 h 1044918"/>
              <a:gd name="csX1" fmla="*/ 399911 w 2660520"/>
              <a:gd name="csY1" fmla="*/ 0 h 1044918"/>
              <a:gd name="csX2" fmla="*/ 2260609 w 2660520"/>
              <a:gd name="csY2" fmla="*/ 0 h 1044918"/>
              <a:gd name="csX3" fmla="*/ 2660520 w 2660520"/>
              <a:gd name="csY3" fmla="*/ 399911 h 1044918"/>
              <a:gd name="csX4" fmla="*/ 2660520 w 2660520"/>
              <a:gd name="csY4" fmla="*/ 645007 h 1044918"/>
              <a:gd name="csX5" fmla="*/ 2260609 w 2660520"/>
              <a:gd name="csY5" fmla="*/ 1044918 h 1044918"/>
              <a:gd name="csX6" fmla="*/ 399911 w 2660520"/>
              <a:gd name="csY6" fmla="*/ 1044918 h 1044918"/>
              <a:gd name="csX7" fmla="*/ 0 w 2660520"/>
              <a:gd name="csY7" fmla="*/ 645007 h 1044918"/>
              <a:gd name="csX8" fmla="*/ 0 w 266052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6052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03531" y="153660"/>
                  <a:pt x="1788943" y="82734"/>
                  <a:pt x="2260609" y="0"/>
                </a:cubicBezTo>
                <a:cubicBezTo>
                  <a:pt x="2471850" y="9399"/>
                  <a:pt x="2653696" y="216763"/>
                  <a:pt x="2660520" y="399911"/>
                </a:cubicBezTo>
                <a:cubicBezTo>
                  <a:pt x="2669147" y="516487"/>
                  <a:pt x="2664208" y="553105"/>
                  <a:pt x="2660520" y="645007"/>
                </a:cubicBezTo>
                <a:cubicBezTo>
                  <a:pt x="2680331" y="868222"/>
                  <a:pt x="2482875" y="1042035"/>
                  <a:pt x="2260609" y="1044918"/>
                </a:cubicBezTo>
                <a:cubicBezTo>
                  <a:pt x="1733333" y="1192182"/>
                  <a:pt x="1167193" y="1098921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مَفْعولٍ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EB3C0B51-DF88-B52D-ACA3-B22440DAD475}"/>
              </a:ext>
            </a:extLst>
          </p:cNvPr>
          <p:cNvSpPr/>
          <p:nvPr/>
        </p:nvSpPr>
        <p:spPr>
          <a:xfrm>
            <a:off x="3747502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8855F8F2-3A2A-9D0C-7F7E-838033FA7D12}"/>
              </a:ext>
            </a:extLst>
          </p:cNvPr>
          <p:cNvSpPr/>
          <p:nvPr/>
        </p:nvSpPr>
        <p:spPr>
          <a:xfrm>
            <a:off x="2796397" y="4319687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مَشْروبٌ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4EAD3297-B2CC-214E-0AEB-7B81C9DF87D8}"/>
              </a:ext>
            </a:extLst>
          </p:cNvPr>
          <p:cNvSpPr/>
          <p:nvPr/>
        </p:nvSpPr>
        <p:spPr>
          <a:xfrm>
            <a:off x="796980" y="2648295"/>
            <a:ext cx="6612750" cy="1044918"/>
          </a:xfrm>
          <a:custGeom>
            <a:avLst/>
            <a:gdLst>
              <a:gd name="csX0" fmla="*/ 0 w 6612750"/>
              <a:gd name="csY0" fmla="*/ 399911 h 1044918"/>
              <a:gd name="csX1" fmla="*/ 399911 w 6612750"/>
              <a:gd name="csY1" fmla="*/ 0 h 1044918"/>
              <a:gd name="csX2" fmla="*/ 6212839 w 6612750"/>
              <a:gd name="csY2" fmla="*/ 0 h 1044918"/>
              <a:gd name="csX3" fmla="*/ 6612750 w 6612750"/>
              <a:gd name="csY3" fmla="*/ 399911 h 1044918"/>
              <a:gd name="csX4" fmla="*/ 6612750 w 6612750"/>
              <a:gd name="csY4" fmla="*/ 645007 h 1044918"/>
              <a:gd name="csX5" fmla="*/ 6212839 w 6612750"/>
              <a:gd name="csY5" fmla="*/ 1044918 h 1044918"/>
              <a:gd name="csX6" fmla="*/ 399911 w 6612750"/>
              <a:gd name="csY6" fmla="*/ 1044918 h 1044918"/>
              <a:gd name="csX7" fmla="*/ 0 w 6612750"/>
              <a:gd name="csY7" fmla="*/ 645007 h 1044918"/>
              <a:gd name="csX8" fmla="*/ 0 w 661275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1275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3207370" y="132882"/>
                  <a:pt x="4732971" y="-84951"/>
                  <a:pt x="6212839" y="0"/>
                </a:cubicBezTo>
                <a:cubicBezTo>
                  <a:pt x="6424080" y="9399"/>
                  <a:pt x="6605926" y="216763"/>
                  <a:pt x="6612750" y="399911"/>
                </a:cubicBezTo>
                <a:cubicBezTo>
                  <a:pt x="6621377" y="516487"/>
                  <a:pt x="6616438" y="553105"/>
                  <a:pt x="6612750" y="645007"/>
                </a:cubicBezTo>
                <a:cubicBezTo>
                  <a:pt x="6632561" y="868222"/>
                  <a:pt x="6435105" y="1042035"/>
                  <a:pt x="6212839" y="1044918"/>
                </a:cubicBezTo>
                <a:cubicBezTo>
                  <a:pt x="4040846" y="1132557"/>
                  <a:pt x="1946542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يَشْرَبُ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ٱلطِّفْلُ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ٱلْحَلـيبَ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صَبـاحٍ.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1D9A7140-402F-7739-1125-977545DEF60F}"/>
              </a:ext>
            </a:extLst>
          </p:cNvPr>
          <p:cNvSpPr/>
          <p:nvPr/>
        </p:nvSpPr>
        <p:spPr>
          <a:xfrm>
            <a:off x="6494560" y="3892975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1ACA4B81-7D72-763F-6865-3D15DF91E3CC}"/>
              </a:ext>
            </a:extLst>
          </p:cNvPr>
          <p:cNvSpPr/>
          <p:nvPr/>
        </p:nvSpPr>
        <p:spPr>
          <a:xfrm>
            <a:off x="5600222" y="4319686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يَشْرَبُ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4291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017D6-84A1-3365-C9EA-2D19F91A6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C0114E0-643D-43B9-F652-E6C8EFA4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6408DB-6307-A7A6-2133-99EB0A0D034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776EFC-C9D2-3706-243C-7A2CDC6F418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3278BDCE-58A7-0504-CE70-A2E036493BF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C6E24526-8FB7-CFF8-E6C1-F087DACBB3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33CCEF0-674F-C987-BF34-628B1514808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056CEA15-EE15-4050-42D2-4FD6964F5B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6887F4A8-EDFA-CAB8-BAC4-FF86327E631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15F3B257-7063-1206-8E00-ABC35E82D86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14CE44-F8AD-EF5C-EE69-A0FFE6A55A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BE9DA4A7-3550-8A22-F7B1-7BD052E7A4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6A172A70-D6A2-8902-3CA5-D166275CE4B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6A3A68D-9319-2B54-BC20-77AD4F380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3B3ACD4-D761-7D81-0F7B-61FD5D3906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BE933DE2-586B-20F2-FF99-1B05D0761C3F}"/>
              </a:ext>
            </a:extLst>
          </p:cNvPr>
          <p:cNvSpPr/>
          <p:nvPr/>
        </p:nvSpPr>
        <p:spPr>
          <a:xfrm>
            <a:off x="398069" y="2648295"/>
            <a:ext cx="7756005" cy="1044918"/>
          </a:xfrm>
          <a:custGeom>
            <a:avLst/>
            <a:gdLst>
              <a:gd name="csX0" fmla="*/ 0 w 7756005"/>
              <a:gd name="csY0" fmla="*/ 399911 h 1044918"/>
              <a:gd name="csX1" fmla="*/ 399911 w 7756005"/>
              <a:gd name="csY1" fmla="*/ 0 h 1044918"/>
              <a:gd name="csX2" fmla="*/ 7356094 w 7756005"/>
              <a:gd name="csY2" fmla="*/ 0 h 1044918"/>
              <a:gd name="csX3" fmla="*/ 7756005 w 7756005"/>
              <a:gd name="csY3" fmla="*/ 399911 h 1044918"/>
              <a:gd name="csX4" fmla="*/ 7756005 w 7756005"/>
              <a:gd name="csY4" fmla="*/ 645007 h 1044918"/>
              <a:gd name="csX5" fmla="*/ 7356094 w 7756005"/>
              <a:gd name="csY5" fmla="*/ 1044918 h 1044918"/>
              <a:gd name="csX6" fmla="*/ 399911 w 7756005"/>
              <a:gd name="csY6" fmla="*/ 1044918 h 1044918"/>
              <a:gd name="csX7" fmla="*/ 0 w 7756005"/>
              <a:gd name="csY7" fmla="*/ 645007 h 1044918"/>
              <a:gd name="csX8" fmla="*/ 0 w 775600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5600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358753" y="132882"/>
                  <a:pt x="4896215" y="-84951"/>
                  <a:pt x="7356094" y="0"/>
                </a:cubicBezTo>
                <a:cubicBezTo>
                  <a:pt x="7567335" y="9399"/>
                  <a:pt x="7749181" y="216763"/>
                  <a:pt x="7756005" y="399911"/>
                </a:cubicBezTo>
                <a:cubicBezTo>
                  <a:pt x="7764632" y="516487"/>
                  <a:pt x="7759693" y="553105"/>
                  <a:pt x="7756005" y="645007"/>
                </a:cubicBezTo>
                <a:cubicBezTo>
                  <a:pt x="7775816" y="868222"/>
                  <a:pt x="7578360" y="1042035"/>
                  <a:pt x="7356094" y="1044918"/>
                </a:cubicBezTo>
                <a:cubicBezTo>
                  <a:pt x="5768727" y="1132557"/>
                  <a:pt x="2471659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يَلْبَسُ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ٱلرَّجُلُ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ٱلْمِعْطَفَ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فَصْلِ ٱلشِّتـاءِ.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EAA81C8-990C-2D5E-5F54-EB5C9FBA8209}"/>
              </a:ext>
            </a:extLst>
          </p:cNvPr>
          <p:cNvSpPr/>
          <p:nvPr/>
        </p:nvSpPr>
        <p:spPr>
          <a:xfrm>
            <a:off x="7256799" y="3812522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0FB3CCAF-B6CC-242D-193F-52D2C73171CE}"/>
              </a:ext>
            </a:extLst>
          </p:cNvPr>
          <p:cNvSpPr/>
          <p:nvPr/>
        </p:nvSpPr>
        <p:spPr>
          <a:xfrm>
            <a:off x="6362461" y="4239233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يَلْبَسُ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312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8F7D9-F10D-4C8C-17B7-2A483DAAC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6E15271-F0BF-3051-EEF2-C8C775E18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يمكن أن أقول عن المعطف " ملبوس"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C9E856-CA11-48FB-B780-CDB2344E1A4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53DA11-91B0-D901-8E35-96E5E753CA4E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D896584D-4C49-8E79-729B-71ACA77019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FCCC9131-73D3-C9A3-5C90-B51BA15414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98A5953-956E-1238-8B5B-DDAF34D6451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1E422B3C-BF4B-50B0-7377-0306B30D3B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232AD9C-33E8-5209-C18B-877CDB0AFF0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A66A6634-39F2-9E8D-44EA-A5ECB9B26AD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1F190D8-3CD1-25DD-1E74-60DF090151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81DB2F5-418A-8F09-D263-8380E622BF6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C1FC5003-CB41-8A76-8FA2-7484FB12DB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B589F55-C5E9-4686-5661-674A304467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BAF0769-4BB8-1CF3-DB46-F154B88CE1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EFEF681E-C4D2-DD87-D88E-341EC50EBEB8}"/>
              </a:ext>
            </a:extLst>
          </p:cNvPr>
          <p:cNvSpPr/>
          <p:nvPr/>
        </p:nvSpPr>
        <p:spPr>
          <a:xfrm>
            <a:off x="4716976" y="3907959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B6D62D0E-1363-1DBF-F7E7-1FC1A68EA41E}"/>
              </a:ext>
            </a:extLst>
          </p:cNvPr>
          <p:cNvSpPr/>
          <p:nvPr/>
        </p:nvSpPr>
        <p:spPr>
          <a:xfrm>
            <a:off x="3765871" y="4334671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مَلْبوسٌ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3A670A0B-4728-CD0C-5249-C9252E93BC1F}"/>
              </a:ext>
            </a:extLst>
          </p:cNvPr>
          <p:cNvSpPr/>
          <p:nvPr/>
        </p:nvSpPr>
        <p:spPr>
          <a:xfrm>
            <a:off x="398069" y="2648295"/>
            <a:ext cx="7756005" cy="1044918"/>
          </a:xfrm>
          <a:custGeom>
            <a:avLst/>
            <a:gdLst>
              <a:gd name="csX0" fmla="*/ 0 w 7756005"/>
              <a:gd name="csY0" fmla="*/ 399911 h 1044918"/>
              <a:gd name="csX1" fmla="*/ 399911 w 7756005"/>
              <a:gd name="csY1" fmla="*/ 0 h 1044918"/>
              <a:gd name="csX2" fmla="*/ 7356094 w 7756005"/>
              <a:gd name="csY2" fmla="*/ 0 h 1044918"/>
              <a:gd name="csX3" fmla="*/ 7756005 w 7756005"/>
              <a:gd name="csY3" fmla="*/ 399911 h 1044918"/>
              <a:gd name="csX4" fmla="*/ 7756005 w 7756005"/>
              <a:gd name="csY4" fmla="*/ 645007 h 1044918"/>
              <a:gd name="csX5" fmla="*/ 7356094 w 7756005"/>
              <a:gd name="csY5" fmla="*/ 1044918 h 1044918"/>
              <a:gd name="csX6" fmla="*/ 399911 w 7756005"/>
              <a:gd name="csY6" fmla="*/ 1044918 h 1044918"/>
              <a:gd name="csX7" fmla="*/ 0 w 7756005"/>
              <a:gd name="csY7" fmla="*/ 645007 h 1044918"/>
              <a:gd name="csX8" fmla="*/ 0 w 775600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5600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358753" y="132882"/>
                  <a:pt x="4896215" y="-84951"/>
                  <a:pt x="7356094" y="0"/>
                </a:cubicBezTo>
                <a:cubicBezTo>
                  <a:pt x="7567335" y="9399"/>
                  <a:pt x="7749181" y="216763"/>
                  <a:pt x="7756005" y="399911"/>
                </a:cubicBezTo>
                <a:cubicBezTo>
                  <a:pt x="7764632" y="516487"/>
                  <a:pt x="7759693" y="553105"/>
                  <a:pt x="7756005" y="645007"/>
                </a:cubicBezTo>
                <a:cubicBezTo>
                  <a:pt x="7775816" y="868222"/>
                  <a:pt x="7578360" y="1042035"/>
                  <a:pt x="7356094" y="1044918"/>
                </a:cubicBezTo>
                <a:cubicBezTo>
                  <a:pt x="5768727" y="1132557"/>
                  <a:pt x="2471659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يَلْبَسُ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ٱلرَّجُلُ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ٱلْمِعْطَفَ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فَصْلِ ٱلشِّتـاءِ.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6F252D09-249C-B4D5-C42D-D0255DFB904B}"/>
              </a:ext>
            </a:extLst>
          </p:cNvPr>
          <p:cNvSpPr/>
          <p:nvPr/>
        </p:nvSpPr>
        <p:spPr>
          <a:xfrm>
            <a:off x="7256799" y="3812522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927D0114-9537-6717-F0E4-42BB3ACE9328}"/>
              </a:ext>
            </a:extLst>
          </p:cNvPr>
          <p:cNvSpPr/>
          <p:nvPr/>
        </p:nvSpPr>
        <p:spPr>
          <a:xfrm>
            <a:off x="6362461" y="4239233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يَلْبَسُ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8909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E07F8-CFD8-789E-0E70-1232F2219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C77D091-0FE7-CB09-61D3-A042AE2F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مَلْبوسٌ تدل على من وقع عليه الفعل, نسميها اسم مفعول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3CC190-163C-FEDB-97DD-C0FC23E5882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7DB8EA-0201-4DE4-14F3-BC85C498F2D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C3A453B6-941C-7E34-7599-A54301CE723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C10FDE6-F46A-C077-6142-3938C437EB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06D62896-80EC-B26A-D0DB-0B248E579A0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D7D601D-E56C-71CD-5BDF-EABF4C0951D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2B9C958B-20EA-DADC-63B6-51DCF687279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D475676-FDC7-C64C-5540-7895B5C0736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2A627C-8870-49C1-9CCB-82F4A997BA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2A0EEBE-B261-DF48-D4C1-4BDFB4DA00F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C3FFFCEA-92E6-4EFD-E2A5-819D558D6A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965AB73-A498-C768-FBD3-6072893F8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2C94646-E289-1598-99AE-9E5A57A2FC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381A14E9-CFD3-7E90-F694-078BBDF0161F}"/>
              </a:ext>
            </a:extLst>
          </p:cNvPr>
          <p:cNvSpPr/>
          <p:nvPr/>
        </p:nvSpPr>
        <p:spPr>
          <a:xfrm>
            <a:off x="5348494" y="5411309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مَلْبوسٌ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8184916-4971-D59A-2A22-ABB23BBE0E0C}"/>
              </a:ext>
            </a:extLst>
          </p:cNvPr>
          <p:cNvSpPr/>
          <p:nvPr/>
        </p:nvSpPr>
        <p:spPr>
          <a:xfrm>
            <a:off x="4534140" y="5853501"/>
            <a:ext cx="1155717" cy="332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33141884-984D-7C32-A223-6E3D9202EE3A}"/>
              </a:ext>
            </a:extLst>
          </p:cNvPr>
          <p:cNvSpPr/>
          <p:nvPr/>
        </p:nvSpPr>
        <p:spPr>
          <a:xfrm>
            <a:off x="2020160" y="5383758"/>
            <a:ext cx="2660520" cy="1044918"/>
          </a:xfrm>
          <a:custGeom>
            <a:avLst/>
            <a:gdLst>
              <a:gd name="csX0" fmla="*/ 0 w 2660520"/>
              <a:gd name="csY0" fmla="*/ 399911 h 1044918"/>
              <a:gd name="csX1" fmla="*/ 399911 w 2660520"/>
              <a:gd name="csY1" fmla="*/ 0 h 1044918"/>
              <a:gd name="csX2" fmla="*/ 2260609 w 2660520"/>
              <a:gd name="csY2" fmla="*/ 0 h 1044918"/>
              <a:gd name="csX3" fmla="*/ 2660520 w 2660520"/>
              <a:gd name="csY3" fmla="*/ 399911 h 1044918"/>
              <a:gd name="csX4" fmla="*/ 2660520 w 2660520"/>
              <a:gd name="csY4" fmla="*/ 645007 h 1044918"/>
              <a:gd name="csX5" fmla="*/ 2260609 w 2660520"/>
              <a:gd name="csY5" fmla="*/ 1044918 h 1044918"/>
              <a:gd name="csX6" fmla="*/ 399911 w 2660520"/>
              <a:gd name="csY6" fmla="*/ 1044918 h 1044918"/>
              <a:gd name="csX7" fmla="*/ 0 w 2660520"/>
              <a:gd name="csY7" fmla="*/ 645007 h 1044918"/>
              <a:gd name="csX8" fmla="*/ 0 w 266052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6052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03531" y="153660"/>
                  <a:pt x="1788943" y="82734"/>
                  <a:pt x="2260609" y="0"/>
                </a:cubicBezTo>
                <a:cubicBezTo>
                  <a:pt x="2471850" y="9399"/>
                  <a:pt x="2653696" y="216763"/>
                  <a:pt x="2660520" y="399911"/>
                </a:cubicBezTo>
                <a:cubicBezTo>
                  <a:pt x="2669147" y="516487"/>
                  <a:pt x="2664208" y="553105"/>
                  <a:pt x="2660520" y="645007"/>
                </a:cubicBezTo>
                <a:cubicBezTo>
                  <a:pt x="2680331" y="868222"/>
                  <a:pt x="2482875" y="1042035"/>
                  <a:pt x="2260609" y="1044918"/>
                </a:cubicBezTo>
                <a:cubicBezTo>
                  <a:pt x="1733333" y="1192182"/>
                  <a:pt x="1167193" y="1098921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مَفْعولٍ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5D2612CE-3C0D-F83C-F807-EE0BAEA04B19}"/>
              </a:ext>
            </a:extLst>
          </p:cNvPr>
          <p:cNvSpPr/>
          <p:nvPr/>
        </p:nvSpPr>
        <p:spPr>
          <a:xfrm>
            <a:off x="4716976" y="3907959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à coins arrondis 8">
            <a:extLst>
              <a:ext uri="{FF2B5EF4-FFF2-40B4-BE49-F238E27FC236}">
                <a16:creationId xmlns:a16="http://schemas.microsoft.com/office/drawing/2014/main" id="{0C6B8FF8-7085-D4E4-D3CE-BB1A0910B6D6}"/>
              </a:ext>
            </a:extLst>
          </p:cNvPr>
          <p:cNvSpPr/>
          <p:nvPr/>
        </p:nvSpPr>
        <p:spPr>
          <a:xfrm>
            <a:off x="3765871" y="4334671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مَلْبوسٌ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à coins arrondis 8">
            <a:extLst>
              <a:ext uri="{FF2B5EF4-FFF2-40B4-BE49-F238E27FC236}">
                <a16:creationId xmlns:a16="http://schemas.microsoft.com/office/drawing/2014/main" id="{F0357C5D-9E6E-65CB-D6D2-128C240D2AEC}"/>
              </a:ext>
            </a:extLst>
          </p:cNvPr>
          <p:cNvSpPr/>
          <p:nvPr/>
        </p:nvSpPr>
        <p:spPr>
          <a:xfrm>
            <a:off x="398069" y="2648295"/>
            <a:ext cx="7756005" cy="1044918"/>
          </a:xfrm>
          <a:custGeom>
            <a:avLst/>
            <a:gdLst>
              <a:gd name="csX0" fmla="*/ 0 w 7756005"/>
              <a:gd name="csY0" fmla="*/ 399911 h 1044918"/>
              <a:gd name="csX1" fmla="*/ 399911 w 7756005"/>
              <a:gd name="csY1" fmla="*/ 0 h 1044918"/>
              <a:gd name="csX2" fmla="*/ 7356094 w 7756005"/>
              <a:gd name="csY2" fmla="*/ 0 h 1044918"/>
              <a:gd name="csX3" fmla="*/ 7756005 w 7756005"/>
              <a:gd name="csY3" fmla="*/ 399911 h 1044918"/>
              <a:gd name="csX4" fmla="*/ 7756005 w 7756005"/>
              <a:gd name="csY4" fmla="*/ 645007 h 1044918"/>
              <a:gd name="csX5" fmla="*/ 7356094 w 7756005"/>
              <a:gd name="csY5" fmla="*/ 1044918 h 1044918"/>
              <a:gd name="csX6" fmla="*/ 399911 w 7756005"/>
              <a:gd name="csY6" fmla="*/ 1044918 h 1044918"/>
              <a:gd name="csX7" fmla="*/ 0 w 7756005"/>
              <a:gd name="csY7" fmla="*/ 645007 h 1044918"/>
              <a:gd name="csX8" fmla="*/ 0 w 7756005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756005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2358753" y="132882"/>
                  <a:pt x="4896215" y="-84951"/>
                  <a:pt x="7356094" y="0"/>
                </a:cubicBezTo>
                <a:cubicBezTo>
                  <a:pt x="7567335" y="9399"/>
                  <a:pt x="7749181" y="216763"/>
                  <a:pt x="7756005" y="399911"/>
                </a:cubicBezTo>
                <a:cubicBezTo>
                  <a:pt x="7764632" y="516487"/>
                  <a:pt x="7759693" y="553105"/>
                  <a:pt x="7756005" y="645007"/>
                </a:cubicBezTo>
                <a:cubicBezTo>
                  <a:pt x="7775816" y="868222"/>
                  <a:pt x="7578360" y="1042035"/>
                  <a:pt x="7356094" y="1044918"/>
                </a:cubicBezTo>
                <a:cubicBezTo>
                  <a:pt x="5768727" y="1132557"/>
                  <a:pt x="2471659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يَلْبَسُ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ٱلرَّجُلُ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ٱلْمِعْطَفَ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فَصْلِ ٱلشِّتـاءِ.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BDF024C1-33BE-244D-DCAD-026E02CD7589}"/>
              </a:ext>
            </a:extLst>
          </p:cNvPr>
          <p:cNvSpPr/>
          <p:nvPr/>
        </p:nvSpPr>
        <p:spPr>
          <a:xfrm>
            <a:off x="7256799" y="3812522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à coins arrondis 8">
            <a:extLst>
              <a:ext uri="{FF2B5EF4-FFF2-40B4-BE49-F238E27FC236}">
                <a16:creationId xmlns:a16="http://schemas.microsoft.com/office/drawing/2014/main" id="{7AA17093-ECC5-FAC5-777C-3A266D68B337}"/>
              </a:ext>
            </a:extLst>
          </p:cNvPr>
          <p:cNvSpPr/>
          <p:nvPr/>
        </p:nvSpPr>
        <p:spPr>
          <a:xfrm>
            <a:off x="6362461" y="4239233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يَلْبَسُ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5928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BE9C1-390C-3450-387A-44AF03DE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EDF34-EC94-49F6-498E-F1706CAB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صياغة اسم المفعول من الفعل الثلاثي؟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33E061-A6A7-E3BC-54E1-FA7F2A8A67E3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74E224-F794-CFD3-572C-A6204AC1833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AC64C877-A363-021C-93FD-F5564442A7A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73F9A9B7-F4CF-7C04-61EA-6BC635530C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8DE6A35-BD80-A6CA-C608-5EE53D9DCC7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3D1225A-4787-316D-4B75-4D8D755678D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3BA519F8-095E-84F4-462C-F5C25D728F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21736936-F94B-A3D8-A766-A566D2D78A2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9C545D-D572-60E9-AED7-31E54A3D1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E0DCE4A3-998A-576A-DC17-FEABCF0B4F7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3988BA16-CE6D-3581-A3A0-DA8AE2F7726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2FD9E41D-B907-E9CC-71FD-28B81BE2B0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17">
            <a:extLst>
              <a:ext uri="{FF2B5EF4-FFF2-40B4-BE49-F238E27FC236}">
                <a16:creationId xmlns:a16="http://schemas.microsoft.com/office/drawing/2014/main" id="{8AA231C8-3350-D006-F718-9E51DC24A114}"/>
              </a:ext>
            </a:extLst>
          </p:cNvPr>
          <p:cNvSpPr/>
          <p:nvPr/>
        </p:nvSpPr>
        <p:spPr>
          <a:xfrm>
            <a:off x="2267240" y="3429000"/>
            <a:ext cx="4461869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ٱلْمَفْعولِ.</a:t>
            </a:r>
          </a:p>
        </p:txBody>
      </p:sp>
    </p:spTree>
    <p:extLst>
      <p:ext uri="{BB962C8B-B14F-4D97-AF65-F5344CB8AC3E}">
        <p14:creationId xmlns:p14="http://schemas.microsoft.com/office/powerpoint/2010/main" val="93392449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19165-5AA1-162C-2DC8-70C647786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CD224-CD05-6A89-75E8-5A269A07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يوجه الأستاذ المتعلمين إلى أن هذه القاعدة خاصة بالفعل الثلاثي المجرد.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21B6B-D431-68C9-35C7-2154362CF1C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C0B4DB-4393-6529-873C-E3897DC2259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DA2DBBE-2C84-175C-A864-7BBEE8B2F83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D217EAA8-E945-FA97-800A-6DA240E67E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8DD6E2F-8E10-CC02-B3D2-D00BA171DD8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DA7DE5B-9E52-B190-D616-81A0E67C06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D61BB415-73E9-A1AC-6481-183333FB365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904083A5-DD30-4AA7-707B-B0B80D8E372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53D2962-2A2E-E582-555B-3252E438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3722A5FB-0825-2A65-45F0-E391328452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9D3E2092-E1E3-5CDA-3DE3-6A9B3648D3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36B26244-0802-BA32-960C-3473CABBF1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2966CE-B1E6-5FA9-9E66-25A60FE66989}"/>
              </a:ext>
            </a:extLst>
          </p:cNvPr>
          <p:cNvGrpSpPr/>
          <p:nvPr/>
        </p:nvGrpSpPr>
        <p:grpSpPr>
          <a:xfrm>
            <a:off x="1296580" y="2835104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22124F85-9B20-B8F7-E4BF-15C7027EC1B3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827D67F-B3B6-C18B-CA84-4B8192B897AE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ٱلْفِعْلَ في ٱلْجُمْلَةِ.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3B3241-A213-A16C-7258-CCB560530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3054310-66E0-4C76-65A9-896AAB3E8922}"/>
              </a:ext>
            </a:extLst>
          </p:cNvPr>
          <p:cNvGrpSpPr/>
          <p:nvPr/>
        </p:nvGrpSpPr>
        <p:grpSpPr>
          <a:xfrm>
            <a:off x="242242" y="3964199"/>
            <a:ext cx="7939482" cy="1581285"/>
            <a:chOff x="887837" y="3440835"/>
            <a:chExt cx="7855307" cy="158128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7E7D30D-E263-80D9-B4D9-0678AAEC438C}"/>
                </a:ext>
              </a:extLst>
            </p:cNvPr>
            <p:cNvGrpSpPr/>
            <p:nvPr/>
          </p:nvGrpSpPr>
          <p:grpSpPr>
            <a:xfrm>
              <a:off x="887837" y="3440835"/>
              <a:ext cx="7855307" cy="1581285"/>
              <a:chOff x="871885" y="2120315"/>
              <a:chExt cx="7855307" cy="1581285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04130064-6727-4ADB-2636-61FB1CE1CAF0}"/>
                  </a:ext>
                </a:extLst>
              </p:cNvPr>
              <p:cNvSpPr/>
              <p:nvPr/>
            </p:nvSpPr>
            <p:spPr>
              <a:xfrm rot="120000" flipH="1" flipV="1">
                <a:off x="1027506" y="2120315"/>
                <a:ext cx="7699686" cy="15812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FC4675C-5D07-88F8-EFF6-F6A7A3BC7511}"/>
                  </a:ext>
                </a:extLst>
              </p:cNvPr>
              <p:cNvSpPr/>
              <p:nvPr/>
            </p:nvSpPr>
            <p:spPr>
              <a:xfrm>
                <a:off x="871885" y="2571663"/>
                <a:ext cx="7320859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أُحَدِّدُ مَنْ وَقَعَ عَلَيْهِ ٱلْفِعْلُ (اَلْمَفْعولُ بِهِ) وَ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أَصوغُهُ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 عَلى وَزْنِ "مَفْعولٌ" 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رَسَمَ               مَرْسومٌ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730559B-E65B-EE2C-3B9A-71AF253F7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55035" y="3965881"/>
              <a:ext cx="466725" cy="466725"/>
            </a:xfrm>
            <a:prstGeom prst="rect">
              <a:avLst/>
            </a:prstGeom>
          </p:spPr>
        </p:pic>
      </p:grpSp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86CF4FC3-94B9-996D-8300-B4612A6D8A36}"/>
              </a:ext>
            </a:extLst>
          </p:cNvPr>
          <p:cNvSpPr/>
          <p:nvPr/>
        </p:nvSpPr>
        <p:spPr>
          <a:xfrm>
            <a:off x="6223426" y="4987450"/>
            <a:ext cx="591014" cy="16726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244735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AFA2-A646-FF4E-4404-28A2F343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50F63-B65B-17A0-9EF2-958D98DD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5E7BC25-D81F-20E6-A8DA-8FCD29C6ACF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C13EEF-F7D7-4A9A-EBA2-008D5B4C41E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7534B74-7EE1-6C47-7C77-0089EFE0E8A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812155F9-A1DF-1A58-9DDA-7C0D5D9CD0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4E5C003D-6B2F-7245-09A8-5C0AFF5E43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A60E9CD7-ED36-3EC1-8212-2BC08BFDD5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E5BCAF62-6F85-AA50-E809-7D9BD92FAE2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EDF15B5-332A-6967-0BF6-0411D40B201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5C37B79-2E36-6A92-7F79-BD3211C92B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33A94D78-4BB2-A02D-D863-8CBCF068A46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E6D95667-1B28-50AA-CB1F-63F764FAB6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0878283-5C9B-11D0-25D5-874657E8C0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4C5371-AC78-2E59-16EF-32EBEFAA92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67" y="2592657"/>
            <a:ext cx="2592659" cy="25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52255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AAC25-ABE4-A2EE-70CD-47B0808C7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7334E-4275-07DF-B4B5-B537DDA5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</a:t>
            </a:r>
            <a:r>
              <a:rPr lang="ar-MA" sz="2400" b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المفعول انطلاقا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الجملة التالية: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3CDE4A-FAAD-1620-D661-A82DB3F2699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E8096B-3C75-BFED-5AAC-8C4E9F1DEE3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FBC5FCA-7877-FA7A-7527-677E8FEC361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AE81D424-0DAF-A1F0-A6D7-2B49CF1AA7B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C5C6FB70-20BF-DE47-8527-03F38899A36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E3DAF93B-F865-850A-0816-41BB1B7F730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6D586C7C-6BA9-B3B7-4ECF-50B9996CD84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8DF580BE-4836-317D-2209-F7BE6DF98AB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AEF20C6-643B-7B23-8BCE-A704051A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E31746A4-5D59-FDE2-7214-F09649312D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85B21A88-2399-6E02-CBDE-8E35666E97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12EDB54-AD2C-9AA0-9E08-C13326234E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27A97868-E8E2-2DF1-803F-4DE3D3440F37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يَرْسُمُ ٱلتِّلْمـيذُ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مَنْظَراً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جَمـيلاً.</a:t>
            </a:r>
          </a:p>
        </p:txBody>
      </p:sp>
    </p:spTree>
    <p:extLst>
      <p:ext uri="{BB962C8B-B14F-4D97-AF65-F5344CB8AC3E}">
        <p14:creationId xmlns:p14="http://schemas.microsoft.com/office/powerpoint/2010/main" val="3545541730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BEF3-46F1-2FDD-446C-5954C152C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D3BF7-3BD3-FE97-A1F9-AC3F4F47F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كيف وجدتم الإجابة؟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3570CBB-7ED2-ADBF-E3C4-93FA60F2528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57B7D11-B911-C634-49E0-AE5935780B6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EB9B0E1C-B86E-28DB-1678-80954405ED6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503C1ABA-CE51-265B-3AE6-D8F1CF94A9C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5F020EC9-195F-E660-79FE-EA155D3B355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E054E61-C041-BEA8-2457-D83E2889E6D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75808EF3-5743-1B0E-F7D0-D94133281DC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BFA04524-CDED-2B49-7D1C-A2086F8FC9D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3CCA561-BA05-12DE-DB21-2C6755B57D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1E56F5B6-2C1B-7BB3-465C-8137CBD43D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8C5CFDF8-FDB4-4226-C877-A7BAC6BCBC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027969E-090E-16FD-E219-8091106DB8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84F36B96-6505-945D-AA0A-D20E66558344}"/>
              </a:ext>
            </a:extLst>
          </p:cNvPr>
          <p:cNvSpPr/>
          <p:nvPr/>
        </p:nvSpPr>
        <p:spPr>
          <a:xfrm>
            <a:off x="4033892" y="3762507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E1F6A246-3719-96A1-F4A6-8E3EDEF35121}"/>
              </a:ext>
            </a:extLst>
          </p:cNvPr>
          <p:cNvSpPr/>
          <p:nvPr/>
        </p:nvSpPr>
        <p:spPr>
          <a:xfrm>
            <a:off x="3147908" y="4309431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مَرْسومٌ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60F764AE-5E89-3BCD-ACA1-E855CE57201A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يَرْسُمُ ٱلتِّلْمـيذُ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مَنْظَراً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جَمـيلاً.</a:t>
            </a:r>
          </a:p>
        </p:txBody>
      </p:sp>
    </p:spTree>
    <p:extLst>
      <p:ext uri="{BB962C8B-B14F-4D97-AF65-F5344CB8AC3E}">
        <p14:creationId xmlns:p14="http://schemas.microsoft.com/office/powerpoint/2010/main" val="3752949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34C6B-EB3E-CDDF-15DC-F9840CF15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DD5BD-6E63-656B-8A94-B5BB1266F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D0A448-167E-87DF-367C-2931B309E962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59F943-38B6-C325-9B44-F78CE6E0DAA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9A8AECB-AC9A-7EF0-B452-830258BC212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50FBB0A6-45E5-95F6-EFBE-B7C8405777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658903B7-8F80-87FF-D13D-AC057250A2F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917500C3-2FF0-38E9-C7CC-A04505DDAA6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BAAC4709-9A3D-8659-E762-9FDAFB553F7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C3145BDB-30E1-8AC9-4F96-451602E19BA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B5A3665-51A4-2F51-B8E0-DD2B8DEEEB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9CACEA45-1198-C51A-7A53-E6FC08EB484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D8B996F6-0C29-1FDA-13FA-809F29A984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46E50B6-354B-0292-B74C-95581E0766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0C772662-90EC-6F5B-9515-0DCDA13607A1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يَضَعُ ٱلطِّفْلُ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كـيساً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ٱلسَّلَّةِ.ق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8333604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3D433-6DFE-B522-34ED-4738AF13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174977-185F-A648-38EB-3EFFD9F93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كيف وجدتم الإجابة؟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100479-132E-4043-0179-DC9433284A9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CE4CF8-523C-A38A-3632-A9D0A595BCF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E60C374-9519-3C81-65EE-A170B8386E4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11A95873-E96B-8E1B-4179-F9DD380380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A8489E3D-59BF-066E-B0FF-4206ADFC90D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5A1D62E0-E202-3C4F-E325-7F5F5D39706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A012B302-861C-5506-4028-354780A6DBB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05E9AA4-3D82-4F4A-298C-8A8B9D7E4D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7A172C2-C7CB-6B4A-8E32-4307AC9FF3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BA6E9942-E776-443A-F145-73280B013E8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072DC958-8674-B6F6-85AC-CD73EC9C93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082FFE0-E909-220B-A72B-7ADDD03B74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638D12BE-A8DC-A7EE-FE81-C9E17774BAF2}"/>
              </a:ext>
            </a:extLst>
          </p:cNvPr>
          <p:cNvSpPr/>
          <p:nvPr/>
        </p:nvSpPr>
        <p:spPr>
          <a:xfrm>
            <a:off x="4588748" y="3762507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EE380AAC-AA4A-5AD9-B5AD-0421B84728C0}"/>
              </a:ext>
            </a:extLst>
          </p:cNvPr>
          <p:cNvSpPr/>
          <p:nvPr/>
        </p:nvSpPr>
        <p:spPr>
          <a:xfrm>
            <a:off x="3702764" y="4309431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مَوْضوعٌ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FC5171D6-AEA0-B747-4CE8-0F1130E1911D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يَضَعُ ٱلطِّفْلُ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كـيساً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ٱلسَّلَّةِ.ق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70947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3545F-103F-86B3-7EC1-765D17BD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49AB48-8BA3-640B-F92B-12644DE8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834E83-EAB1-516B-6889-5798DC642DC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331D97-91CF-8B04-7B2C-A68CDEC0309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7AFAE27B-0F0D-5F95-4A0E-58EDFDA1706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7AA11836-24C0-CA36-DFD4-01848BFE64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3B3B856A-EF58-85B6-E6BC-964064BDCF1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1111E22C-C670-69D8-DCF3-A74FDB005B5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0299CB94-9992-8A5A-13A3-886B7129C06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AEE1BAD8-731C-1BE5-5428-F94B2E857CD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784C83-2436-5E12-1B10-17C0D2A123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DBDEF844-FF56-E6DA-F9A6-5AA1263B0D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64BCAFE7-C02A-2C25-A95D-795F1BD734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C33416B-5812-5957-EF28-2D84657D72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CE777E15-3AE3-6767-D2DB-63B71A5BC6F9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يَجْمَعُ ٱلتِّلْمـيذُ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وَرَقاً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لِإِعـادَةِ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ٱلتَّدْويرِ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0377667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B5976-C3CB-1707-1377-9A01A6D02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DA0F7-B4BF-C78A-AF34-96B3DCF2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كيف وجدتم الإجابة؟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3EF3F4-96ED-9A1C-327A-4162E983A5A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782323-1504-7082-0529-4366E1781A6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C9EC5646-96F7-8080-C600-D62D46375B4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4FBFEA24-B508-C59D-0B29-A0007AB8493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8D3AEB73-6B8E-B93D-4FC4-52E0E5B8E2E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AA6B7D7D-F022-BD56-6241-8363307B8FE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878DACE2-E2A5-2CEC-5B45-E6753F033B6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2930855E-9903-5A3B-19CF-0FEBE45D750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D804235-65DA-2656-6772-E39A6F781B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1600E2C6-88FC-9566-76A9-77D34B34267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37F092C5-8FBF-6BC8-1B7C-E294B5E7AD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079D6CE-D586-909F-B548-0E51CD6CD5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D522BB99-45F2-F068-2B0D-0E4C5F3B5D0C}"/>
              </a:ext>
            </a:extLst>
          </p:cNvPr>
          <p:cNvSpPr/>
          <p:nvPr/>
        </p:nvSpPr>
        <p:spPr>
          <a:xfrm>
            <a:off x="4588748" y="3762507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5A71C8FF-737F-047A-8E58-3ACB803AB648}"/>
              </a:ext>
            </a:extLst>
          </p:cNvPr>
          <p:cNvSpPr/>
          <p:nvPr/>
        </p:nvSpPr>
        <p:spPr>
          <a:xfrm>
            <a:off x="3702764" y="4309431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مَجْموعٌ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B5615D2D-BAB1-8973-A4C4-DB6B20359993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يَجْمَعُ ٱلتِّلْمـيذُ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وَرَقاً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لِإِعـادَةِ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ٱلتَّدْويرِ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0501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F135-D967-78A2-C942-115D75DF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D722D-42EC-49CA-336C-DBF6B31D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B64694-3E01-8AAB-4110-AA2363D4AEE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B3CCB4-4F48-97D4-01E9-CA18BD0B822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D7BED0F-E73F-E91C-224B-965F96D1E1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0F5C5E07-22B1-F6C6-3D77-E30691F9A2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F5F63B93-B017-8D70-8F61-5A3F053A265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DBB855C-BA09-E094-935D-52D67D9432B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F19B7AA1-A80E-4D3E-5A7F-9B5B7729EDC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23F4AF19-6576-FAB0-A9F6-F8F7D54A722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0B25FF4-AA71-778E-DDA1-8057C0AA06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115C2C2E-2F90-4D5F-1C8A-08A256E1A2F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75CD512E-EF66-B06B-A907-3B4BBB35632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C5519368-A518-CCED-366F-44BDA6EB24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C79327FB-D427-E12B-2FE4-F81393A45608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غَرَسَ ٱلْوَلَدُ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نَبـاتاً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مُفـيداً فـي ٱلْحَديقَةِ.</a:t>
            </a:r>
          </a:p>
        </p:txBody>
      </p:sp>
    </p:spTree>
    <p:extLst>
      <p:ext uri="{BB962C8B-B14F-4D97-AF65-F5344CB8AC3E}">
        <p14:creationId xmlns:p14="http://schemas.microsoft.com/office/powerpoint/2010/main" val="2372471806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21592-82F6-AD3F-7A41-EAAFE1200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580D0-D2A0-A637-1C4D-00F8B3A1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كيف وجدتم الإجابة؟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3426AB-F1D9-DB73-F29B-5FFAABA0157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17448D-A943-2201-F787-6E3D49FFC24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942439E-C07C-3F52-FEAB-FE6952EB1DB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EFE236AB-9028-77E2-DF5E-1C555F56D42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6D817C1D-34A8-003C-FCF7-89D54DEC192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FA3C66B-5A32-44E6-63AF-25D8F22157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1B6D04E5-DFC6-B76B-CD26-D949B8FE09C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AEE1A6C4-3936-ED40-FFEC-555E9E7B011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041BC81-4613-36B3-182B-458147BE29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6FF2BD93-E629-22D7-5E7C-E52D4534E80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E5B07E32-5090-67FF-6871-6B67FC5886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2596452-AA31-902E-5AB0-AF6180F747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DFFC6A8B-44BF-8D82-E05A-26F53D8BE4C7}"/>
              </a:ext>
            </a:extLst>
          </p:cNvPr>
          <p:cNvSpPr/>
          <p:nvPr/>
        </p:nvSpPr>
        <p:spPr>
          <a:xfrm>
            <a:off x="5221407" y="3762507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70611387-5AFD-36AD-4DE1-858E7109E0BE}"/>
              </a:ext>
            </a:extLst>
          </p:cNvPr>
          <p:cNvSpPr/>
          <p:nvPr/>
        </p:nvSpPr>
        <p:spPr>
          <a:xfrm>
            <a:off x="4335423" y="4309431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مَغْروسٌ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A3EA104D-C943-9B31-744E-6E43086681CD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غَرَسَ ٱلْوَلَدُ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نَبـاتاً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مُفـيداً فـي ٱلْحَديقَةِ.</a:t>
            </a:r>
          </a:p>
        </p:txBody>
      </p:sp>
    </p:spTree>
    <p:extLst>
      <p:ext uri="{BB962C8B-B14F-4D97-AF65-F5344CB8AC3E}">
        <p14:creationId xmlns:p14="http://schemas.microsoft.com/office/powerpoint/2010/main" val="7679607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0B9A-A331-D999-2E84-0644DF71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A1914B5-88D9-6E4F-3360-705C3714D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88" y="1439051"/>
            <a:ext cx="3517924" cy="53960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8DEBB9C-38C5-0149-B919-D60F00AA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أجيبوا عن التمرين التالي على كراساتكم الصفحة 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154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5C049F-6B97-A953-89E9-2860CD53B14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C74078-47D9-22F6-BB31-D67CF32E9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8046E42-535D-7660-0EED-CCDCB1F5A2D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669DD2C-1ADD-7EB3-EF73-BCF5744590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091B5E-CD43-49F9-BE02-59488ACA394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75948EE-207A-58A3-4B5C-62FBE5144E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A7F9A31-A376-7116-1462-CBBAA071B0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8721584-6C24-1C24-89BC-E895033CA85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208C96-56B6-68DC-0D8C-D46B416E77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B0934A1-A3F9-68FC-91CB-42A3265B46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8C3143F-D500-7A21-A912-CA21DAFB719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2301392-9E2E-8498-506A-2BBBFDB7B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127E5B-6D61-E3A8-3719-4950A7B5B0A1}"/>
              </a:ext>
            </a:extLst>
          </p:cNvPr>
          <p:cNvSpPr/>
          <p:nvPr/>
        </p:nvSpPr>
        <p:spPr>
          <a:xfrm>
            <a:off x="3124095" y="3874438"/>
            <a:ext cx="3099331" cy="931738"/>
          </a:xfrm>
          <a:prstGeom prst="roundRect">
            <a:avLst>
              <a:gd name="adj" fmla="val 1034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3801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D177A-CB68-B39F-DA40-7FBF45E8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76A14-A85A-964E-8950-FB9EB954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أشتق اسم المفعول من كل فعل بين قوسين و أملأ به الفراغ لأحصل على فقرة.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4 دقائق – سأمر بين الصفوف لمساعدتكم وتقييم إنتاجاتكم.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F6A560-C8B9-E209-47A8-A0C279C63C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19F802-BF7E-F83E-E5A3-884BF75528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9264C69-2DAD-2CF1-92C7-FA08807C1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93B4E85-F2F6-2BFB-DDF0-C1B9FF18B3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9DAEF41-0E21-D2EE-0BCB-F471E3C31C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297B196-6E81-9662-6405-F15465E94D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EF2CCA3-E627-175D-6908-A15C7580B7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B8ED428F-2A4C-28DF-BB31-6EBD4C525AA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4DC047-B7FC-2D38-419A-C3C07A200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2F905B8-9E8A-9DC1-C514-22EFB5B170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3AE5983-0A18-0FD9-9D75-0F5C694342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0D90DE0-57AB-DB50-CCB8-B421F293A8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5F783A-D365-A692-A3FA-AC851C8ABA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20227"/>
            <a:ext cx="8333335" cy="9221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A5F14-B944-3675-FDE2-16795A0CD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82" y="3007650"/>
            <a:ext cx="8161835" cy="267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53671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8FD-0205-B434-6539-33C2FA4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5877E-0A7D-40E1-A898-6A458DCA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نحدد أولا الأفعال في الجمل.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لتبرز الأفعال.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393EB-6120-9640-58C6-3F2BFF8479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7DB46-6490-5937-368B-2432AF0174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421A058-5CC6-D8F2-7369-0DCC19EFC4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ADF1715-C9E4-A72F-86FC-CA7F63CABC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3A1D9F5-91D3-4629-D0F3-8A5950144A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9FCEB193-F187-975A-D52C-90FF2D4A49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F6DC267-6459-7D54-EE44-760E75E983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911AEFD8-1929-1D30-0633-E85E29EBA89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D1036D-FEC9-6EFF-03E4-6692B800B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B758C7C-4A2E-100B-F714-665015A34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BE46DED-AC21-E893-29F1-B8A97C92E5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7CF90C2E-8B67-FE6B-9165-DAC9922B7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B00D5A-C1F8-0A40-9F2A-959E3C9F4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20227"/>
            <a:ext cx="8333335" cy="9221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6F95E8-5301-9CAD-852D-4F68B4C59E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82" y="3007650"/>
            <a:ext cx="8161835" cy="2670261"/>
          </a:xfrm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37ABD4BC-2AC3-B873-F9DA-0225A9D96B6B}"/>
              </a:ext>
            </a:extLst>
          </p:cNvPr>
          <p:cNvSpPr/>
          <p:nvPr/>
        </p:nvSpPr>
        <p:spPr>
          <a:xfrm>
            <a:off x="4007333" y="3178554"/>
            <a:ext cx="1114805" cy="733176"/>
          </a:xfrm>
          <a:custGeom>
            <a:avLst/>
            <a:gdLst>
              <a:gd name="csX0" fmla="*/ 0 w 1114805"/>
              <a:gd name="csY0" fmla="*/ 122198 h 733176"/>
              <a:gd name="csX1" fmla="*/ 122198 w 1114805"/>
              <a:gd name="csY1" fmla="*/ 0 h 733176"/>
              <a:gd name="csX2" fmla="*/ 992607 w 1114805"/>
              <a:gd name="csY2" fmla="*/ 0 h 733176"/>
              <a:gd name="csX3" fmla="*/ 1114805 w 1114805"/>
              <a:gd name="csY3" fmla="*/ 122198 h 733176"/>
              <a:gd name="csX4" fmla="*/ 1114805 w 1114805"/>
              <a:gd name="csY4" fmla="*/ 610978 h 733176"/>
              <a:gd name="csX5" fmla="*/ 992607 w 1114805"/>
              <a:gd name="csY5" fmla="*/ 733176 h 733176"/>
              <a:gd name="csX6" fmla="*/ 122198 w 1114805"/>
              <a:gd name="csY6" fmla="*/ 733176 h 733176"/>
              <a:gd name="csX7" fmla="*/ 0 w 1114805"/>
              <a:gd name="csY7" fmla="*/ 610978 h 733176"/>
              <a:gd name="csX8" fmla="*/ 0 w 11148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48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0075" y="46614"/>
                  <a:pt x="743778" y="4408"/>
                  <a:pt x="992607" y="0"/>
                </a:cubicBezTo>
                <a:cubicBezTo>
                  <a:pt x="1053797" y="6151"/>
                  <a:pt x="1114392" y="56990"/>
                  <a:pt x="1114805" y="122198"/>
                </a:cubicBezTo>
                <a:cubicBezTo>
                  <a:pt x="1114611" y="202118"/>
                  <a:pt x="1145739" y="528602"/>
                  <a:pt x="1114805" y="610978"/>
                </a:cubicBezTo>
                <a:cubicBezTo>
                  <a:pt x="1123254" y="679468"/>
                  <a:pt x="1063574" y="726017"/>
                  <a:pt x="992607" y="733176"/>
                </a:cubicBezTo>
                <a:cubicBezTo>
                  <a:pt x="574133" y="709679"/>
                  <a:pt x="364849" y="756592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مَمْلوءٌ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AA59F108-C70B-B90E-A6FF-5D72A1990F8A}"/>
              </a:ext>
            </a:extLst>
          </p:cNvPr>
          <p:cNvSpPr/>
          <p:nvPr/>
        </p:nvSpPr>
        <p:spPr>
          <a:xfrm>
            <a:off x="5749331" y="3976192"/>
            <a:ext cx="1337770" cy="733176"/>
          </a:xfrm>
          <a:custGeom>
            <a:avLst/>
            <a:gdLst>
              <a:gd name="csX0" fmla="*/ 0 w 1337770"/>
              <a:gd name="csY0" fmla="*/ 122198 h 733176"/>
              <a:gd name="csX1" fmla="*/ 122198 w 1337770"/>
              <a:gd name="csY1" fmla="*/ 0 h 733176"/>
              <a:gd name="csX2" fmla="*/ 1215572 w 1337770"/>
              <a:gd name="csY2" fmla="*/ 0 h 733176"/>
              <a:gd name="csX3" fmla="*/ 1337770 w 1337770"/>
              <a:gd name="csY3" fmla="*/ 122198 h 733176"/>
              <a:gd name="csX4" fmla="*/ 1337770 w 1337770"/>
              <a:gd name="csY4" fmla="*/ 610978 h 733176"/>
              <a:gd name="csX5" fmla="*/ 1215572 w 1337770"/>
              <a:gd name="csY5" fmla="*/ 733176 h 733176"/>
              <a:gd name="csX6" fmla="*/ 122198 w 1337770"/>
              <a:gd name="csY6" fmla="*/ 733176 h 733176"/>
              <a:gd name="csX7" fmla="*/ 0 w 1337770"/>
              <a:gd name="csY7" fmla="*/ 610978 h 733176"/>
              <a:gd name="csX8" fmla="*/ 0 w 133777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3777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578434" y="52440"/>
                  <a:pt x="1000737" y="-90242"/>
                  <a:pt x="1215572" y="0"/>
                </a:cubicBezTo>
                <a:cubicBezTo>
                  <a:pt x="1276762" y="6151"/>
                  <a:pt x="1337357" y="56990"/>
                  <a:pt x="1337770" y="122198"/>
                </a:cubicBezTo>
                <a:cubicBezTo>
                  <a:pt x="1337576" y="202118"/>
                  <a:pt x="1368704" y="528602"/>
                  <a:pt x="1337770" y="610978"/>
                </a:cubicBezTo>
                <a:cubicBezTo>
                  <a:pt x="1346219" y="679468"/>
                  <a:pt x="1286539" y="726017"/>
                  <a:pt x="1215572" y="733176"/>
                </a:cubicBezTo>
                <a:cubicBezTo>
                  <a:pt x="874940" y="808328"/>
                  <a:pt x="302339" y="693159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مَسْمومَةٌ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D7B16673-BD69-5661-0B2B-9EBF3F1076E9}"/>
              </a:ext>
            </a:extLst>
          </p:cNvPr>
          <p:cNvSpPr/>
          <p:nvPr/>
        </p:nvSpPr>
        <p:spPr>
          <a:xfrm>
            <a:off x="1881272" y="3976192"/>
            <a:ext cx="1337769" cy="733176"/>
          </a:xfrm>
          <a:custGeom>
            <a:avLst/>
            <a:gdLst>
              <a:gd name="csX0" fmla="*/ 0 w 1337769"/>
              <a:gd name="csY0" fmla="*/ 122198 h 733176"/>
              <a:gd name="csX1" fmla="*/ 122198 w 1337769"/>
              <a:gd name="csY1" fmla="*/ 0 h 733176"/>
              <a:gd name="csX2" fmla="*/ 1215571 w 1337769"/>
              <a:gd name="csY2" fmla="*/ 0 h 733176"/>
              <a:gd name="csX3" fmla="*/ 1337769 w 1337769"/>
              <a:gd name="csY3" fmla="*/ 122198 h 733176"/>
              <a:gd name="csX4" fmla="*/ 1337769 w 1337769"/>
              <a:gd name="csY4" fmla="*/ 610978 h 733176"/>
              <a:gd name="csX5" fmla="*/ 1215571 w 1337769"/>
              <a:gd name="csY5" fmla="*/ 733176 h 733176"/>
              <a:gd name="csX6" fmla="*/ 122198 w 1337769"/>
              <a:gd name="csY6" fmla="*/ 733176 h 733176"/>
              <a:gd name="csX7" fmla="*/ 0 w 1337769"/>
              <a:gd name="csY7" fmla="*/ 610978 h 733176"/>
              <a:gd name="csX8" fmla="*/ 0 w 1337769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37769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580873" y="54802"/>
                  <a:pt x="1003664" y="-87584"/>
                  <a:pt x="1215571" y="0"/>
                </a:cubicBezTo>
                <a:cubicBezTo>
                  <a:pt x="1276761" y="6151"/>
                  <a:pt x="1337356" y="56990"/>
                  <a:pt x="1337769" y="122198"/>
                </a:cubicBezTo>
                <a:cubicBezTo>
                  <a:pt x="1337575" y="202118"/>
                  <a:pt x="1368703" y="528602"/>
                  <a:pt x="1337769" y="610978"/>
                </a:cubicBezTo>
                <a:cubicBezTo>
                  <a:pt x="1346218" y="679468"/>
                  <a:pt x="1286538" y="726017"/>
                  <a:pt x="1215571" y="733176"/>
                </a:cubicBezTo>
                <a:cubicBezTo>
                  <a:pt x="872567" y="806874"/>
                  <a:pt x="301251" y="690458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مَقْطوعَةٌ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A9127FC4-D5A4-F9F4-6894-A58F8B80FCB1}"/>
              </a:ext>
            </a:extLst>
          </p:cNvPr>
          <p:cNvSpPr/>
          <p:nvPr/>
        </p:nvSpPr>
        <p:spPr>
          <a:xfrm>
            <a:off x="6418216" y="4874691"/>
            <a:ext cx="1337769" cy="733176"/>
          </a:xfrm>
          <a:custGeom>
            <a:avLst/>
            <a:gdLst>
              <a:gd name="csX0" fmla="*/ 0 w 1337769"/>
              <a:gd name="csY0" fmla="*/ 122198 h 733176"/>
              <a:gd name="csX1" fmla="*/ 122198 w 1337769"/>
              <a:gd name="csY1" fmla="*/ 0 h 733176"/>
              <a:gd name="csX2" fmla="*/ 1215571 w 1337769"/>
              <a:gd name="csY2" fmla="*/ 0 h 733176"/>
              <a:gd name="csX3" fmla="*/ 1337769 w 1337769"/>
              <a:gd name="csY3" fmla="*/ 122198 h 733176"/>
              <a:gd name="csX4" fmla="*/ 1337769 w 1337769"/>
              <a:gd name="csY4" fmla="*/ 610978 h 733176"/>
              <a:gd name="csX5" fmla="*/ 1215571 w 1337769"/>
              <a:gd name="csY5" fmla="*/ 733176 h 733176"/>
              <a:gd name="csX6" fmla="*/ 122198 w 1337769"/>
              <a:gd name="csY6" fmla="*/ 733176 h 733176"/>
              <a:gd name="csX7" fmla="*/ 0 w 1337769"/>
              <a:gd name="csY7" fmla="*/ 610978 h 733176"/>
              <a:gd name="csX8" fmla="*/ 0 w 1337769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37769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580873" y="54802"/>
                  <a:pt x="1003664" y="-87584"/>
                  <a:pt x="1215571" y="0"/>
                </a:cubicBezTo>
                <a:cubicBezTo>
                  <a:pt x="1276761" y="6151"/>
                  <a:pt x="1337356" y="56990"/>
                  <a:pt x="1337769" y="122198"/>
                </a:cubicBezTo>
                <a:cubicBezTo>
                  <a:pt x="1337575" y="202118"/>
                  <a:pt x="1368703" y="528602"/>
                  <a:pt x="1337769" y="610978"/>
                </a:cubicBezTo>
                <a:cubicBezTo>
                  <a:pt x="1346218" y="679468"/>
                  <a:pt x="1286538" y="726017"/>
                  <a:pt x="1215571" y="733176"/>
                </a:cubicBezTo>
                <a:cubicBezTo>
                  <a:pt x="872567" y="806874"/>
                  <a:pt x="301251" y="690458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مَغْمورَةٌ</a:t>
            </a: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A7F04E68-B529-6A8C-70CA-28BEC6164016}"/>
              </a:ext>
            </a:extLst>
          </p:cNvPr>
          <p:cNvSpPr/>
          <p:nvPr/>
        </p:nvSpPr>
        <p:spPr>
          <a:xfrm>
            <a:off x="2116880" y="4874691"/>
            <a:ext cx="1337769" cy="733176"/>
          </a:xfrm>
          <a:custGeom>
            <a:avLst/>
            <a:gdLst>
              <a:gd name="csX0" fmla="*/ 0 w 1337769"/>
              <a:gd name="csY0" fmla="*/ 122198 h 733176"/>
              <a:gd name="csX1" fmla="*/ 122198 w 1337769"/>
              <a:gd name="csY1" fmla="*/ 0 h 733176"/>
              <a:gd name="csX2" fmla="*/ 1215571 w 1337769"/>
              <a:gd name="csY2" fmla="*/ 0 h 733176"/>
              <a:gd name="csX3" fmla="*/ 1337769 w 1337769"/>
              <a:gd name="csY3" fmla="*/ 122198 h 733176"/>
              <a:gd name="csX4" fmla="*/ 1337769 w 1337769"/>
              <a:gd name="csY4" fmla="*/ 610978 h 733176"/>
              <a:gd name="csX5" fmla="*/ 1215571 w 1337769"/>
              <a:gd name="csY5" fmla="*/ 733176 h 733176"/>
              <a:gd name="csX6" fmla="*/ 122198 w 1337769"/>
              <a:gd name="csY6" fmla="*/ 733176 h 733176"/>
              <a:gd name="csX7" fmla="*/ 0 w 1337769"/>
              <a:gd name="csY7" fmla="*/ 610978 h 733176"/>
              <a:gd name="csX8" fmla="*/ 0 w 1337769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37769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580873" y="54802"/>
                  <a:pt x="1003664" y="-87584"/>
                  <a:pt x="1215571" y="0"/>
                </a:cubicBezTo>
                <a:cubicBezTo>
                  <a:pt x="1276761" y="6151"/>
                  <a:pt x="1337356" y="56990"/>
                  <a:pt x="1337769" y="122198"/>
                </a:cubicBezTo>
                <a:cubicBezTo>
                  <a:pt x="1337575" y="202118"/>
                  <a:pt x="1368703" y="528602"/>
                  <a:pt x="1337769" y="610978"/>
                </a:cubicBezTo>
                <a:cubicBezTo>
                  <a:pt x="1346218" y="679468"/>
                  <a:pt x="1286538" y="726017"/>
                  <a:pt x="1215571" y="733176"/>
                </a:cubicBezTo>
                <a:cubicBezTo>
                  <a:pt x="872567" y="806874"/>
                  <a:pt x="301251" y="690458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مَتْروكَةٌ</a:t>
            </a:r>
          </a:p>
        </p:txBody>
      </p:sp>
    </p:spTree>
    <p:extLst>
      <p:ext uri="{BB962C8B-B14F-4D97-AF65-F5344CB8AC3E}">
        <p14:creationId xmlns:p14="http://schemas.microsoft.com/office/powerpoint/2010/main" val="79091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5437-35D2-E802-2924-4471A471A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1B929-9AEC-7A60-2C31-5D5E89B2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 :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B9F24C-A768-F943-88BB-F65EB30ADBB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D663CC-F7B8-0EDE-2191-6E21BA4C3FC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8452A3D-CFC4-AFB1-19CC-7942CF6C481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482A86C0-6A04-1A55-62BD-7C99D63A554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1B6EFFEC-DD84-F85E-944D-B50C0C5BB98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51BE35EF-1F9A-274C-0840-79E2C11CB09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85994323-49EC-7DD9-AD29-C0E8F116220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F6AE5627-EDB8-3704-6580-7D51F71B210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C8FCCD-EE7B-429E-4BAB-9C7BF3A400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5A6D4C0A-67F7-1196-D125-3238F0A351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7091290-9EC1-5BA6-C3C3-A59BD24E01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DD36B25A-6085-9A36-917A-22E68E8CB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9CFD70-6AD6-43D5-63B7-CFC612916A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88" y="1439051"/>
            <a:ext cx="3517924" cy="539600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471C151-ACB2-45F5-2300-7915DA3116D1}"/>
              </a:ext>
            </a:extLst>
          </p:cNvPr>
          <p:cNvSpPr/>
          <p:nvPr/>
        </p:nvSpPr>
        <p:spPr>
          <a:xfrm>
            <a:off x="3124095" y="5101068"/>
            <a:ext cx="3099331" cy="1121312"/>
          </a:xfrm>
          <a:prstGeom prst="roundRect">
            <a:avLst>
              <a:gd name="adj" fmla="val 1034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8857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95A70-749F-CC08-1D51-54746E194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98627-3C88-005D-158E-50779B5D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أصوغ من كل فعل من الأفعال الآتية اسما للمفعول و أركبه في جملة من إنتاجي.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BBF4EB-5E56-9490-4809-B92544584C8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1AB9F5-58E9-851F-D85C-C13D0F1D429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C64C1BC-CCFE-415B-5761-F82AD485255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38BB7AA-AEC5-E418-1640-E62573E957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4ACBCECA-5E94-0C78-ECAD-7EA24FAE8B8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4C7BD2F-78C5-11CA-BCDD-2F6A4643B1A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26147669-FB65-6EDE-FEA3-D70CDC3ADCF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89DBDBED-BEBB-7300-737E-099C1FF8BE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6B728E-26E5-604E-D25F-F7024E965E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892C162-2808-E615-9EE1-8ABB13A436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F78804E-FBE7-8487-618C-6533146EDA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F648AD0-EA3B-3176-1B23-8AAA9F2A22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68F5CF-7C93-689B-8ECC-FC0EDBE3C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319" y="1439051"/>
            <a:ext cx="7331075" cy="8992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E017B7-A59C-A081-E712-97CA70E0C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624" y="3123014"/>
            <a:ext cx="307249" cy="260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13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F475-1ADA-E2F4-D4E8-59F305B1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6567C5-73EB-511E-0901-54CF078E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يصحح الفعل الأول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 النموذجية.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1B0046-977C-0E8A-1478-812A8E6EC2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FF786E-4E2C-180B-5562-3A89C293C41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41707E67-1416-2607-9BF6-69AAAEA6CDC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B00F8E7-EF61-D4E7-266D-28FF62F51D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330AC674-B16A-9D24-B8C1-C74BCF472F4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292B5C22-5019-D254-E003-C928E123D1F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4723F49B-9CB8-E178-9C4B-D3422C66E3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4DDD544D-441F-AFD4-A6BA-C41F1834900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035B16-A382-12EB-29F4-8CD0074E3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987B24BD-C0DD-AA8E-FAC9-5431226BCC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2189845-1670-C7E1-2DAE-8E1797FF867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AC0E293F-AA2D-1DDE-57D2-8A58598D4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719BB7-294C-3E74-358B-416654943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319" y="1439051"/>
            <a:ext cx="7331075" cy="8992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2208F0-9151-3C57-6D56-84105D31FF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624" y="3123014"/>
            <a:ext cx="307249" cy="2605465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FFC72C9-080D-087F-5969-DFD97FE8CF5D}"/>
              </a:ext>
            </a:extLst>
          </p:cNvPr>
          <p:cNvSpPr/>
          <p:nvPr/>
        </p:nvSpPr>
        <p:spPr>
          <a:xfrm>
            <a:off x="1315844" y="2990979"/>
            <a:ext cx="6608405" cy="733176"/>
          </a:xfrm>
          <a:custGeom>
            <a:avLst/>
            <a:gdLst>
              <a:gd name="csX0" fmla="*/ 0 w 6608405"/>
              <a:gd name="csY0" fmla="*/ 122198 h 733176"/>
              <a:gd name="csX1" fmla="*/ 122198 w 6608405"/>
              <a:gd name="csY1" fmla="*/ 0 h 733176"/>
              <a:gd name="csX2" fmla="*/ 6486207 w 6608405"/>
              <a:gd name="csY2" fmla="*/ 0 h 733176"/>
              <a:gd name="csX3" fmla="*/ 6608405 w 6608405"/>
              <a:gd name="csY3" fmla="*/ 122198 h 733176"/>
              <a:gd name="csX4" fmla="*/ 6608405 w 6608405"/>
              <a:gd name="csY4" fmla="*/ 610978 h 733176"/>
              <a:gd name="csX5" fmla="*/ 6486207 w 6608405"/>
              <a:gd name="csY5" fmla="*/ 733176 h 733176"/>
              <a:gd name="csX6" fmla="*/ 122198 w 6608405"/>
              <a:gd name="csY6" fmla="*/ 733176 h 733176"/>
              <a:gd name="csX7" fmla="*/ 0 w 6608405"/>
              <a:gd name="csY7" fmla="*/ 610978 h 733176"/>
              <a:gd name="csX8" fmla="*/ 0 w 66084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084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84090" y="132882"/>
                  <a:pt x="4342763" y="-84951"/>
                  <a:pt x="6486207" y="0"/>
                </a:cubicBezTo>
                <a:cubicBezTo>
                  <a:pt x="6547397" y="6151"/>
                  <a:pt x="6607992" y="56990"/>
                  <a:pt x="6608405" y="122198"/>
                </a:cubicBezTo>
                <a:cubicBezTo>
                  <a:pt x="6608211" y="202118"/>
                  <a:pt x="6639339" y="528602"/>
                  <a:pt x="6608405" y="610978"/>
                </a:cubicBezTo>
                <a:cubicBezTo>
                  <a:pt x="6616854" y="679468"/>
                  <a:pt x="6557174" y="726017"/>
                  <a:pt x="6486207" y="733176"/>
                </a:cubicBezTo>
                <a:cubicBezTo>
                  <a:pt x="5663191" y="820815"/>
                  <a:pt x="2578724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اَلْاِعْتِناءُ 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بِٱلْبيئَةِ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مَطْلوبٌ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كُلِّ إِنْسانٍ.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C6D0F745-185B-5DA2-B019-EAD21DC2F281}"/>
              </a:ext>
            </a:extLst>
          </p:cNvPr>
          <p:cNvSpPr/>
          <p:nvPr/>
        </p:nvSpPr>
        <p:spPr>
          <a:xfrm>
            <a:off x="1400812" y="3721712"/>
            <a:ext cx="6608405" cy="733176"/>
          </a:xfrm>
          <a:custGeom>
            <a:avLst/>
            <a:gdLst>
              <a:gd name="csX0" fmla="*/ 0 w 6608405"/>
              <a:gd name="csY0" fmla="*/ 122198 h 733176"/>
              <a:gd name="csX1" fmla="*/ 122198 w 6608405"/>
              <a:gd name="csY1" fmla="*/ 0 h 733176"/>
              <a:gd name="csX2" fmla="*/ 6486207 w 6608405"/>
              <a:gd name="csY2" fmla="*/ 0 h 733176"/>
              <a:gd name="csX3" fmla="*/ 6608405 w 6608405"/>
              <a:gd name="csY3" fmla="*/ 122198 h 733176"/>
              <a:gd name="csX4" fmla="*/ 6608405 w 6608405"/>
              <a:gd name="csY4" fmla="*/ 610978 h 733176"/>
              <a:gd name="csX5" fmla="*/ 6486207 w 6608405"/>
              <a:gd name="csY5" fmla="*/ 733176 h 733176"/>
              <a:gd name="csX6" fmla="*/ 122198 w 6608405"/>
              <a:gd name="csY6" fmla="*/ 733176 h 733176"/>
              <a:gd name="csX7" fmla="*/ 0 w 6608405"/>
              <a:gd name="csY7" fmla="*/ 610978 h 733176"/>
              <a:gd name="csX8" fmla="*/ 0 w 66084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084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84090" y="132882"/>
                  <a:pt x="4342763" y="-84951"/>
                  <a:pt x="6486207" y="0"/>
                </a:cubicBezTo>
                <a:cubicBezTo>
                  <a:pt x="6547397" y="6151"/>
                  <a:pt x="6607992" y="56990"/>
                  <a:pt x="6608405" y="122198"/>
                </a:cubicBezTo>
                <a:cubicBezTo>
                  <a:pt x="6608211" y="202118"/>
                  <a:pt x="6639339" y="528602"/>
                  <a:pt x="6608405" y="610978"/>
                </a:cubicBezTo>
                <a:cubicBezTo>
                  <a:pt x="6616854" y="679468"/>
                  <a:pt x="6557174" y="726017"/>
                  <a:pt x="6486207" y="733176"/>
                </a:cubicBezTo>
                <a:cubicBezTo>
                  <a:pt x="5663191" y="820815"/>
                  <a:pt x="2578724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 مَنْ يُلَوِّثُ ٱلْماءَ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مَلومٌ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تَصَرُّفِهِ.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72E3E1BC-BEF5-9D8B-6D8B-B247108427B7}"/>
              </a:ext>
            </a:extLst>
          </p:cNvPr>
          <p:cNvSpPr/>
          <p:nvPr/>
        </p:nvSpPr>
        <p:spPr>
          <a:xfrm>
            <a:off x="1400811" y="4441288"/>
            <a:ext cx="6608405" cy="733176"/>
          </a:xfrm>
          <a:custGeom>
            <a:avLst/>
            <a:gdLst>
              <a:gd name="csX0" fmla="*/ 0 w 6608405"/>
              <a:gd name="csY0" fmla="*/ 122198 h 733176"/>
              <a:gd name="csX1" fmla="*/ 122198 w 6608405"/>
              <a:gd name="csY1" fmla="*/ 0 h 733176"/>
              <a:gd name="csX2" fmla="*/ 6486207 w 6608405"/>
              <a:gd name="csY2" fmla="*/ 0 h 733176"/>
              <a:gd name="csX3" fmla="*/ 6608405 w 6608405"/>
              <a:gd name="csY3" fmla="*/ 122198 h 733176"/>
              <a:gd name="csX4" fmla="*/ 6608405 w 6608405"/>
              <a:gd name="csY4" fmla="*/ 610978 h 733176"/>
              <a:gd name="csX5" fmla="*/ 6486207 w 6608405"/>
              <a:gd name="csY5" fmla="*/ 733176 h 733176"/>
              <a:gd name="csX6" fmla="*/ 122198 w 6608405"/>
              <a:gd name="csY6" fmla="*/ 733176 h 733176"/>
              <a:gd name="csX7" fmla="*/ 0 w 6608405"/>
              <a:gd name="csY7" fmla="*/ 610978 h 733176"/>
              <a:gd name="csX8" fmla="*/ 0 w 66084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084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84090" y="132882"/>
                  <a:pt x="4342763" y="-84951"/>
                  <a:pt x="6486207" y="0"/>
                </a:cubicBezTo>
                <a:cubicBezTo>
                  <a:pt x="6547397" y="6151"/>
                  <a:pt x="6607992" y="56990"/>
                  <a:pt x="6608405" y="122198"/>
                </a:cubicBezTo>
                <a:cubicBezTo>
                  <a:pt x="6608211" y="202118"/>
                  <a:pt x="6639339" y="528602"/>
                  <a:pt x="6608405" y="610978"/>
                </a:cubicBezTo>
                <a:cubicBezTo>
                  <a:pt x="6616854" y="679468"/>
                  <a:pt x="6557174" y="726017"/>
                  <a:pt x="6486207" y="733176"/>
                </a:cubicBezTo>
                <a:cubicBezTo>
                  <a:pt x="5663191" y="820815"/>
                  <a:pt x="2578724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اَلْمَصْنَعُ 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مَبْنِيّ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قُرْبَ ٱلنَّهْرِ يُضِرُّ </a:t>
            </a:r>
            <a:r>
              <a:rPr lang="ar-MA" sz="48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بِٱلْأَسْماكِ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29803807-037F-0ABE-143E-B1703AF89A29}"/>
              </a:ext>
            </a:extLst>
          </p:cNvPr>
          <p:cNvSpPr/>
          <p:nvPr/>
        </p:nvSpPr>
        <p:spPr>
          <a:xfrm>
            <a:off x="1385974" y="5185621"/>
            <a:ext cx="6608405" cy="733176"/>
          </a:xfrm>
          <a:custGeom>
            <a:avLst/>
            <a:gdLst>
              <a:gd name="csX0" fmla="*/ 0 w 6608405"/>
              <a:gd name="csY0" fmla="*/ 122198 h 733176"/>
              <a:gd name="csX1" fmla="*/ 122198 w 6608405"/>
              <a:gd name="csY1" fmla="*/ 0 h 733176"/>
              <a:gd name="csX2" fmla="*/ 6486207 w 6608405"/>
              <a:gd name="csY2" fmla="*/ 0 h 733176"/>
              <a:gd name="csX3" fmla="*/ 6608405 w 6608405"/>
              <a:gd name="csY3" fmla="*/ 122198 h 733176"/>
              <a:gd name="csX4" fmla="*/ 6608405 w 6608405"/>
              <a:gd name="csY4" fmla="*/ 610978 h 733176"/>
              <a:gd name="csX5" fmla="*/ 6486207 w 6608405"/>
              <a:gd name="csY5" fmla="*/ 733176 h 733176"/>
              <a:gd name="csX6" fmla="*/ 122198 w 6608405"/>
              <a:gd name="csY6" fmla="*/ 733176 h 733176"/>
              <a:gd name="csX7" fmla="*/ 0 w 6608405"/>
              <a:gd name="csY7" fmla="*/ 610978 h 733176"/>
              <a:gd name="csX8" fmla="*/ 0 w 6608405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08405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384090" y="132882"/>
                  <a:pt x="4342763" y="-84951"/>
                  <a:pt x="6486207" y="0"/>
                </a:cubicBezTo>
                <a:cubicBezTo>
                  <a:pt x="6547397" y="6151"/>
                  <a:pt x="6607992" y="56990"/>
                  <a:pt x="6608405" y="122198"/>
                </a:cubicBezTo>
                <a:cubicBezTo>
                  <a:pt x="6608211" y="202118"/>
                  <a:pt x="6639339" y="528602"/>
                  <a:pt x="6608405" y="610978"/>
                </a:cubicBezTo>
                <a:cubicBezTo>
                  <a:pt x="6616854" y="679468"/>
                  <a:pt x="6557174" y="726017"/>
                  <a:pt x="6486207" y="733176"/>
                </a:cubicBezTo>
                <a:cubicBezTo>
                  <a:pt x="5663191" y="820815"/>
                  <a:pt x="2578724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اَلْحَيُّ ٱلنَّظيفُ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مَحْبوبٌ</a:t>
            </a: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ٱلنّاسِ.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89854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6746-6A18-CC2A-1B72-7EC110A5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C0BDC-9370-18F1-5256-7239E7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اختــتام الحــصة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E4DE471-CF3D-9112-99DE-15EDFB01E4A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واجباتي المنزلية.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02;p9">
            <a:extLst>
              <a:ext uri="{FF2B5EF4-FFF2-40B4-BE49-F238E27FC236}">
                <a16:creationId xmlns:a16="http://schemas.microsoft.com/office/drawing/2014/main" id="{7A1339B1-66EF-0C37-E3E7-3BF19D917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1401" y="1656979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264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9F40-89A5-6ACF-5FDF-3669B1C4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FB60B-4A8B-9ABB-B847-99721D40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التذكير بحصيلة الحصة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D3CD95-F1A6-5BE5-5237-134F9F63819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B8C861-4C6B-B279-5CC5-1DCFC2E8916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C664796-A906-A01C-EBB3-755EBAF9C2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E5714945-B76D-9570-2FD6-72DE1BE5CE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17F4592A-B756-8ECB-CFC2-ECA2C04D9B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0CC03320-1700-603E-6E19-E02AC9FD77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A2FAE3B2-2681-728F-331A-FC6C7F46506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49AF4FC-208F-CF6D-F92C-F880CAB1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Google Shape;1300;p9">
            <a:extLst>
              <a:ext uri="{FF2B5EF4-FFF2-40B4-BE49-F238E27FC236}">
                <a16:creationId xmlns:a16="http://schemas.microsoft.com/office/drawing/2014/main" id="{B2DA8951-91CC-57E3-4954-A338396C42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ECDFC7D-4D7F-D8A6-1A9B-AF36B3D7B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9EB4420-4A13-B576-30B6-78E523AFB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301F20-EFB9-1606-D17C-5068904127E1}"/>
              </a:ext>
            </a:extLst>
          </p:cNvPr>
          <p:cNvSpPr/>
          <p:nvPr/>
        </p:nvSpPr>
        <p:spPr>
          <a:xfrm>
            <a:off x="5710183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تَوْظيفِ إِسْتْراتيجِيَّةِ  إِبداء الرَّأي وَ تَعْليلِهِ.</a:t>
            </a:r>
          </a:p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DE6EF6-B1E2-C3A0-5486-28BD70055FDF}"/>
              </a:ext>
            </a:extLst>
          </p:cNvPr>
          <p:cNvSpPr/>
          <p:nvPr/>
        </p:nvSpPr>
        <p:spPr>
          <a:xfrm>
            <a:off x="454571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تَمْييزِ  ٱسْمِ ٱلْمَفْعولِ ِوَ ٱسْتِعْمالِهِ في إِنْتاجي ٱلْكِتابِيِّ.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89B86D-45F1-2CA1-3026-325FBF140CD7}"/>
              </a:ext>
            </a:extLst>
          </p:cNvPr>
          <p:cNvSpPr/>
          <p:nvPr/>
        </p:nvSpPr>
        <p:spPr>
          <a:xfrm>
            <a:off x="3414742" y="1744300"/>
            <a:ext cx="2314516" cy="1730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861F4B1-F190-83FE-3208-17BE5809C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D99AF66-0B05-27B4-1E26-493FF483BA30}"/>
              </a:ext>
            </a:extLst>
          </p:cNvPr>
          <p:cNvCxnSpPr>
            <a:stCxn id="23" idx="3"/>
            <a:endCxn id="18" idx="0"/>
          </p:cNvCxnSpPr>
          <p:nvPr/>
        </p:nvCxnSpPr>
        <p:spPr>
          <a:xfrm>
            <a:off x="5729258" y="2609515"/>
            <a:ext cx="1510925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A08AC7D-BB1D-F97D-9218-3E30C4739E51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1984572" y="2609514"/>
            <a:ext cx="1430171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97754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A2B6F-B6C9-1CD4-F249-B9F08D3E7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576D7-5560-4546-8D18-31E72E00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في المنزل انجزوا التمرين التالي</a:t>
            </a:r>
            <a:endParaRPr lang="fr-FR" sz="240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5AF7D81-D17E-81D7-17E9-4B2BFC934C37}"/>
              </a:ext>
            </a:extLst>
          </p:cNvPr>
          <p:cNvSpPr/>
          <p:nvPr/>
        </p:nvSpPr>
        <p:spPr>
          <a:xfrm>
            <a:off x="2735725" y="2353684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11B03E12-64B4-2161-BF34-01EE23A61F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24562" y="365094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6A2AAE-AFD7-14D3-194F-901E8E1DD2F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AA1FA86-4E55-505B-B101-F05182E898D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C7196F-1DC1-F105-584C-319B9DEDC38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476197-042C-9A77-1F07-FA1981862A1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3EA2407-6D4A-5718-F383-93FCFD72BD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C7BB0EF1-AB83-F296-A49F-C2FCC0367AC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E538FC6B-E3EE-DD10-A89B-A61F4D9D0CB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B8BAA767-14F0-9924-E2E4-62C3058A05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2A62DB73-682D-9D28-2163-EE16430A9E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18C991-F6E1-94A1-4357-1EB4DCAC76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573E8402-A7AC-7559-491D-D7F5E4D6B4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62FB1D-FA8B-4B62-F11F-576570F396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3CC9207-C707-154C-729E-7500F00C7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17E4C-752F-8B26-B18C-96044C2441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Espace réservé pour une image  9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84D1C4F1-9575-7D8B-C047-038D1FD2BB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024" y="1283068"/>
            <a:ext cx="1260000" cy="1260000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1C5AC43D-8502-983F-A67F-E8814A4D7196}"/>
              </a:ext>
            </a:extLst>
          </p:cNvPr>
          <p:cNvSpPr txBox="1">
            <a:spLocks/>
          </p:cNvSpPr>
          <p:nvPr/>
        </p:nvSpPr>
        <p:spPr>
          <a:xfrm>
            <a:off x="326688" y="3138138"/>
            <a:ext cx="8355510" cy="1635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اِبْحَثوا في ٱلنَّصِّ ٱلْقِرائِيِّ " كَوْكَبُنا يَسْتَغيثُ" عَنْ جَميعْ أَسْماءِ ٱلْمَفْعولِ ٱلْوارِدَةِ فيهِ.</a:t>
            </a:r>
            <a:endParaRPr lang="fr-FR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75160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 وكتابة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1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24045</TotalTime>
  <Words>2762</Words>
  <Application>Microsoft Office PowerPoint</Application>
  <PresentationFormat>Affichage à l'écran (4:3)</PresentationFormat>
  <Paragraphs>611</Paragraphs>
  <Slides>87</Slides>
  <Notes>12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36</vt:i4>
      </vt:variant>
      <vt:variant>
        <vt:lpstr>Titres des diapositives</vt:lpstr>
      </vt:variant>
      <vt:variant>
        <vt:i4>87</vt:i4>
      </vt:variant>
    </vt:vector>
  </HeadingPairs>
  <TitlesOfParts>
    <vt:vector size="135" baseType="lpstr">
      <vt:lpstr>Dosis</vt:lpstr>
      <vt:lpstr>Arial Rounded MT Bold</vt:lpstr>
      <vt:lpstr>Arial</vt:lpstr>
      <vt:lpstr>Dosis ExtraBold</vt:lpstr>
      <vt:lpstr>Noto Sans Symbols</vt:lpstr>
      <vt:lpstr>Calibri</vt:lpstr>
      <vt:lpstr>Wingdings</vt:lpstr>
      <vt:lpstr>Modern Love</vt:lpstr>
      <vt:lpstr>Dosis SemiBold</vt:lpstr>
      <vt:lpstr>Dosis Medium</vt:lpstr>
      <vt:lpstr>Microsoft Uighur</vt:lpstr>
      <vt:lpstr>Calibri Light</vt:lpstr>
      <vt:lpstr>6_Conception personnalisée</vt:lpstr>
      <vt:lpstr>sarf wa tahwil (new)</vt:lpstr>
      <vt:lpstr>00_Env-Enseignant</vt:lpstr>
      <vt:lpstr>2_Env-Apprenant_Tmplt</vt:lpstr>
      <vt:lpstr>01- نشاط اعتيادي</vt:lpstr>
      <vt:lpstr>1_01- نشاط اعتيادي</vt:lpstr>
      <vt:lpstr>02- معــــــــــجم</vt:lpstr>
      <vt:lpstr>05- اختتام الحصة</vt:lpstr>
      <vt:lpstr>03- استماع وتحدث</vt:lpstr>
      <vt:lpstr>04- قراءة/ كتابة</vt:lpstr>
      <vt:lpstr>3_Env-Apprenant_Tmplt</vt:lpstr>
      <vt:lpstr>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قراءة وكتابة </vt:lpstr>
      <vt:lpstr>القراءة  </vt:lpstr>
      <vt:lpstr>قراءة</vt:lpstr>
      <vt:lpstr>1_القراءة  </vt:lpstr>
      <vt:lpstr>3_القراءة  </vt:lpstr>
      <vt:lpstr>1_Env-Enseignant</vt:lpstr>
      <vt:lpstr>1_قراءة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الموظفة؟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الموظفة؟</vt:lpstr>
      <vt:lpstr>ستقرؤون النص قراءة جماعية . من يريد أن يقود القراءة؟ -يحرص الأستاذ على تتبع مشاركة الجميع في القراءة الجماعية.</vt:lpstr>
      <vt:lpstr> قراءة</vt:lpstr>
      <vt:lpstr>تابعوا معي ، سأقرأ الجزء الأول من النص</vt:lpstr>
      <vt:lpstr>الآن؛ سأعين 3 تلاميذ لقراءة فقرات الجزء الثاني – تابعوا </vt:lpstr>
      <vt:lpstr>كَيْفَ كانَتْ قِراءَةُ زَميلِكُمْ/زَميلَتِكُمْ؟</vt:lpstr>
      <vt:lpstr>الآن؛ سنواصل تدربنا على توظيف استراتيجية إبداء الرأي مع التعليل.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صرف و تحويل</vt:lpstr>
      <vt:lpstr>خذوا ألواحكم</vt:lpstr>
      <vt:lpstr>خذوا الواحكم. اكتبوا  رقم الكلمة المناسبة للمفعول به  في الجملة التالية:</vt:lpstr>
      <vt:lpstr>أحسنتم : نقول المكان مُنَظَّفٌ.</vt:lpstr>
      <vt:lpstr>جملة أخرى</vt:lpstr>
      <vt:lpstr>أحسنتم : نقول البيئة محمية</vt:lpstr>
      <vt:lpstr>جملة أخرى</vt:lpstr>
      <vt:lpstr>أحسنتم : نقول الورود مسقية</vt:lpstr>
      <vt:lpstr>جملة أخرى</vt:lpstr>
      <vt:lpstr>أحسنتم : نقول الباب مفتوح</vt:lpstr>
      <vt:lpstr>في هذه الحصة سنتعلم كيف نميز و نصوغ اسم المفعول. تابعوا معي.</vt:lpstr>
      <vt:lpstr>لاحظوا جيدا الجملة التالية سأحدد  الفعل الذي وقع على المفعول به:  -يضغط الأستاذ على زر جهاز التحكم لتظهر العبارات.</vt:lpstr>
      <vt:lpstr>إذن يمكن أن أقول عن الحقل " مَسْقِيُّ" -يضغط الأستاذ على زر جهاز التحكم لتظهر العبارات.</vt:lpstr>
      <vt:lpstr>كلمة مسقي تدل على من وقع عليه الفعل, نسميها اسم مفعول</vt:lpstr>
      <vt:lpstr>مثال آخر -يضغط الأستاذ على زر جهاز التحكم لتظهر العبارات.</vt:lpstr>
      <vt:lpstr>إذن يمكن أن أقول عن الحليب " مَشْروبٌ" -يضغط الأستاذ على زر جهاز التحكم لتظهر العبارات.</vt:lpstr>
      <vt:lpstr>كلمة مَشْروبٌ تدل على من وقع عليه الفعل, نسميها اسم مفعول</vt:lpstr>
      <vt:lpstr>مثال آخر -يضغط الأستاذ على زر جهاز التحكم لتظهر العبارات.</vt:lpstr>
      <vt:lpstr>إذن يمكن أن أقول عن المعطف " ملبوس" -يضغط الأستاذ على زر جهاز التحكم لتظهر العبارات.</vt:lpstr>
      <vt:lpstr>كلمة مَلْبوسٌ تدل على من وقع عليه الفعل, نسميها اسم مفعول</vt:lpstr>
      <vt:lpstr>من يذكرنا بكيفية صياغة اسم المفعول من الفعل الثلاثي؟</vt:lpstr>
      <vt:lpstr>أحسنتم من يقرأ؟ - يوجه الأستاذ المتعلمين إلى أن هذه القاعدة خاصة بالفعل الثلاثي المجرد.</vt:lpstr>
      <vt:lpstr>خذوا ألواحكم</vt:lpstr>
      <vt:lpstr>صوغوا اسم المفعول انطلاقا من الجملة التالية:</vt:lpstr>
      <vt:lpstr>صححوا . كيف وجدتم الإجابة؟ -يقدم الأستاذ التغذية الراجعة المناسبة قبل عرض الإجابة.</vt:lpstr>
      <vt:lpstr>جملة أخرى</vt:lpstr>
      <vt:lpstr>صححوا . كيف وجدتم الإجابة؟ -يقدم الأستاذ التغذية الراجعة المناسبة قبل عرض الإجابة.</vt:lpstr>
      <vt:lpstr>جملة أخرى</vt:lpstr>
      <vt:lpstr>صححوا . كيف وجدتم الإجابة؟ -يقدم الأستاذ التغذية الراجعة المناسبة قبل عرض الإجابة.</vt:lpstr>
      <vt:lpstr>جملة أخرى</vt:lpstr>
      <vt:lpstr>صححوا . كيف وجدتم الإجابة؟ -يقدم الأستاذ التغذية الراجعة المناسبة قبل عرض الإجابة.</vt:lpstr>
      <vt:lpstr>الآن في ثنائيات أجيبوا عن التمرين التالي على كراساتكم الصفحة  154</vt:lpstr>
      <vt:lpstr>أشتق اسم المفعول من كل فعل بين قوسين و أملأ به الفراغ لأحصل على فقرة. أمامكم  4 دقائق – سأمر بين الصفوف لمساعدتكم وتقييم إنتاجاتكم. </vt:lpstr>
      <vt:lpstr>انتهى الوقت – نصحح: نحدد أولا الأفعال في الجمل.  -يضغط الأستاذ على زر جهاز التحكم  لتبرز الأفعال.</vt:lpstr>
      <vt:lpstr>الآن بمفردكم أجيبوا عن التمرين التالي :</vt:lpstr>
      <vt:lpstr>أصوغ من كل فعل من الأفعال الآتية اسما للمفعول و أركبه في جملة من إنتاجي.</vt:lpstr>
      <vt:lpstr>انتهى الوقت – نصحح: من يصحح الفعل الأول -يضغط الأستاذ على زر جهاز التحكم لتظهر الإجابات النموذجية.</vt:lpstr>
      <vt:lpstr>اختــتام الحــصة</vt:lpstr>
      <vt:lpstr>ماذا تعلمتم اليوم؟ تناوب متعلمين على التذكير بحصيلة الحصة</vt:lpstr>
      <vt:lpstr>على كراساتكم في المنزل انجزوا التمرين التالي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 HAMDOUNI BTIHAJ</dc:creator>
  <cp:lastModifiedBy>MOHAMED.OUMRHAR</cp:lastModifiedBy>
  <cp:revision>74</cp:revision>
  <dcterms:created xsi:type="dcterms:W3CDTF">2023-09-20T21:35:22Z</dcterms:created>
  <dcterms:modified xsi:type="dcterms:W3CDTF">2026-05-24T13:13:26Z</dcterms:modified>
</cp:coreProperties>
</file>