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9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0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1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22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23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97" r:id="rId1"/>
    <p:sldMasterId id="2147483738" r:id="rId2"/>
    <p:sldMasterId id="2147483804" r:id="rId3"/>
    <p:sldMasterId id="2147483752" r:id="rId4"/>
    <p:sldMasterId id="2147483755" r:id="rId5"/>
    <p:sldMasterId id="2147483761" r:id="rId6"/>
    <p:sldMasterId id="2147483770" r:id="rId7"/>
    <p:sldMasterId id="2147483777" r:id="rId8"/>
    <p:sldMasterId id="2147483787" r:id="rId9"/>
    <p:sldMasterId id="2147483726" r:id="rId10"/>
    <p:sldMasterId id="2147483794" r:id="rId11"/>
    <p:sldMasterId id="2147483827" r:id="rId12"/>
    <p:sldMasterId id="2147483850" r:id="rId13"/>
    <p:sldMasterId id="2147483873" r:id="rId14"/>
    <p:sldMasterId id="2147483899" r:id="rId15"/>
    <p:sldMasterId id="2147483918" r:id="rId16"/>
    <p:sldMasterId id="2147483922" r:id="rId17"/>
    <p:sldMasterId id="2147483951" r:id="rId18"/>
    <p:sldMasterId id="2147483977" r:id="rId19"/>
    <p:sldMasterId id="2147483994" r:id="rId20"/>
    <p:sldMasterId id="2147484006" r:id="rId21"/>
    <p:sldMasterId id="2147484023" r:id="rId22"/>
    <p:sldMasterId id="2147484046" r:id="rId23"/>
    <p:sldMasterId id="2147484069" r:id="rId24"/>
  </p:sldMasterIdLst>
  <p:notesMasterIdLst>
    <p:notesMasterId r:id="rId108"/>
  </p:notesMasterIdLst>
  <p:sldIdLst>
    <p:sldId id="2134806368" r:id="rId25"/>
    <p:sldId id="1029" r:id="rId26"/>
    <p:sldId id="2147482483" r:id="rId27"/>
    <p:sldId id="2147482463" r:id="rId28"/>
    <p:sldId id="2147482484" r:id="rId29"/>
    <p:sldId id="2147482488" r:id="rId30"/>
    <p:sldId id="2147482532" r:id="rId31"/>
    <p:sldId id="2147482725" r:id="rId32"/>
    <p:sldId id="2147482533" r:id="rId33"/>
    <p:sldId id="2147482611" r:id="rId34"/>
    <p:sldId id="2147482811" r:id="rId35"/>
    <p:sldId id="2147482812" r:id="rId36"/>
    <p:sldId id="2147482584" r:id="rId37"/>
    <p:sldId id="266" r:id="rId38"/>
    <p:sldId id="2147482542" r:id="rId39"/>
    <p:sldId id="2147482772" r:id="rId40"/>
    <p:sldId id="2147482813" r:id="rId41"/>
    <p:sldId id="2147482814" r:id="rId42"/>
    <p:sldId id="2147482815" r:id="rId43"/>
    <p:sldId id="2147482816" r:id="rId44"/>
    <p:sldId id="267" r:id="rId45"/>
    <p:sldId id="2147482561" r:id="rId46"/>
    <p:sldId id="2147482540" r:id="rId47"/>
    <p:sldId id="2147482543" r:id="rId48"/>
    <p:sldId id="2147482607" r:id="rId49"/>
    <p:sldId id="2147482608" r:id="rId50"/>
    <p:sldId id="2147482541" r:id="rId51"/>
    <p:sldId id="2147482558" r:id="rId52"/>
    <p:sldId id="2147482609" r:id="rId53"/>
    <p:sldId id="2147482559" r:id="rId54"/>
    <p:sldId id="2147482560" r:id="rId55"/>
    <p:sldId id="2147482567" r:id="rId56"/>
    <p:sldId id="2147482737" r:id="rId57"/>
    <p:sldId id="2147482569" r:id="rId58"/>
    <p:sldId id="2147482570" r:id="rId59"/>
    <p:sldId id="2147482745" r:id="rId60"/>
    <p:sldId id="2147482746" r:id="rId61"/>
    <p:sldId id="2147482747" r:id="rId62"/>
    <p:sldId id="2147482748" r:id="rId63"/>
    <p:sldId id="2147482749" r:id="rId64"/>
    <p:sldId id="2147482750" r:id="rId65"/>
    <p:sldId id="2147482557" r:id="rId66"/>
    <p:sldId id="2147482821" r:id="rId67"/>
    <p:sldId id="2147482740" r:id="rId68"/>
    <p:sldId id="2147482635" r:id="rId69"/>
    <p:sldId id="2147482636" r:id="rId70"/>
    <p:sldId id="2147482729" r:id="rId71"/>
    <p:sldId id="2147482817" r:id="rId72"/>
    <p:sldId id="2147482818" r:id="rId73"/>
    <p:sldId id="2147482819" r:id="rId74"/>
    <p:sldId id="2147482820" r:id="rId75"/>
    <p:sldId id="2147482612" r:id="rId76"/>
    <p:sldId id="2147482579" r:id="rId77"/>
    <p:sldId id="2147482826" r:id="rId78"/>
    <p:sldId id="2147482823" r:id="rId79"/>
    <p:sldId id="2147482824" r:id="rId80"/>
    <p:sldId id="2147482825" r:id="rId81"/>
    <p:sldId id="2147482827" r:id="rId82"/>
    <p:sldId id="2147482828" r:id="rId83"/>
    <p:sldId id="2147482829" r:id="rId84"/>
    <p:sldId id="2147482830" r:id="rId85"/>
    <p:sldId id="2147482831" r:id="rId86"/>
    <p:sldId id="2147482832" r:id="rId87"/>
    <p:sldId id="2147482822" r:id="rId88"/>
    <p:sldId id="2147482610" r:id="rId89"/>
    <p:sldId id="2147482751" r:id="rId90"/>
    <p:sldId id="2147482755" r:id="rId91"/>
    <p:sldId id="2147482833" r:id="rId92"/>
    <p:sldId id="2147482834" r:id="rId93"/>
    <p:sldId id="2147482835" r:id="rId94"/>
    <p:sldId id="2147482836" r:id="rId95"/>
    <p:sldId id="2147482837" r:id="rId96"/>
    <p:sldId id="2147482838" r:id="rId97"/>
    <p:sldId id="2147482839" r:id="rId98"/>
    <p:sldId id="2147482840" r:id="rId99"/>
    <p:sldId id="2147482841" r:id="rId100"/>
    <p:sldId id="2147482842" r:id="rId101"/>
    <p:sldId id="2147482564" r:id="rId102"/>
    <p:sldId id="2147482613" r:id="rId103"/>
    <p:sldId id="2147482646" r:id="rId104"/>
    <p:sldId id="2147482647" r:id="rId105"/>
    <p:sldId id="2147482563" r:id="rId106"/>
    <p:sldId id="2147482625" r:id="rId107"/>
  </p:sldIdLst>
  <p:sldSz cx="9144000" cy="6858000" type="screen4x3"/>
  <p:notesSz cx="6858000" cy="9144000"/>
  <p:embeddedFontLst>
    <p:embeddedFont>
      <p:font typeface="Dosis" pitchFamily="2" charset="0"/>
      <p:regular r:id="rId109"/>
      <p:bold r:id="rId110"/>
    </p:embeddedFont>
    <p:embeddedFont>
      <p:font typeface="Dosis ExtraBold" pitchFamily="2" charset="0"/>
      <p:bold r:id="rId111"/>
    </p:embeddedFont>
    <p:embeddedFont>
      <p:font typeface="Dosis Medium" pitchFamily="2" charset="0"/>
      <p:regular r:id="rId112"/>
    </p:embeddedFont>
    <p:embeddedFont>
      <p:font typeface="Dosis SemiBold" pitchFamily="2" charset="0"/>
      <p:bold r:id="rId113"/>
    </p:embeddedFont>
    <p:embeddedFont>
      <p:font typeface="Microsoft Uighur" panose="02000000000000000000" pitchFamily="2" charset="-78"/>
      <p:regular r:id="rId114"/>
      <p:bold r:id="rId115"/>
    </p:embeddedFont>
    <p:embeddedFont>
      <p:font typeface="Modern Love" panose="04090805081005020601" pitchFamily="82" charset="0"/>
      <p:regular r:id="rId116"/>
    </p:embeddedFont>
    <p:embeddedFont>
      <p:font typeface="Noto Sans Symbols" pitchFamily="2" charset="0"/>
      <p:regular r:id="rId117"/>
      <p:bold r:id="rId1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EF2"/>
    <a:srgbClr val="FFC000"/>
    <a:srgbClr val="002060"/>
    <a:srgbClr val="009242"/>
    <a:srgbClr val="C00000"/>
    <a:srgbClr val="424D7B"/>
    <a:srgbClr val="424D7C"/>
    <a:srgbClr val="00ACA4"/>
    <a:srgbClr val="4472C4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59875-0009-4E84-BD7E-25879F7347E0}" v="1086" dt="2025-08-04T15:24:41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4744" autoAdjust="0"/>
  </p:normalViewPr>
  <p:slideViewPr>
    <p:cSldViewPr snapToGrid="0">
      <p:cViewPr varScale="1">
        <p:scale>
          <a:sx n="70" d="100"/>
          <a:sy n="70" d="100"/>
        </p:scale>
        <p:origin x="67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117" Type="http://schemas.openxmlformats.org/officeDocument/2006/relationships/font" Target="fonts/font9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microsoft.com/office/2015/10/relationships/revisionInfo" Target="revisionInfo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font" Target="fonts/font5.fntdata"/><Relationship Id="rId118" Type="http://schemas.openxmlformats.org/officeDocument/2006/relationships/font" Target="fonts/font10.fntdata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slide" Target="slides/slide79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49" Type="http://schemas.openxmlformats.org/officeDocument/2006/relationships/slide" Target="slides/slide25.xml"/><Relationship Id="rId114" Type="http://schemas.openxmlformats.org/officeDocument/2006/relationships/font" Target="fonts/font6.fntdata"/><Relationship Id="rId119" Type="http://schemas.openxmlformats.org/officeDocument/2006/relationships/presProps" Target="presProps.xml"/><Relationship Id="rId44" Type="http://schemas.openxmlformats.org/officeDocument/2006/relationships/slide" Target="slides/slide20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font" Target="fonts/font1.fntdata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116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font" Target="fonts/font3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2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52" Type="http://schemas.openxmlformats.org/officeDocument/2006/relationships/slide" Target="slides/slide28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65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525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819B6-915E-2FD7-57B1-15FB98C51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8E5226-35AF-E324-4994-26E2E77EDE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9EFD74-7D40-10BA-7E5A-E751BCB34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A6993C-2693-B708-26A2-785AAAEAB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66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002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EAF85-B362-08F8-6F04-60CE9E4F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E0FA87-3D7B-1D6C-E7C5-0B354ACABF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12D852-7FB3-8812-A6C9-3F593544C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882223-1AC9-AC47-1821-1DB513BED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67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7683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EA162-C435-01C2-7125-536C4E943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922DA5-1A7D-DA7E-7138-C592C2A88E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067447-249D-9811-FBC1-3EF2C907D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DA64D6-6606-972A-22E0-17C4EBD14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68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7021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9DF16-E3AE-2F3F-ECE8-296A7D5F8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E9A1F4-03C8-8B4B-84C1-69D2C0261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364A09-2FCB-61AE-0B33-D7D46FDF3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5C20C-6176-D5D7-229D-4390E73D7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69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3305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C3809-B1F2-67AB-0EE3-D5936CBC6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1E43F3-8284-4D1D-D09F-D38668F1E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D1C6F6-6546-C9BE-3807-DE5FAF645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C2FB81-B37C-7299-1B95-FB92058C7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266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D2340-EAA5-7C82-B064-53FE0091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50C1DC-88E6-F727-0175-59B54FC92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F34CED-E991-2364-7061-19C5D626F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F5E9C1-F7FC-DB20-90FB-10DF657DA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1111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808B-B66D-D05B-0B32-A3B338312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B12BE0-A87B-7F0B-9F06-81321A9A3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7E92BC-0231-8F6C-CC21-888963CAD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46F90F-40F1-F60E-3D96-7BBE583020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667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2703E-FAC3-05C5-6477-162C1AF22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3EF9F2-807F-FE49-AEF5-138952DB9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221B0C-0292-6941-3B66-60817ED36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5AE879-EA88-1E1A-D110-FB3E0A1F9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10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27A77-F22D-48AB-B4C4-2A902D6A7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760CD5-EC70-FB31-B8E6-E79BCAF44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3DB797-A720-8490-76BF-FAE6885E3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9CAE8B-FA30-09D9-0D1E-B4230E427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452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90F86-5C76-60F4-2591-040909D3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FD09AD-85B6-F2ED-771F-1BEDFE1F4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DFC3DF-7FFB-B52E-738B-29CE6C62F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19D49B-1317-1EE1-FF06-5AB70E09DB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069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9DBB-DC39-604F-C5DB-1FBE4EBF5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D21996-42C5-22A8-B01F-167CADFA7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58D796-84F7-4C01-BCAA-A668B9AE0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46D0DA-0EDA-2903-49F2-79501C67A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705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F8AFA-CC38-E4DC-6014-DABCB470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9C7159-E1B4-1B2F-BBB7-D48A0392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B74AF1-BDB2-CF2F-3223-25CC9F51B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2D9074-BDEF-B96D-A8AE-CBA5B9C68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74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pn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7.png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3142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9218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2518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7470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9426181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0214200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490749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3973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86189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82882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87602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272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8975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8407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75437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039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01320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6799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8155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9956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3816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71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14908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2530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03696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3154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76916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4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6069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68430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488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4707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3876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9632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039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974477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2448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3231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41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3616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845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824172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67190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9413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9341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900952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1206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14394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0150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782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2061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5134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6197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5185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685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16877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690496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7537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004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15273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92187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286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2792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1949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06885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2128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8880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4718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75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0886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5098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6361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31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6010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9147514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53468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134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5474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370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98692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84395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1736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674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36893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5650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2941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8338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837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1897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229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686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295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31918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781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819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01301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2053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676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7551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839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60552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1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13221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202904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9609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8299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958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13288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4659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6409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2912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836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8852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88419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25587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8430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8599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142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9061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53441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1818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79632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497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340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70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8947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9639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579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86103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54950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147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6859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826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1073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9576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7324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6426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9828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45909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55829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6995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9103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4089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16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172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60875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19561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921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693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9313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2369262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36551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94819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7961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46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1122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269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043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53186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22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8029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88574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72694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70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6541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6840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0001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6673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586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163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14236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898840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06572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0962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8068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18777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8453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66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8026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1648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8535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21785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3781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44272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889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024765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18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299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930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4685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1462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48905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9450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41013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724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51405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2473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1456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50382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5083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9577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3780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5248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19764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8887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4212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8542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382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23825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2858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2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4393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2339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14128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90215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8216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7370267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0582006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5919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901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7101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04047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34623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61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385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7132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3031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059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3535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335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1164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44685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307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88699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1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4853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1537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33845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8036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99670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25525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925041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442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433917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039551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948935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92332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6606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924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37917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36960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83711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5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74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66232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9430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85122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66421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5923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018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9483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639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5150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84667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655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7262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90746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62061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541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0421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821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789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70587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954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7960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1779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01730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45027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08376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00921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05070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50149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0154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0391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403719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7522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7816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88340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9003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299625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3868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714542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89744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18484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71316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38011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8614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57215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30318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74337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3430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3363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270226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14998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028555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35505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293194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53468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567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30475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7707899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7844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71014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54207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2535223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4622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8269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4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4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image" Target="../media/image1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8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27.jpg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4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18" Type="http://schemas.openxmlformats.org/officeDocument/2006/relationships/image" Target="../media/image29.jpeg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16.xml"/><Relationship Id="rId16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3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31.xml"/><Relationship Id="rId6" Type="http://schemas.openxmlformats.org/officeDocument/2006/relationships/slideLayout" Target="../slideLayouts/slideLayout236.xml"/><Relationship Id="rId11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34.xml"/><Relationship Id="rId9" Type="http://schemas.openxmlformats.org/officeDocument/2006/relationships/slideLayout" Target="../slideLayouts/slideLayout23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20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24" Type="http://schemas.openxmlformats.org/officeDocument/2006/relationships/image" Target="../media/image27.jpg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267.xml"/><Relationship Id="rId19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Relationship Id="rId22" Type="http://schemas.openxmlformats.org/officeDocument/2006/relationships/slideLayout" Target="../slideLayouts/slideLayout27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7.xml"/><Relationship Id="rId13" Type="http://schemas.openxmlformats.org/officeDocument/2006/relationships/slideLayout" Target="../slideLayouts/slideLayout292.xml"/><Relationship Id="rId18" Type="http://schemas.openxmlformats.org/officeDocument/2006/relationships/slideLayout" Target="../slideLayouts/slideLayout297.xml"/><Relationship Id="rId3" Type="http://schemas.openxmlformats.org/officeDocument/2006/relationships/slideLayout" Target="../slideLayouts/slideLayout282.xml"/><Relationship Id="rId21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286.xml"/><Relationship Id="rId12" Type="http://schemas.openxmlformats.org/officeDocument/2006/relationships/slideLayout" Target="../slideLayouts/slideLayout291.xml"/><Relationship Id="rId17" Type="http://schemas.openxmlformats.org/officeDocument/2006/relationships/slideLayout" Target="../slideLayouts/slideLayout296.xml"/><Relationship Id="rId2" Type="http://schemas.openxmlformats.org/officeDocument/2006/relationships/slideLayout" Target="../slideLayouts/slideLayout281.xml"/><Relationship Id="rId16" Type="http://schemas.openxmlformats.org/officeDocument/2006/relationships/slideLayout" Target="../slideLayouts/slideLayout295.xml"/><Relationship Id="rId20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285.xml"/><Relationship Id="rId11" Type="http://schemas.openxmlformats.org/officeDocument/2006/relationships/slideLayout" Target="../slideLayouts/slideLayout290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84.xml"/><Relationship Id="rId15" Type="http://schemas.openxmlformats.org/officeDocument/2006/relationships/slideLayout" Target="../slideLayouts/slideLayout294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89.xml"/><Relationship Id="rId19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83.xml"/><Relationship Id="rId9" Type="http://schemas.openxmlformats.org/officeDocument/2006/relationships/slideLayout" Target="../slideLayouts/slideLayout288.xml"/><Relationship Id="rId14" Type="http://schemas.openxmlformats.org/officeDocument/2006/relationships/slideLayout" Target="../slideLayouts/slideLayout293.xml"/><Relationship Id="rId22" Type="http://schemas.openxmlformats.org/officeDocument/2006/relationships/slideLayout" Target="../slideLayouts/slideLayout30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slideLayout" Target="../slideLayouts/slideLayout314.xml"/><Relationship Id="rId18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304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17" Type="http://schemas.openxmlformats.org/officeDocument/2006/relationships/slideLayout" Target="../slideLayouts/slideLayout318.xml"/><Relationship Id="rId2" Type="http://schemas.openxmlformats.org/officeDocument/2006/relationships/slideLayout" Target="../slideLayouts/slideLayout303.xml"/><Relationship Id="rId16" Type="http://schemas.openxmlformats.org/officeDocument/2006/relationships/slideLayout" Target="../slideLayouts/slideLayout317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5" Type="http://schemas.openxmlformats.org/officeDocument/2006/relationships/slideLayout" Target="../slideLayouts/slideLayout306.xml"/><Relationship Id="rId15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11.xml"/><Relationship Id="rId19" Type="http://schemas.openxmlformats.org/officeDocument/2006/relationships/theme" Target="../theme/theme24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slideLayout" Target="../slideLayouts/slideLayout3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9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5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94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45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3189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77126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</p:spTree>
    <p:extLst>
      <p:ext uri="{BB962C8B-B14F-4D97-AF65-F5344CB8AC3E}">
        <p14:creationId xmlns:p14="http://schemas.microsoft.com/office/powerpoint/2010/main" val="38899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412192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92859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9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9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94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7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0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46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846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3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  <p:sldLayoutId id="2147483993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87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2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  <p:sldLayoutId id="2147484039" r:id="rId15"/>
    <p:sldLayoutId id="2147484040" r:id="rId16"/>
    <p:sldLayoutId id="2147484041" r:id="rId17"/>
    <p:sldLayoutId id="2147484042" r:id="rId18"/>
    <p:sldLayoutId id="2147484043" r:id="rId19"/>
    <p:sldLayoutId id="2147484044" r:id="rId20"/>
    <p:sldLayoutId id="2147484045" r:id="rId21"/>
    <p:sldLayoutId id="214748408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  <p:sldLayoutId id="2147484067" r:id="rId21"/>
    <p:sldLayoutId id="21474840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805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  <p:sldLayoutId id="2147484085" r:id="rId16"/>
    <p:sldLayoutId id="2147484086" r:id="rId17"/>
    <p:sldLayoutId id="21474840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6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5" Type="http://schemas.openxmlformats.org/officeDocument/2006/relationships/image" Target="../media/image41.gif"/><Relationship Id="rId10" Type="http://schemas.openxmlformats.org/officeDocument/2006/relationships/image" Target="../media/image19.png"/><Relationship Id="rId4" Type="http://schemas.openxmlformats.org/officeDocument/2006/relationships/image" Target="../media/image50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9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9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7.png"/><Relationship Id="rId7" Type="http://schemas.openxmlformats.org/officeDocument/2006/relationships/image" Target="../media/image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7.png"/><Relationship Id="rId7" Type="http://schemas.openxmlformats.org/officeDocument/2006/relationships/image" Target="../media/image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7.png"/><Relationship Id="rId7" Type="http://schemas.openxmlformats.org/officeDocument/2006/relationships/image" Target="../media/image7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7.png"/><Relationship Id="rId7" Type="http://schemas.openxmlformats.org/officeDocument/2006/relationships/image" Target="../media/image7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77.png"/><Relationship Id="rId4" Type="http://schemas.openxmlformats.org/officeDocument/2006/relationships/image" Target="../media/image17.png"/><Relationship Id="rId9" Type="http://schemas.openxmlformats.org/officeDocument/2006/relationships/image" Target="../media/image7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7.png"/><Relationship Id="rId7" Type="http://schemas.openxmlformats.org/officeDocument/2006/relationships/image" Target="../media/image7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0.png"/><Relationship Id="rId4" Type="http://schemas.openxmlformats.org/officeDocument/2006/relationships/image" Target="../media/image41.gi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AC87F1B-6E2A-8B63-FBB1-78877E391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35620" y="3635298"/>
            <a:ext cx="914400" cy="121548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 الثالث</a:t>
            </a:r>
            <a:endParaRPr lang="fr-MA" sz="4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التوقع والتحقق- الفهم العام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تعلم استراتيجية الفهم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D53A7F-C756-E52E-5AC3-598AEE4884A8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D75C446-CB8A-9806-90F7-CDEC35A7908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12DD9CF9-55BC-AA05-9BCB-B1002F3A5A9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F91C3EF-6939-6170-40D9-75B4E2E55AC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099AEDCD-4202-879D-3328-2A10AA22C42C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83834" y="3414699"/>
            <a:ext cx="4726841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كَوْكَبُنا يَسْتَغيثُ-التوقع و التحقق والفهم العام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كَوْكَبُنا يَسْتَغيثُِ- توظيف استراتيجيات الفهم.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23747" y="2908660"/>
            <a:ext cx="7496253" cy="890781"/>
            <a:chOff x="531292" y="2851205"/>
            <a:chExt cx="749625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54678" y="3134373"/>
              <a:ext cx="5411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النص القرائي و الإجابة على أسئلة الفهم العام؛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23747" y="4022136"/>
            <a:ext cx="7496253" cy="890781"/>
            <a:chOff x="531292" y="2851205"/>
            <a:chExt cx="7496253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531292" y="3134373"/>
              <a:ext cx="57350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استراتيجيات الفهم.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EF1038-1112-6798-BF19-F8FBF27C0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9F05C-FB01-147D-9BBC-BD137C44AF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F5A26-257B-6349-F9AB-9F12F0C4FBF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E753-85C7-076A-71FB-82F85C7FAB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412C8-0A19-1AA7-F7A7-C69B8E6AB50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FF0D36-E1BC-DACC-9B7D-9A76395CC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565177-5DCF-C270-5A8C-8A5667E3C5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76EA2A-150D-FC26-DB09-1CF3545F9F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CCA905-54CA-63BB-0F25-BA9309210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B01C5F-5AD6-BDF4-B37A-2253CECFD5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376D4-D72C-0B6E-9295-106D1D89470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E37AB-51F4-551B-19A3-C22A86ACF3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89B1A-4874-CC8A-FB9C-9AD05ED6C7E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8736C4-C7A9-19A7-99C4-68E598FB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28C9D5-E53D-8B2B-E8B5-83826ACA6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3BE951-5EC6-98AF-88BE-AC342F6FC5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07456BE-2C02-3081-5338-E454816A5420}"/>
              </a:ext>
            </a:extLst>
          </p:cNvPr>
          <p:cNvSpPr txBox="1">
            <a:spLocks/>
          </p:cNvSpPr>
          <p:nvPr/>
        </p:nvSpPr>
        <p:spPr>
          <a:xfrm>
            <a:off x="801688" y="5442762"/>
            <a:ext cx="778952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D4454D85-F6D0-B1B5-7A80-6284ED7E67DD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7B2CBB-42C1-80B2-6459-E7BA85996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23" name="Google Shape;1333;p8">
            <a:extLst>
              <a:ext uri="{FF2B5EF4-FFF2-40B4-BE49-F238E27FC236}">
                <a16:creationId xmlns:a16="http://schemas.microsoft.com/office/drawing/2014/main" id="{6CF4042D-FA34-11F5-19FB-EE2FA8DB6063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FF16A73-0569-B308-159F-90FC930746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3456" y="3671108"/>
            <a:ext cx="2160000" cy="17985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60EB3E-7BF6-2872-1986-8300ABCAB6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88F5E-548A-7E6E-F761-3BE6EFE9FA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34877E-B727-F8BF-CCCA-621EF0517CB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AA4DE-2648-F328-70F7-FD9FF523ED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4DA39-7086-70E2-9ED6-6BD13419CB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5CA4E-B4B3-AD27-EB90-C9A294AAFA2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AFEEF3F-0282-DFA2-6629-0A9C7521E4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18A68-508F-5F4C-0004-7D1E9C4DA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F0ACCC-98B5-DD42-B1E2-8FD41CA49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FA720-5C41-4C50-7EFE-E18BE8CC1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1463FB-FA60-E222-6826-8A26FC20928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6912D6-D497-028F-3C77-56ADEEA1B80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DEE0B3-14B9-3642-2D98-CA18B9326DC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021AB-7B81-4D56-3E33-45214F55DCF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E103FCC-AF16-B624-F9DE-7FFFF786B6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87445F-34AD-3BE0-9BC9-362EAF18EC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E09B48-0993-7773-9B0A-331F352862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E9CE46-B83C-C8E4-6472-20088879E8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1743" y="1750213"/>
            <a:ext cx="3093008" cy="4652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1739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CD7805-817F-FFE8-D3F4-F01B69D31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D68AA0-E032-48A4-879E-85AF3C87858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55CA44-7D00-A81E-C085-F1D7BC6DE27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A9FC49-8429-7C06-AD17-3E6C157571C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3C5BF8-846B-B1A4-C5E4-960191E5534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6AEAB4-3023-7152-F5D4-94032FB89E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38C174-79CF-32CE-5B4D-EC33C75D06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6B571D-89F7-419D-A047-56DA74DF76C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705751" y="1330569"/>
            <a:ext cx="699827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عَلامَ يَدُلُّ قَوْلُ فـاطِمَةَ: «جَدَّتـي تَصْنَعُ مِثْلَ هَذِهِ» عِنْدَمـا لَمَسَتِ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ٱلزَّرْبِيَّةَ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078782" y="4561983"/>
            <a:ext cx="6740915" cy="779458"/>
            <a:chOff x="897975" y="2740490"/>
            <a:chExt cx="6740915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897975" y="2753032"/>
              <a:ext cx="630907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صِنـاعَةَ ٱلزَّرابـي تُراثٌ يَنْتَقِلُ مِنَ ٱلْأَجْدادِ إِلـى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ٱلْأَحْفـادِ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078784" y="3689621"/>
            <a:ext cx="6740913" cy="779458"/>
            <a:chOff x="897977" y="2740490"/>
            <a:chExt cx="6740913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897977" y="2753032"/>
              <a:ext cx="630906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جَدَّتَهـا تَعْمَلُ فـي مَصْنَعٍ كَبـيرٍ.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078784" y="2817259"/>
            <a:ext cx="6730578" cy="779458"/>
            <a:chOff x="1562955" y="2740490"/>
            <a:chExt cx="6075935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562955" y="2753032"/>
              <a:ext cx="56440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فـاطِمَةَ تُريدُ بَيْعَ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لِلْمُعَلِّمَةِ.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078784" y="5459429"/>
            <a:ext cx="6740913" cy="779458"/>
            <a:chOff x="897977" y="2740490"/>
            <a:chExt cx="6740913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ٱلَّتـي أَحْضَرَتْهـا ٱلْمُعَلِّمَةُ جَديدَةٌ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E832AF9-E4F6-C03E-C3FD-FD40C10CA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22C900-D1E8-0E4A-9C08-7D6761EE20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E3972B-3303-25E2-FB63-49ED7863017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0DC610-6013-37CD-6E9D-C505A7A989C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BF72FE-A7A3-77D7-B136-19CF2E065A8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422E26-64D3-E3D6-037A-6D76AEB788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D11528-DB21-1970-CCA9-FC232BB378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7CF55F-A82D-5214-3550-0C9ED7DB75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897892-268D-DFD6-DA0B-935B8476A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799B93-6913-2155-3C37-D2F6A36C9C2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FEB32-F690-85E7-293F-021AF020CF2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146550-6244-EAAF-8C3E-06E6E1AE79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168BCF-9A45-7EB1-C6AF-05A682162AD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C6143AF-4171-4777-FF1F-FFBDA5F638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94D681-BB9C-4140-1379-233134B434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AA11E0-F7AA-FA94-D7FD-83925E1D886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BE05C-EE9E-D2BE-749F-3C567E5912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935" y="1955347"/>
            <a:ext cx="8144030" cy="42026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37BE47-B610-7C52-191D-4B90DF637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60947A-84FD-89C5-7884-9899FCB29F9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03D499-B0D8-F11E-1A43-9E9B805D110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9AE442-ECC2-25BB-A6B6-BEF4E3BD15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F595F-70ED-F0DA-4991-48764F74727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373E2E-07B6-0BC3-8C29-B194D5613C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FBBE3-8CF4-FEAA-52F0-208440A802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A6585C-3752-A295-3CA3-F5348DC133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Google Shape;1508;p66">
            <a:extLst>
              <a:ext uri="{FF2B5EF4-FFF2-40B4-BE49-F238E27FC236}">
                <a16:creationId xmlns:a16="http://schemas.microsoft.com/office/drawing/2014/main" id="{7F71FC03-EFD9-B541-03A5-87CDE6B7BA23}"/>
              </a:ext>
            </a:extLst>
          </p:cNvPr>
          <p:cNvSpPr txBox="1"/>
          <p:nvPr/>
        </p:nvSpPr>
        <p:spPr>
          <a:xfrm>
            <a:off x="705751" y="1330569"/>
            <a:ext cx="699827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عَلامَ يَدُلُّ قَوْلُ فـاطِمَةَ: «جَدَّتـي تَصْنَعُ مِثْلَ هَذِهِ» عِنْدَمـا لَمَسَتِ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ٱلزَّرْبِيَّةَ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8113780-7F86-C896-3298-B0D65B709822}"/>
              </a:ext>
            </a:extLst>
          </p:cNvPr>
          <p:cNvGrpSpPr/>
          <p:nvPr/>
        </p:nvGrpSpPr>
        <p:grpSpPr>
          <a:xfrm>
            <a:off x="1078782" y="4561983"/>
            <a:ext cx="6740915" cy="779458"/>
            <a:chOff x="897975" y="2740490"/>
            <a:chExt cx="6740915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F4BCA0D-C827-691D-8FB3-F98C9C762A9A}"/>
                </a:ext>
              </a:extLst>
            </p:cNvPr>
            <p:cNvSpPr/>
            <p:nvPr/>
          </p:nvSpPr>
          <p:spPr>
            <a:xfrm>
              <a:off x="897975" y="2753032"/>
              <a:ext cx="630907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صِنـاعَةَ ٱلزَّرابـي تُراثٌ يَنْتَقِلُ مِنَ ٱلْأَجْدادِ إِلـى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ٱلْأَحْفـادِ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490E08D-F8CC-E156-1DD3-940EB6C780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B32AB43-651C-4D4F-4790-3D57FED0D6CA}"/>
              </a:ext>
            </a:extLst>
          </p:cNvPr>
          <p:cNvGrpSpPr/>
          <p:nvPr/>
        </p:nvGrpSpPr>
        <p:grpSpPr>
          <a:xfrm>
            <a:off x="1078784" y="3689621"/>
            <a:ext cx="6740913" cy="779458"/>
            <a:chOff x="897977" y="2740490"/>
            <a:chExt cx="6740913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62D5E7-6FC2-D129-C8FA-675F132F1A7D}"/>
                </a:ext>
              </a:extLst>
            </p:cNvPr>
            <p:cNvSpPr/>
            <p:nvPr/>
          </p:nvSpPr>
          <p:spPr>
            <a:xfrm>
              <a:off x="897977" y="2753032"/>
              <a:ext cx="630906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جَدَّتَهـا تَعْمَلُ فـي مَصْنَعٍ كَبـيرٍ.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83DAFAC-E298-5C42-ADFA-D26F08D5018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7E270EB-73B2-9565-D021-CEE3FDC0BEF8}"/>
              </a:ext>
            </a:extLst>
          </p:cNvPr>
          <p:cNvGrpSpPr/>
          <p:nvPr/>
        </p:nvGrpSpPr>
        <p:grpSpPr>
          <a:xfrm>
            <a:off x="1078784" y="2817259"/>
            <a:ext cx="6730578" cy="779458"/>
            <a:chOff x="1562955" y="2740490"/>
            <a:chExt cx="6075935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782A16E-460E-433D-4E83-BB4E625EA238}"/>
                </a:ext>
              </a:extLst>
            </p:cNvPr>
            <p:cNvSpPr/>
            <p:nvPr/>
          </p:nvSpPr>
          <p:spPr>
            <a:xfrm>
              <a:off x="1562955" y="2753032"/>
              <a:ext cx="56440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فـاطِمَةَ تُريدُ بَيْعَ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لِلْمُعَلِّمَةِ.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0D27B95-08D0-86C3-FEB8-065CB9F98D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7B60798-36A6-3079-97B4-20F341A4D775}"/>
              </a:ext>
            </a:extLst>
          </p:cNvPr>
          <p:cNvGrpSpPr/>
          <p:nvPr/>
        </p:nvGrpSpPr>
        <p:grpSpPr>
          <a:xfrm>
            <a:off x="1078784" y="5459429"/>
            <a:ext cx="6740913" cy="779458"/>
            <a:chOff x="897977" y="2740490"/>
            <a:chExt cx="6740913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FDFEC5C4-3F13-E073-5D5F-0391F9E51C2E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ٱلَّتـي أَحْضَرَتْهـا ٱلْمُعَلِّمَةُ جَديدَةٌ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B526200-A537-9F0B-1D00-1C6EE9DF18E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الموظفة؟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9362" y="4603547"/>
            <a:ext cx="498436" cy="49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AB97ED-3FCD-1C65-2AA5-25AFEA005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BC603E-F10F-3140-9B89-2549A48A554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25D0DE-9E31-E8B4-6B0B-2F3E9F1FF44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2EEFEC-3222-25C8-4A9B-2468A7AA90A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187D9-B2D2-2836-008F-62B6DB0EC4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5091FA-19C1-B6C4-948E-64F852CADC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8ABFA-3994-34A5-0A85-7FC4030F00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E51005-C5B4-9344-4B5E-EAEA42A8FA2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CAD1900E-A35C-78A4-98C8-42EB3C84D914}"/>
              </a:ext>
            </a:extLst>
          </p:cNvPr>
          <p:cNvSpPr txBox="1"/>
          <p:nvPr/>
        </p:nvSpPr>
        <p:spPr>
          <a:xfrm>
            <a:off x="705751" y="1330569"/>
            <a:ext cx="699827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عَلامَ يَدُلُّ قَوْلُ فـاطِمَةَ: «جَدَّتـي تَصْنَعُ مِثْلَ هَذِهِ» عِنْدَمـا لَمَسَتِ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ٱلزَّرْبِيَّةَ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5FA2E64-A1FB-8611-7244-47B68AEC1AEB}"/>
              </a:ext>
            </a:extLst>
          </p:cNvPr>
          <p:cNvGrpSpPr/>
          <p:nvPr/>
        </p:nvGrpSpPr>
        <p:grpSpPr>
          <a:xfrm>
            <a:off x="1078782" y="4561983"/>
            <a:ext cx="6740915" cy="779458"/>
            <a:chOff x="897975" y="2740490"/>
            <a:chExt cx="6740915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206C700-7B10-B517-56F7-0779E8AF9339}"/>
                </a:ext>
              </a:extLst>
            </p:cNvPr>
            <p:cNvSpPr/>
            <p:nvPr/>
          </p:nvSpPr>
          <p:spPr>
            <a:xfrm>
              <a:off x="897975" y="2753032"/>
              <a:ext cx="630907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صِنـاعَةَ ٱلزَّرابـي تُراثٌ يَنْتَقِلُ مِنَ ٱلْأَجْدادِ إِلـى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ٱلْأَحْفـادِ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AC90158-0FE8-7576-5E0B-103C0CF3696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7AE284A-D7DA-822C-BC1A-C2E7F58B9A09}"/>
              </a:ext>
            </a:extLst>
          </p:cNvPr>
          <p:cNvGrpSpPr/>
          <p:nvPr/>
        </p:nvGrpSpPr>
        <p:grpSpPr>
          <a:xfrm>
            <a:off x="1078784" y="3689621"/>
            <a:ext cx="6740913" cy="779458"/>
            <a:chOff x="897977" y="2740490"/>
            <a:chExt cx="6740913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437DBE8-EB7A-089F-F169-DD94A7C3CA16}"/>
                </a:ext>
              </a:extLst>
            </p:cNvPr>
            <p:cNvSpPr/>
            <p:nvPr/>
          </p:nvSpPr>
          <p:spPr>
            <a:xfrm>
              <a:off x="897977" y="2753032"/>
              <a:ext cx="630906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جَدَّتَهـا تَعْمَلُ فـي مَصْنَعٍ كَبـيرٍ.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CF11963-6E73-6E1A-0D77-21865B74DDF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6C7E936-745B-1098-6249-F99566B39C04}"/>
              </a:ext>
            </a:extLst>
          </p:cNvPr>
          <p:cNvGrpSpPr/>
          <p:nvPr/>
        </p:nvGrpSpPr>
        <p:grpSpPr>
          <a:xfrm>
            <a:off x="1078784" y="2817259"/>
            <a:ext cx="6730578" cy="779458"/>
            <a:chOff x="1562955" y="2740490"/>
            <a:chExt cx="6075935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D492A8A-763F-80FA-60CB-F9FC357F7A69}"/>
                </a:ext>
              </a:extLst>
            </p:cNvPr>
            <p:cNvSpPr/>
            <p:nvPr/>
          </p:nvSpPr>
          <p:spPr>
            <a:xfrm>
              <a:off x="1562955" y="2753032"/>
              <a:ext cx="56440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فـاطِمَةَ تُريدُ بَيْعَ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لِلْمُعَلِّمَةِ.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D1DAFB38-F151-6CBC-6737-5DF9121A586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CA123C1-6CF0-9947-2E51-AE6A29D25936}"/>
              </a:ext>
            </a:extLst>
          </p:cNvPr>
          <p:cNvGrpSpPr/>
          <p:nvPr/>
        </p:nvGrpSpPr>
        <p:grpSpPr>
          <a:xfrm>
            <a:off x="1078784" y="5459429"/>
            <a:ext cx="6740913" cy="779458"/>
            <a:chOff x="897977" y="2740490"/>
            <a:chExt cx="6740913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8C0BB023-0755-4CE1-FA65-A04693A436F4}"/>
                </a:ext>
              </a:extLst>
            </p:cNvPr>
            <p:cNvSpPr/>
            <p:nvPr/>
          </p:nvSpPr>
          <p:spPr>
            <a:xfrm>
              <a:off x="897977" y="2753032"/>
              <a:ext cx="630907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ٱلَّتـي أَحْضَرَتْهـا ٱلْمُعَلِّمَةُ جَديدَةٌ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813394B-7AEA-7982-7209-A41971E04B6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512957" y="1310979"/>
            <a:ext cx="743206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نَسْتَنْتِجُ مِنْ قَوْلِ ٱلْمُعَلِّمَةِ إِنَّ «كُلَّ لَوْنٍ وَنَقْشٍ فيهـا يَرْمُزُ إِلـى مَعْنىً»؟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060971" y="4487235"/>
            <a:ext cx="7022058" cy="779458"/>
            <a:chOff x="616832" y="2740490"/>
            <a:chExt cx="7022058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تُريدُ تَحْويلَ ٱلدَّرْسِ إِلـى حِصَّةٍ لِلرَّسْمِ.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060970" y="3614873"/>
            <a:ext cx="7011723" cy="779458"/>
            <a:chOff x="2528756" y="2740490"/>
            <a:chExt cx="5102612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2528756" y="2753032"/>
              <a:ext cx="467828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كَٱلْكِتـابِ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، تَحْفَظُ قِصَصَ ٱلْأَجْدادِ.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186978" y="2740490"/>
              <a:ext cx="44439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060971" y="2742511"/>
            <a:ext cx="7011722" cy="779458"/>
            <a:chOff x="1309155" y="2740490"/>
            <a:chExt cx="6329735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309155" y="2753032"/>
              <a:ext cx="58978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ٱلْأَجْدادَ كـانوا يَسْتَخْدِمونَ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ٱلْأَلْوانَ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لِلزّينَةِ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وَٱللَّعِبِ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060971" y="5384681"/>
            <a:ext cx="7022058" cy="779458"/>
            <a:chOff x="616832" y="2740490"/>
            <a:chExt cx="7022058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ٱلْأَلْوانَ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ٱلْكَثـيرَةَ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تَجْعَلُ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صَعْبَةَ ٱلصِّنـاعَةِ.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F849B24-0E0D-9F51-BF5D-513CEE382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D3394F-F79E-6573-540E-481D67F1C92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1A53CF-4434-E639-761E-60387108AD8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A1DC39-0E64-AFBD-4308-AB3A8800DBC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AB95A-5DDE-8BF4-6EDA-601A458F6CC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17B3C-E661-BF34-8D8D-C519A928F2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303057-A337-C73D-02BA-1399010FFE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B1F1E9-45A0-C38C-EA5B-B17E692C9B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40DB5D-3087-05EB-3283-08A43F0AC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7F471B-622F-C1C1-5EBC-820114E8D4C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79746F-C543-6F17-8709-A77FA7BA14F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8752A-5570-D451-A6DE-13DDD8F7A29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DB1FBA-9E84-6560-06F9-A48795B0702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56DBF9-2BD2-CEBB-2D75-F4B52B0A66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DB6A5F-F2DD-7055-273B-F495BFA523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4DCDD3-3B9E-7B06-4550-2D8393E18E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617BD0-4EF7-FDAC-AFC5-6E5A5724E8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935" y="1955347"/>
            <a:ext cx="8144030" cy="42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2F8F7A-3683-D624-F4F1-DC6D99A6E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ABB7FF-570C-E929-487F-6FA157E8DD8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99DAA-3FB8-405E-6A5E-FFD827EF210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D765B8-2CE7-F3B4-8656-61C25D9873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AE9288-3B5C-A875-BB81-6413B2C0EF2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FA9BC3-9130-836D-0288-81DB681BA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88A0D4-C2C3-46A5-C2E5-05B6760F27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3BF021-25ED-89DB-7602-16836EB2B3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Google Shape;1508;p66">
            <a:extLst>
              <a:ext uri="{FF2B5EF4-FFF2-40B4-BE49-F238E27FC236}">
                <a16:creationId xmlns:a16="http://schemas.microsoft.com/office/drawing/2014/main" id="{98789507-DFA4-33E8-F2CF-960F6D5E8ED4}"/>
              </a:ext>
            </a:extLst>
          </p:cNvPr>
          <p:cNvSpPr txBox="1"/>
          <p:nvPr/>
        </p:nvSpPr>
        <p:spPr>
          <a:xfrm>
            <a:off x="512957" y="1310979"/>
            <a:ext cx="743206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نَسْتَنْتِجُ مِنْ قَوْلِ ٱلْمُعَلِّمَةِ إِنَّ «كُلَّ لَوْنٍ وَنَقْشٍ فيهـا يَرْمُزُ إِلـى مَعْنىً»؟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A286941-5D75-25EA-4691-66AE71969C62}"/>
              </a:ext>
            </a:extLst>
          </p:cNvPr>
          <p:cNvGrpSpPr/>
          <p:nvPr/>
        </p:nvGrpSpPr>
        <p:grpSpPr>
          <a:xfrm>
            <a:off x="1060971" y="4487235"/>
            <a:ext cx="7022058" cy="779458"/>
            <a:chOff x="616832" y="2740490"/>
            <a:chExt cx="7022058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0340E97-52CF-D1DE-D6B7-AB90565A6EC3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تُريدُ تَحْويلَ ٱلدَّرْسِ إِلـى حِصَّةٍ لِلرَّسْمِ.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94AB76F-1BC0-B881-2192-A0CC5BE04A8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859D35E-C541-6FBA-3DB1-489697C607CC}"/>
              </a:ext>
            </a:extLst>
          </p:cNvPr>
          <p:cNvGrpSpPr/>
          <p:nvPr/>
        </p:nvGrpSpPr>
        <p:grpSpPr>
          <a:xfrm>
            <a:off x="1060970" y="3614873"/>
            <a:ext cx="7011723" cy="779458"/>
            <a:chOff x="2528756" y="2740490"/>
            <a:chExt cx="510261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FDE895D-471D-F9D4-19AF-D7A939C432ED}"/>
                </a:ext>
              </a:extLst>
            </p:cNvPr>
            <p:cNvSpPr/>
            <p:nvPr/>
          </p:nvSpPr>
          <p:spPr>
            <a:xfrm>
              <a:off x="2528756" y="2753032"/>
              <a:ext cx="467828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كَٱلْكِتـابِ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، تَحْفَظُ قِصَصَ ٱلْأَجْدادِ.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AAB3F69-4EDB-A3DE-CBA1-E610D4A70E0A}"/>
                </a:ext>
              </a:extLst>
            </p:cNvPr>
            <p:cNvSpPr/>
            <p:nvPr/>
          </p:nvSpPr>
          <p:spPr>
            <a:xfrm>
              <a:off x="7186978" y="2740490"/>
              <a:ext cx="44439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9D4E537-970E-5A4D-8FCB-92A548148BB0}"/>
              </a:ext>
            </a:extLst>
          </p:cNvPr>
          <p:cNvGrpSpPr/>
          <p:nvPr/>
        </p:nvGrpSpPr>
        <p:grpSpPr>
          <a:xfrm>
            <a:off x="1060971" y="2742511"/>
            <a:ext cx="7011722" cy="779458"/>
            <a:chOff x="1309155" y="2740490"/>
            <a:chExt cx="6329735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6E4169B-97A5-C7EF-E0D6-0FB63508E541}"/>
                </a:ext>
              </a:extLst>
            </p:cNvPr>
            <p:cNvSpPr/>
            <p:nvPr/>
          </p:nvSpPr>
          <p:spPr>
            <a:xfrm>
              <a:off x="1309155" y="2753032"/>
              <a:ext cx="58978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ٱلْأَجْدادَ كـانوا يَسْتَخْدِمونَ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ٱلْأَلْوانَ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لِلزّينَةِ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وَٱللَّعِبِ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A03CCCF7-CE04-48BE-99A0-47912C5C722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D800AC2-42D5-CC10-14E4-3D5E9590C195}"/>
              </a:ext>
            </a:extLst>
          </p:cNvPr>
          <p:cNvGrpSpPr/>
          <p:nvPr/>
        </p:nvGrpSpPr>
        <p:grpSpPr>
          <a:xfrm>
            <a:off x="1060971" y="5384681"/>
            <a:ext cx="7022058" cy="779458"/>
            <a:chOff x="616832" y="2740490"/>
            <a:chExt cx="7022058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D67564C-214B-E270-A2BC-3561DFA9B941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ٱلْأَلْوانَ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ٱلْكَثـيرَةَ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تَجْعَلُ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صَعْبَةَ ٱلصِّنـاعَةِ.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2680FC4-81CE-08F8-ABD3-23719492717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الموظفة؟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5031" y="3614873"/>
            <a:ext cx="498436" cy="4984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78A352C-7CDF-738F-986F-68BB7855B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87046A-31A9-F2E4-4050-1BED1D7795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030C4A-34EB-6FC7-907B-1342DA9C403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7524C2-8E95-A973-69E5-D157F1B3DE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68EE04-70CB-34D6-607A-8829D535BD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899AC82-B505-252F-DF88-2E93264A2C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D559A9-5A3E-DFE0-8E98-3157869334C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92E58B-1222-1DE7-0864-0D1CB121D7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828DFB1D-667F-1E8E-943B-5EE1F6F4376C}"/>
              </a:ext>
            </a:extLst>
          </p:cNvPr>
          <p:cNvSpPr txBox="1"/>
          <p:nvPr/>
        </p:nvSpPr>
        <p:spPr>
          <a:xfrm>
            <a:off x="512957" y="1310979"/>
            <a:ext cx="743206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نَسْتَنْتِجُ مِنْ قَوْلِ ٱلْمُعَلِّمَةِ إِنَّ «كُلَّ لَوْنٍ وَنَقْشٍ فيهـا يَرْمُزُ إِلـى مَعْنىً»؟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C000EC8-01CD-B33F-2A74-ADDBC3494F24}"/>
              </a:ext>
            </a:extLst>
          </p:cNvPr>
          <p:cNvGrpSpPr/>
          <p:nvPr/>
        </p:nvGrpSpPr>
        <p:grpSpPr>
          <a:xfrm>
            <a:off x="1060971" y="4487235"/>
            <a:ext cx="7022058" cy="779458"/>
            <a:chOff x="616832" y="2740490"/>
            <a:chExt cx="7022058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7DD01D0-F6B5-1D9D-634B-668F29076597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تُريدُ تَحْويلَ ٱلدَّرْسِ إِلـى حِصَّةٍ لِلرَّسْمِ.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AD3A3F0D-2BEB-7895-3D72-7F59BDF6CA6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F09DB98-68FA-3F15-6305-AF2BD5CCBF49}"/>
              </a:ext>
            </a:extLst>
          </p:cNvPr>
          <p:cNvGrpSpPr/>
          <p:nvPr/>
        </p:nvGrpSpPr>
        <p:grpSpPr>
          <a:xfrm>
            <a:off x="1060970" y="3614873"/>
            <a:ext cx="7011723" cy="779458"/>
            <a:chOff x="2528756" y="2740490"/>
            <a:chExt cx="5102612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F5DDF8B-B930-7BA3-910E-94C3D402D96B}"/>
                </a:ext>
              </a:extLst>
            </p:cNvPr>
            <p:cNvSpPr/>
            <p:nvPr/>
          </p:nvSpPr>
          <p:spPr>
            <a:xfrm>
              <a:off x="2528756" y="2753032"/>
              <a:ext cx="467828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كَٱلْكِتـابِ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، تَحْفَظُ قِصَصَ ٱلْأَجْدادِ.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27018AC-020C-3C6E-A887-711B6AD7A481}"/>
                </a:ext>
              </a:extLst>
            </p:cNvPr>
            <p:cNvSpPr/>
            <p:nvPr/>
          </p:nvSpPr>
          <p:spPr>
            <a:xfrm>
              <a:off x="7186978" y="2740490"/>
              <a:ext cx="44439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777C7F1-6D7B-BC37-6D1C-01333F5B9104}"/>
              </a:ext>
            </a:extLst>
          </p:cNvPr>
          <p:cNvGrpSpPr/>
          <p:nvPr/>
        </p:nvGrpSpPr>
        <p:grpSpPr>
          <a:xfrm>
            <a:off x="1060971" y="2742511"/>
            <a:ext cx="7011722" cy="779458"/>
            <a:chOff x="1309155" y="2740490"/>
            <a:chExt cx="6329735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639B1D5-0897-F948-694D-94FDC4194B64}"/>
                </a:ext>
              </a:extLst>
            </p:cNvPr>
            <p:cNvSpPr/>
            <p:nvPr/>
          </p:nvSpPr>
          <p:spPr>
            <a:xfrm>
              <a:off x="1309155" y="2753032"/>
              <a:ext cx="58978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ٱلْأَجْدادَ كـانوا يَسْتَخْدِمونَ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ٱلْأَلْوانَ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لِلزّينَةِ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وَٱللَّعِبِ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5E1FBA6-ED19-DAD0-2DDD-058AF64A9CB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EF8FCFC-1E13-6DCF-DF5D-2EDD826EC565}"/>
              </a:ext>
            </a:extLst>
          </p:cNvPr>
          <p:cNvGrpSpPr/>
          <p:nvPr/>
        </p:nvGrpSpPr>
        <p:grpSpPr>
          <a:xfrm>
            <a:off x="1060971" y="5384681"/>
            <a:ext cx="7022058" cy="779458"/>
            <a:chOff x="616832" y="2740490"/>
            <a:chExt cx="7022058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E5E32AC-510A-A802-27BF-BA9431F20ED7}"/>
                </a:ext>
              </a:extLst>
            </p:cNvPr>
            <p:cNvSpPr/>
            <p:nvPr/>
          </p:nvSpPr>
          <p:spPr>
            <a:xfrm>
              <a:off x="616832" y="2753032"/>
              <a:ext cx="65902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ٱلْأَلْوانَ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ٱلْكَثـيرَةَ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تَجْعَلُ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ٱلزَّرْبِيَّةَ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صَعْبَةَ ٱلصِّنـاعَةِ.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6292433-C5AD-204A-EB70-159CADE59ED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5C0423-A01E-4360-BFBC-54AE76C7A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8257F4-7748-699C-635B-C718885284B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3BB10-2D75-F9FD-0984-0A798601BBB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10765E-3FD9-BCB9-B70B-BD8FE014BA0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95FC7B-C550-BD4C-39EE-077DA25469B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227D7F-E81D-9D8A-336A-6111ED9015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C1BA93-D506-6904-AA81-96215C98EF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028B48-A482-1F3C-52AC-2E2FDD0036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2C7571-3E9D-1546-D210-C5F3D963F9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935" y="1955347"/>
            <a:ext cx="8144030" cy="42026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1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كَوْكَبُنا يَسْتَغيث: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 التحقق والفهم العام 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45539A-4AB3-3B40-8373-2245743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سنقرأ نصا بعنوان "كَوْكَبُنا يَسْتَغيث"</a:t>
            </a:r>
            <a:endParaRPr lang="fr-FR" sz="2400" dirty="0"/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8C0C5-8AB9-4008-99CE-6BE5484A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2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7B6E53-0C82-E9BA-7077-856208520C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440AA-23D2-890C-0A83-13066F2CF6A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E35DD-9762-F3A2-4E6A-1B5479E9E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F67402-370A-4DE7-0157-5D094D54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C0551-0F32-BFA5-7658-6798B926F0A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78626E-EB11-09CC-9C32-E851BC29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E94E8-F8B4-0316-5E60-84DF375AE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A5922-3AF3-A562-8352-4FB2D581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B17129C-0233-79D8-592A-69A2E09A1A14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F24D2C-25F1-F884-6C15-16C1B2487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58162A6-84D6-54CF-A80A-C2BDF9B06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6257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56000"/>
            <a:ext cx="699925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النص،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مفرداتٍ ستساعدكم على الفهم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540237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شَعْبِيَّةٌ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42B4A4-2105-47B7-993F-165DFCF1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5275B5-E0F2-3963-768E-1E9DB4F4E94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B83029-9080-33F7-174B-ACE3E0CE96B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C7B163-AFA8-7D92-77C2-A4FC39A2B07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E7CAE6-D4D2-D2EF-1C65-67207B080B1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1121D0-9379-9088-2F9F-55EA063F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70AD0E-EE0A-DF50-83E3-F63F2426F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C1F2F4-7724-EE68-0484-61F208E07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BDCF6AE-B4BD-3B1D-EAA5-2B79ED1790C9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FF0924D-4903-24D0-8303-8C47F9F006C8}"/>
              </a:ext>
            </a:extLst>
          </p:cNvPr>
          <p:cNvSpPr txBox="1"/>
          <p:nvPr/>
        </p:nvSpPr>
        <p:spPr>
          <a:xfrm>
            <a:off x="5540237" y="439304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اِخْتِراعٌ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534B0DE-925A-4F60-81EF-D312F5525E60}"/>
              </a:ext>
            </a:extLst>
          </p:cNvPr>
          <p:cNvSpPr txBox="1"/>
          <p:nvPr/>
        </p:nvSpPr>
        <p:spPr>
          <a:xfrm>
            <a:off x="1716876" y="439304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تَطْبيقاتٌ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7">
            <a:extLst>
              <a:ext uri="{FF2B5EF4-FFF2-40B4-BE49-F238E27FC236}">
                <a16:creationId xmlns:a16="http://schemas.microsoft.com/office/drawing/2014/main" id="{C58513FE-BC8A-1F1D-B864-5537A6C94E29}"/>
              </a:ext>
            </a:extLst>
          </p:cNvPr>
          <p:cNvSpPr txBox="1"/>
          <p:nvPr/>
        </p:nvSpPr>
        <p:spPr>
          <a:xfrm>
            <a:off x="7066934" y="3279555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عَصْرٌ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89E5FD9-9779-76A3-998E-B1F64BBD9ACA}"/>
              </a:ext>
            </a:extLst>
          </p:cNvPr>
          <p:cNvSpPr txBox="1"/>
          <p:nvPr/>
        </p:nvSpPr>
        <p:spPr>
          <a:xfrm>
            <a:off x="7202925" y="5245008"/>
            <a:ext cx="144374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تَطْبيقاتٌ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3D4FC1E-A8C6-85DF-36DF-6A2B1671980D}"/>
              </a:ext>
            </a:extLst>
          </p:cNvPr>
          <p:cNvSpPr txBox="1"/>
          <p:nvPr/>
        </p:nvSpPr>
        <p:spPr>
          <a:xfrm>
            <a:off x="7129019" y="2296829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شَعْبِيَّةٌ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0007A375-A8E1-C351-B7B2-BDBEE4C59A6F}"/>
              </a:ext>
            </a:extLst>
          </p:cNvPr>
          <p:cNvSpPr txBox="1"/>
          <p:nvPr/>
        </p:nvSpPr>
        <p:spPr>
          <a:xfrm>
            <a:off x="7114687" y="4262281"/>
            <a:ext cx="151186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اِخْتِراعٌ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546409" y="2324137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شُهْرَةٌ واسِعَةٌ.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DE1B4050-9A40-0124-0984-EEED0E6A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3A2B35-0F75-BEAF-9545-8F6DE4C1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AD4A24-D170-3FAB-D992-738FC4C87C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0E3157-80FD-A93E-FD5F-D7D6555DBA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254168-94D9-26C4-392A-829492626D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F9E075-B771-8CE2-5592-2ED310CBAEF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EAC013-1F12-487B-60EC-D40A2897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B3AB18-D1A8-AE47-776A-499FA71E8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591A63-8C54-A1F6-B4C8-A33326D809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24F9368F-F461-4A17-A594-7BE5B2CA2667}"/>
              </a:ext>
            </a:extLst>
          </p:cNvPr>
          <p:cNvSpPr txBox="1"/>
          <p:nvPr/>
        </p:nvSpPr>
        <p:spPr>
          <a:xfrm>
            <a:off x="546409" y="3201114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صُنْعُ شَيْءٍ جَديدٍ لَمْ يَكُنْ مَوْجوداً مِنْ قَبْلُ.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F1D02A-4F39-3FE7-6947-6E6C8F705790}"/>
              </a:ext>
            </a:extLst>
          </p:cNvPr>
          <p:cNvSpPr txBox="1"/>
          <p:nvPr/>
        </p:nvSpPr>
        <p:spPr>
          <a:xfrm>
            <a:off x="546409" y="4117580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زَمَنٌ طَويلٌ يُمُرُّ عَلى ٱلنّاسِ.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71C8D-1CC2-DB5D-EBCC-A5528FC16E04}"/>
              </a:ext>
            </a:extLst>
          </p:cNvPr>
          <p:cNvSpPr txBox="1"/>
          <p:nvPr/>
        </p:nvSpPr>
        <p:spPr>
          <a:xfrm>
            <a:off x="624468" y="4994557"/>
            <a:ext cx="5076868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بَرامِجُ صَغيرَةٌ نَضَعُها في ٱلْهاتِفِ أَوِ ٱلْحاسوبِ لِتُساعِدَنا في أَشْياءَ مُخْتَلِفَةٍ.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CBB8513-D264-1645-E21C-35530744072F}"/>
              </a:ext>
            </a:extLst>
          </p:cNvPr>
          <p:cNvCxnSpPr>
            <a:cxnSpLocks/>
            <a:stCxn id="20" idx="1"/>
            <a:endCxn id="3" idx="3"/>
          </p:cNvCxnSpPr>
          <p:nvPr/>
        </p:nvCxnSpPr>
        <p:spPr>
          <a:xfrm flipH="1" flipV="1">
            <a:off x="5623277" y="2629185"/>
            <a:ext cx="1505742" cy="2764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9040985-192C-0368-B968-854752AA5A26}"/>
              </a:ext>
            </a:extLst>
          </p:cNvPr>
          <p:cNvCxnSpPr>
            <a:cxnSpLocks/>
            <a:stCxn id="18" idx="1"/>
            <a:endCxn id="7" idx="3"/>
          </p:cNvCxnSpPr>
          <p:nvPr/>
        </p:nvCxnSpPr>
        <p:spPr>
          <a:xfrm flipH="1">
            <a:off x="5623277" y="3639555"/>
            <a:ext cx="1443657" cy="78307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5DACF3D-BA02-D955-C655-D28914F112FC}"/>
              </a:ext>
            </a:extLst>
          </p:cNvPr>
          <p:cNvCxnSpPr>
            <a:cxnSpLocks/>
            <a:stCxn id="21" idx="1"/>
            <a:endCxn id="6" idx="3"/>
          </p:cNvCxnSpPr>
          <p:nvPr/>
        </p:nvCxnSpPr>
        <p:spPr>
          <a:xfrm flipH="1" flipV="1">
            <a:off x="5623277" y="3506162"/>
            <a:ext cx="1491410" cy="1116119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1A6D1B3-306A-4F3F-A20C-3437BBD9B263}"/>
              </a:ext>
            </a:extLst>
          </p:cNvPr>
          <p:cNvCxnSpPr>
            <a:cxnSpLocks/>
            <a:stCxn id="19" idx="1"/>
            <a:endCxn id="8" idx="3"/>
          </p:cNvCxnSpPr>
          <p:nvPr/>
        </p:nvCxnSpPr>
        <p:spPr>
          <a:xfrm flipH="1">
            <a:off x="5701336" y="5605008"/>
            <a:ext cx="1501589" cy="0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643315" y="3220800"/>
            <a:ext cx="7941110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عَصْرٌ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زَمَنٌ طَويلٌ يُمُرُّ عَلى ٱلنّاسِ.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8DC417-8F70-2E81-DED7-B762B45C20CA}"/>
              </a:ext>
            </a:extLst>
          </p:cNvPr>
          <p:cNvSpPr txBox="1"/>
          <p:nvPr/>
        </p:nvSpPr>
        <p:spPr>
          <a:xfrm>
            <a:off x="632373" y="4998029"/>
            <a:ext cx="7962523" cy="1175758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تَطْبيقاتٌ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بَرامِجُ صَغيرَةٌ نَضَعُها في ٱلْهاتِفِ أَوِ ٱلْحاسوبِ لِتُساعِدَنا في أَشْياءَ مُخْتَلِفَةٍ.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643314" y="2301689"/>
            <a:ext cx="7930639" cy="61200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شَعْبِيَّةٌ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36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شُهْرَةٌ واسِعَةٌ.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632373" y="4139912"/>
            <a:ext cx="7962523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اِخْتِراعٌ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صُنْعُ شَيْءٍ جَديدٍ لَمْ يَكُنْ مَوْجوداً مِنْ قَبْلُ.</a:t>
            </a:r>
          </a:p>
        </p:txBody>
      </p:sp>
      <p:pic>
        <p:nvPicPr>
          <p:cNvPr id="13" name="Espace réservé pour une image  19">
            <a:extLst>
              <a:ext uri="{FF2B5EF4-FFF2-40B4-BE49-F238E27FC236}">
                <a16:creationId xmlns:a16="http://schemas.microsoft.com/office/drawing/2014/main" id="{CF4E1AFD-D769-AE7C-EC82-2649D079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D98BC-6F95-6072-856D-0D61FBB3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5F2D45-E153-6A08-10D8-31AF3F5B7AA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B2151B-04CD-C11E-6A8F-27F57B47278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00ABF-BB9B-1983-69A2-DD8319126B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3986C-D7E1-E8FE-9842-3CFD3E665DB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7A86E6-DDC2-5274-5F6F-32495B5C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923C6-9FA7-AB2F-10E8-DABC397CB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4CBBB3-A208-6CD5-CE54-E1FA38EE18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52" y="684213"/>
            <a:ext cx="7384729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هناك مناطق تعاني من الجفاف و مناطق أخرى تعاني من الفيضانات؟  ما الحل في نظركم؟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2040382-146A-8DE8-A03D-DD4C49F5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2DEC4-BE2C-CF0E-6540-413D3A29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D86D88-0488-239F-7449-D0298997EE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A7AC3-AA66-1D3A-6E2E-CC3792EBDB6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D1CF-CC4A-51FE-658F-8192D6B432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B57CB-78AE-6E6C-81D5-B2A4294C85C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F976C-E1DB-A35C-36A2-4FB4AA287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E555B0-4CE9-25A7-FD57-5B41F7714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7AFFB3-881F-1648-D151-E726A6FD7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9EA3716-45CC-6FFA-DBD8-AEAC3E6E880F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E4D7004-AD3A-0E93-010A-784D59002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0C59C10-651B-7D79-5F63-15CDC114A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96D4694D-0714-E387-2365-D3A56C06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017830-B0F4-612C-0519-9A9D47E90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A5B314-833D-32F7-BD4B-B7FCC12F988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28ACB-7BB0-2CFF-FC11-A78A736819C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98376-2E39-528F-363C-D30713C5CE4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F1938-7B65-C4AE-C6A9-C7CAA1AC72A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A7DFA6-91E8-27FE-46A9-0737E5CF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37773-2FE2-C199-851D-42C2ACE4C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2E279-C4BB-A576-2C30-5FEC9083F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F5751F7-48A5-0A26-5BB2-9DDA79B751B9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121065-7020-4742-A2A3-5AB0B2329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9A98502-A491-977B-166E-4E86E28A4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150 و 151.اقرأوا النص للتحقق من توقعاتكم. 3 دقائق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D87F06-CE22-B719-2BCC-E0F412136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10075" y="542817"/>
            <a:ext cx="953524" cy="9535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84D35B-BC4C-A908-3FBB-9D93E8B0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4E6414-D15C-024B-4E6F-5356F215C9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89A8E-B8F2-8DF9-6999-49252F9CAE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A25A0F-F232-F898-1614-1E9F5C29338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6C844-D21A-C059-7F28-264CD4ACFB4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E2DBFC-E504-1D56-31AB-C880EE3D2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3B436-D850-2025-4159-2C8E924AF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41B25-99C6-F105-5372-D96A4E580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85422C-66B7-E2BA-EAC1-D83962E2C428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A328DA5-78AA-C2EA-FF73-FC1965B0B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247BA67-9854-8188-52FE-3FC8B1DE4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13" y="684213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433E8A2A-11CA-8A91-80CE-0840DA4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9B38FA-82A6-F22D-C7A2-F4D19D2581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7DAFC-D894-8707-EC6E-B3836AE4390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F470-50E0-9A3C-0AA7-5EA4B764E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0C152-F86F-458B-E72C-6693A0C6D4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9A4CB1-4B79-E881-0CAD-5CE33A90E88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D382BC-B25B-64B7-8282-C7F203CF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A72DC-7FD3-97F6-B17E-FF72A520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0FC110-F503-8D03-40F8-D81746737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5000345-2574-65DF-E0F4-6A332852321E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843251-1EA7-5D70-8EAB-6AC2791B3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CCA0C25-1ED3-406E-237C-08C54D2DB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النص.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1679382F-D613-3D33-7033-44F54601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04BBE-7844-851F-BF8B-23C20DC6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CC361-C568-F229-92F2-D4BA4D5414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45CC6-9275-2710-ADDE-7BB0CBA655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154E0-850E-9C90-A68A-5FBC167FE5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071B8-C020-C0F3-CDA0-E700A549055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390277A-4360-3343-2A18-90C75C5C1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7C9117-6162-20B4-74CB-5B1641BB94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131C43-F7E5-7480-7119-59D6AB560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C767474-5568-1D38-8A4C-A9D7AD711F94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CB9B0D8-2E01-8DF9-0374-9CA58880B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56B5D77-A8EA-CB28-7D14-8E55A5088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سأعين 3 تلاميذ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لقراءة فقرات الجزء الثاني – تابعوا 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67724604-7E6C-578D-BF62-11F4063F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0FE00A-710D-3F0A-BA8C-84575C1E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A8E46-1E05-3737-4AB0-47471431F2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CC0114-C510-4591-8B73-D629D2F189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69E2-1A2E-E8BC-72D2-692B142DA8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205F89-D008-E852-C9B5-E2FEC54B180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C5CD7D-A085-A5D1-ED57-98C9D30C0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33ADAB-E605-743E-77A7-B8A8DE0C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78C3EE-1465-E282-E6D0-182E04AEE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852F981-91EF-8DDA-3778-69492DB10669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5A730BC-B1A5-95B3-1B09-C5C892F92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3D8D20B-F7A1-002B-425D-4476B9073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0855D-79B4-A8DA-84E8-841329015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6860D55-06C6-F88F-5CFF-353B107DD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للنص:. كَمْ عَدَدُ فَقَراتِ ٱلنَّصِّ؟</a:t>
            </a:r>
            <a:endParaRPr lang="fr-FR" sz="24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3CC6117F-C56F-9157-BBD9-EB413F988A98}"/>
              </a:ext>
            </a:extLst>
          </p:cNvPr>
          <p:cNvSpPr txBox="1">
            <a:spLocks/>
          </p:cNvSpPr>
          <p:nvPr/>
        </p:nvSpPr>
        <p:spPr>
          <a:xfrm>
            <a:off x="2494764" y="3429000"/>
            <a:ext cx="406589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5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EBEEAF65-86BB-6648-D12C-11FB59DA8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523D07-DE44-A2B9-21AE-7C63A65CC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4B7749-AD74-F81A-976C-64F8FB25552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8A416A-5E4C-BA3E-91A6-DA898CFAE8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E22958-0DAA-FDDA-EDDD-525969F6927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D71966-F16A-FDA0-F423-404C1B9F0F3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9E6F0F2-551C-D27F-DB72-F51F8203B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9A4563-C21D-7A2A-77CF-0F955F73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F64CED-E34A-DA55-A434-F6AAB781D0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97779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يتكون النص من خمس فقرات. من يحددها على السبورة؟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لتبرز الفقرات.</a:t>
            </a:r>
            <a:endParaRPr lang="fr-FR" sz="2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D08E7ED-CB63-4094-348F-B55B7B1A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A85F7F-75A3-22F1-E764-8747B8B4E8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380F7F-D5EC-7879-681D-39A0DC9F6D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1FDFD-0AFC-5716-62BB-41B41AB9E40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046E3-136B-E477-B6D3-8E4CD3ED364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ADB9F-82DD-7E14-8CD6-712D694C5F3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C22077-3D07-CCB5-15FD-D3D12BCD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C04316-392B-7809-6226-1C8A3A33BB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96707E-E8EB-E026-CE65-F8F0C15C00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Espace réservé du texte 1">
            <a:extLst>
              <a:ext uri="{FF2B5EF4-FFF2-40B4-BE49-F238E27FC236}">
                <a16:creationId xmlns:a16="http://schemas.microsoft.com/office/drawing/2014/main" id="{B43A2B49-E6C3-224E-9A87-559A787A6B19}"/>
              </a:ext>
            </a:extLst>
          </p:cNvPr>
          <p:cNvSpPr txBox="1">
            <a:spLocks/>
          </p:cNvSpPr>
          <p:nvPr/>
        </p:nvSpPr>
        <p:spPr>
          <a:xfrm>
            <a:off x="1897017" y="5913955"/>
            <a:ext cx="587266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يَتَكَوَّنُ النَّصُّ مِنْ خَمْسِ فَقَراتٍ.</a:t>
            </a: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E28346-5DD5-6300-9D0C-817F338CD6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7413" y="1403227"/>
            <a:ext cx="6729174" cy="4806553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D747A-96EB-834C-2D4A-2AD3CB78DFC1}"/>
              </a:ext>
            </a:extLst>
          </p:cNvPr>
          <p:cNvSpPr/>
          <p:nvPr/>
        </p:nvSpPr>
        <p:spPr>
          <a:xfrm rot="21235476">
            <a:off x="4694311" y="3111546"/>
            <a:ext cx="2361910" cy="1161502"/>
          </a:xfrm>
          <a:prstGeom prst="roundRect">
            <a:avLst>
              <a:gd name="adj" fmla="val 510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218B6A9-0136-37A3-AA35-50CE7BA2918F}"/>
              </a:ext>
            </a:extLst>
          </p:cNvPr>
          <p:cNvSpPr/>
          <p:nvPr/>
        </p:nvSpPr>
        <p:spPr>
          <a:xfrm rot="21235476">
            <a:off x="4854106" y="4271840"/>
            <a:ext cx="2314422" cy="813941"/>
          </a:xfrm>
          <a:prstGeom prst="roundRect">
            <a:avLst>
              <a:gd name="adj" fmla="val 10464"/>
            </a:avLst>
          </a:prstGeom>
          <a:noFill/>
          <a:ln w="28575"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DE9D853-E709-62F8-AD2E-87D592B55F4F}"/>
              </a:ext>
            </a:extLst>
          </p:cNvPr>
          <p:cNvSpPr/>
          <p:nvPr/>
        </p:nvSpPr>
        <p:spPr>
          <a:xfrm rot="21235476">
            <a:off x="4904560" y="5056347"/>
            <a:ext cx="2345981" cy="465354"/>
          </a:xfrm>
          <a:prstGeom prst="roundRect">
            <a:avLst>
              <a:gd name="adj" fmla="val 926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CA82DF1-B33C-A4B4-6B28-68A092682C80}"/>
              </a:ext>
            </a:extLst>
          </p:cNvPr>
          <p:cNvSpPr/>
          <p:nvPr/>
        </p:nvSpPr>
        <p:spPr>
          <a:xfrm>
            <a:off x="7137726" y="3292922"/>
            <a:ext cx="324000" cy="324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F295F85-90FB-CFBF-EEC2-FE962EA3E9EE}"/>
              </a:ext>
            </a:extLst>
          </p:cNvPr>
          <p:cNvSpPr/>
          <p:nvPr/>
        </p:nvSpPr>
        <p:spPr>
          <a:xfrm>
            <a:off x="7196592" y="4314526"/>
            <a:ext cx="324000" cy="324000"/>
          </a:xfrm>
          <a:prstGeom prst="ellipse">
            <a:avLst/>
          </a:prstGeom>
          <a:solidFill>
            <a:srgbClr val="009242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DA66CE2C-AACE-ECF5-976E-A028E458984D}"/>
              </a:ext>
            </a:extLst>
          </p:cNvPr>
          <p:cNvSpPr/>
          <p:nvPr/>
        </p:nvSpPr>
        <p:spPr>
          <a:xfrm>
            <a:off x="7268579" y="4952240"/>
            <a:ext cx="324000" cy="324000"/>
          </a:xfrm>
          <a:prstGeom prst="ellipse">
            <a:avLst/>
          </a:prstGeom>
          <a:solidFill>
            <a:srgbClr val="002060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35A014B-DFD0-24CF-1088-B5DE7E59684C}"/>
              </a:ext>
            </a:extLst>
          </p:cNvPr>
          <p:cNvSpPr/>
          <p:nvPr/>
        </p:nvSpPr>
        <p:spPr>
          <a:xfrm rot="21235476">
            <a:off x="1735615" y="2443084"/>
            <a:ext cx="2216309" cy="770703"/>
          </a:xfrm>
          <a:prstGeom prst="roundRect">
            <a:avLst>
              <a:gd name="adj" fmla="val 2120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40D7576-68E8-1CFE-4928-56A637810BB0}"/>
              </a:ext>
            </a:extLst>
          </p:cNvPr>
          <p:cNvSpPr/>
          <p:nvPr/>
        </p:nvSpPr>
        <p:spPr>
          <a:xfrm rot="21235476">
            <a:off x="1867813" y="3237668"/>
            <a:ext cx="2238629" cy="1619051"/>
          </a:xfrm>
          <a:prstGeom prst="roundRect">
            <a:avLst>
              <a:gd name="adj" fmla="val 3782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20BA6D8-089E-3D66-ADCC-D3EC9086DB6D}"/>
              </a:ext>
            </a:extLst>
          </p:cNvPr>
          <p:cNvSpPr/>
          <p:nvPr/>
        </p:nvSpPr>
        <p:spPr>
          <a:xfrm>
            <a:off x="1349783" y="2825621"/>
            <a:ext cx="324000" cy="324000"/>
          </a:xfrm>
          <a:prstGeom prst="ellipse">
            <a:avLst/>
          </a:prstGeom>
          <a:solidFill>
            <a:srgbClr val="FFC000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1D365281-E3B4-6AB9-88D0-808840F53B75}"/>
              </a:ext>
            </a:extLst>
          </p:cNvPr>
          <p:cNvSpPr/>
          <p:nvPr/>
        </p:nvSpPr>
        <p:spPr>
          <a:xfrm>
            <a:off x="1532373" y="4015763"/>
            <a:ext cx="324000" cy="324000"/>
          </a:xfrm>
          <a:prstGeom prst="ellipse">
            <a:avLst/>
          </a:prstGeom>
          <a:solidFill>
            <a:schemeClr val="tx1"/>
          </a:solidFill>
          <a:ln>
            <a:solidFill>
              <a:srgbClr val="009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5DDDE8-A365-E840-6000-93C94DE3F9C8}"/>
              </a:ext>
            </a:extLst>
          </p:cNvPr>
          <p:cNvSpPr/>
          <p:nvPr/>
        </p:nvSpPr>
        <p:spPr>
          <a:xfrm rot="21235476">
            <a:off x="1652356" y="1972355"/>
            <a:ext cx="2254735" cy="465354"/>
          </a:xfrm>
          <a:prstGeom prst="roundRect">
            <a:avLst>
              <a:gd name="adj" fmla="val 9261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26" grpId="0" animBg="1"/>
      <p:bldP spid="27" grpId="0" animBg="1"/>
      <p:bldP spid="31" grpId="0" animBg="1"/>
      <p:bldP spid="32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4652-8CAE-C01A-F652-8EF5A1BB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F93010-1755-E845-AB93-41B8D55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ألواحكم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999E29-2022-A43E-91AA-51F0BFABB6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56CFF7-AC5F-35A0-D6FA-C311A0978CA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33942-972D-50E2-F909-ECA6963EFCF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A5A4F8-C4C7-9835-BB4C-A6E17F6EB2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755AE9-4FAA-62A7-0E49-54F97583886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62C72-122D-F5E9-CE5C-B0392044F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B79168-E432-40E8-4310-17BA138928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55D55-CCE2-F293-A7E7-D4D6EFF70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0EBB22-EA40-52E2-29D6-08A57A618E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12" y="2205658"/>
            <a:ext cx="2837575" cy="28375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0BC7B0-8EBC-1DA2-ACDE-8A7B95E7C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487" y="606523"/>
            <a:ext cx="910953" cy="91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2959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10329-25A4-800D-06C8-D5E0FE117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EE52BF5-16BC-4306-0768-0458ED97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١. ضَعْ عَلامَةَ (✓) أَمامَ ٱلْجَوابِ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ٱلصَّحِيحِ:يَتَحَدَّثُ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ٱلنَّصُّ عَنْ: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BF08DE-2135-7DB6-3AD0-1E15F81781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3D4CC1-4A21-AD69-74AF-B3C370F35B4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99EA70-62B8-FD35-1B65-A232F8926E6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FC8940-4419-8E28-FE8E-7E92E18C88A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84DA27-9FB8-FD27-4311-6737DB5C2B8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732B597-9B0A-7C75-B521-D4030FF28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4D6C13-6705-EB34-43AD-8560F51761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E9DAEB-025E-DBE0-7445-2BBC27913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871C16-D90D-06A2-FA56-FBF59D125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5CF53FE9-6AEA-4CFE-986B-D7EA8F694D23}"/>
              </a:ext>
            </a:extLst>
          </p:cNvPr>
          <p:cNvSpPr txBox="1"/>
          <p:nvPr/>
        </p:nvSpPr>
        <p:spPr>
          <a:xfrm>
            <a:off x="2104236" y="1783795"/>
            <a:ext cx="493970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يَتَحَدَّثُ ٱلنَّصُّ عَنْ: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78E6C0-3312-DAE2-B0B9-27A55F032FE2}"/>
              </a:ext>
            </a:extLst>
          </p:cNvPr>
          <p:cNvGrpSpPr/>
          <p:nvPr/>
        </p:nvGrpSpPr>
        <p:grpSpPr>
          <a:xfrm>
            <a:off x="2348346" y="4617740"/>
            <a:ext cx="4808795" cy="779458"/>
            <a:chOff x="2830095" y="2740490"/>
            <a:chExt cx="4808795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F9B6933-CE37-04D7-C40B-E25E019C1867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أَنْواعُ ٱلطّاقَةِ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ٱلْمُتَجَدِّدَةِ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6A88CF3-D7A0-C75C-80BA-01FD9EB58D4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ج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103BCC-B7B6-28A3-CF9E-C4CC9104B1FA}"/>
              </a:ext>
            </a:extLst>
          </p:cNvPr>
          <p:cNvGrpSpPr/>
          <p:nvPr/>
        </p:nvGrpSpPr>
        <p:grpSpPr>
          <a:xfrm>
            <a:off x="2348346" y="3745378"/>
            <a:ext cx="4808795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8951E01-10A2-F21B-3037-CCF1FCC8D991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ظاهِرَةُ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ٱلتَّغَيُّرِ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ٱلْمُناخِيِّ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وَأَسْبابُها.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0D30C55-5115-18C1-4D04-B502B6A6C21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88B601A-1C20-1DAF-5E0A-8C1033FDCE4B}"/>
              </a:ext>
            </a:extLst>
          </p:cNvPr>
          <p:cNvGrpSpPr/>
          <p:nvPr/>
        </p:nvGrpSpPr>
        <p:grpSpPr>
          <a:xfrm>
            <a:off x="2348346" y="2873016"/>
            <a:ext cx="4798460" cy="779458"/>
            <a:chOff x="3307147" y="2740490"/>
            <a:chExt cx="4331743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E35CA6-39F2-B403-F843-CF9C998C34D1}"/>
                </a:ext>
              </a:extLst>
            </p:cNvPr>
            <p:cNvSpPr/>
            <p:nvPr/>
          </p:nvSpPr>
          <p:spPr>
            <a:xfrm>
              <a:off x="3307147" y="2753032"/>
              <a:ext cx="389989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فَوائِدُ ٱلْأَشْجارِ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وَٱلْغاباتِ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85CAD48-B0AA-EAB8-63C8-ACDFF7CD0AE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74EDD4-3081-51F6-F5DD-6518FE7738DE}"/>
              </a:ext>
            </a:extLst>
          </p:cNvPr>
          <p:cNvGrpSpPr/>
          <p:nvPr/>
        </p:nvGrpSpPr>
        <p:grpSpPr>
          <a:xfrm>
            <a:off x="2348346" y="5515186"/>
            <a:ext cx="4808795" cy="779458"/>
            <a:chOff x="2830095" y="2740490"/>
            <a:chExt cx="4808795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AD650B5-B3A9-4E1C-C757-514D4D12E8DB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حَياةُ ٱلْحَيَواناتِ في </a:t>
              </a:r>
              <a:r>
                <a:rPr lang="ar-MA" sz="36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ٱلْقُطْبَيْنِ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B72C08E-2F93-2E72-9A0D-CC031CF0619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د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54442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C4CF1-F664-46EC-62EB-34942E54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23F463D-FD11-33A4-8359-DC258363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ألواحكم. كيف عرفتم ذلك؟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4AF9C8-7762-9220-DA48-79E2E47437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2AFB62-0C13-CE0E-068B-F8F30BF265F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C225C9-6CCD-54BF-B605-4594C008A44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258365-B4F0-152D-13D1-BAC17E59CDA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289180-1F3F-65D7-5349-74BCEF61226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2E5561E-980B-D675-B44A-F0238FFEE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BE59A9-B438-9C52-B4FD-1C92D2D1B6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169A75-1DF3-568E-EE41-1D738262CF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7AAA66-63D2-4F25-3DDF-CCF210D158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97E0BA66-654D-FF6D-1C70-DDDBC09D6311}"/>
              </a:ext>
            </a:extLst>
          </p:cNvPr>
          <p:cNvSpPr txBox="1"/>
          <p:nvPr/>
        </p:nvSpPr>
        <p:spPr>
          <a:xfrm>
            <a:off x="2104236" y="1783795"/>
            <a:ext cx="493970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يَتَحَدَّثُ ٱلنَّصُّ عَنْ: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714F762-0B89-9B58-3976-7369F983AF2D}"/>
              </a:ext>
            </a:extLst>
          </p:cNvPr>
          <p:cNvGrpSpPr/>
          <p:nvPr/>
        </p:nvGrpSpPr>
        <p:grpSpPr>
          <a:xfrm>
            <a:off x="2348346" y="4617740"/>
            <a:ext cx="4808795" cy="779458"/>
            <a:chOff x="2830095" y="2740490"/>
            <a:chExt cx="4808795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5C7F70DA-1A30-F7CD-A46B-DAA0CF439349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أَنْواعُ ٱلطّاقَةِ </a:t>
              </a:r>
              <a:r>
                <a:rPr lang="ar-MA" sz="3600" b="1" kern="0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ٱلْمُتَجَدِّدَةِ</a:t>
              </a: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027C6E1-3EBE-CFFE-8BC8-52805923529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ج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2C6D784-F972-D478-C501-5C4A3700B75D}"/>
              </a:ext>
            </a:extLst>
          </p:cNvPr>
          <p:cNvGrpSpPr/>
          <p:nvPr/>
        </p:nvGrpSpPr>
        <p:grpSpPr>
          <a:xfrm>
            <a:off x="2348346" y="3745378"/>
            <a:ext cx="4808795" cy="779458"/>
            <a:chOff x="2830095" y="2740490"/>
            <a:chExt cx="4808795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88E150E-A281-E507-24DB-C61025F5997F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ظاهِرَةُ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ٱلتَّغَيُّرِ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ٱلْمُناخِيِّ</a:t>
              </a: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وَأَسْبابُها.</a:t>
              </a:r>
              <a:endPara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7E703F7-D475-ED85-4173-E554825B4A5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4DEA205-4887-E608-E235-CC5B7B91ED20}"/>
              </a:ext>
            </a:extLst>
          </p:cNvPr>
          <p:cNvGrpSpPr/>
          <p:nvPr/>
        </p:nvGrpSpPr>
        <p:grpSpPr>
          <a:xfrm>
            <a:off x="2348346" y="2873016"/>
            <a:ext cx="4798460" cy="779458"/>
            <a:chOff x="3307147" y="2740490"/>
            <a:chExt cx="4331743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F551605-24BB-2730-11CA-42E5DDBBF5B6}"/>
                </a:ext>
              </a:extLst>
            </p:cNvPr>
            <p:cNvSpPr/>
            <p:nvPr/>
          </p:nvSpPr>
          <p:spPr>
            <a:xfrm>
              <a:off x="3307147" y="2753032"/>
              <a:ext cx="389989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فَوائِدُ ٱلْأَشْجارِ </a:t>
              </a:r>
              <a:r>
                <a:rPr lang="ar-MA" sz="3600" b="1" kern="0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وَٱلْغاباتِ</a:t>
              </a: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1B68535-70B2-5C80-1141-EC3E225B266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F57CCAC-9693-CFC3-B7A6-ACDFDE95EBBA}"/>
              </a:ext>
            </a:extLst>
          </p:cNvPr>
          <p:cNvGrpSpPr/>
          <p:nvPr/>
        </p:nvGrpSpPr>
        <p:grpSpPr>
          <a:xfrm>
            <a:off x="2348346" y="5515186"/>
            <a:ext cx="4808795" cy="779458"/>
            <a:chOff x="2830095" y="2740490"/>
            <a:chExt cx="4808795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6FB5273-4ADD-4131-7DBD-EEACEC493643}"/>
                </a:ext>
              </a:extLst>
            </p:cNvPr>
            <p:cNvSpPr/>
            <p:nvPr/>
          </p:nvSpPr>
          <p:spPr>
            <a:xfrm>
              <a:off x="2830095" y="2753032"/>
              <a:ext cx="43769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حَياةُ ٱلْحَيَواناتِ في </a:t>
              </a:r>
              <a:r>
                <a:rPr lang="ar-MA" sz="3600" b="1" kern="0" dirty="0" err="1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ٱلْقُطْبَيْنِ</a:t>
              </a: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lang="fr-FR" sz="3600" b="1" kern="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2019CD9-9D0E-DE44-079C-02A67E9D8EA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د</a:t>
              </a:r>
              <a:endParaRPr lang="fr-FR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72600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845E8-ABD8-E776-C90D-7D095BA3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2774F0B-DC96-6DD6-CE27-6088211C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حَسَبَ ٱلنَّصِّ، ما ٱلسَّبَبُ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ٱرْتِفاعِ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حَرارَةِ ٱلْأَرْضِ؟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09F25B-B585-F84D-4C8F-949B9D456E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DF96D4-DECB-72DF-4425-B5532DA3D17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489AC4-694F-66AB-50A6-D501E6B7683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E6027E-7766-F467-1578-956E8C41911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E4AF58-C9D7-FF26-3CBC-C1B13761564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708C5B-457C-8A70-8FA5-F82355B64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1A5B1-2381-73DC-CFF9-062C254AC1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3BDF725-7AB2-38B1-22B8-7A0A46DE56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778104-14C6-4F91-357D-EB49274904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FC8078BA-3510-CBA5-A63D-8620969EA12D}"/>
              </a:ext>
            </a:extLst>
          </p:cNvPr>
          <p:cNvSpPr txBox="1"/>
          <p:nvPr/>
        </p:nvSpPr>
        <p:spPr>
          <a:xfrm>
            <a:off x="1116821" y="1838768"/>
            <a:ext cx="6840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ٱلنَّصِّ، ما ٱلسَّبَبُ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ٱرْتِفاعِ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حَرارَةِ ٱلْأَرْضِ؟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BD8F12-1F15-E0F2-1757-0B2CA89667CD}"/>
              </a:ext>
            </a:extLst>
          </p:cNvPr>
          <p:cNvGrpSpPr/>
          <p:nvPr/>
        </p:nvGrpSpPr>
        <p:grpSpPr>
          <a:xfrm>
            <a:off x="1773044" y="4617740"/>
            <a:ext cx="5384097" cy="779458"/>
            <a:chOff x="2254793" y="2740490"/>
            <a:chExt cx="5384097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20F9652-F578-2A49-A83B-1EA09E2EC71D}"/>
                </a:ext>
              </a:extLst>
            </p:cNvPr>
            <p:cNvSpPr/>
            <p:nvPr/>
          </p:nvSpPr>
          <p:spPr>
            <a:xfrm>
              <a:off x="2254793" y="2753032"/>
              <a:ext cx="49522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كَثْرَةُ ٱلْأَمْطارِ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وَٱلْعَواصِفِ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F05C01D-2709-64AA-3F52-1EC5CF40890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DE0307-0DB7-8250-A722-9FE9323B2CBD}"/>
              </a:ext>
            </a:extLst>
          </p:cNvPr>
          <p:cNvGrpSpPr/>
          <p:nvPr/>
        </p:nvGrpSpPr>
        <p:grpSpPr>
          <a:xfrm>
            <a:off x="1773044" y="3745378"/>
            <a:ext cx="5384097" cy="779458"/>
            <a:chOff x="2254793" y="2740490"/>
            <a:chExt cx="5384097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658B770-CCDD-FD7F-BEA1-2B4573963561}"/>
                </a:ext>
              </a:extLst>
            </p:cNvPr>
            <p:cNvSpPr/>
            <p:nvPr/>
          </p:nvSpPr>
          <p:spPr>
            <a:xfrm>
              <a:off x="2254793" y="2753032"/>
              <a:ext cx="49522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اِقْتِرابُ ٱلشَّمْسِ مِنَ ٱلْأَرْضِ.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DFE1DE8-5A6D-323E-D27B-076D0C47567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4695193-21F4-84AD-C4A8-1479B1AFB78E}"/>
              </a:ext>
            </a:extLst>
          </p:cNvPr>
          <p:cNvGrpSpPr/>
          <p:nvPr/>
        </p:nvGrpSpPr>
        <p:grpSpPr>
          <a:xfrm>
            <a:off x="1773044" y="2873016"/>
            <a:ext cx="5373762" cy="779458"/>
            <a:chOff x="2787801" y="2740490"/>
            <a:chExt cx="4851089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82E2A76-707B-0F56-1102-4742830C9B7E}"/>
                </a:ext>
              </a:extLst>
            </p:cNvPr>
            <p:cNvSpPr/>
            <p:nvPr/>
          </p:nvSpPr>
          <p:spPr>
            <a:xfrm>
              <a:off x="2787801" y="2753032"/>
              <a:ext cx="441924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تَراكُمُ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ٱلْغازاتِ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مِثْلَ ثانِي أُكْسيدِ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ٱلْكَرْبونِ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187E3E5-3802-A72D-741F-4DA8461F607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22892B2-3803-C3D7-13C6-76051097000F}"/>
              </a:ext>
            </a:extLst>
          </p:cNvPr>
          <p:cNvGrpSpPr/>
          <p:nvPr/>
        </p:nvGrpSpPr>
        <p:grpSpPr>
          <a:xfrm>
            <a:off x="1773044" y="5515186"/>
            <a:ext cx="5384097" cy="779458"/>
            <a:chOff x="2254793" y="2740490"/>
            <a:chExt cx="5384097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0E76409-C445-CF0A-1441-E7A93CB01B79}"/>
                </a:ext>
              </a:extLst>
            </p:cNvPr>
            <p:cNvSpPr/>
            <p:nvPr/>
          </p:nvSpPr>
          <p:spPr>
            <a:xfrm>
              <a:off x="2254793" y="2753032"/>
              <a:ext cx="49522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زِراعَةُ ٱلْأَشْجارِ بِكَثْرَةٍ.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0F9D2E4-22DA-1D57-115A-34276C69A6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6115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2C36D-D546-E536-018B-415B04E20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C654A8F-BDB7-E802-BA73-43F51F956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ألواحكم. في أي فقرة وجدتم الجواب؟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B8BC11-AA8C-7C59-06A2-6D6D2FF8F5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2675E2-429E-4B97-EF78-DE2BD4C667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A00FA7-027D-7638-D84A-48E402736BD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0C199B-674E-BF00-979D-13D4F9907EB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9CB2BC-9039-E61D-6C2C-90633DDAA74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C260CB0-1FA2-236A-1BDE-A6CD17AD9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0FA7D7-D707-8ED8-B5B2-24A7A57860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F9848D-902E-814F-8448-600625D778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F80BBE-6DF1-7535-5A4D-135F6630F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495301B4-4354-6348-3510-C22F8195ABA4}"/>
              </a:ext>
            </a:extLst>
          </p:cNvPr>
          <p:cNvSpPr txBox="1"/>
          <p:nvPr/>
        </p:nvSpPr>
        <p:spPr>
          <a:xfrm>
            <a:off x="1116821" y="1838768"/>
            <a:ext cx="6840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ٱلنَّصِّ، ما ٱلسَّبَبُ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ٱرْتِفاعِ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حَرارَةِ ٱلْأَرْضِ؟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E1610B-AF21-08A7-CA0D-3C0457485E21}"/>
              </a:ext>
            </a:extLst>
          </p:cNvPr>
          <p:cNvGrpSpPr/>
          <p:nvPr/>
        </p:nvGrpSpPr>
        <p:grpSpPr>
          <a:xfrm>
            <a:off x="1773044" y="4617740"/>
            <a:ext cx="5384097" cy="779458"/>
            <a:chOff x="2254793" y="2740490"/>
            <a:chExt cx="5384097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2958270-61AE-A880-0E78-6DBD0160D4B5}"/>
                </a:ext>
              </a:extLst>
            </p:cNvPr>
            <p:cNvSpPr/>
            <p:nvPr/>
          </p:nvSpPr>
          <p:spPr>
            <a:xfrm>
              <a:off x="2254793" y="2753032"/>
              <a:ext cx="49522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كَثْرَةُ ٱلْأَمْطارِ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وَٱلْعَواصِفِ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4097D7E-8FBD-4B38-0A82-D9C53CDAC24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11EF39-28A5-0072-5706-19DD1214E129}"/>
              </a:ext>
            </a:extLst>
          </p:cNvPr>
          <p:cNvGrpSpPr/>
          <p:nvPr/>
        </p:nvGrpSpPr>
        <p:grpSpPr>
          <a:xfrm>
            <a:off x="1773044" y="3745378"/>
            <a:ext cx="5384097" cy="779458"/>
            <a:chOff x="2254793" y="2740490"/>
            <a:chExt cx="5384097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74384A-759D-7490-B076-0E2124E1DC8F}"/>
                </a:ext>
              </a:extLst>
            </p:cNvPr>
            <p:cNvSpPr/>
            <p:nvPr/>
          </p:nvSpPr>
          <p:spPr>
            <a:xfrm>
              <a:off x="2254793" y="2753032"/>
              <a:ext cx="495225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اِقْتِرابُ ٱلشَّمْسِ مِنَ ٱلْأَرْضِ.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CC8BE8E-53BD-0141-E468-272CB23E379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17610E-0FF5-68C8-9C74-11023C87BBAF}"/>
              </a:ext>
            </a:extLst>
          </p:cNvPr>
          <p:cNvGrpSpPr/>
          <p:nvPr/>
        </p:nvGrpSpPr>
        <p:grpSpPr>
          <a:xfrm>
            <a:off x="1773044" y="2873016"/>
            <a:ext cx="5373762" cy="779458"/>
            <a:chOff x="2787801" y="2740490"/>
            <a:chExt cx="4851089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412062D-3A79-6070-CFD6-451B93B625F2}"/>
                </a:ext>
              </a:extLst>
            </p:cNvPr>
            <p:cNvSpPr/>
            <p:nvPr/>
          </p:nvSpPr>
          <p:spPr>
            <a:xfrm>
              <a:off x="2787801" y="2753032"/>
              <a:ext cx="441924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تَراكُمُ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ٱلْغازاتِ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مِثْلَ ثانِي أُكْسيدِ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ٱلْكَرْبونِ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1B8CFF1-D0A4-9E2A-8C95-B29FA32AF80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58F13DB-8C2C-7851-D67F-8209CDDD8DA7}"/>
              </a:ext>
            </a:extLst>
          </p:cNvPr>
          <p:cNvGrpSpPr/>
          <p:nvPr/>
        </p:nvGrpSpPr>
        <p:grpSpPr>
          <a:xfrm>
            <a:off x="1773044" y="5515186"/>
            <a:ext cx="5384097" cy="779458"/>
            <a:chOff x="2254793" y="2740490"/>
            <a:chExt cx="5384097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EF1025D-0924-9137-C0F2-28885D703AF7}"/>
                </a:ext>
              </a:extLst>
            </p:cNvPr>
            <p:cNvSpPr/>
            <p:nvPr/>
          </p:nvSpPr>
          <p:spPr>
            <a:xfrm>
              <a:off x="2254793" y="2753032"/>
              <a:ext cx="49522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زِراعَةُ ٱلْأَشْجارِ بِكَثْرَةٍ.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873964F-D1A2-F3CB-AA3C-0869FB5FE0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60262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6EA3E-4E8D-A69C-C0DE-F05515F72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C8B8E27-9AA7-A88A-986E-5080D027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نُساهِمُ فِي حَلِّ هَذِهِ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ٱلْمُشْكِلَةِ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7A5FAC-B808-F289-3095-C3923C17FD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31F182-AA7B-0420-1C7A-E9CF9D9B277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4DE0EF-6949-5A28-461E-46EB842446D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95EE30-EB0D-F700-F43A-C344F87010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1BC89E-293B-3D43-BBFC-FB0031EC0E8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DE9C803-B430-5A3F-5336-5A4DAFF9A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B55699-0E12-7A3D-B70D-567C4B6BCC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ECC598-C613-7FF1-8B30-428D97CDCD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5349B9-9004-16FA-FECA-338F4CF948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AB7ED85B-BECB-F1BE-1B04-B42B77C546EE}"/>
              </a:ext>
            </a:extLst>
          </p:cNvPr>
          <p:cNvSpPr txBox="1"/>
          <p:nvPr/>
        </p:nvSpPr>
        <p:spPr>
          <a:xfrm>
            <a:off x="882664" y="1838768"/>
            <a:ext cx="713315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نُساهِمُ في حَلِّ هَذِهِ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ٱلْمُشْكِلَةِ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A5C3BE3-88CB-AA0F-0A04-6C13AFAB06AB}"/>
              </a:ext>
            </a:extLst>
          </p:cNvPr>
          <p:cNvGrpSpPr/>
          <p:nvPr/>
        </p:nvGrpSpPr>
        <p:grpSpPr>
          <a:xfrm>
            <a:off x="1025909" y="4617740"/>
            <a:ext cx="6878361" cy="779458"/>
            <a:chOff x="760529" y="2740490"/>
            <a:chExt cx="6878361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1776F9B-0D7C-F68E-747F-9BB557A92BE8}"/>
                </a:ext>
              </a:extLst>
            </p:cNvPr>
            <p:cNvSpPr/>
            <p:nvPr/>
          </p:nvSpPr>
          <p:spPr>
            <a:xfrm>
              <a:off x="760529" y="2753032"/>
              <a:ext cx="64465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بِٱسْتِخْدامِ ٱلطّاقَةِ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ٱلنَّظيفَةِ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وَتَرْشيدِ ٱسْتِهْلاكِ ٱلْكَهْرَباءِ.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7024237-E33E-835D-E88D-A3E808FE963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0CDFBB-8631-65F4-EEF0-7385790E9FB4}"/>
              </a:ext>
            </a:extLst>
          </p:cNvPr>
          <p:cNvGrpSpPr/>
          <p:nvPr/>
        </p:nvGrpSpPr>
        <p:grpSpPr>
          <a:xfrm>
            <a:off x="1064271" y="3745378"/>
            <a:ext cx="6840000" cy="779458"/>
            <a:chOff x="2830095" y="2740490"/>
            <a:chExt cx="480879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8133706-8087-8280-8B06-6BE2CF48BF3D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بِحَرْقِ ٱلْمَزيدِ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ٱلْفَحْمِ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وَٱلنَّفْطِ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2744FCF-ABBC-CCF2-D59B-D0B487BCDC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742C9B-0B8F-8ADB-4016-324F1E4E6B63}"/>
              </a:ext>
            </a:extLst>
          </p:cNvPr>
          <p:cNvGrpSpPr/>
          <p:nvPr/>
        </p:nvGrpSpPr>
        <p:grpSpPr>
          <a:xfrm>
            <a:off x="1064271" y="2873016"/>
            <a:ext cx="6829664" cy="779458"/>
            <a:chOff x="1473506" y="2740490"/>
            <a:chExt cx="6165384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FF7AF67-39B5-EE47-D806-4E02700CF704}"/>
                </a:ext>
              </a:extLst>
            </p:cNvPr>
            <p:cNvSpPr/>
            <p:nvPr/>
          </p:nvSpPr>
          <p:spPr>
            <a:xfrm>
              <a:off x="1473506" y="2753032"/>
              <a:ext cx="57335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بِقَطْعِ ٱلْأَشْجارِ لِبِناءِ ٱلْمَنازِلِ.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94EB76EE-3598-31E9-CABD-03B991C3804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69F5C2C-BA85-2608-DA27-BAB49C88803E}"/>
              </a:ext>
            </a:extLst>
          </p:cNvPr>
          <p:cNvGrpSpPr/>
          <p:nvPr/>
        </p:nvGrpSpPr>
        <p:grpSpPr>
          <a:xfrm>
            <a:off x="1064271" y="5515186"/>
            <a:ext cx="6839999" cy="779458"/>
            <a:chOff x="798891" y="2740490"/>
            <a:chExt cx="68399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9D50ABB-BD30-0327-4C20-C3A624B01DA8}"/>
                </a:ext>
              </a:extLst>
            </p:cNvPr>
            <p:cNvSpPr/>
            <p:nvPr/>
          </p:nvSpPr>
          <p:spPr>
            <a:xfrm>
              <a:off x="798891" y="2753032"/>
              <a:ext cx="64081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بِتَرْكِ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ٱلْمَصابيحِ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مُضاءَةً طَوالَ ٱلْيَوْمِ.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8708E9E-7038-1CCF-30D8-4315D369648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15959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BE05-BA73-7809-8DAD-A39E61A5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78BEEDD-9194-CB17-959B-6B64462D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ألواحكم. في أي فقرة وجدتم الجواب؟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3B8090-21C9-DA73-29C5-3808C7F49B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7A84B9-8DA6-4F4F-E19F-D024C60A14A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94048A-A4F0-902E-2EBF-AE96FF7AEAC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8C4046-4106-A348-B9A7-BB414EB0ACB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F15D26-4B27-ECF3-D96F-92AD5BADD85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04DE02B-FA7A-C7FD-F48E-82658120F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6DA94D-D297-002A-0E1E-BC66604D6A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B2C617-9CDE-88D6-10BD-9E9AB91348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907BA1-20EE-D20C-574D-87A0CD39B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99" y="756000"/>
            <a:ext cx="797311" cy="797311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09E97535-32ED-AEEE-7F88-1D531488BD35}"/>
              </a:ext>
            </a:extLst>
          </p:cNvPr>
          <p:cNvSpPr txBox="1"/>
          <p:nvPr/>
        </p:nvSpPr>
        <p:spPr>
          <a:xfrm>
            <a:off x="882664" y="1838768"/>
            <a:ext cx="713315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نُساهِمُ في حَلِّ هَذِهِ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ٱلْمُشْكِلَةِ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C5C396D-7155-D456-BA34-983B62CFA230}"/>
              </a:ext>
            </a:extLst>
          </p:cNvPr>
          <p:cNvGrpSpPr/>
          <p:nvPr/>
        </p:nvGrpSpPr>
        <p:grpSpPr>
          <a:xfrm>
            <a:off x="1025909" y="4617740"/>
            <a:ext cx="6878361" cy="779458"/>
            <a:chOff x="760529" y="2740490"/>
            <a:chExt cx="6878361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B6193DC-9178-0F97-28D2-CE52CAACBC19}"/>
                </a:ext>
              </a:extLst>
            </p:cNvPr>
            <p:cNvSpPr/>
            <p:nvPr/>
          </p:nvSpPr>
          <p:spPr>
            <a:xfrm>
              <a:off x="760529" y="2753032"/>
              <a:ext cx="64465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بِٱسْتِخْدامِ ٱلطّاقَةِ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ٱلنَّظيفَةِ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وَتَرْشيدِ ٱسْتِهْلاكِ ٱلْكَهْرَباءِ.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76B1F55-C2F0-ABE0-F2EA-16413CADDD1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72007C7-0A90-6ACB-B0E5-F64A2C06F628}"/>
              </a:ext>
            </a:extLst>
          </p:cNvPr>
          <p:cNvGrpSpPr/>
          <p:nvPr/>
        </p:nvGrpSpPr>
        <p:grpSpPr>
          <a:xfrm>
            <a:off x="1064271" y="3745378"/>
            <a:ext cx="6840000" cy="779458"/>
            <a:chOff x="2830095" y="2740490"/>
            <a:chExt cx="4808795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C127600-2E1C-75FB-38A6-D03BC29E719D}"/>
                </a:ext>
              </a:extLst>
            </p:cNvPr>
            <p:cNvSpPr/>
            <p:nvPr/>
          </p:nvSpPr>
          <p:spPr>
            <a:xfrm>
              <a:off x="2830095" y="2753032"/>
              <a:ext cx="437695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بِحَرْقِ ٱلْمَزيدِ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ٱلْفَحْمِ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وَٱلنَّفْطِ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1E4766D-7C13-B2CA-558B-AF77AD04A4C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7F95BD1-99DF-F572-D183-EE3145BA6CB7}"/>
              </a:ext>
            </a:extLst>
          </p:cNvPr>
          <p:cNvGrpSpPr/>
          <p:nvPr/>
        </p:nvGrpSpPr>
        <p:grpSpPr>
          <a:xfrm>
            <a:off x="1064271" y="2873016"/>
            <a:ext cx="6829664" cy="779458"/>
            <a:chOff x="1473506" y="2740490"/>
            <a:chExt cx="6165384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08C3440-E928-F860-AFBE-CD0B982D31BC}"/>
                </a:ext>
              </a:extLst>
            </p:cNvPr>
            <p:cNvSpPr/>
            <p:nvPr/>
          </p:nvSpPr>
          <p:spPr>
            <a:xfrm>
              <a:off x="1473506" y="2753032"/>
              <a:ext cx="57335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بِقَطْعِ ٱلْأَشْجارِ لِبِناءِ ٱلْمَنازِلِ.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E348B66-1458-0907-37E1-09B2D59F4CD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F2527BA-70DB-7CFD-D2EE-2F23D4BF60F4}"/>
              </a:ext>
            </a:extLst>
          </p:cNvPr>
          <p:cNvGrpSpPr/>
          <p:nvPr/>
        </p:nvGrpSpPr>
        <p:grpSpPr>
          <a:xfrm>
            <a:off x="1064271" y="5515186"/>
            <a:ext cx="6839999" cy="779458"/>
            <a:chOff x="798891" y="2740490"/>
            <a:chExt cx="6839999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5FF696BD-E1FC-4886-C934-EA5B3C2DDEBF}"/>
                </a:ext>
              </a:extLst>
            </p:cNvPr>
            <p:cNvSpPr/>
            <p:nvPr/>
          </p:nvSpPr>
          <p:spPr>
            <a:xfrm>
              <a:off x="798891" y="2753032"/>
              <a:ext cx="64081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بِتَرْكِ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ٱلْمَصابيحِ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مُضاءَةً طَوالَ ٱلْيَوْمِ.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14C49036-2C9E-8F22-23C3-18AB88D0D1F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332276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هل النص الذي قرأتموه أدبي أم معلوماتي؟ عللوا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إحاباتكم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4" name="Image 13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6541BA4-CF3F-72FC-6533-272E2C243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53" y="2567428"/>
            <a:ext cx="7955769" cy="128346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F513770-5EE6-04F3-BFD6-A1862623D2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6E00D1-558F-55C4-104D-7DBA6D1BCEF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B662DF-E549-4662-E249-0B3789F282D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54FFF-C1E9-A062-4FAE-826B206A6CB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788059-EF6E-11A9-46DF-516172B8BEC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BED2C08-C73C-DFBE-43C8-1EFC08DB26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DBC26F-4183-2E03-1275-D69A8B682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7EE154-2B84-ADED-CF31-5CD78C05D6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20350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BE457-B708-7C1B-E082-3D1D48653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33D12D5-9356-3573-EF72-60C4D9A4692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يتقاسم معنا إجابته المعللة؟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B1017BF9-FD72-A5D9-234A-EB5AFE02C3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4" name="Image 13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103A3A79-F2B5-1233-FC16-D763F2AE5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53" y="2567428"/>
            <a:ext cx="7955769" cy="12834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485CD5B2-E69D-34C3-D322-5639BC1615B5}"/>
              </a:ext>
            </a:extLst>
          </p:cNvPr>
          <p:cNvSpPr txBox="1"/>
          <p:nvPr/>
        </p:nvSpPr>
        <p:spPr>
          <a:xfrm>
            <a:off x="3009367" y="2710302"/>
            <a:ext cx="1088398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A6CA41-A907-3F85-B84B-62EC648B5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0FA0A50-B18B-6157-4534-F35F106C61D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75552F-5D18-7BD1-B523-F6B57074BB1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DCF84D-F0E4-31B0-93AF-C7A777E9177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EA6EB1-BA5D-7673-CC0E-9AFC31D1E8F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0B2EC24-17E3-953F-1E7A-9C84F9D209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DA8C65-D9A8-01F0-AB92-5143B6B5EF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70D1983-EE5D-72FD-7D3C-39371AAC1B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36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اَلنَّصُّ مَعْلوماتِيٌّ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: لِأَنَّهُ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يُقَدِّمُ حَقائِقَ وَمَعْلوماتٍ عِلْمِيَّةً حَوْلَ ظاهِرَةِ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ٱلتَّغَيُّرِ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ٱلْمُناخِيِّ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،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كَٱرْتِفاعِ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حَرارَةِ ٱلْأَرْضِ وَذَوَبانِ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ٱلْأَنْهارِ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ٱلْجَليدِيَّةِ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B264A760-81DC-022D-95A6-7CECBDFDE8F1}"/>
              </a:ext>
            </a:extLst>
          </p:cNvPr>
          <p:cNvSpPr txBox="1"/>
          <p:nvPr/>
        </p:nvSpPr>
        <p:spPr>
          <a:xfrm>
            <a:off x="69739" y="2040626"/>
            <a:ext cx="8637002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7188" lvl="0" indent="-357188" algn="r" defTabSz="914400" rtl="1">
              <a:lnSpc>
                <a:spcPts val="5000"/>
              </a:lnSpc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يُقَدِّمُ حَقائِقَ وَمَعْلوماتٍ عِلْمِيَّةً حَوْلَ ظاهِرَةِ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ٱلتَّغَيُّرِ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ٱلْمُناخِيِّ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كَٱرْتِفاعِ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حَرارَةِ ٱلْأَرْضِ وَذَوَبانِ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57188" lvl="0" indent="-357188" algn="r" defTabSz="914400" rtl="1">
              <a:lnSpc>
                <a:spcPts val="5000"/>
              </a:lnSpc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يَسْتَخْدِمُ مُصْطَلَحاتٍ عِلْمِيَّةً .</a:t>
            </a:r>
          </a:p>
          <a:p>
            <a:pPr marL="357188" lvl="0" indent="-357188" algn="r" defTabSz="914400" rtl="1">
              <a:lnSpc>
                <a:spcPts val="5000"/>
              </a:lnSpc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يَشْرَحُ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ٱلْأَسْبابَ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 تَراكُمِ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وَحَرْقِ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ٱلْفَحْمِ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وَٱلنَّتائِجَ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كَٱرْتِفاعِ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وَٱلْأَعاصيرِ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  <a:p>
            <a:pPr marL="357188" lvl="0" indent="-357188" algn="r" defTabSz="914400" rtl="1">
              <a:lnSpc>
                <a:spcPts val="5000"/>
              </a:lnSpc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يُقَدِّمُ حُلولاً عَمَلِيَّةً مِثْلَ زِراعَةِ ٱلْأَشْجارِ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وَٱسْتِخْدامِ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ٱلطّاقَةِ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93D6E5-73BC-15CE-757C-E8618C845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4521F7-4A0E-1ECF-6BF4-B66624B8577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6AD06B-A507-8619-F2C9-F97BC0B0865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2D7407-89A7-8F27-D949-DE91A6C22E6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FEDF60-509A-1956-CDE0-A2E0CBDE7E3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6CEA3CA-3561-7E8E-97F9-2D483C2D6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7A3C76B-DCF8-EF5C-F0D4-60E0D4E6B9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5D4BE7-7E36-10A2-8FD2-6A833B535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43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0D868-2E1C-3159-8283-2BF00DD2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14392AC-55C7-5047-64D8-01AD6B037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659" y="1475429"/>
            <a:ext cx="3509163" cy="538257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765981C-7B28-5A7B-8CCE-14C13E0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حذوا كراساتكم على الصفحة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152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 أجيبوا عن  الأسئلة  التالية: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52219385-6F54-D641-1B05-556B172E1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86BF4-8726-B04D-EF05-B17F0CA5D6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52563-D379-D7CD-54BE-A7484AE3EC1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53464-3F2C-1389-00A7-3CEA75393B1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376-41D3-8D46-496B-190ED6C35F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91698-A4C6-B84B-F94E-F622B400FCB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CF58B-4E49-E3E0-4684-3DA95A508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CE426E-760A-E6A3-DE06-146E2E09A3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F24EFE-A52B-7F2B-8319-7F099BC132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20CCD4-05B0-A70B-23BB-8AA7D11BE44A}"/>
              </a:ext>
            </a:extLst>
          </p:cNvPr>
          <p:cNvSpPr/>
          <p:nvPr/>
        </p:nvSpPr>
        <p:spPr>
          <a:xfrm>
            <a:off x="2966224" y="2198914"/>
            <a:ext cx="3034827" cy="1826676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AF01-C2DA-D7D1-46C5-6B1F035F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77EC2-F57F-4DF3-19D8-512F5B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أشرح معنى الكلمات التالية حسب سياق ورودها في النص.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D060E413-D5D0-8E9F-5992-86DE1D3F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45AC9-8207-F349-6ADA-CF0A2906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AD7CF8-1FD9-CDE0-4961-FF449CE2403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4BAAE-6E2E-692A-00F6-A8CC389F73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D8131A-E7BD-6919-D61D-0751430C774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C6B54-174A-0315-E92A-8F7D1727DAE5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2D96C5-28F1-64A1-6731-8C03A530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9890E8-C20C-AAEA-1D32-BD53D5F1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322DE-E7DF-3785-6FE5-A5AB764D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D207F0-28B9-CBB0-74B6-0A64CE2DEA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040" y="1576407"/>
            <a:ext cx="6515665" cy="6248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A006C7-A4BD-B1F6-9987-95C134C62D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655" y="3192636"/>
            <a:ext cx="1437626" cy="7890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E84823-DB39-3AB8-3917-15437E8435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32" y="4344253"/>
            <a:ext cx="2943049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99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43ACD-CD42-0B14-8F6C-11E45927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CBF65C-D211-66CF-82FC-4F8D343E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6191993-D772-E9FB-6C11-0337E6CA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141B4B-A5BF-1DEC-F5EB-62421F496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F55A54-E056-80F8-5D64-E779DB882C9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406452-41EE-4E3B-D091-63C7A0F0EF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F4E1A-8285-D85C-7B30-801F5D0ECF5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500484-5DEA-63F7-3490-06E87DDE0A9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001455-1973-9947-F4F4-43E423F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C2F0C7-6030-D407-4989-EF6ADAFCA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A9E832-CBE7-0674-CA6E-5C886569B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AF3211E-2483-99CA-CB18-766A42C7F45C}"/>
              </a:ext>
            </a:extLst>
          </p:cNvPr>
          <p:cNvSpPr txBox="1">
            <a:spLocks/>
          </p:cNvSpPr>
          <p:nvPr/>
        </p:nvSpPr>
        <p:spPr>
          <a:xfrm>
            <a:off x="1271239" y="3369708"/>
            <a:ext cx="536077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تُحَذِّرُنا وَتُلْفِتُ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ٱنْتِباهَنا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إِلى ٱلْخَطَرِ.</a:t>
            </a:r>
            <a:endParaRPr lang="ar-MA" sz="48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0B1110-5220-5B70-8BB5-94F5A7A5C6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040" y="1576407"/>
            <a:ext cx="6515665" cy="6248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6D2D07-7614-1B49-2351-A279360E64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655" y="3192636"/>
            <a:ext cx="1437626" cy="78907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984E604-2EAB-A58E-5E64-33049AAF40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32" y="4344253"/>
            <a:ext cx="2943049" cy="624894"/>
          </a:xfrm>
          <a:prstGeom prst="rect">
            <a:avLst/>
          </a:prstGeom>
        </p:spPr>
      </p:pic>
      <p:sp>
        <p:nvSpPr>
          <p:cNvPr id="23" name="Titre 1">
            <a:extLst>
              <a:ext uri="{FF2B5EF4-FFF2-40B4-BE49-F238E27FC236}">
                <a16:creationId xmlns:a16="http://schemas.microsoft.com/office/drawing/2014/main" id="{D8AF3AE7-2D45-9C05-4607-6CA2F2CBDD9C}"/>
              </a:ext>
            </a:extLst>
          </p:cNvPr>
          <p:cNvSpPr txBox="1">
            <a:spLocks/>
          </p:cNvSpPr>
          <p:nvPr/>
        </p:nvSpPr>
        <p:spPr>
          <a:xfrm>
            <a:off x="-28716" y="4357147"/>
            <a:ext cx="536077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زادت قوّتها وشدّتها.</a:t>
            </a:r>
            <a:endParaRPr lang="ar-MA" sz="48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6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9797C-55F4-9FFA-C6AD-869851AE5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04B68-BFED-C78B-1042-4A7804E08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آتي بمرادف الكلمات التالية حسب سياق ورودها في النص.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A516D73D-882A-732A-2DBD-B9E9AD5ED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87AF4D-0841-72F2-AF00-D2192749CD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98B699-A376-634A-8EF1-15D0942C34F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C1FCD9-B774-4398-EBD0-F22D57140A2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F27EA-47EF-E977-CF99-EFB20BF8857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0BD8E7-576E-B5FB-FB05-58752ED51B8E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8CE9985-E705-9834-5789-A5A4514B0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E0D310-77C2-8DED-2B9C-93B0040154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D1A2F5-8EE6-6BAB-A62D-94D4D35DEF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2A9E84-9248-1A95-3EB0-BF33402C3F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157" y="1554104"/>
            <a:ext cx="6881456" cy="5715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DB4761-DE9B-D408-5235-CF87C35391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6506" y="4224863"/>
            <a:ext cx="1650214" cy="7154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5DC4B71-B160-FC50-4871-07C1B534D1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889" y="3287951"/>
            <a:ext cx="1886831" cy="6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98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E0420-7F13-5968-9C92-D6DDC4A47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68C7E-8D18-B676-E57F-0E715070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F99D3C3A-262F-1B5A-9B26-F80A80A20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B5CFF5-E296-15DA-911A-13D3D3DF6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CDD045-91B0-021D-935D-9E6516D292F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062FE8-3C97-ECD4-8B76-2E8B5FF9F68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5CF5E-85E6-7B18-1AE1-4B25C98EF09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DDBFD-79E3-898A-8EC6-E781465629F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41B9113-0BF8-5D2B-6B09-223CEDAD37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765B4A-252D-1571-1F69-265540ED37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37E7071-5063-E516-1117-1F0D4F49CE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D9FB684-8D21-1140-02DB-AD5E6033B339}"/>
              </a:ext>
            </a:extLst>
          </p:cNvPr>
          <p:cNvSpPr txBox="1">
            <a:spLocks/>
          </p:cNvSpPr>
          <p:nvPr/>
        </p:nvSpPr>
        <p:spPr>
          <a:xfrm>
            <a:off x="632373" y="3322297"/>
            <a:ext cx="536867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مُحْتَجَزَةٌ، أو مَحْصورَةٌ، أو حَبيسَةٌ.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8E5683-DDDF-7F8A-C93D-41438A37F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157" y="1554104"/>
            <a:ext cx="6881456" cy="5715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70FFD8-FEA4-01F4-CEE6-7A59DA8A84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6506" y="4224863"/>
            <a:ext cx="1650214" cy="7154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B3273A-B2D7-7C87-9F46-0B70227E64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889" y="3287951"/>
            <a:ext cx="1886831" cy="680693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D26B1B9-F9C8-C4F7-01F9-5D8B19DE08DF}"/>
              </a:ext>
            </a:extLst>
          </p:cNvPr>
          <p:cNvSpPr txBox="1">
            <a:spLocks/>
          </p:cNvSpPr>
          <p:nvPr/>
        </p:nvSpPr>
        <p:spPr>
          <a:xfrm>
            <a:off x="1070517" y="4276602"/>
            <a:ext cx="516109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اَلْمَأْلوفُ، أَوِ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ٱلطَّبيعِيُّ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أَوِ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ٱلْعادِيُّ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871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7716-F917-3BB3-67E6-42BF55E16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0D7E8-4A02-B668-6624-94AD1953C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أعوض العبارة التالية بعبارة تفيد المعنى نفسه.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48BBE9D7-2549-5028-ACF6-AF7BB574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FD0CE4-93A9-4A72-FDEB-4A7F3D5FB2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7C2A44-E3F3-C7CD-AD65-D765F1D0434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A08804-EC10-9952-904F-10934034F0F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6A0CCA-8FE3-C242-5C72-2B970B527A8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5832A6-61C9-6C62-3596-29BC91342B2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10E155-A891-FF38-D66C-152B0D71A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98785C-3C3F-6AEF-1069-95C663FE2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70168B-E84D-2E20-DAE5-B986B375DA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90E9CA-D8C0-4595-4EFB-0A29C7912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4372" y="1515075"/>
            <a:ext cx="5509737" cy="6934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181AE9-E6CC-47C6-F86B-418135D071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61" y="2733638"/>
            <a:ext cx="7808077" cy="6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8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35F03-0820-7C3E-6D1C-7977383FC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6E383-88A3-B5ED-77CD-70678F70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C151CE1-52AC-3DE9-444C-A2487D1C5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7A1CF1-AA80-FB63-C3E8-C4D6366F8F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161D8-11C4-25BE-81B3-53779305190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6FA293-55CA-CB65-E868-AB935EF1CC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C64B41-44AD-1CAF-C0D6-F0584A516B8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C482-CA87-F58D-1064-84F7B686AE8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7025260-03FD-9E42-4ED9-0E72A47D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2B40FB-4CBF-7ED5-56FB-BBBA32331E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D2A4AA-44F6-3267-42AD-27CF9F023C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B90F989-66B6-74EE-C884-53FCB66D929E}"/>
              </a:ext>
            </a:extLst>
          </p:cNvPr>
          <p:cNvSpPr txBox="1">
            <a:spLocks/>
          </p:cNvSpPr>
          <p:nvPr/>
        </p:nvSpPr>
        <p:spPr>
          <a:xfrm>
            <a:off x="1025128" y="4339681"/>
            <a:ext cx="731510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«يَجِبُ أَنْ نَكونَ حَذِرينَ ،لِأَنَّ ٱلْحِفاظَ عَلى أَرْضِنا يَنْطَلِقُ مِنْ أَفْعالِنا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ٱلْبَسيطَةِ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»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D1FF84-309B-A34D-FC66-4BC84D34C3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4372" y="1515075"/>
            <a:ext cx="5509737" cy="6934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233F4D-6952-FC02-2A42-A07B57B213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61" y="2733638"/>
            <a:ext cx="7808077" cy="6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91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80946" y="3946678"/>
            <a:ext cx="682200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كَوْكَبُنا يَسْتَغيث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استراتيجيات الفهم للإجابة عن الأسئلة.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E2D4-D18A-B141-827D-26317FF1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اكتشافنا للنص القرائي "كوكبنا يستغيث" من خلال الإجابة عن مجموعة من الأسئلة 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F2AEFA-DDD1-BFC9-B333-0D7F2C4C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4105B7-3A61-C9D9-EEEF-7C1A8B4D97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799F8-6147-BD2D-704B-4F52FB004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C8F93F-68E5-2182-6DC0-7B50698DD76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82A5D-C7AD-9D24-2B2A-958D7B9CE35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040C7B-8113-D411-6BD0-CB867430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4CF893-4F0F-2C17-CECF-9C7904417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584177-7F5F-B10C-049C-3EA1ABB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54E139-749F-6C7E-B1E6-AFD3CB764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FD1AEBF-342E-FD2A-BBA0-879DB2F202BC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B11A8BF-0BB2-3DBF-8241-1D9655AA3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EBC03C8-AA5D-90F5-D8A5-CBC24744C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114F9-E05B-A41E-EF09-B6A8EEB22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353C6-C139-DBD9-7CAC-75D0CBDB1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152 و أجيبوا عن الأسئلة التالية: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376853-A77A-A77E-705E-084FDDD803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E07A5EB-444B-F95B-732A-AAA9796BB02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26AD9F-70D2-0550-2C3D-93CDF95521B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E672A1-E760-C0B0-1177-6EA2D41DF02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6B03CD-AD3B-18BB-FE37-705C052FD38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673198B-300E-C7BF-23D7-18E9ECAB7B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775342-060A-A181-8FF6-73D15C5F1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84D11D-5537-BCFD-76D4-98C3B9D9A8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DEB06D-BACB-FF5B-ABAF-BF21D55066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1C3248-FEF1-E66B-9CBD-8A18C47A2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659" y="1475429"/>
            <a:ext cx="3509163" cy="538257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C13A683-4FBB-3511-1DDF-8B2E54FD3F36}"/>
              </a:ext>
            </a:extLst>
          </p:cNvPr>
          <p:cNvSpPr/>
          <p:nvPr/>
        </p:nvSpPr>
        <p:spPr>
          <a:xfrm>
            <a:off x="2966224" y="2198914"/>
            <a:ext cx="3034827" cy="1826676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519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E1A7-FF7E-321C-4036-ACEF5A3D3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186AD-6B6A-2583-5F02-CBBB0679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ما الموضوع الرئيسي للنص؟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664CCFB-2247-B723-A695-875608CF62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F44A57A-EC2C-29F7-B8BF-3B2860C6F95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B6CCA1-581E-4298-92DA-0F05F25CB52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5B9DC3-6145-3D58-811D-7CB33B26AD5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0F1670-0996-7D03-6DB9-2287B2B74ACB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983B71C-CC5F-A618-68B8-3EFD5397A1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CC04CF-09FA-F7DE-E624-95A4FD78D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6933F7F-6D72-52FF-1EFB-C3AC22F13D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BDDAFE-18D6-63AB-6056-A5393F6AFE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98BE25-42CC-D51B-26EA-8934E23070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1483111"/>
            <a:ext cx="4383729" cy="72269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A39F9C9-BF82-E5EC-0531-5875B18BE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844" y="2205808"/>
            <a:ext cx="7504826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308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07691-A102-0A6D-E4BA-64BF3909F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A6B13-30AA-006F-B1A6-E2E5F4ED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الاستراتيجية التي وظفتم لتجدوا الجواب؟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EA603B8-EB6D-6693-7D73-7C939209A5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C435284-DAAB-CF4D-26FB-E880DADB804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BEE22E-A6B5-BC58-1361-31CF7679719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646DDA-0DA0-2C81-C76C-9B76627D66D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201A6B-56A6-E88E-E3A9-C180B60B064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BEE7164-21D8-EC26-539F-7FED4878B3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95FB90-82B1-7F28-C096-EC65E4AA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404AAC-0636-B627-5D99-0327A6F96C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AB0640-F029-D1CA-DD25-2219C6872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D15F94-4866-FA20-BAC1-EF1685FFD4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1483111"/>
            <a:ext cx="4383729" cy="7226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6DB5A6-522C-73A6-2740-A801056B25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844" y="2205808"/>
            <a:ext cx="7504826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8477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438B1-1CEF-547C-DA74-7817A720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D2D85-E8A1-F91B-8FC2-A27A5AE4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  <a:endParaRPr lang="fr-FR" sz="2400" i="1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8D4460B-41EF-3BA1-C8D7-8FD0EE68B3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8A3F0E4-2F44-0512-503E-147837FCBC6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DE4B02-839C-9451-D719-59DBAB2A042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9310B7-755F-A6B5-5128-8F0C41F4D9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956130-6703-5A2C-A02C-50D1B26EA2C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35C3BAA-5D50-D465-4CC3-6E841E3440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1F0EDA-214D-FF97-F0F0-9D3201B68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BF4682-898F-E04F-7ECD-37E7BFF0B9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ACCC55-F6AA-FDEB-4BC1-B818A9ED0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E069F6-A8E1-4EF0-499A-EF7130D6B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1483111"/>
            <a:ext cx="4383729" cy="722697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4442B397-71DC-6B41-1269-1D6FC7556BF9}"/>
              </a:ext>
            </a:extLst>
          </p:cNvPr>
          <p:cNvSpPr txBox="1">
            <a:spLocks/>
          </p:cNvSpPr>
          <p:nvPr/>
        </p:nvSpPr>
        <p:spPr>
          <a:xfrm>
            <a:off x="557561" y="3857556"/>
            <a:ext cx="786161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just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اَلْمَوْضوعُ ٱلرَّئيسيُّ لِلنَّصِّ هُوَ «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ٱلتَّغَيُّرُ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ٱلْمُناخِيُّ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» وَتَأْثيرُهُ عَلى كَوْكَبِنا. وَيَتَحَدَّثُ أَيْضاً عَنْ أَسْبابِ هَذِهِ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ٱلْمُشْكِلَةِ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كَٱلتَّلَوُّثِ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، وَكَيْفَ يُمْكِنُنا جَميعاً أَنْ نُساعِدَ في حِمايَةِ ٱلْأَرْضِ بِتَصَرُّفاتٍ صَغيرَةٍ وَمُفيدَةٍ.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0279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96607-5DF5-8481-39E8-5678F41FE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935B52-D7AF-8550-2D36-90D77F36E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ما الغازات التي تسبب الاحتباس الحراري حسب النص؟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4708BE-898E-21CB-5945-66598D5218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0AD99A1-E4EC-2FD9-7F98-C1B59B57420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1FE9EB-0B57-B018-44CE-22093DB0896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F8F2A-74C9-B757-A961-4D774ADCAEF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BA9845-98BE-B40A-5CFD-E7D2C03A507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FCACD49-345C-A9CC-8ADC-1A68C877B0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A6A1B4C-45CC-B445-C9C6-5EFA8D425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EB7BE56-9112-10A4-BE13-CA5E10CF02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A3BAF6-A74F-95C3-B093-AAFE6BD344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8A9B11-3245-F171-A809-4335F84D0B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060" y="1607908"/>
            <a:ext cx="7099625" cy="7482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D034-00CF-897C-C5F2-FDF16C6E8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0781" y="2356153"/>
            <a:ext cx="3782437" cy="359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6490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AD936-F063-47AB-ABBE-06D6692F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C78EB-EFE4-7A48-979D-183269EA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الاستراتيجية التي وظفتم لتجدوا الجواب؟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89C0F87-D574-C569-161F-C41BB1D257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0F82B0-01F9-729E-F7CF-A5F8002B53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ACACB4-D307-7BCE-376A-6EA6D280D72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744888-4FFB-1E35-BA1D-62D00DE3E32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F1BAE8-AD97-5E9B-E415-B1FBA40DA84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7D949F-F606-08A5-7B1F-855C16E1DC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6E102B-9F2E-6AFD-3A65-D92D527CC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6196F3F-C96A-4188-F721-0C0160DB72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FFAF9B-3CB1-D73C-FDA8-D0DC9FA49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FE396D-C38C-2B16-1AED-49B6BA83D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060" y="1607908"/>
            <a:ext cx="7099625" cy="7482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472632-B741-A1AE-9514-09DECEC1FD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0781" y="2356153"/>
            <a:ext cx="3782437" cy="359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4994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95282-2069-1D5C-8E63-FB2F7F33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2654CA-94EC-909F-38E9-44B06D1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F364E42-C2E2-11EE-55C0-5851F87B0A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DB434E-1E25-DEE2-B1B3-E025D096250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EC355A-0432-6923-AE99-C21A4F469E7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8C232E-E094-61D8-6375-75E852A12DB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456A08-269F-BE77-8B96-CB7B4E58DD5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5B2EF75-FA8A-3C30-8E04-4769BF58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740BD9E-C24A-EB09-1377-2072A35BB2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976976-C18C-4C20-DD0C-9B7E3D77D5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CC70DC-3054-1AAC-C01C-532D47D06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30FA88C-FF7D-7C5D-E613-A4AC81A24780}"/>
              </a:ext>
            </a:extLst>
          </p:cNvPr>
          <p:cNvSpPr txBox="1">
            <a:spLocks/>
          </p:cNvSpPr>
          <p:nvPr/>
        </p:nvSpPr>
        <p:spPr>
          <a:xfrm>
            <a:off x="1764902" y="3429000"/>
            <a:ext cx="536867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غازُ ثاني أُكْسيدِ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ٱلْكَرْبونِ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54265A-30AE-B424-5B17-28430A914D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060" y="1607908"/>
            <a:ext cx="7099625" cy="74824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9F931DA-ABA1-D41D-99A6-9FC55C05D29E}"/>
              </a:ext>
            </a:extLst>
          </p:cNvPr>
          <p:cNvSpPr txBox="1">
            <a:spLocks/>
          </p:cNvSpPr>
          <p:nvPr/>
        </p:nvSpPr>
        <p:spPr>
          <a:xfrm>
            <a:off x="1764902" y="4194717"/>
            <a:ext cx="536867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غازُ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ٱلْميثانِ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8314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577F0-22F7-EF01-CC5C-1CED4CC3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F0D865-686A-9815-60AB-6390C234C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كيف تتسبب هذه الغازات في الاحتباس الحراري؟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5489DE5-93DA-C5EF-6906-9E253F381A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BD729E4-03E1-9205-8B50-1D1D833BE2F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F6E40F-9EEE-7198-A9E2-6914DA6BCF6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DA076F-F1F3-1518-7612-F1B54A1A531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371A7D-C1B0-37EE-65DC-4C884C248C0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93E428-5D3F-9156-77B3-26FCC23E79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646767-C592-D8CE-D01D-611E81339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3FB6B4-094F-C4A4-711E-C912E3CEBE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BB3624-2335-2D6E-02A2-C4F4AF26F3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1952E-143E-92AC-9688-E84D671D2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890" y="1504300"/>
            <a:ext cx="6601723" cy="6924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66DEE0-4F07-6927-264F-1B2BCF2E02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4819" y="2196789"/>
            <a:ext cx="2614422" cy="42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354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B3FE7-5E06-5DFB-FF38-E1A549A7C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918CC-F1B3-6899-ABE1-26226C36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الاستراتيجية التي وظفتم لتجدوا الجواب؟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EB0EBA9-D36B-1062-366E-42E9FF1F61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63B3813-2468-E6E2-604F-17C2EB5FB02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AA0FBF-BD65-384F-4C2D-A9E3B6F40B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67F51B-5606-9B9E-86FE-9B4ED36FDCE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46EEFE-AD64-D475-98E1-4F450FD7E300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289B01-AE96-A97C-843A-31DCC24B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DAA8363-A46B-978C-528A-91692CBB7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7B278C-4BB7-8220-021D-D4E0115A4A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4490AA-1882-3708-4E73-BF4CAF1D2C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4324C-5427-44B4-BA78-60B52DCD47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890" y="1504300"/>
            <a:ext cx="6601723" cy="6924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03B00D-A4EF-CB13-82DC-17C7D4483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4819" y="2196789"/>
            <a:ext cx="2614422" cy="42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7099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CBB49-03C5-9811-6AA7-990F2C962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547A2E-5B4C-FC32-B831-DB2956A71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AB73F60-5286-B38B-E4C9-32BFD1D296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A3C768-6CC4-2719-0EEE-4CB73D7A8D2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E09C0A-DB86-F197-587E-6A6FC4E57AC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7532C-EE61-C212-2E8A-A825A970DF9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FA8B0E-4C33-1C48-529D-E015EAADC05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70799A7-220C-9F88-527C-54FA666805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2D22D2-626E-6D9F-2D3F-A22953989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57B2BC-B4B3-23D2-612D-A453CE9DD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EA49AD-A192-EFD4-DDC5-AB1DC868B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637D3FF-1FEC-7A5C-6A77-417EAF587AF8}"/>
              </a:ext>
            </a:extLst>
          </p:cNvPr>
          <p:cNvSpPr txBox="1">
            <a:spLocks/>
          </p:cNvSpPr>
          <p:nvPr/>
        </p:nvSpPr>
        <p:spPr>
          <a:xfrm>
            <a:off x="447003" y="3891009"/>
            <a:ext cx="800447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لِأَنَّها تُشَكِّلُ مِثْلَ غِطاءٍ شَفّافٍ يُحيطُ بِكَوْكَبِنا. وَهَكَذا تَمْنَعُ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ٱلْحَرارَةَ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ٱلْخُروجِ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فَتَبْقى مَحْبوسَةً داخِلَهُ، وَيُصْبِحُ ٱلْجَوُّ أَكْثَرَ سُخونَةً.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38F790-5F10-1C13-ED31-8E5B70FF37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890" y="1504300"/>
            <a:ext cx="6601723" cy="69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73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770B-6B11-4D09-B2B8-EE726DAFD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2BA1F4-90FC-7668-69BD-23E73B49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أحسنتم الآن سنواصل تدربنا  على توظيف استراتيجية  التعبير عن الرأي و  تعليله.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7E61541-8D60-4B2B-3488-6F2B6F0C8F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578A562-C9B9-73BF-8B49-F1D38F083D6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3C5475-33F6-F896-9390-35DD0742AD9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E1E8F1-B9AB-85C0-6709-071AE5E519F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EA23BF-3F9E-AAC7-5AF6-C1C3E1E6C209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F3AAB95-77CF-ED15-1DEA-38765967E2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E3A82F-A038-3853-8CE8-75599468A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B0C64E-45A9-CCB3-DBEE-FB32ED9C6D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163E2E-36C2-60D7-73CC-D4EB9EC6FDA0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88D1D2-FFD8-87B4-FEA5-DB59C1F1DA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43" y="760415"/>
            <a:ext cx="847493" cy="84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7319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80EEF-881D-D537-D2F5-9F5E4FB0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7B674A-9464-7680-3A5D-BD7C7E42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F9FC68-7383-9543-E652-69E7F5706A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C3D36E-3137-00E7-BC29-D122FD7727E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B6B22-75EE-527D-3A14-BF76D54D2CF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CE772B-612D-7DE0-1411-B3D6FC6DA8F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7A2F2-6A4E-9DA3-0014-3390DB473AF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FABBA1-2327-59B7-9CCC-3EBE8ECE4F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EA9555-70BA-F77D-ADA1-36DBCF104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ACB65D-394F-0B8D-DCC8-9A336D99D4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CFFF54-F35D-F714-5951-497AC5EDC3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EF0DBB9-EDCF-890E-7D0F-0BCBE561D439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9B4DB2DF-BF04-BB0D-A7F8-BD4635E320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DF1301-BB23-DBD3-83C1-5E52E2A0CFA8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7792864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7C934-008A-8A47-363F-63F7891BF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72A083-EEF6-B1B6-F304-4492AF97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02EA7E-A321-7E00-90DA-68F719A0CD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66A59E-F7F7-2178-D29E-E675EEBEA47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50E100-46CB-4122-0C96-FF1CD42C734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F19D59-A90F-38DE-1854-990F1C012D2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D8EA2F-A78C-CE40-E6D4-17A85B07A48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38AC42-2F77-1B62-DA2B-FF66E76E5B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D6C3CC-A6CB-A9E3-4EEA-FC20C2716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8E2945-05FF-C627-6198-45161D9DCF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6EFD8E-3D19-2263-76A7-1DD42E7A2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BEA9E66-D37F-6F4D-BA9B-D6E207E53E3E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5DBF102-7D97-E123-4E72-B1706B6372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B67EFF8-4D5D-5061-056E-997DE142B2ED}"/>
              </a:ext>
            </a:extLst>
          </p:cNvPr>
          <p:cNvGrpSpPr/>
          <p:nvPr/>
        </p:nvGrpSpPr>
        <p:grpSpPr>
          <a:xfrm>
            <a:off x="1150442" y="3429000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A8CDEF0F-C8FB-F7EF-3999-CA000A750095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99334C9-325D-AE66-F64A-7149491A0705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073AFE8-5889-9D7E-8CDD-7166CD1776F9}"/>
              </a:ext>
            </a:extLst>
          </p:cNvPr>
          <p:cNvGrpSpPr/>
          <p:nvPr/>
        </p:nvGrpSpPr>
        <p:grpSpPr>
          <a:xfrm>
            <a:off x="662972" y="4569880"/>
            <a:ext cx="7378129" cy="1253585"/>
            <a:chOff x="1432743" y="2132100"/>
            <a:chExt cx="7299904" cy="1253585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E316CEF-FC40-C793-F3CF-4ADC8FB23B81}"/>
                </a:ext>
              </a:extLst>
            </p:cNvPr>
            <p:cNvSpPr/>
            <p:nvPr/>
          </p:nvSpPr>
          <p:spPr>
            <a:xfrm rot="120000" flipH="1" flipV="1">
              <a:off x="1695421" y="2132100"/>
              <a:ext cx="703722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62749F-2F16-9616-4BAF-F53ADFF2DD42}"/>
                </a:ext>
              </a:extLst>
            </p:cNvPr>
            <p:cNvSpPr/>
            <p:nvPr/>
          </p:nvSpPr>
          <p:spPr>
            <a:xfrm>
              <a:off x="1432743" y="2453805"/>
              <a:ext cx="68097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73D20675-F5DB-97E2-9979-3DAE9DDCF7B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049" y="3792596"/>
            <a:ext cx="471726" cy="46672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55E312F0-33A2-1F83-5A40-8831DD1D1460}"/>
              </a:ext>
            </a:extLst>
          </p:cNvPr>
          <p:cNvGrpSpPr/>
          <p:nvPr/>
        </p:nvGrpSpPr>
        <p:grpSpPr>
          <a:xfrm>
            <a:off x="1115958" y="2178187"/>
            <a:ext cx="6843115" cy="1253585"/>
            <a:chOff x="340392" y="2108480"/>
            <a:chExt cx="8392671" cy="1253585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280E5147-5815-51C9-0A15-2DBE5504E261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FB62748-418E-D33F-4A6C-798CE51F5B94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أَساليبَ ٱلتَّعْبيرِ عَنِ ٱلرَّأْيِ.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A9CDF9A2-9589-DB27-4BE2-50ED663AD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sp>
        <p:nvSpPr>
          <p:cNvPr id="35" name="Ellipse 34">
            <a:extLst>
              <a:ext uri="{FF2B5EF4-FFF2-40B4-BE49-F238E27FC236}">
                <a16:creationId xmlns:a16="http://schemas.microsoft.com/office/drawing/2014/main" id="{A8832EB1-C4C0-6D3C-87F9-CE3B9B621E9D}"/>
              </a:ext>
            </a:extLst>
          </p:cNvPr>
          <p:cNvSpPr/>
          <p:nvPr/>
        </p:nvSpPr>
        <p:spPr>
          <a:xfrm>
            <a:off x="7613751" y="4967313"/>
            <a:ext cx="416407" cy="433130"/>
          </a:xfrm>
          <a:prstGeom prst="ellipse">
            <a:avLst/>
          </a:prstGeom>
          <a:solidFill>
            <a:srgbClr val="5475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32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588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E6091-A226-1FDC-99A4-8D3F60BDF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5C79B3F-2103-0665-B2D8-0332AFAA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على دفاتركم أجيبوا عن الأسئلة التالية .  نصحح بعد 10د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B5CDF8-87C1-7C9D-795A-D8D16352EF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470787-B14B-3359-0D27-5469C6881D0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FCA054-7E03-401A-6049-808D06A3FAF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DFA59D-3B47-E394-C132-CA531D3C95F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F97C8-95F4-66B7-50D2-9A54B53BB2B3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C5CDAD-8B8E-66C6-5022-73B56A2C25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572226-D282-5089-D7F3-12E028343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7EC2A9-7466-4E10-443F-7702DBE74A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60897C1-5561-36D4-A35D-24F9ADF1B2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FE6637-B013-B530-9245-1BB37DDADA3F}"/>
              </a:ext>
            </a:extLst>
          </p:cNvPr>
          <p:cNvSpPr txBox="1"/>
          <p:nvPr/>
        </p:nvSpPr>
        <p:spPr>
          <a:xfrm>
            <a:off x="466291" y="2014830"/>
            <a:ext cx="8222417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رَأْيِكَ، ما هُوَ أَفْضَلُ حَلٍّ يُمْكِنُ أَنْ يَقومَ بِهِ طِفْلٌ في سِنِّكَ لِحِمايَةِ ٱلْأَرْضِ؟ </a:t>
            </a:r>
          </a:p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تَعْتَقِدُ أَنَّ غَرْسَ ٱلْأَشْجارِ يَكْفي لِحَلِّ مُشْكِلَةِ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عَلِّلْ جَوابَكَ.</a:t>
            </a:r>
          </a:p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قَطْعَ ٱلْأَشْجارِ لِبِناءِ ٱلْمَصانِعِ فِكْرَةٌ جَيِّدَةٌ؟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ٱشْرَحْ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رَأْيَكَ.</a:t>
            </a:r>
          </a:p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رَأْيُكَ في عِبارَةِ «كُنْ جُزْءاً مِنَ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 وَكَيْفَ تُطَبِّقُها في حَياتِكَ؟</a:t>
            </a:r>
          </a:p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تَشْعُرُ حينَما تَقْرَأُ أَنَّ كَوْكَبَ ٱلْأَرْضِ مُصابٌ بِحُمّى شَديدَةٍ؟ وَلِماذا؟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0EF84A-F7FB-55D9-F10F-0C3F030DCE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1" y="1119074"/>
            <a:ext cx="657127" cy="7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68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BC80-88DB-3763-7BAB-8B70B064D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70B9FC6-A183-D21E-17A5-32FFE988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الأول:في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رَأْيِكَ، ما هُوَ أَفْضَلُ حَلٍّ يُمْكِنُ أَنْ يَقومَ بِهِ طِفْلٌ في سِنِّكَ لِحِمايَةِ ٱلْأَرْضِ؟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7523A7-5072-DFF1-FC5B-7E81189143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3482CE-64DC-107F-3425-5B9A41633A3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2CC87-01B5-1F27-B512-F0103DCF10E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1732CF-C0F9-1129-390A-41695B48119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436C6C-BA23-1324-153A-F6A7442BFA0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90C1818-991B-9B65-101B-DE6C834BF4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353C0C-3C92-EDA1-45F8-A4C1D35B1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DEE8-5557-14AE-617D-265E6D53A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137E5EB-37E8-53F4-3A90-F746CFC8EA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74FC849-6365-030F-8CF9-DCF822AF3FF4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رَأْيِكَ، ما هُوَ أَفْضَلُ حَلٍّ يُمْكِنُ أَنْ يَقومَ بِهِ طِفْلٌ في سِنِّكَ لِحِمايَةِ ٱلْأَرْضِ؟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3B6DC79-C007-8F96-8BAE-5F9FCAECBC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2056" y="2675899"/>
            <a:ext cx="6507626" cy="35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5099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C34E-5F05-C72B-6822-05DACEC2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0446F8E-4ECE-AF80-9C86-78596C3B04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1D2F67-1236-55A0-BBA3-CD1DCA1DD22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12CB41-BCBC-3F3E-1146-992323DCADF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D7AC69-A8F2-35E6-7F49-FB41C2DEE65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6D2791-CB00-8A98-9E42-A134D9C781B9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6972DC-7D50-F389-59EF-EA2F2EAB71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F2D8BB-2805-C946-9D5C-86693A5BA6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FF8673-BB88-32A1-983D-93610D4C91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86B5FDD-05FF-8FAC-AEC1-F276AFC699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D482498-0BBF-54D2-4497-9FDD5828E5C3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AutoNum type="arabicPeriod"/>
              <a:defRPr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رَأْيِكَ، ما هُوَ أَفْضَلُ حَلٍّ يُمْكِنُ أَنْ يَقومَ بِهِ طِفْلٌ في سِنِّكَ لِحِمايَةِ ٱلْأَرْضِ؟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28E598-366A-28E0-1B7C-65CEE317A038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99C98B-DE43-7A90-4644-A9E3B680AEA8}"/>
              </a:ext>
            </a:extLst>
          </p:cNvPr>
          <p:cNvSpPr txBox="1"/>
          <p:nvPr/>
        </p:nvSpPr>
        <p:spPr>
          <a:xfrm>
            <a:off x="364616" y="2726389"/>
            <a:ext cx="81816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فـي رَأْيـي، وَبِناءً عَلى ٱلنَّصِّ، أَفْضَلُ حَلٍّ يُمْكِنُ أَنْ يَقومَ بِهِ طِفْلٌ فـي سِنّـي لِحِمايَةِ ٱلْأَرْضِ يَتَمَثَّلُ فـي خُطْوَتَيْنِ:</a:t>
            </a:r>
          </a:p>
          <a:p>
            <a:pPr marL="571500" indent="-571500" algn="r" rtl="1">
              <a:buSzPct val="60000"/>
              <a:buFont typeface="Wingdings" panose="05000000000000000000" pitchFamily="2" charset="2"/>
              <a:buChar char="§"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زِراعَةُ ٱلْأَشْجارِ: لِأَنَّها تَمْتَصُّ ٱلتَّلَوُّثَ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وَتَبْعَثُ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ٱلْأُكْسِجينَ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نَحْتاجُهُ لِلتَّنَفُّسِ. </a:t>
            </a:r>
          </a:p>
          <a:p>
            <a:pPr marL="571500" indent="-571500" algn="r" rtl="1">
              <a:buSzPct val="60000"/>
              <a:buFont typeface="Wingdings" panose="05000000000000000000" pitchFamily="2" charset="2"/>
              <a:buChar char="§"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تَوْفـيرُ ٱلطّاقَةِ فـي ٱلْمَنْزِلِ: عَبْرَ إِطْفاءِ ٱلْأَضْواءِ ٱلَّتـي لا نَحْتاجُها، لِأَنَّ هَذا يُساهِمُ فـي تَقْليلِ ٱلتَّلَوُّثِ.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4768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0CD2F-189D-C936-0018-BC4935F2A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273B438-D644-F233-A40E-BE73EF750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 :هَلْ تَعْتَقِدُ أَنَّ غَرْسَ ٱلْأَشْجارِ يَكْفي لِحَلِّ مُشْكِلَةِ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عَلِّلْ جَوابَكَ.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93051E-8ADF-8A01-6625-F989567DD6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C84D85-21C1-9D21-2F32-0A893BB7632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2CE996-4E00-7F89-FF41-B1B275FA140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AA60AF-7F46-62F6-4F68-1FB262DD001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C56F2D-59FB-74F8-64DA-13492235A3FB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78A81B-1772-EA2A-88EA-B741E84C5A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5253EF-38FA-F7A6-A7BB-697BB3A5A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873FC-6C70-B306-640C-67B4FB0A36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4B9BAA3-D7C5-1CF3-109F-302F2294F0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3D21DDE-13AD-D09F-73CC-91C72213CFDB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تَعْتَقِدُ أَنَّ غَرْسَ ٱلْأَشْجارِ يَكْفي لِحَلِّ مُشْكِلَةِ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عَلِّلْ جَوابَكَ.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4A9DC6-4F73-26A1-737F-DBE4376967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2056" y="2675899"/>
            <a:ext cx="6507626" cy="35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6476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B234-EE09-1941-FA73-4C2EC59EC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4A9AE3C-F836-CE9E-FA7B-F47A8F98CC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77804A-D27E-7F42-967B-3FC266BD5B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9E998D-74F9-21C1-529B-3F2A20C6057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3407B1-83E2-C315-FC2F-7DED6FB30E6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CED71F-5D94-13CE-FECE-07D38F0CA399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0E8DEAF-33C9-55AB-4B96-229F3D1D88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0B3FAC-FF27-7325-606B-848EB63A6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BEC6418-8667-B67B-555E-85900557DD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482B929-4F53-DFB5-9AB2-B8BDD477A7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E9E8213-9031-23D4-5AB0-B449DA20425B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B14B33-5C08-3ECC-0998-EB18099341D0}"/>
              </a:ext>
            </a:extLst>
          </p:cNvPr>
          <p:cNvSpPr txBox="1"/>
          <p:nvPr/>
        </p:nvSpPr>
        <p:spPr>
          <a:xfrm>
            <a:off x="265610" y="2716458"/>
            <a:ext cx="833895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غَرْسَ ٱلْأَشْجارِ وَحْدَهُ لا يَكْفي لِحَلِّ مُشْكِلَةِ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ٱلْمُناخِيِّ.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هُناكَ حُلولاً أُخْرى مِثْلَ ٱسْتِخْدامِ ٱلطّاقَةِ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ٱلنَّظيفَةِ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وَتَوْفيرِ ٱلطّاقَةِ فـي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وَهَذا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يَعْنـي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حِمايَةَ ٱلْأَرْضِ تَحْتاجُ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بِأَعْمالٍ كَثيرَةٍ مُتَنَوِّعَةٍ، وَلَيْسَ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ٱلزِّراعَةَ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فَقَطْ.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يَجِبُ عَلَيْنا أَنْ نَكونَ جُزْءاً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بِتَطْبيقِ كُلِّ هَذِهِ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ٱلنَّصائِحِ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C62D23-C118-5C0B-EA05-49309AFD391E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تَعْتَقِدُ أَنَّ غَرْسَ ٱلْأَشْجارِ يَكْفي لِحَلِّ مُشْكِلَةِ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عَلِّلْ جَوابَكَ.</a:t>
            </a:r>
          </a:p>
        </p:txBody>
      </p:sp>
    </p:spTree>
    <p:extLst>
      <p:ext uri="{BB962C8B-B14F-4D97-AF65-F5344CB8AC3E}">
        <p14:creationId xmlns:p14="http://schemas.microsoft.com/office/powerpoint/2010/main" val="146791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B1CEC-3CF4-6728-E9A2-8A8B573D8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6C2FB39-21E0-242C-25F2-AE8C19B2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 :هَلْ تَظُنُّ أَنَّ قَطْعَ ٱلْأَشْجارِ لِبِناءِ ٱلْمَصانِعِ فِكْرَةٌ جَيِّدَةٌ؟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ٱشْرَحْ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رَأْيَكَ.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57199C-8B5C-5BEC-DF82-76E9DCDFFD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592C0B-A823-DBCA-0FE0-43BA770658A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A7E72F-1BF5-FE05-1C90-E3D090B05DB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219427-C254-E464-7AFB-74120CA9B8D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1B1BA1-B232-C4FF-7BEB-B6405BAF9C53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0CE748-DBD6-EB6A-C571-4D46272B9E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268E94-FE2E-8EC7-0BC4-821C681C8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712A0E-76C1-CCC5-7413-11AE46547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052C115-2A66-1316-A849-C5D6A97D38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C7C9DE9-56CE-E573-D3C0-D924A656F65F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قَطْعَ ٱلْأَشْجارِ لِبِناءِ ٱلْمَصانِعِ فِكْرَةٌ جَيِّدَةٌ؟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ٱشْرَحْ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رَأْيَكَ.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D8E659-C927-4384-D44E-D750BFDE95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2056" y="2675899"/>
            <a:ext cx="6507626" cy="35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64371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BEDA-797E-CB36-BD38-0149CD17A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8DEA025-742B-50EF-CA1A-87FABBD66C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D25EBA-DC91-D110-1711-316CBFFA1BE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32F0BA-3C1B-90DC-B07F-74C6C924759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73FBEF-B126-9BDE-903B-E6187B1850A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41812-B6FD-6763-7C96-47832985112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94C72C2-02C7-D4B2-6FDE-B1F09C4F6B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C16FD0-DB53-B1DA-3964-339700185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0DB473-EE75-1967-4C1E-18E772F4B8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4D84DCF-EF76-B18B-2074-3790B12368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3D550D-A0CF-0BE9-7055-E3499889BAD2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218F0B-24BC-7FC0-40FB-96DF15256B79}"/>
              </a:ext>
            </a:extLst>
          </p:cNvPr>
          <p:cNvSpPr txBox="1"/>
          <p:nvPr/>
        </p:nvSpPr>
        <p:spPr>
          <a:xfrm>
            <a:off x="364616" y="2726389"/>
            <a:ext cx="818168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قَطْعَ ٱلْأَشْجارِ لِبِناءِ ٱلْمَصانِعِ فِكْرَةٌ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سَيِّئَةٌ.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ٱلْمَصانِعَ تُنْتِجُ غازاتٍ ضارَّةً مِنْ حَرْقِ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ٱلْفَحْمِ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وَٱلنَّفْطِ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وَأَنَّ قَطْعَ ٱلْأَشْجارِ يَمْنَعُها مِنْ تَنْظيفِ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وَتَبْريدِ ٱلْجَوِّ. 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وَهَذا يَعْنـي أَنَّنا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بِهَذا ٱلتَّصَرُّفِ نُدَمِّرُ ٱلْبيئَةَ وَنَزيدُ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ٱلاِحْتِباسِ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ٱلْحَرارِيِّ.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يَجِبُ عَلَيْنا ٱلْحِفاظُ عَلى ٱلْأَشْجارِ وَعَدَمُ قَطْعِها لِحِمايَةِ كَوْكَبِنا.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FDECCB-B1B2-EBC0-D37B-9D60C5999A91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تَظُنُّ أَنَّ قَطْعَ ٱلْأَشْجارِ لِبِناءِ ٱلْمَصانِعِ فِكْرَةٌ جَيِّدَةٌ؟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ٱشْرَحْ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رَأْيَكَ.</a:t>
            </a:r>
          </a:p>
        </p:txBody>
      </p:sp>
    </p:spTree>
    <p:extLst>
      <p:ext uri="{BB962C8B-B14F-4D97-AF65-F5344CB8AC3E}">
        <p14:creationId xmlns:p14="http://schemas.microsoft.com/office/powerpoint/2010/main" val="586679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B573E-322D-7105-FFFE-C5E63A21C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B869BD2-D9C8-09B3-4E68-BF4CED171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الرابع :في رَأْيِكَ، ما هُوَ أَفْضَلُ حَلٍّ يُمْكِنُ أَنْ يَقومَ بِهِ طِفْلٌ في سِنِّكَ لِحِمايَةِ ٱلْأَرْضِ؟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9F062E-AC7A-FBAA-0B40-2D4944F00E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021917-797B-E5E1-3161-74F73D6DCE1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415B75-A827-0DF4-CA9C-82E7D328F52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C1A7C9-07E6-6AAC-033F-AFB93579BEC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2F1C6-3C43-A1A9-7559-93BC64E6077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265509-A4F6-41C4-5751-8C2BD9BBE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D3757F-CAE9-6C1C-27CC-CD5AAFC35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7CAFC2-EB78-94D1-2C79-C0C5BDC8AC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024F66E-D37E-05CB-577E-137BB50360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6E34784-1448-E518-33AF-1A2683C53554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رَأْيِكَ، ما هُوَ أَفْضَلُ حَلٍّ يُمْكِنُ أَنْ يَقومَ بِهِ طِفْلٌ في سِنِّكَ لِحِمايَةِ ٱلْأَرْضِ؟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552256-CD7E-3DF0-707A-EE358E7060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2056" y="2675899"/>
            <a:ext cx="6507626" cy="35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8597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9E5A9-7375-FD0B-97CF-D20E2B611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B1D643C-948B-B0E7-DBB9-FB5B3193C0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B7DA34-1186-D607-A3F1-13C457A99F0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B8B463-89D7-1919-2368-755C889FBB9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10161-5A76-A470-4D13-D5D89739A74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A7065F-E2BD-3954-6309-7BBECD64E18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6B1AC7-109E-FF02-83FE-8B093E2EC5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0406F8-2115-DB3B-09A3-AE164E576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66A2A3-E6DD-6747-36E1-699419DFC0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7E73BC4-5522-F1D0-1F71-62D8CDC1BF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8D97C12-69D2-DD40-E2BA-D667C1D531D4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46CCD0-CD51-7FE8-0439-9717E8F52238}"/>
              </a:ext>
            </a:extLst>
          </p:cNvPr>
          <p:cNvSpPr txBox="1"/>
          <p:nvPr/>
        </p:nvSpPr>
        <p:spPr>
          <a:xfrm>
            <a:off x="364616" y="2726389"/>
            <a:ext cx="818168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تَوْفـيرَ ٱلطّاقَةِ فـي ٱلْمَنْزِلِ هُوَ أَفْضَلُ حَلٍّ يُمْكِنُ أَنْ يَقومَ بِهِ طِفْلٌ فـي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سِنّـي.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إِطْفاءَ ٱلْأَضْواءِ ٱلَّتـي لا نَحْتاجُها يُساهِمُ فـي تَقْليلِ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ٱلتَّلَوُّثِ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.وَهَذا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يَعْنـي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بِإِمْكانِنا مُساعَدَةَ كَوْكَبِنا مِنْ داخِلِ بُيوتِنا بِأَفْعالٍ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يَسيرَةٍ.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يَجِبُ عَلَيْنا دائِماً تَرْشيدُ ٱسْتِهْلاكِ ٱلْكَهْرَباءِ لِنَكونَ جُزْءاً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7D25AB-473F-AF5A-974C-19939C5F98CC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رَأْيِكَ، ما هُوَ أَفْضَلُ حَلٍّ يُمْكِنُ أَنْ يَقومَ بِهِ طِفْلٌ في سِنِّكَ لِحِمايَةِ ٱلْأَرْضِ؟ </a:t>
            </a:r>
          </a:p>
        </p:txBody>
      </p:sp>
    </p:spTree>
    <p:extLst>
      <p:ext uri="{BB962C8B-B14F-4D97-AF65-F5344CB8AC3E}">
        <p14:creationId xmlns:p14="http://schemas.microsoft.com/office/powerpoint/2010/main" val="143088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8BEDC-B33F-A2D9-74F4-1B339F392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2A592F6-EBE5-05C3-2132-CC3B7349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الخامس :كَيْفَ تَشْعُرُ حينَما تَقْرَأُ أَنَّ كَوْكَبَ ٱلْأَرْضِ مُصابٌ بِحُمّى شَديدَةٍ؟ وَلِماذا؟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F75FA2-E827-816C-64EC-38C598A2C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54B6B7-3282-79A2-5584-9F7DF696C7F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DA218F-F871-41B3-28E7-5A3E5803892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493FA4-F585-6E13-7EDD-CF88D63D877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FE7AA6-2A83-BC03-CD66-A3B27FF8250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C56A41-ECE9-35B8-D29B-186AD09848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ACD4E8-85A1-32FE-0958-43FAE3E47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28F362-45A7-2CBD-1FD5-5C63FF74C2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0E174BC-E618-F502-6C3C-2D36D6ABD7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6EFCCF5-D93E-16C1-445D-3FDBD3079688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تَشْعُرُ حينَما تَقْرَأُ أَنَّ كَوْكَبَ ٱلْأَرْضِ مُصابٌ بِحُمّى شَديدَةٍ؟ وَلِماذا؟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065077-00C6-C254-FB20-2E5EB20C47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2056" y="2675899"/>
            <a:ext cx="6507626" cy="35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3528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EA80-BBEA-D523-E975-3ABA61D0F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B8C833E-9B21-DC12-0117-231562169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59ADE8-305C-CFE2-78C9-BBAB0F0DE35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BFFDB-7BAF-3F22-930E-9F71E89B845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96E15E-9D05-4591-5F85-E44BF567113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ED810-239C-BBA5-7462-145054B041E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B47D60-3A0C-1918-7932-8B637B514A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542A13-5434-FA63-6C2F-576D16B1A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1E4440-E5A6-0AE5-8C55-3B2CAEAF54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2C10DD8-5707-3F89-BAD9-A9C955439F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AD6C6FB-9FAB-22C7-3BD2-07EC93590E5A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7CAB88-8DA5-2CE4-28AA-E498724CAB1B}"/>
              </a:ext>
            </a:extLst>
          </p:cNvPr>
          <p:cNvSpPr txBox="1"/>
          <p:nvPr/>
        </p:nvSpPr>
        <p:spPr>
          <a:xfrm>
            <a:off x="364616" y="2726389"/>
            <a:ext cx="81816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أَنَّنـي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بِٱلْحُزْنِ وَٱلْقَلَقِ حـينَما أَقْرَأُ أَنَّ كَوْكَبَ ٱلْأَرْضِ مُصابٌ بِحُمّى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شَديدَةٍ.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حَرارَتَهُ صارَتْ تُؤَثِّرُ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ٱلطَّقْسِ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وَٱلنّاسِ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وَٱلنَّباتاتِ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وَهَذا يَعْنـي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بِمَثابَةِ رِسالَةٍ تُنَبِّهُنا إِلى وُجودِ خَطَرٍ حَقيقِيٍّ  يُهَدِّدُ حَياتَنا جَمـيعاً. 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يَجِبُ عَلَيْنا أَنْ نَتَوَخّى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ٱلْحَذَرَ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وَنَكونَ جُزْءاً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لِحِمايَةِ كَوْكَبِنا.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DF806A-9A5E-9E0B-8734-1D752E3D9130}"/>
              </a:ext>
            </a:extLst>
          </p:cNvPr>
          <p:cNvSpPr txBox="1"/>
          <p:nvPr/>
        </p:nvSpPr>
        <p:spPr>
          <a:xfrm>
            <a:off x="323882" y="1639055"/>
            <a:ext cx="82224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تَشْعُرُ حينَما تَقْرَأُ أَنَّ كَوْكَبَ ٱلْأَرْضِ مُصابٌ بِحُمّى شَديدَةٍ؟ وَلِماذا؟</a:t>
            </a:r>
          </a:p>
        </p:txBody>
      </p:sp>
    </p:spTree>
    <p:extLst>
      <p:ext uri="{BB962C8B-B14F-4D97-AF65-F5344CB8AC3E}">
        <p14:creationId xmlns:p14="http://schemas.microsoft.com/office/powerpoint/2010/main" val="2699461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واجباتكم اليومية.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A3A6-2692-3F7C-114D-329A8F4D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8BB98D-0AD7-6DC1-0C69-77985A03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EA8D52-A2D1-12B5-D62F-80B0E8C1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66A3A7-B352-8D14-763C-4E31F322743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55F49-A15B-0899-01C6-DEDF5ACF21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D18B-866D-338E-23B0-602496E4C8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07FA4-515A-58F3-5E44-0EBBF7C60F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58D2C0-CD3C-23BA-7149-7CED598E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6774C6-6349-427D-1E94-ACBD57F6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51D62D-1866-3746-C94D-6A407DA33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9AB196-ED46-B7DA-34A0-91B3D252F7E4}"/>
              </a:ext>
            </a:extLst>
          </p:cNvPr>
          <p:cNvCxnSpPr>
            <a:cxnSpLocks/>
            <a:stCxn id="22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268989-B5E7-D96D-0E52-955BB722F55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عَلَى تَوَقُّعِ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43213B-EC36-83B2-BFA6-6D2A80480379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وَظَّفْتُ </a:t>
            </a:r>
            <a:r>
              <a:rPr lang="ar-MA" sz="2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ٱسْتْراتيجِيّاتِ</a:t>
            </a:r>
            <a:r>
              <a:rPr lang="ar-MA" sz="2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ٱلْفَهْمِ لِلْإِجابَةِ عَنْ ٱلْأَسْئِلَةِ.</a:t>
            </a:r>
          </a:p>
          <a:p>
            <a:pPr algn="ctr" defTabSz="914400">
              <a:defRPr/>
            </a:pP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8D3DD4-B860-6CF1-42EA-11262D4BE0D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D44CF5D0-79DC-923D-D9AD-9FF8704F83C3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B81C0E60-3089-66E3-FA06-32632F4BE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66527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90B5-2EE4-619F-C4E9-96A9523D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D06816-E518-7004-F677-8036AE1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168DC-1C80-2A49-1EF1-780BD98AB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8FCB8-AC24-6E53-25CD-C3FCF5B924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E08D0-346C-505A-D8E3-C772AB6D1A2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E77CD-21A2-C65D-C44E-A620909A1E1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71894A-F340-52EB-9684-D4F20A40CD2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9E5315-D457-6D6E-7441-F03226C5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9173C-C81A-3F0A-6783-FB0FB22BF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A793F-CEBB-40FD-03DC-F691E1C67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3418A5-A1FD-6E47-84DC-AC5DFF69A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859354-DD68-BE99-3F09-9E1B6E2B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B9CE43E-DE2C-771A-3911-8652A346D7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017" y="2578207"/>
            <a:ext cx="8096190" cy="35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5909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BFB2-D018-9A83-9F3C-1CBE6AB8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07831A-AEAA-52AC-A7EC-2E0EB50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6BF6440-118E-164B-B750-28985E71E874}"/>
              </a:ext>
            </a:extLst>
          </p:cNvPr>
          <p:cNvSpPr txBox="1"/>
          <p:nvPr/>
        </p:nvSpPr>
        <p:spPr>
          <a:xfrm>
            <a:off x="587690" y="2952865"/>
            <a:ext cx="778667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قِراءَةُ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قَواعِدِ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-2. اِسْتِعْمالُ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ٱلْمُبَسَّطِ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F31E8-6F67-F9FF-40A1-F2968431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622D1F-97E3-C540-4346-737BCC9F6FC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16AD0-E41C-DD09-7D72-C7C96C0CC1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F2C826-836E-7240-AF07-C886421FC72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4D36E-6FDE-C7AD-1B6B-32A63233D8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9F483C-171A-D7CD-C838-137F532DA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A688D5-1A2B-1E25-2B91-ACA45F35E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B2EB38-0CE1-DD17-8C19-5259D75D6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C15837-A8B7-1874-6176-F09D38089B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3BB196-B57C-7CEA-CB45-D2086CC09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8669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22307</TotalTime>
  <Words>3073</Words>
  <Application>Microsoft Office PowerPoint</Application>
  <PresentationFormat>Affichage à l'écran (4:3)</PresentationFormat>
  <Paragraphs>610</Paragraphs>
  <Slides>83</Slides>
  <Notes>24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83</vt:i4>
      </vt:variant>
    </vt:vector>
  </HeadingPairs>
  <TitlesOfParts>
    <vt:vector size="118" baseType="lpstr">
      <vt:lpstr>Microsoft Uighur</vt:lpstr>
      <vt:lpstr>Dosis Medium</vt:lpstr>
      <vt:lpstr>Wingdings</vt:lpstr>
      <vt:lpstr>Calibri Light</vt:lpstr>
      <vt:lpstr>Arial</vt:lpstr>
      <vt:lpstr>Dosis</vt:lpstr>
      <vt:lpstr>Dosis SemiBold</vt:lpstr>
      <vt:lpstr>Modern Love</vt:lpstr>
      <vt:lpstr>Dosis ExtraBold</vt:lpstr>
      <vt:lpstr>Calibri</vt:lpstr>
      <vt:lpstr>Noto Sans Symbols</vt:lpstr>
      <vt:lpstr>Office Theme 2013 - 2022</vt:lpstr>
      <vt:lpstr>00_Env-Enseignant</vt:lpstr>
      <vt:lpstr>1_01- نشاط اعتيادي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3_Env-Apprenant_Tmplt</vt:lpstr>
      <vt:lpstr>2_Simple Light</vt:lpstr>
      <vt:lpstr>1_04- قراءة/ كتابة</vt:lpstr>
      <vt:lpstr>2_04- قراءة/ كتابة</vt:lpstr>
      <vt:lpstr>اختتام الحصة</vt:lpstr>
      <vt:lpstr>قراءة</vt:lpstr>
      <vt:lpstr>1_Env-Enseignant</vt:lpstr>
      <vt:lpstr>5_Env-Apprenant_Tmplt</vt:lpstr>
      <vt:lpstr>2_01- نشاط اعتيادي</vt:lpstr>
      <vt:lpstr>3_04- قراءة/ كتابة</vt:lpstr>
      <vt:lpstr>2_Env-Enseignant</vt:lpstr>
      <vt:lpstr>Thème Office</vt:lpstr>
      <vt:lpstr>3_Env-Enseignant</vt:lpstr>
      <vt:lpstr>3_01- نشاط اعتيادي</vt:lpstr>
      <vt:lpstr>4_01- نشاط اعتيادي</vt:lpstr>
      <vt:lpstr>1_03- استماع وتحدث</vt:lpstr>
      <vt:lpstr>Présentation PowerPoint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الموظفة؟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الموظفة؟</vt:lpstr>
      <vt:lpstr>ستقرؤون النص قراءة جماعية . من يريد أن يقود القراءة؟ -يحرص الأستاذ على تتبع مشاركة الجميع في القراءة الجماعية.</vt:lpstr>
      <vt:lpstr> قراءة 1 </vt:lpstr>
      <vt:lpstr>الآن سنقرأ نصا بعنوان "كَوْكَبُنا يَسْتَغيث"</vt:lpstr>
      <vt:lpstr>قبل قراءة النص، ستتعرفون مفرداتٍ ستساعدكم على الفهم.</vt:lpstr>
      <vt:lpstr>ما التعريف المناسب لكل كلمة؟ </vt:lpstr>
      <vt:lpstr>من يقرأ؟ </vt:lpstr>
      <vt:lpstr>لماذا هناك مناطق تعاني من الجفاف و مناطق أخرى تعاني من الفيضانات؟  ما الحل في نظركم؟</vt:lpstr>
      <vt:lpstr>انطلاقا من العنوان والصورة، ما توقعاتكم حول النص؟</vt:lpstr>
      <vt:lpstr>خذوا كراساتكم على الصفحتين 150 و 151.اقرأوا النص للتحقق من توقعاتكم. 3 دقائق </vt:lpstr>
      <vt:lpstr>من كان توقعه موافقا لمضمون النص ؟ ما الذي يدل على ذلك من النص القرائي؟.</vt:lpstr>
      <vt:lpstr>تابعوا معي ، سأقرأ الجزء الأول من النص.</vt:lpstr>
      <vt:lpstr>الآن، سأعين 3 تلاميذ لقراءة فقرات الجزء الثاني – تابعوا </vt:lpstr>
      <vt:lpstr>نتحقق الآن من فهمكم للنص:. كَمْ عَدَدُ فَقَراتِ ٱلنَّصِّ؟</vt:lpstr>
      <vt:lpstr>يتكون النص من خمس فقرات. من يحددها على السبورة؟ -يضغط الأستاذ على زر جهاز التحكم لتبرز الفقرات.</vt:lpstr>
      <vt:lpstr>خذوا ألواحكم</vt:lpstr>
      <vt:lpstr>١. ضَعْ عَلامَةَ (✓) أَمامَ ٱلْجَوابِ ٱلصَّحِيحِ:يَتَحَدَّثُ ٱلنَّصُّ عَنْ:</vt:lpstr>
      <vt:lpstr>ارفعوا ألواحكم. كيف عرفتم ذلك؟</vt:lpstr>
      <vt:lpstr>حَسَبَ ٱلنَّصِّ، ما ٱلسَّبَبُ في ٱرْتِفاعِ حَرارَةِ ٱلْأَرْضِ؟</vt:lpstr>
      <vt:lpstr>ارفعوا ألواحكم. في أي فقرة وجدتم الجواب؟</vt:lpstr>
      <vt:lpstr>كَيْفَ نُساهِمُ فِي حَلِّ هَذِهِ ٱلْمُشْكِلَةِ؟</vt:lpstr>
      <vt:lpstr>ارفعوا ألواحكم. في أي فقرة وجدتم الجواب؟</vt:lpstr>
      <vt:lpstr>هل النص الذي قرأتموه أدبي أم معلوماتي؟ عللوا إحاباتكم</vt:lpstr>
      <vt:lpstr>من يتقاسم معنا إجابته المعللة؟</vt:lpstr>
      <vt:lpstr> اَلنَّصُّ مَعْلوماتِيٌّ: لِأَنَّهُ يُقَدِّمُ حَقائِقَ وَمَعْلوماتٍ عِلْمِيَّةً حَوْلَ ظاهِرَةِ ٱلتَّغَيُّرِ ٱلْمُناخِيِّ ، كَٱرْتِفاعِ حَرارَةِ ٱلْأَرْضِ وَذَوَبانِ ٱلْأَنْهارِ ٱلْجَليدِيَّةِ.</vt:lpstr>
      <vt:lpstr>أحسنتم. حذوا كراساتكم على الصفحة 152 و أجيبوا عن  الأسئلة  التالية:</vt:lpstr>
      <vt:lpstr>السؤال الأول: أشرح معنى الكلمات التالية حسب سياق ورودها في النص.</vt:lpstr>
      <vt:lpstr>انتبهوا للتصحيح</vt:lpstr>
      <vt:lpstr>السؤال الثاني: آتي بمرادف الكلمات التالية حسب سياق ورودها في النص.</vt:lpstr>
      <vt:lpstr>انتبهوا للتصحيح</vt:lpstr>
      <vt:lpstr>السؤال الثالث: أعوض العبارة التالية بعبارة تفيد المعنى نفسه.</vt:lpstr>
      <vt:lpstr>انتبهوا للتصحيح</vt:lpstr>
      <vt:lpstr> قراءة 2</vt:lpstr>
      <vt:lpstr>سنواصل اكتشافنا للنص القرائي "كوكبنا يستغيث" من خلال الإجابة عن مجموعة من الأسئلة </vt:lpstr>
      <vt:lpstr>خذوا كراساتكم على الصفحة 152 و أجيبوا عن الأسئلة التالية:</vt:lpstr>
      <vt:lpstr>السؤال الأول: ما الموضوع الرئيسي للنص؟</vt:lpstr>
      <vt:lpstr>ماهي الاستراتيجية التي وظفتم لتجدوا الجواب؟</vt:lpstr>
      <vt:lpstr>من يتقاسم معنا إجابته؟ -يضغط الأستاذ على زر جهاز التحكم لتظهر الإجابة و يقدم التغذية الراجعة المناسبة.</vt:lpstr>
      <vt:lpstr>السؤال الثاني: ما الغازات التي تسبب الاحتباس الحراري حسب النص؟</vt:lpstr>
      <vt:lpstr>ماهي الاستراتيجية التي وظفتم لتجدوا الجواب؟</vt:lpstr>
      <vt:lpstr>من يتقاسم معنا إجابته؟</vt:lpstr>
      <vt:lpstr>السؤال الثالث: كيف تتسبب هذه الغازات في الاحتباس الحراري؟</vt:lpstr>
      <vt:lpstr>ماهي الاستراتيجية التي وظفتم لتجدوا الجواب؟</vt:lpstr>
      <vt:lpstr>من يتقاسم معنا إجابته؟</vt:lpstr>
      <vt:lpstr> أحسنتم الآن سنواصل تدربنا  على توظيف استراتيجية  التعبير عن الرأي و  تعليله.</vt:lpstr>
      <vt:lpstr>من يذكرنا بالخطوات ؟</vt:lpstr>
      <vt:lpstr>من يقرأ؟</vt:lpstr>
      <vt:lpstr>الآن في ثنائيات على دفاتركم أجيبوا عن الأسئلة التالية .  نصحح بعد 10د</vt:lpstr>
      <vt:lpstr>السؤال الأول:في رَأْيِكَ، ما هُوَ أَفْضَلُ حَلٍّ يُمْكِنُ أَنْ يَقومَ بِهِ طِفْلٌ في سِنِّكَ لِحِمايَةِ ٱلْأَرْضِ؟ </vt:lpstr>
      <vt:lpstr>Présentation PowerPoint</vt:lpstr>
      <vt:lpstr>السؤال الثاني :هَلْ تَعْتَقِدُ أَنَّ غَرْسَ ٱلْأَشْجارِ يَكْفي لِحَلِّ مُشْكِلَةِ ٱلتَّغَيُّرِ ٱلْمُناخِيِّ؟ عَلِّلْ جَوابَكَ.</vt:lpstr>
      <vt:lpstr>Présentation PowerPoint</vt:lpstr>
      <vt:lpstr>السؤال الثالث :هَلْ تَظُنُّ أَنَّ قَطْعَ ٱلْأَشْجارِ لِبِناءِ ٱلْمَصانِعِ فِكْرَةٌ جَيِّدَةٌ؟ ٱشْرَحْ رَأْيَكَ.</vt:lpstr>
      <vt:lpstr>Présentation PowerPoint</vt:lpstr>
      <vt:lpstr>السؤال الرابع :في رَأْيِكَ، ما هُوَ أَفْضَلُ حَلٍّ يُمْكِنُ أَنْ يَقومَ بِهِ طِفْلٌ في سِنِّكَ لِحِمايَةِ ٱلْأَرْضِ؟ </vt:lpstr>
      <vt:lpstr>Présentation PowerPoint</vt:lpstr>
      <vt:lpstr>السؤال الخامس :كَيْفَ تَشْعُرُ حينَما تَقْرَأُ أَنَّ كَوْكَبَ ٱلْأَرْضِ مُصابٌ بِحُمّى شَديدَةٍ؟ وَلِماذا؟</vt:lpstr>
      <vt:lpstr>Présentation PowerPoint</vt:lpstr>
      <vt:lpstr>اختــتام الحــصة</vt:lpstr>
      <vt:lpstr>ماذا تعلمتم اليوم؟</vt:lpstr>
      <vt:lpstr>خذوا دفاتر المنزل، سجلوا الواجب المنزلي.</vt:lpstr>
      <vt:lpstr>خذوا دفاتر المنزل، سجلوا الواجب المنزلي.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510</cp:revision>
  <dcterms:created xsi:type="dcterms:W3CDTF">2023-09-20T21:35:22Z</dcterms:created>
  <dcterms:modified xsi:type="dcterms:W3CDTF">2026-05-24T13:12:53Z</dcterms:modified>
</cp:coreProperties>
</file>