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4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7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9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0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  <p:sldMasterId id="2147483967" r:id="rId21"/>
  </p:sldMasterIdLst>
  <p:notesMasterIdLst>
    <p:notesMasterId r:id="rId55"/>
  </p:notesMasterIdLst>
  <p:sldIdLst>
    <p:sldId id="2147482761" r:id="rId22"/>
    <p:sldId id="2147482470" r:id="rId23"/>
    <p:sldId id="2147482691" r:id="rId24"/>
    <p:sldId id="2147482524" r:id="rId25"/>
    <p:sldId id="2147482630" r:id="rId26"/>
    <p:sldId id="2134806601" r:id="rId27"/>
    <p:sldId id="2147482832" r:id="rId28"/>
    <p:sldId id="2147482822" r:id="rId29"/>
    <p:sldId id="2147482827" r:id="rId30"/>
    <p:sldId id="2147482825" r:id="rId31"/>
    <p:sldId id="2147482824" r:id="rId32"/>
    <p:sldId id="2147482826" r:id="rId33"/>
    <p:sldId id="2147482828" r:id="rId34"/>
    <p:sldId id="2147482699" r:id="rId35"/>
    <p:sldId id="2147482829" r:id="rId36"/>
    <p:sldId id="2147482830" r:id="rId37"/>
    <p:sldId id="2147482831" r:id="rId38"/>
    <p:sldId id="2147482833" r:id="rId39"/>
    <p:sldId id="2147482744" r:id="rId40"/>
    <p:sldId id="2147482815" r:id="rId41"/>
    <p:sldId id="2147482700" r:id="rId42"/>
    <p:sldId id="2147482509" r:id="rId43"/>
    <p:sldId id="2147482715" r:id="rId44"/>
    <p:sldId id="2147482790" r:id="rId45"/>
    <p:sldId id="2147482816" r:id="rId46"/>
    <p:sldId id="2147482818" r:id="rId47"/>
    <p:sldId id="2147482817" r:id="rId48"/>
    <p:sldId id="2147482819" r:id="rId49"/>
    <p:sldId id="2147482820" r:id="rId50"/>
    <p:sldId id="2147482821" r:id="rId51"/>
    <p:sldId id="2147482731" r:id="rId52"/>
    <p:sldId id="2134806939" r:id="rId53"/>
    <p:sldId id="2147482629" r:id="rId54"/>
  </p:sldIdLst>
  <p:sldSz cx="9144000" cy="6858000" type="screen4x3"/>
  <p:notesSz cx="6858000" cy="9144000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regular r:id="rId60"/>
      <p:bold r:id="rId61"/>
    </p:embeddedFont>
    <p:embeddedFont>
      <p:font typeface="Dubai Medium" panose="020B0603030403030204" pitchFamily="34" charset="-78"/>
      <p:regular r:id="rId62"/>
    </p:embeddedFont>
    <p:embeddedFont>
      <p:font typeface="Microsoft Uighur" panose="02000000000000000000" pitchFamily="2" charset="-78"/>
      <p:regular r:id="rId63"/>
      <p:bold r:id="rId64"/>
    </p:embeddedFont>
    <p:embeddedFont>
      <p:font typeface="Modern Love" panose="04090805081005020601" pitchFamily="82" charset="0"/>
      <p:regular r:id="rId6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21"/>
    <a:srgbClr val="9EE0F4"/>
    <a:srgbClr val="0070C0"/>
    <a:srgbClr val="AFABAB"/>
    <a:srgbClr val="424D7C"/>
    <a:srgbClr val="E7E6E6"/>
    <a:srgbClr val="D6E9EA"/>
    <a:srgbClr val="44546A"/>
    <a:srgbClr val="414B79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font" Target="fonts/font8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font" Target="fonts/font4.fntdata"/><Relationship Id="rId67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3.png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82550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5457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9801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23966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70375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41353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47529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24170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203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78926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25065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30493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24681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59008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599641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8532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49809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40241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65535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0223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58096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955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85459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970505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75875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88607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5035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0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1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1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17.xml"/><Relationship Id="rId21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slideLayout" Target="../slideLayouts/slideLayout231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6.xml"/><Relationship Id="rId16" Type="http://schemas.openxmlformats.org/officeDocument/2006/relationships/slideLayout" Target="../slideLayouts/slideLayout230.xml"/><Relationship Id="rId20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23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24.xml"/><Relationship Id="rId19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Relationship Id="rId22" Type="http://schemas.openxmlformats.org/officeDocument/2006/relationships/slideLayout" Target="../slideLayouts/slideLayout236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slideLayout" Target="../slideLayouts/slideLayout250.xml"/><Relationship Id="rId18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0.xml"/><Relationship Id="rId21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17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39.xml"/><Relationship Id="rId16" Type="http://schemas.openxmlformats.org/officeDocument/2006/relationships/slideLayout" Target="../slideLayouts/slideLayout253.xml"/><Relationship Id="rId20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42.xml"/><Relationship Id="rId15" Type="http://schemas.openxmlformats.org/officeDocument/2006/relationships/slideLayout" Target="../slideLayouts/slideLayout252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47.xml"/><Relationship Id="rId19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slideLayout" Target="../slideLayouts/slideLayout251.xml"/><Relationship Id="rId22" Type="http://schemas.openxmlformats.org/officeDocument/2006/relationships/slideLayout" Target="../slideLayouts/slideLayout25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62.xml"/><Relationship Id="rId21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24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23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69.xml"/><Relationship Id="rId19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Relationship Id="rId22" Type="http://schemas.openxmlformats.org/officeDocument/2006/relationships/slideLayout" Target="../slideLayouts/slideLayout2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962" r:id="rId23"/>
    <p:sldLayoutId id="214748396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6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69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  <p:sldLayoutId id="2147483981" r:id="rId14"/>
    <p:sldLayoutId id="2147483982" r:id="rId15"/>
    <p:sldLayoutId id="2147483983" r:id="rId16"/>
    <p:sldLayoutId id="2147483984" r:id="rId17"/>
    <p:sldLayoutId id="2147483985" r:id="rId18"/>
    <p:sldLayoutId id="2147483986" r:id="rId19"/>
    <p:sldLayoutId id="2147483987" r:id="rId20"/>
    <p:sldLayoutId id="2147483988" r:id="rId21"/>
    <p:sldLayoutId id="2147483989" r:id="rId22"/>
    <p:sldLayoutId id="2147483990" r:id="rId23"/>
    <p:sldLayoutId id="214748399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12" Type="http://schemas.openxmlformats.org/officeDocument/2006/relationships/image" Target="../media/image3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96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269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gif"/><Relationship Id="rId4" Type="http://schemas.openxmlformats.org/officeDocument/2006/relationships/image" Target="../media/image27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4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37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C45EAB-012B-DF8F-EA9F-CDF99908E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17" y="0"/>
            <a:ext cx="9160517" cy="685799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48900B-8988-2A46-AA72-C605388DAC69}"/>
              </a:ext>
            </a:extLst>
          </p:cNvPr>
          <p:cNvSpPr/>
          <p:nvPr/>
        </p:nvSpPr>
        <p:spPr>
          <a:xfrm rot="21291239">
            <a:off x="3193211" y="4839707"/>
            <a:ext cx="1350236" cy="513183"/>
          </a:xfrm>
          <a:prstGeom prst="roundRect">
            <a:avLst/>
          </a:prstGeom>
          <a:solidFill>
            <a:srgbClr val="FBB3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الخامس</a:t>
            </a:r>
            <a:endParaRPr lang="fr-FR" b="1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حصص المراجعة والتوليف (الأسبوع الخامس)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وظواهر لغوية (40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(40 دقيقة)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وظواهر لغوية (30 دقيقة)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(20 دقيقة)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(40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(40 دقيقة)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واستثمار نتائج التقويم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واستثمار نتائج التقويم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marL="0" indent="0" algn="r" rtl="1">
              <a:buClr>
                <a:srgbClr val="424D7B"/>
              </a:buClr>
              <a:buNone/>
            </a:pP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182B9DC4-CB8F-8D16-7F00-ED7C9789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م،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اللغة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العربية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43E2622A-2936-7214-906B-6AFB86373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6E80BC-F2F7-A2E5-5F81-5F7CC1FF2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C02159-DB34-C772-5263-83E1B8FA4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2E141D-3A26-5A6B-21B7-77CB065CEC6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1A2BC3-F1BA-E35E-4F59-7D6AE5C93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2D9DDA-C42A-E8CC-19F8-F1AC331BC93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585563-205A-C214-E3EA-251DCD936D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6EEF5-CAA9-E165-62B1-8D9CA658CA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F90E9-FF71-7049-CC4B-B1DF6AE125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FBE7B6-C8D9-F95A-8721-F2A15EAD5E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F8E662-8648-1B6C-726F-EF2FA84045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CD9B26-9FEF-C291-D20D-E6CDC0B43E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46488704-6CF5-A1A8-8150-295941FBD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44F376DA-9CCC-2834-079C-D996827AF2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06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بعض السلوكات المطلوب العمل بها.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B95E25E-4557-5205-387F-7FC978C8A55B}"/>
              </a:ext>
            </a:extLst>
          </p:cNvPr>
          <p:cNvSpPr txBox="1">
            <a:spLocks/>
          </p:cNvSpPr>
          <p:nvPr/>
        </p:nvSpPr>
        <p:spPr>
          <a:xfrm>
            <a:off x="2969342" y="4094669"/>
            <a:ext cx="2798566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FF8D82C-D64C-66C5-C950-49D357476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4981" y="1591957"/>
            <a:ext cx="4544229" cy="24947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82DF66-140C-CF14-66FF-17614D027812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F4B1492-CEAD-85B3-933F-00E16A208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A6FB955-D8F5-6130-CB0E-13586CE3BD3B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47B085C3-3292-4885-DED9-A4F1858DE1D7}"/>
              </a:ext>
            </a:extLst>
          </p:cNvPr>
          <p:cNvSpPr txBox="1">
            <a:spLocks/>
          </p:cNvSpPr>
          <p:nvPr/>
        </p:nvSpPr>
        <p:spPr>
          <a:xfrm>
            <a:off x="1408923" y="513953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266E7F-FEED-04DE-BF37-FC71EC028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B75B12-29C3-80BD-84F6-DE61589278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958F07-74FA-395B-F5AC-1952A898699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5CDD248-FF98-B2BC-2A8C-030E9376847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164DDB5-0930-9360-15E2-68C6CB523795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66D0B6-1CCC-C274-2F54-019E2444E9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معجم وظواهر لغوية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345075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تويف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ومراجعة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C90B12-4815-EB8B-B00B-F7D8E3FF9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70" y="1777877"/>
            <a:ext cx="785397" cy="9041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C52B98-AD5F-8B1C-7A49-75FDCEFEFF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2489" y="936708"/>
            <a:ext cx="595656" cy="5956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298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EE079-BB97-4820-3A6F-7414BD46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D9C8-EDEF-3EA5-9656-7DBB9A2BA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نبدأ حصة التوليف والمراجعة بنشاط المعجم التالي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2FFB8C-D490-F323-9347-2A6BEED68F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EBFDCBF-83BE-2C18-3B50-381EDCF8E0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93A27B-BCCF-0B8F-6773-7CB7DB233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E0667A-58F3-73AF-9B9E-58A8F3CC75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0F545CCF-E0AB-FC1D-2B59-0E4D8751C5A6}"/>
              </a:ext>
            </a:extLst>
          </p:cNvPr>
          <p:cNvSpPr txBox="1"/>
          <p:nvPr/>
        </p:nvSpPr>
        <p:spPr>
          <a:xfrm>
            <a:off x="506734" y="2594762"/>
            <a:ext cx="835446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أَتَذَكَّرُ الْمُفْرَداتِ وَمَعانيها ثُمَّ أُوَظِّفُها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B10E7E9-AA36-B466-3D8D-16882B325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AEDFB4E-D3CC-1CE1-7622-3BD8EF22C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7D0FE71-F05E-CD64-12F5-A0522E3A16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99C11B4-AF66-B9A3-1F64-096A126CA45F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C338E0-649B-893E-99D8-11FA99446C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71901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8DC70-8E8C-2D60-F8BE-32897CCC6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D863C5-8DE9-345A-B832-F26E880CE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تعلمنا معانيها خلال الأسابيع الماضية. سأعين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يقرأ كل تلميذ خمس كلمات مختارة عشوائيا.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568800-3A28-AC46-6372-4CA2A17DFB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BDC63D2-B271-7F0E-D6B5-0C1FD1171C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A2E8F-21B1-09DE-0869-BFCEEEE8E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F05D026D-49A0-2F50-42C3-9A38B9D0F5D6}"/>
              </a:ext>
            </a:extLst>
          </p:cNvPr>
          <p:cNvSpPr txBox="1"/>
          <p:nvPr/>
        </p:nvSpPr>
        <p:spPr>
          <a:xfrm>
            <a:off x="394767" y="1577725"/>
            <a:ext cx="835446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بَذَّرَ يُبَذِّرُ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lang="fr-FR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مِياهٌ عَذْبَةٌ – مِياهٌ جَوْفِيَّةٌ -   جَفافٌ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عالِقٌ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عَلِقَ بـِ يَعْلَقُ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وَهْنٌ – بالوعاتٌ –  هَباءً – هُطولٌ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هَطَلَ يَهْطِلُ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تَدَفُّقٌ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تَدَفَّقَ يَتَدَفَّقُ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تَحْلِيَةٌ – كَنْزٌ – ثَرْوَةٌ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C91363-5218-EE8E-667B-686D6C977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7B9048-88D4-967C-04C8-F3B4BA4C62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6AAE4B-FCF0-85A8-A31A-2483D5370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CB7C6AB-DF72-D0D5-BEB8-0EE406894730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129BE8-C671-8976-65DD-D4BD90BC0C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52CB97A-7B82-61E0-0CB4-D0EBE27711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64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4458B-9EEA-E6AE-448C-FA1805ECE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18936-419C-19C6-831B-8368E86D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يختار كلمة ويركبها في جملة؟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CDA42E-F796-7C3A-E04B-68FBAC50D1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4C7215-5A0F-F75B-6CE2-C68633C7EC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272DB-7A9D-3F16-D278-A960579210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96A78A63-5984-CBFD-3D65-2A2E66D9455C}"/>
              </a:ext>
            </a:extLst>
          </p:cNvPr>
          <p:cNvSpPr txBox="1"/>
          <p:nvPr/>
        </p:nvSpPr>
        <p:spPr>
          <a:xfrm>
            <a:off x="394767" y="1577725"/>
            <a:ext cx="835446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اَلْكائِناتُ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ٱلْحَيَّةُ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– تَبْذيرٌ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بَذَّرَ يُبَذِّرُ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lang="fr-FR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مِياهٌ عَذْبَةٌ – مِياهٌ جَوْفِيَّةٌ -   جَفافٌ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عالِقٌ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عَلِقَ بـِ يَعْلَقُ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وَهْنٌ – بالوعاتٌ –  هَباءً – هُطولٌ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هَطَلَ يَهْطِلُ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تَدَفُّقٌ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تَدَفَّقَ يَتَدَفَّقُ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– تَحْلِيَةٌ – كَنْزٌ – ثَرْوَةٌ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5EDCA5-3617-54CF-2C14-A06D50235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F8AD55-3A6D-6BBB-80EE-649409CE6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99FF01-5459-6E59-171D-A6A2133D80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5C90A1C-6B02-FFCE-C9D8-8B7F01AD108E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4ACFAA-07AC-FD7D-CB12-602AC7BBBA8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914282DF-4CF4-6ED4-9F7E-5E18CAFD7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3825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0E9A0-1617-7389-61EC-6FEBF278C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98BBA-7C77-108D-3540-CCA270B3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أخرى. سأعين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يقرأ كل تلميذ خمس كلمات مختارة عشوائيا.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078720-53F7-A951-AF6F-E69DC7DA84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3A39CDC-5ED3-6D6C-3A2A-8875FADA14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AACE07-5E36-5E98-E694-288DF510AF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E6C2971D-7266-CF75-7ECF-98E5DCA176A5}"/>
              </a:ext>
            </a:extLst>
          </p:cNvPr>
          <p:cNvSpPr txBox="1"/>
          <p:nvPr/>
        </p:nvSpPr>
        <p:spPr>
          <a:xfrm>
            <a:off x="394767" y="1577725"/>
            <a:ext cx="8354466" cy="458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ts val="7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دَوْرَةُ الْماءِ– </a:t>
            </a:r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بُخارٌ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هَدْرٌ–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تَوازُنٌ بيئِيٌّ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  قَطيعٌ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فَصيلَةٌ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اِنْقَرَضَ يَنْقَرِضُ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مَحْمِيَّةُ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ٱلْحَيَواناتِ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 سِياجٌ –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 يَتَسَرَّبُ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تَسَلُّطٌ – مُهَدَّدٌ بالِانْقِراضِ -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ماموثٌ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وَحيدُ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ٱلْقَرْنِ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طائِرُ أَبي مِنْجَلٍ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ٱلْأَصْلَعُ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دُبُّ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ٱلْبانْدا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ٱلْعِمْلاقُ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اَلْجَمَلُ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ٱلْبَرِّيُّ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ذو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ٱلسَّنامَيْنِ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A03CD-FA24-304D-9CDF-14B9B05A4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3EB3BC-521E-A1E9-7248-74074AFB8D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DDC291-3C9A-37ED-FE4F-DBE23C4F4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F961C8-B75E-41E8-BA84-1326764F9ED3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09BC6C-BE29-356C-556F-6BBA366593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D189EE3-FF0D-234F-F4AE-DC11AF2D8A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1890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78F9B-E292-F71B-EA8A-D821DBDE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C2765-23AA-19A9-65D6-6052D5CE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يختار كلمة ويركبها في جملة؟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22943B-211E-A914-19FD-6F107E25DF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62193AD-AFF8-C59E-E3A7-A9F794DDDF5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FD7471-CC73-41D8-E8CA-E8FA986BB3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86F885D1-9491-840E-853A-5973D833FF58}"/>
              </a:ext>
            </a:extLst>
          </p:cNvPr>
          <p:cNvSpPr txBox="1"/>
          <p:nvPr/>
        </p:nvSpPr>
        <p:spPr>
          <a:xfrm>
            <a:off x="394767" y="1577725"/>
            <a:ext cx="8354466" cy="458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ts val="7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دَوْرَةُ الْماءِ– </a:t>
            </a:r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بُخارٌ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هَدْرٌ–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تَوازُنٌ بيئِيٌّ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  قَطيعٌ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فَصيلَةٌ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اِنْقَرَضَ يَنْقَرِضُ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مَحْمِيَّةُ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ٱلْحَيَواناتِ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 سِياجٌ –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 يَتَسَرَّبُ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تَسَلُّطٌ – مُهَدَّدٌ بالِانْقِراضِ -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ماموثٌ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وَحيدُ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ٱلْقَرْنِ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طائِرُ أَبي مِنْجَلٍ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ٱلْأَصْلَعُ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دُبُّ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ٱلْبانْدا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ٱلْعِمْلاقُ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اَلْجَمَلُ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ٱلْبَرِّيُّ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ذو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ٱلسَّنامَيْنِ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64BF74-8CFB-B967-0369-19A9CEF2F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7BF9A-E5D8-70B4-6E93-420538904B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9C38DF-D698-7BAE-0443-81A0FC4BED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A4178F6-0DC0-1643-D066-282C94435BB0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9D2B1C-25AE-3496-F9A9-43E1905151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3DDCBB7-FD13-B2E2-A5B0-74FE316FEA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3648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ED35B-A5A7-57D1-7BE8-FC76A45FF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63F7B-892C-957E-93A6-FD5B2E98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نواصل المراجعة والتوليف مع تحويل الأفعال حسب الضمائر.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AEC690-1289-EFF9-E8DE-50D105A502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171C61-1BC8-9B44-C8BD-DBFDB82A6A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9DE243-8CBB-4597-B8BA-88FEDC9483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C60DE02-9F11-291E-7211-B275709AFA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Google Shape;1205;p183">
            <a:extLst>
              <a:ext uri="{FF2B5EF4-FFF2-40B4-BE49-F238E27FC236}">
                <a16:creationId xmlns:a16="http://schemas.microsoft.com/office/drawing/2014/main" id="{82B4D5BB-A987-AA72-E853-4E279A9DE025}"/>
              </a:ext>
            </a:extLst>
          </p:cNvPr>
          <p:cNvSpPr txBox="1"/>
          <p:nvPr/>
        </p:nvSpPr>
        <p:spPr>
          <a:xfrm>
            <a:off x="506734" y="2594762"/>
            <a:ext cx="835446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تحويل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ٱلْأَفْعالِ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ٱلضَّمائِرِ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ٱلْماضي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وَٱلْمُضارِعِ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وَٱلأَمْرِ</a:t>
            </a:r>
            <a:endParaRPr lang="f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C2581CB-6554-4706-20F3-D54854BE7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C9AAE8-459F-5993-A17B-FADA3EE2B9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C36B07-51F9-0101-0BA8-28BD439031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D36E70D-10F4-ED59-0814-8D60A781D1AC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353D1A-B1F8-4CB4-4EA8-D450B836A9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08526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3AB85E6-B7AA-C03A-136C-82B5DD05EA03}"/>
              </a:ext>
            </a:extLst>
          </p:cNvPr>
          <p:cNvSpPr txBox="1">
            <a:spLocks/>
          </p:cNvSpPr>
          <p:nvPr/>
        </p:nvSpPr>
        <p:spPr>
          <a:xfrm>
            <a:off x="429427" y="756000"/>
            <a:ext cx="704294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جماعة على السبورة، نحول الجملة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(شَرِبَ ماءً)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حسب الضمائر في الماضي ثم المضارع ثم الأمر.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38BBFC-8A17-B0FF-A550-D00893B2EABC}"/>
              </a:ext>
            </a:extLst>
          </p:cNvPr>
          <p:cNvSpPr/>
          <p:nvPr/>
        </p:nvSpPr>
        <p:spPr>
          <a:xfrm>
            <a:off x="3372465" y="1458610"/>
            <a:ext cx="2517058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شَرِبَ ماءً.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262C94-B2B0-922E-59AF-228D4E48FC49}"/>
              </a:ext>
            </a:extLst>
          </p:cNvPr>
          <p:cNvSpPr txBox="1"/>
          <p:nvPr/>
        </p:nvSpPr>
        <p:spPr>
          <a:xfrm>
            <a:off x="602090" y="2070610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5CBA32-E11E-984E-9BF1-65560B102308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42F94F-707C-D02B-F04C-EA4F77D1011C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.......................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شَرِبَتْ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ماءً.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44B9289-C8F1-7610-FC88-92C7964DC32A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BB91A408-8A73-7ABF-A808-B59F622EEC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E6BC-5437-C16E-CB76-D62EB535A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58FB5A3-CD61-F022-F64F-3A90F26A31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428B4F-185B-3AA2-DF0E-844D94C8E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087161-FACD-E3A4-5D1F-589C470A3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E9339E-34E7-5F32-BBE5-AA90FA3C45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408565-B241-C682-80E2-4C0BBD579F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FF84B0-EAFC-5105-460A-290B6F499D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15524-AAA4-3065-44A4-789FE7C66342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1ADF6-5E70-8207-134E-02FAA418FC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68C46F2-0EA6-1B91-76B3-12F532913D06}"/>
              </a:ext>
            </a:extLst>
          </p:cNvPr>
          <p:cNvSpPr txBox="1">
            <a:spLocks/>
          </p:cNvSpPr>
          <p:nvPr/>
        </p:nvSpPr>
        <p:spPr>
          <a:xfrm>
            <a:off x="429427" y="756000"/>
            <a:ext cx="704294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أنجزوا التمارين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DA6592D-A6FD-C7BB-3EA1-68CFB352F195}"/>
              </a:ext>
            </a:extLst>
          </p:cNvPr>
          <p:cNvSpPr txBox="1"/>
          <p:nvPr/>
        </p:nvSpPr>
        <p:spPr>
          <a:xfrm>
            <a:off x="429427" y="1584000"/>
            <a:ext cx="7440756" cy="502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Clr>
                <a:srgbClr val="000000"/>
              </a:buClr>
              <a:buFont typeface="+mj-lt"/>
              <a:buAutoNum type="arabicPeriod"/>
            </a:pP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كُلَّ كَلِمَةٍ في مَكانِها الْمُناسِبِ: هَدْرٌ – اِنْقَرَضَ – بَبْرٌ تَسْمانِيٌّ – تَحْلِيَةٌ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-تَحْويلٍ مِياهٍ مالِحَةٍ إلى ماءٍ عَذْبٍ: ..........................          - تَبْذيرٌ: ........................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ح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َيَوانٌ مُنْقَرِضٌ كانَ يَعيشُ في تَسْمانيا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          - اِخْتَفى تَماماً: .................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أُصَرِّفُ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ٱلأَفْعالَ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ٱلأَقْواسِ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2800" b="1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(قَرَأَ)...........................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قِصَّةً مُمْتِعَةً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(أَنْجَزَ) ....................... وَاجِباتِهِمْ أَمْسِ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(ذَهَبَ) ....................... إِلى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باكِراً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اَلْأَمْرُ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مُحَمَّدٌ وَفاطِمَةُ (أَرْسَلَ) .................. بَحْثَهُما عَبْرَ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ٱلْبَريدِ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ٱلإِلِكْترونِيِّ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/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أُكْمِلُ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بٱلِاسْمِ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ٱلْمَوْصولِ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أَعْجَبَني مَنْظَرُ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ٱلشَّجَرَةِ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 أَزْهَرَتْ أَغْصانُها.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أَكْثَرَ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ٱلزُّوارَ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................................. يَزورونَ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fr-F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0568B969-B966-3F1A-1C3D-758CA6B002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3274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8B571-FB7C-7725-B970-1A0A2764C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4723C1-BD3E-870A-48FF-A970592F59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048C41-DB31-E767-435B-967A219AE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FFAE29-A2D9-2051-7FA4-0E6B9814A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6E02D7-257A-9135-3A56-2307F5B3C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564823E-BB51-3681-8847-A063480339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7D78E6-6043-86CB-603A-5B9D14119F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E0DF-519F-3496-9C90-291860E91093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51B81A-A76F-47D5-C65F-C3BB7BEC79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5D7EE1C-50D6-B772-E94F-2C6E7ABAEA41}"/>
              </a:ext>
            </a:extLst>
          </p:cNvPr>
          <p:cNvSpPr txBox="1">
            <a:spLocks/>
          </p:cNvSpPr>
          <p:nvPr/>
        </p:nvSpPr>
        <p:spPr>
          <a:xfrm>
            <a:off x="429427" y="756000"/>
            <a:ext cx="704294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</a:p>
          <a:p>
            <a:pPr rtl="0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تستثمر أخطاء المتعلمين بشكل تفاعلي.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314ECB-BC82-7FA9-1C59-B4DCB09655DA}"/>
              </a:ext>
            </a:extLst>
          </p:cNvPr>
          <p:cNvSpPr txBox="1"/>
          <p:nvPr/>
        </p:nvSpPr>
        <p:spPr>
          <a:xfrm>
            <a:off x="429427" y="1584000"/>
            <a:ext cx="7440756" cy="502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Clr>
                <a:srgbClr val="000000"/>
              </a:buClr>
              <a:buFont typeface="+mj-lt"/>
              <a:buAutoNum type="arabicPeriod"/>
            </a:pP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كُلَّ كَلِمَةٍ في مَكانِها الْمُناسِبِ: هَدْرٌ – اِنْقَرَضَ – بَبْرٌ تَسْمانِيٌّ – تَحْلِيَةٌ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-تَحْويلٍ مِياهٍ مالِحَةٍ إلى ماءٍ عَذْبٍ: ..........................          - تَبْذيرٌ: ........................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ح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َيَوانٌ مُنْقَرِضٌ كانَ يَعيشُ في تَسْمانيا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          - اِخْتَفى تَماماً: .................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أُصَرِّفُ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ٱلأَفْعالَ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ٱلأَقْواسِ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2800" b="1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(قَرَأَ)...........................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قِصَّةً مُمْتِعَةً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(أَنْجَزَ) ....................... وَاجِباتِهِمْ أَمْسِ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(ذَهَبَ) ....................... إِلى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باكِراً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اَلْأَمْرُ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مُحَمَّدٌ وَفاطِمَةُ (أَرْسَلَ) .................. بَحْثَهُما عَبْرَ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ٱلْبَريدِ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ٱلإِلِكْترونِيِّ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/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أُكْمِلُ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بٱلِاسْمِ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ٱلْمَوْصولِ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أَعْجَبَني مَنْظَرُ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ٱلشَّجَرَةِ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 أَزْهَرَتْ أَغْصانُها.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أَكْثَرَ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ٱلزُّوارَ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................................. يَزورونَ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fr-F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2B69AC-0F4B-D98F-4145-82AB47D66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8406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CF438-2189-EB4D-4FF7-859B1E8AC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C78594-FB3A-4567-F19C-6674F41308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4B1D7E-C73E-E4DB-1787-4F5BAB96C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005355-E029-F3D9-2EBD-EDA3132FD5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273BCF-C0D0-D9D0-13FD-01D0610FF4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FD54DC-6B80-F20D-1F33-8B5E74C59B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EE673B-CF17-9CAB-ABE7-69092BF817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F902F-F53D-37BB-6B45-C0B88C9CDEDA}"/>
              </a:ext>
            </a:extLst>
          </p:cNvPr>
          <p:cNvSpPr>
            <a:spLocks/>
          </p:cNvSpPr>
          <p:nvPr/>
        </p:nvSpPr>
        <p:spPr>
          <a:xfrm>
            <a:off x="4572000" y="137421"/>
            <a:ext cx="1493556" cy="27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وظواهر لغوية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961CB-A555-7A08-97A4-4F91DB7392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B16029C-6F1B-BF65-A860-F06F7F0EF5A8}"/>
              </a:ext>
            </a:extLst>
          </p:cNvPr>
          <p:cNvSpPr txBox="1">
            <a:spLocks/>
          </p:cNvSpPr>
          <p:nvPr/>
        </p:nvSpPr>
        <p:spPr>
          <a:xfrm>
            <a:off x="429427" y="756000"/>
            <a:ext cx="704294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التصحيح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66C868-F315-7576-F6BE-1DEA3C2FACDD}"/>
              </a:ext>
            </a:extLst>
          </p:cNvPr>
          <p:cNvSpPr txBox="1"/>
          <p:nvPr/>
        </p:nvSpPr>
        <p:spPr>
          <a:xfrm>
            <a:off x="429427" y="1584000"/>
            <a:ext cx="7440756" cy="5144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Clr>
                <a:srgbClr val="000000"/>
              </a:buClr>
              <a:buFont typeface="+mj-lt"/>
              <a:buAutoNum type="arabicPeriod"/>
            </a:pP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كُلَّ كَلِمَةٍ في مَكانِها الْمُناسِبِ: هَدْرٌ – اِنْقَرَضَ – بَبْرٌ تَسْمانِيٌّ – تَحْلِيَةٌ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-تَحْويلُ مِياهٍ مالِحَةٍ إلى ماءٍ عَذْبٍ: </a:t>
            </a:r>
            <a:r>
              <a:rPr lang="ar-M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تَحْلِيَةٌ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- تَبْذيرٌ: </a:t>
            </a:r>
            <a:r>
              <a:rPr lang="ar-M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هَدْرٌ</a:t>
            </a: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ح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َيَوانٌ مُنْقَرِضٌ كانَ يَعيشُ في تَسْمانيا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بَبْرٌ تَسْمانِيٌّ</a:t>
            </a:r>
            <a:r>
              <a:rPr lang="ar-MA" sz="2800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اِخْتَفى تَماماً: </a:t>
            </a:r>
            <a:r>
              <a:rPr lang="ar-M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اِنْقَرَضَ</a:t>
            </a:r>
            <a:endParaRPr lang="ar-MA" sz="2800" kern="1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buClr>
                <a:srgbClr val="000000"/>
              </a:buClr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أُصَرِّفُ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ٱلأَفْعالَ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ٱلأَقْواسِ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2800" b="1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يَقْرَاُ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قِصَّةً مُمْتِعَةً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أَنْجَز</a:t>
            </a:r>
            <a:r>
              <a:rPr lang="ar-M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</a:t>
            </a:r>
            <a:r>
              <a:rPr lang="ar-M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وَاجِباتِهِمْ أَمْسِ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اِذْهَبْ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باكِراً</a:t>
            </a:r>
            <a:r>
              <a:rPr lang="fr-FR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     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اَلْأَمْرُ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مُحَمَّدٌ وَفاطِمَةُ </a:t>
            </a:r>
            <a:r>
              <a:rPr lang="ar-M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يُرْسِلانِ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بَحْثَهُما عَبْرَ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ٱلْبَريدِ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kern="100" dirty="0" err="1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ٱلإِلِكْترونِيِّ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SA" sz="2800" kern="100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800" kern="100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/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أُكْمِلُ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بٱلِاسْمِ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ٱلْمَوْصولِ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ٱلْمُناسِبِ</a:t>
            </a:r>
            <a:r>
              <a:rPr lang="ar-MA" sz="2800" b="1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أَعْجَبَني مَنْظَرُ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ٱلشَّجَرَةِ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أَزْهَرَتْ أَغْصانُها.</a:t>
            </a:r>
          </a:p>
          <a:p>
            <a:pPr marL="342900" lvl="0" indent="-342900" algn="r" rtl="1">
              <a:buFont typeface="Calibri" panose="020F0502020204030204" pitchFamily="34" charset="0"/>
              <a:buChar char="-"/>
            </a:pP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أَكْثَرَ 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ٱلزُّوارَ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32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ٱلَّذينَ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يَزورونَ </a:t>
            </a:r>
            <a:r>
              <a:rPr lang="ar-MA" sz="2800" kern="1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MA" sz="2800" kern="1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fr-F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0E944DEC-274A-7F5F-EAF4-45726D0807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6430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6DF1C-559E-F014-67D2-2CE356F99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638AD7E-8508-E590-B20C-E4CB34F77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8FC365D-562B-FE41-9CC1-F8052AFE6E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F07D97A-6CD9-3027-52CE-7AF569B40F1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29EB492-3719-4455-90DA-2BEDA8764CCD}"/>
              </a:ext>
            </a:extLst>
          </p:cNvPr>
          <p:cNvSpPr txBox="1"/>
          <p:nvPr/>
        </p:nvSpPr>
        <p:spPr>
          <a:xfrm>
            <a:off x="6419086" y="1777877"/>
            <a:ext cx="752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F31513F-6CBC-D4EC-4F17-6D8718CD66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13AA88-576E-2181-B190-C60DD51E70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70" y="1777877"/>
            <a:ext cx="785397" cy="9041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202249-60D0-8724-4E1C-5AE7FC6BA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2489" y="936708"/>
            <a:ext cx="595656" cy="5956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40347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النص ص 172. سأعين من يقرا. ارفعوا أصابعكم عندما تسمعون كلمة لا تفهمونها.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التركيز على الفئة المتعثرة.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وظواهر لغوية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قراءة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77CE9E-0724-E47D-98D2-014F904C3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0502" y="2064245"/>
            <a:ext cx="2316018" cy="3188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931BBA-3A1A-7E90-0AA4-C227C822D1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8" y="1136629"/>
            <a:ext cx="479009" cy="5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EB07D-CEB7-3EF1-A5A7-BEC064CA9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2FC38-6B40-C491-0933-91193C70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ستتدربون أكثر على الإجابة عن أسئلة الفهم.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3DEF28-864B-A3A3-98ED-EB698BDF3E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7D61B0-EC49-9B47-7E45-429B92F1EF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19742C8-D672-5563-FF2A-3B2FAEC270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CD8F210-BB93-2D72-8B4A-1B4A90F045C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F52543-A7D2-C64B-095C-CEF174FF3796}"/>
                </a:ext>
              </a:extLst>
            </p:cNvPr>
            <p:cNvSpPr>
              <a:spLocks/>
            </p:cNvSpPr>
            <p:nvPr/>
          </p:nvSpPr>
          <p:spPr>
            <a:xfrm>
              <a:off x="4467621" y="131773"/>
              <a:ext cx="1861076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 وظواهر لغوية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4C9AD00-1542-7637-8CCE-41E94B74E388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D95D453-AF35-F6B5-4E95-54A0BF852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6434FE6-A868-8E5C-6D6A-6585404FAE7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2836FEA-186C-9CB6-E464-AC4B744967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346F4FE-E10A-C880-73FF-138B5EE270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C69DB90-827F-2F62-E20E-CAF1AAE30F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قراءة</a:t>
                  </a:r>
                </a:p>
              </p:txBody>
            </p:sp>
          </p:grpSp>
        </p:grp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15DFAF7-7D86-21E0-8131-DC63DA3FB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2234" y="2269518"/>
            <a:ext cx="2316018" cy="3188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12CABC-14D8-7C4B-C75E-E2FA2ACF1C7E}"/>
              </a:ext>
            </a:extLst>
          </p:cNvPr>
          <p:cNvSpPr txBox="1"/>
          <p:nvPr/>
        </p:nvSpPr>
        <p:spPr>
          <a:xfrm>
            <a:off x="651035" y="3303036"/>
            <a:ext cx="411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اِسْتِخِراجُ مَعْلوماتٍ مِنَ النَّصِّ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FB5D54-8E18-1EE6-C6D9-1E8800ADAD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166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3E453-C108-6851-EEB5-51EDA528A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739C2-A5DD-1134-7F09-0096C1F3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المعلومة تكون إما صريحة أو ضمنية في النص. ما الفرق بينهما؟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187AD3-4FD3-A314-600F-F9E51CBB2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CFBA1F-E050-2DCA-FB3A-9B98827EB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047AEC-F828-FAAD-4A1E-DDF136AC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21A13-69EE-C24E-D40D-BF7F1F641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32FA9-147E-4D30-C9B6-FC62EA6C8D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478516-8F71-2C71-395D-76E65A28C1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31A6FE-67C3-0A65-68CE-B475E1CE44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A1862-4A92-BEB2-CA30-B9BFFAD8FD37}"/>
              </a:ext>
            </a:extLst>
          </p:cNvPr>
          <p:cNvSpPr txBox="1"/>
          <p:nvPr/>
        </p:nvSpPr>
        <p:spPr>
          <a:xfrm>
            <a:off x="5374432" y="2993414"/>
            <a:ext cx="2864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مَعْلوماتٌ صَريحَةٌ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30B704-9AF3-B021-BF24-5D0CA2729D1C}"/>
              </a:ext>
            </a:extLst>
          </p:cNvPr>
          <p:cNvSpPr txBox="1"/>
          <p:nvPr/>
        </p:nvSpPr>
        <p:spPr>
          <a:xfrm>
            <a:off x="1345184" y="2993414"/>
            <a:ext cx="26318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مَعْلوماتٌ ضِمْنِيَّةٌ 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9EEDB9-3D76-0CDB-5887-081E5A1B6517}"/>
              </a:ext>
            </a:extLst>
          </p:cNvPr>
          <p:cNvSpPr txBox="1"/>
          <p:nvPr/>
        </p:nvSpPr>
        <p:spPr>
          <a:xfrm>
            <a:off x="3500775" y="4032222"/>
            <a:ext cx="26318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الْفَرْقُ؟</a:t>
            </a:r>
            <a:endParaRPr lang="fr-FR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FB3C6-3C7D-CB87-B299-7D62BAC065D7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73B7540-CA38-1B25-16F1-267672369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09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95D3-B8C1-7609-484D-9388AE94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6CA06-3351-0C70-D418-9C0FF6DCC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المقصود بمعلومات ضمنية أو  غير صريحة.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37646F-35A1-C7C0-DA55-57EAD0982A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C286C0-1F4C-2AA2-BE51-DE994921E1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AC9FBB-1906-923E-41B0-7C4728B08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E3BC94-2955-3938-4669-E3FF5C9DE2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5B1735-1EC5-68AD-0250-44433328D4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29D788-3C11-F940-65D9-39A1F58CE7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A2C424-CE6A-F942-C331-DC6FF2E7B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60DEF6-8A04-B803-4A44-9B576F3A0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A6264E2-A6AB-E653-2293-12CC2BCE3F95}"/>
              </a:ext>
            </a:extLst>
          </p:cNvPr>
          <p:cNvSpPr txBox="1"/>
          <p:nvPr/>
        </p:nvSpPr>
        <p:spPr>
          <a:xfrm>
            <a:off x="658761" y="2654003"/>
            <a:ext cx="799362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90BD1-0187-5886-D478-3200EF87F3D0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30044728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E040B-A6E1-DDC2-9993-097B94A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B816A-C70B-8FB4-A667-AF5DB019F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نتَذَكَّرُ  خُطْواتِ إسْتِراتِيجِيَّةِ الكَلِماتِ المَفَاتيحِ لاستنتاج معلومات غير صريحة في النص.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7A4953F-7BF4-7356-F1ED-95B6246CBC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9CA88E-DF90-D680-D09D-D8C463CEE9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80BEAE-EDBA-C9A7-44A9-9EA22C573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41EC16-E9D5-BE96-EBC4-88A09BFB0B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02B224A-18C5-119C-4E05-281A9198BE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718AC1-8371-9E44-4AEF-225564D7E6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56AEB3-D2DC-6179-8CD4-56E7ED28C6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CB94D9F-2C56-77C8-1FF4-D591BE5CC2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FF22C11-C358-47B7-223B-0EDFC315C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307190"/>
            <a:ext cx="7394767" cy="329939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046002-857E-70EA-2E32-9D242BAF9EA6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117247622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اقرؤوا الأسئلة ثم أجيبوا عنها انطلاقا من النص. (ثمان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EC0413-4FEF-85C7-EDBB-BEBBD43C9784}"/>
              </a:ext>
            </a:extLst>
          </p:cNvPr>
          <p:cNvGrpSpPr/>
          <p:nvPr/>
        </p:nvGrpSpPr>
        <p:grpSpPr>
          <a:xfrm>
            <a:off x="1654674" y="136738"/>
            <a:ext cx="4945301" cy="278069"/>
            <a:chOff x="1654674" y="136738"/>
            <a:chExt cx="4945301" cy="2780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653BC58-C322-6E8E-B806-71717D123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FD3DA08-91F7-120C-A354-9C2705E2558B}"/>
                </a:ext>
              </a:extLst>
            </p:cNvPr>
            <p:cNvGrpSpPr/>
            <p:nvPr/>
          </p:nvGrpSpPr>
          <p:grpSpPr>
            <a:xfrm>
              <a:off x="4052373" y="136738"/>
              <a:ext cx="2547602" cy="278069"/>
              <a:chOff x="4052373" y="136738"/>
              <a:chExt cx="2547602" cy="278069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65462113-0501-4A8F-E6CA-F5BCE87A87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DCF04C30-16A5-32CE-2A2B-0DEF40B65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A4046F2-9C38-1FF4-0276-AA42742E08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0502" y="2064245"/>
            <a:ext cx="2316018" cy="3188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C5339E-79E7-DC5A-2BB3-0B5B2623C777}"/>
              </a:ext>
            </a:extLst>
          </p:cNvPr>
          <p:cNvSpPr/>
          <p:nvPr/>
        </p:nvSpPr>
        <p:spPr>
          <a:xfrm>
            <a:off x="3526971" y="4077478"/>
            <a:ext cx="2192694" cy="10263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6B6455-38CB-FF7D-A67A-6F1C6780E6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7B45D-1DE0-ADD0-94C0-9DCA6B9E3D4F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3DBA1A8-414F-2CF7-E954-A26D73F88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9E8C8-9E0A-8456-CDB4-F34932242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14975-265D-A262-FB9B-A5C6586A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من يقرأ السؤال الأول؟ ما الكلمات المفاتيح في السؤال؟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3F4A1E-13CB-661A-11DA-F15A644A5B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51CD75-7A72-4343-D6E2-1423674F2B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DA55B3D-4882-9162-8FEC-24162E26B0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6E9EBAD-4D39-89BB-3413-1ED398A9EEE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B4EDF9-8405-9672-0D78-56CC71648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9943CC-8D3A-0BC7-B42F-7BC71B3F4F39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9429F4C7-E822-D4C6-4833-886F677E0F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8AEEAB4B-6321-FBA5-AD37-D90F78499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738E589-20B9-B6B1-A94C-187491DE03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7BD916D-935A-370C-3CA1-065322B2B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F8803C-8F46-0604-314C-B799E45284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06FA70B-5E89-6469-1600-C1D9405DBFA2}"/>
              </a:ext>
            </a:extLst>
          </p:cNvPr>
          <p:cNvCxnSpPr>
            <a:cxnSpLocks/>
          </p:cNvCxnSpPr>
          <p:nvPr/>
        </p:nvCxnSpPr>
        <p:spPr>
          <a:xfrm>
            <a:off x="5001208" y="2780522"/>
            <a:ext cx="12316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135DADB-A9FF-3438-4411-D6D67742A566}"/>
              </a:ext>
            </a:extLst>
          </p:cNvPr>
          <p:cNvCxnSpPr>
            <a:cxnSpLocks/>
          </p:cNvCxnSpPr>
          <p:nvPr/>
        </p:nvCxnSpPr>
        <p:spPr>
          <a:xfrm>
            <a:off x="7361853" y="2780522"/>
            <a:ext cx="7876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A9496D3-DD10-2E34-5A21-D7820D0F1451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275644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5E2BB-46F0-8988-9F55-1D9F0872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C2457-1A86-1DE6-4F2C-C461ED391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من يقرأ السؤال الأول؟ من يجيب؟ أين وردت المعلومة في النص؟ هل تتفقون؟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4696E7-1D63-F8E2-BB2D-60CFE12891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611EAA-54B1-903C-C37E-43D32E54D3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234ABA-AD82-5827-54AF-91FCBC33AE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0211A89-FF70-0626-B9D3-D71AA2619FD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E0CD40-1B7D-59F1-A61B-CBA39599E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E399543-5003-CE98-D98F-CEB01C2938CC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32A024C4-9749-E552-102A-0CA4B7A923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D91E1D14-A167-5EE9-A2CA-20055588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9697467-02EC-EC13-7A9F-673C78623C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2E73932-3FF9-282D-4BB8-4F47D8F250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6A01F9-CE55-3FD0-719C-F80034F461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14959B2-8E04-72EA-C4C4-02AA0BABA023}"/>
              </a:ext>
            </a:extLst>
          </p:cNvPr>
          <p:cNvCxnSpPr>
            <a:cxnSpLocks/>
          </p:cNvCxnSpPr>
          <p:nvPr/>
        </p:nvCxnSpPr>
        <p:spPr>
          <a:xfrm>
            <a:off x="5001208" y="2780522"/>
            <a:ext cx="12316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3A98BA7-80C2-3E28-DB7E-E28EA0FCED97}"/>
              </a:ext>
            </a:extLst>
          </p:cNvPr>
          <p:cNvCxnSpPr>
            <a:cxnSpLocks/>
          </p:cNvCxnSpPr>
          <p:nvPr/>
        </p:nvCxnSpPr>
        <p:spPr>
          <a:xfrm>
            <a:off x="7361853" y="2780522"/>
            <a:ext cx="7876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58486B4F-8259-5A33-AD37-C3DA7D9CB9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8922" y="3414829"/>
            <a:ext cx="7022811" cy="31016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272770-E1D5-72D7-4115-8DF2A75DBE7C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283290046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8F93-7AB1-A6C4-B669-A1AE3B04B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9C597-E942-0D08-E03D-797DC9BD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الإجابة في السطر الأول. من يصوغ الجواب؟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5FA6F-4BDE-AB45-EEFA-817A34FBB00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4E36BE-DA08-98D8-133D-95B00D85DF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74203FA-3107-452E-AD2A-B115A4A607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04208DA-7A4E-031D-8198-78CD2F3E6AA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86127CE-DA5C-0042-7F7F-9853D1181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97ABA5-574A-04BF-78D5-B6495CA67A06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ECF42470-5129-1B72-77BB-022521D2EA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036ADC3-56F8-A1BC-FCEB-61EAF9A0E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3B26B89-7591-3602-B2DD-A9AB5A93FC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A0306DB-7E33-DDF9-B624-4008BB4866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F3F01B-6F5F-955D-4823-809E371E3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B49A85-9E0A-8EDD-D657-D69A15758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8922" y="3414829"/>
            <a:ext cx="7022811" cy="3101609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4D2570-8670-6F5E-D9E2-AB3D33690B90}"/>
              </a:ext>
            </a:extLst>
          </p:cNvPr>
          <p:cNvCxnSpPr>
            <a:cxnSpLocks/>
          </p:cNvCxnSpPr>
          <p:nvPr/>
        </p:nvCxnSpPr>
        <p:spPr>
          <a:xfrm>
            <a:off x="4254986" y="3769567"/>
            <a:ext cx="15393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4B5D08E-AF48-324F-7301-F000E0065D62}"/>
              </a:ext>
            </a:extLst>
          </p:cNvPr>
          <p:cNvSpPr txBox="1"/>
          <p:nvPr/>
        </p:nvSpPr>
        <p:spPr>
          <a:xfrm>
            <a:off x="765110" y="2697799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 خالِدٌ وَزَيْنَبُ طائِرَ أَبي مِنْجَلٍ في مُتْحَفِ الطَّبيعَةِ.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0A9917-11DA-6A70-4978-A752A7D32E8E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736226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B6D91-DB63-C643-69B1-91A59366E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1290A-2101-AE50-81CC-699EC4F3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من يقرأ السؤال الثاني؟ ما الكلمات المفاتيح في السؤال؟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بالمنهجية نفسها يتم التصحيح التفاعلي لبقية الأسئلة.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DC0F3-3001-B0F6-6E54-D1A54D6671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DCA86B4-E06D-3CB4-BC9F-8519621A89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5E44BE0-E15E-B5DC-90A7-129E8C3357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31A4490-6C68-0B60-0274-FE2E990031B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FC43EF-642F-3D9E-DC6A-565E27C76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EB2E5E9-9AFE-C771-8F45-1372CB9032B5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656D6623-BD25-35FB-566F-485B0A58AC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A163B78D-8449-A4F4-CA6F-A0E79A778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0AB1555-B211-43DE-BB17-6EE31A6B7F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3822009-FE4A-E1F3-4541-4849137F66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E64C7C-DC0A-9CC0-EA24-708A212B9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884ADFB-AA83-8B43-F9C8-D4E11241BC58}"/>
              </a:ext>
            </a:extLst>
          </p:cNvPr>
          <p:cNvCxnSpPr>
            <a:cxnSpLocks/>
          </p:cNvCxnSpPr>
          <p:nvPr/>
        </p:nvCxnSpPr>
        <p:spPr>
          <a:xfrm>
            <a:off x="4608511" y="3722914"/>
            <a:ext cx="2336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A99DB44-2EFE-0FED-248C-265385831E2C}"/>
              </a:ext>
            </a:extLst>
          </p:cNvPr>
          <p:cNvCxnSpPr>
            <a:cxnSpLocks/>
          </p:cNvCxnSpPr>
          <p:nvPr/>
        </p:nvCxnSpPr>
        <p:spPr>
          <a:xfrm>
            <a:off x="7119257" y="3722914"/>
            <a:ext cx="1100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3918A6A-593A-E266-1DDC-106707D64E9C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549806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D74EE-C2B4-E90E-F158-DC7813D64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FB440-4923-F5F0-9211-3F2D5044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الإجابة في السطر الثالث. من يصوغ الجواب؟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لتوضيح السؤال أكثر يسأل الأستاذ: </a:t>
            </a:r>
            <a:r>
              <a:rPr lang="ar-MA" sz="18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كيف عرفتم أنتم معلومات عن الببر </a:t>
            </a:r>
            <a:r>
              <a:rPr lang="ar-MA" sz="1800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التسماني</a:t>
            </a:r>
            <a:r>
              <a:rPr lang="ar-MA" sz="18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؟ 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6A3A5-AF0B-B7E7-E98A-BDF2B407CD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6AA5729-721A-0F5D-5ED7-710BCD423D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8C869F-8064-E239-9C00-FB6F7FB608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7F2572B-505A-AD50-52FE-D431FF349BF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7258990-85E5-DFDD-8E0D-D8C49001A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0910222-9D7D-4CBD-DC2F-509AC0129A15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0C44D927-BD1B-9887-CA96-BD45D4FDC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EF254FEE-5563-BB7D-038B-310DCE760B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D87A1B6-2175-64D8-16FC-4254DEF5B5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7F50D6E-9BB4-FBDA-C2C3-6B440D75E9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800FB8-5CCC-E3FC-E3C5-48AA6010C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84D38D8-BC2D-FFD2-2768-FFE7E391ECA1}"/>
              </a:ext>
            </a:extLst>
          </p:cNvPr>
          <p:cNvCxnSpPr>
            <a:cxnSpLocks/>
          </p:cNvCxnSpPr>
          <p:nvPr/>
        </p:nvCxnSpPr>
        <p:spPr>
          <a:xfrm>
            <a:off x="4608511" y="3722914"/>
            <a:ext cx="2336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29D0A0D-5471-A9C5-7402-537B749600BD}"/>
              </a:ext>
            </a:extLst>
          </p:cNvPr>
          <p:cNvCxnSpPr>
            <a:cxnSpLocks/>
          </p:cNvCxnSpPr>
          <p:nvPr/>
        </p:nvCxnSpPr>
        <p:spPr>
          <a:xfrm>
            <a:off x="7119257" y="3722914"/>
            <a:ext cx="1100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56D6209A-DE54-0EFF-0C16-05761CBDB6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4435" y="4248603"/>
            <a:ext cx="6019814" cy="21854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BEEBFE5-FCEB-BDB9-86BE-1D7881FAB1B6}"/>
              </a:ext>
            </a:extLst>
          </p:cNvPr>
          <p:cNvCxnSpPr>
            <a:cxnSpLocks/>
          </p:cNvCxnSpPr>
          <p:nvPr/>
        </p:nvCxnSpPr>
        <p:spPr>
          <a:xfrm>
            <a:off x="4213248" y="4973217"/>
            <a:ext cx="210865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31AE4D52-061F-14E5-04F1-766356847FA0}"/>
              </a:ext>
            </a:extLst>
          </p:cNvPr>
          <p:cNvSpPr txBox="1"/>
          <p:nvPr/>
        </p:nvSpPr>
        <p:spPr>
          <a:xfrm>
            <a:off x="765110" y="2697799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 خالِدٌ وَزَيْنَبُ طائِرَ أَبي مِنْجَلٍ في مُتْحَفِ الطَّبيعَةِ.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CD852C-3064-8D50-BC87-2A5DCDAE34FE}"/>
              </a:ext>
            </a:extLst>
          </p:cNvPr>
          <p:cNvSpPr txBox="1"/>
          <p:nvPr/>
        </p:nvSpPr>
        <p:spPr>
          <a:xfrm>
            <a:off x="1156577" y="3633733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دَرَسَتْ عَنْهُ في الْحِصَّةِ الدِّراسِيَّةِ.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EF359B-2543-B98F-38FE-65DA5B73B110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1770759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F287-F7A4-D974-0B5C-C137BA87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01B01-C550-9080-DB8A-BD8BCB3E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نواصل التصحيح. من يجيب عن السؤال الثالث؟ الرابع؟ هل تتفقون؟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D8176D-8C40-41D8-FE43-3C1A707297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10E7B99-CE26-471C-CB4A-C041EFA52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129ED24-68F5-7476-9333-74230A28EF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4BFEC2B-653C-FABF-34EF-838F196DD1B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715909-758B-FE66-B0D5-4250F8E78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4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A061E5-C7D3-67A9-6C08-7D72715FA98B}"/>
                </a:ext>
              </a:extLst>
            </p:cNvPr>
            <p:cNvGrpSpPr/>
            <p:nvPr/>
          </p:nvGrpSpPr>
          <p:grpSpPr>
            <a:xfrm>
              <a:off x="2815306" y="131773"/>
              <a:ext cx="3784669" cy="288000"/>
              <a:chOff x="2815306" y="131773"/>
              <a:chExt cx="3784669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D08334F1-FC6B-BF1B-6363-DEC474EBC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190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3ACC48AB-A714-9571-5033-3D0F91F9E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73173A4-A206-138E-3EDB-D4ED70C1B3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54FC1E6-F8B3-34D3-D554-488BEDF13B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40C664-3C14-0199-3618-ABD4F90A7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99" y="2085030"/>
            <a:ext cx="8119802" cy="37143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EC90E44-391D-DABF-08E4-00C518720CAB}"/>
              </a:ext>
            </a:extLst>
          </p:cNvPr>
          <p:cNvCxnSpPr>
            <a:cxnSpLocks/>
          </p:cNvCxnSpPr>
          <p:nvPr/>
        </p:nvCxnSpPr>
        <p:spPr>
          <a:xfrm>
            <a:off x="4608511" y="3722914"/>
            <a:ext cx="2336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287C3EF-5791-6E8E-7C82-75D7A850035B}"/>
              </a:ext>
            </a:extLst>
          </p:cNvPr>
          <p:cNvCxnSpPr>
            <a:cxnSpLocks/>
          </p:cNvCxnSpPr>
          <p:nvPr/>
        </p:nvCxnSpPr>
        <p:spPr>
          <a:xfrm>
            <a:off x="7119257" y="3722914"/>
            <a:ext cx="1100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877C522-2455-275F-316F-0D23B67013DA}"/>
              </a:ext>
            </a:extLst>
          </p:cNvPr>
          <p:cNvSpPr txBox="1"/>
          <p:nvPr/>
        </p:nvSpPr>
        <p:spPr>
          <a:xfrm>
            <a:off x="765110" y="2697799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 خالِدٌ وَزَيْنَبُ طائِرَ أَبي مِنْجَلٍ في مُتْحَفِ الطَّبيعَةِ.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9A11C4-B21B-7C79-1170-2580A101B2C4}"/>
              </a:ext>
            </a:extLst>
          </p:cNvPr>
          <p:cNvSpPr txBox="1"/>
          <p:nvPr/>
        </p:nvSpPr>
        <p:spPr>
          <a:xfrm>
            <a:off x="1156577" y="3633733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دَرَسَتْ عَنْهُ في الْحِصَّةِ الدِّراسِيَّةِ.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75D616-9F81-BD0B-C2F8-B6B03319B8D4}"/>
              </a:ext>
            </a:extLst>
          </p:cNvPr>
          <p:cNvSpPr txBox="1"/>
          <p:nvPr/>
        </p:nvSpPr>
        <p:spPr>
          <a:xfrm>
            <a:off x="1366658" y="4465805"/>
            <a:ext cx="685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يُحاوِلونَ حِمايَتَهُ لِأَنَّهُ مُهَدَّدٌ بِالِانْقِراضِ.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F136A57-7212-D8D7-548F-5EF9960FC4E7}"/>
              </a:ext>
            </a:extLst>
          </p:cNvPr>
          <p:cNvSpPr txBox="1"/>
          <p:nvPr/>
        </p:nvSpPr>
        <p:spPr>
          <a:xfrm>
            <a:off x="398069" y="5297878"/>
            <a:ext cx="7821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يُمْكِنُنا الْمُساهَمَةُ في حِمايَةِ الْحَياةِ الْبَرِّيَّةِ بِالْمُحافَظَةِ عَلى البيئَةِ، وَالْماءِ وَالْغابَةِ، وَعَدَمِ قَتْلِ الْحَيَواناتِ ...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ADB94A-BD00-6BC9-A88A-5B74AA285CDC}"/>
              </a:ext>
            </a:extLst>
          </p:cNvPr>
          <p:cNvSpPr>
            <a:spLocks/>
          </p:cNvSpPr>
          <p:nvPr/>
        </p:nvSpPr>
        <p:spPr>
          <a:xfrm>
            <a:off x="4467621" y="131773"/>
            <a:ext cx="186107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وظواهر لغوية</a:t>
            </a:r>
          </a:p>
        </p:txBody>
      </p:sp>
    </p:spTree>
    <p:extLst>
      <p:ext uri="{BB962C8B-B14F-4D97-AF65-F5344CB8AC3E}">
        <p14:creationId xmlns:p14="http://schemas.microsoft.com/office/powerpoint/2010/main" val="276991495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لفروض المراقبة المستمرة.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2DFDCB-36C1-1DED-5015-E3D28385F80F}"/>
              </a:ext>
            </a:extLst>
          </p:cNvPr>
          <p:cNvSpPr txBox="1"/>
          <p:nvPr/>
        </p:nvSpPr>
        <p:spPr>
          <a:xfrm>
            <a:off x="676747" y="2368725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لِفُروضِ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F983EC-AE8A-A348-F0F4-CFC9E918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51" y="1030016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28914</TotalTime>
  <Words>1354</Words>
  <Application>Microsoft Office PowerPoint</Application>
  <PresentationFormat>Affichage à l'écran (4:3)</PresentationFormat>
  <Paragraphs>235</Paragraphs>
  <Slides>33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33</vt:i4>
      </vt:variant>
    </vt:vector>
  </HeadingPairs>
  <TitlesOfParts>
    <vt:vector size="65" baseType="lpstr">
      <vt:lpstr>Microsoft Uighur</vt:lpstr>
      <vt:lpstr>Modern Love</vt:lpstr>
      <vt:lpstr>Calibri Light</vt:lpstr>
      <vt:lpstr>Wingdings</vt:lpstr>
      <vt:lpstr>Dubai Medium</vt:lpstr>
      <vt:lpstr>Dosis ExtraBold</vt:lpstr>
      <vt:lpstr>Arial</vt:lpstr>
      <vt:lpstr>Dosis SemiBold</vt:lpstr>
      <vt:lpstr>Dosis</vt:lpstr>
      <vt:lpstr>Calibri</vt:lpstr>
      <vt:lpstr>Dosis Medium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3_01- نشاط اعتيادي</vt:lpstr>
      <vt:lpstr>Présentation PowerPoint</vt:lpstr>
      <vt:lpstr>حصص المراجعة والتوليف (الأسبوع الخامس)</vt:lpstr>
      <vt:lpstr>افتتاح الحصة</vt:lpstr>
      <vt:lpstr>مرحبا بكم، سنبدأ حصة اللغة العربية.</vt:lpstr>
      <vt:lpstr>قبل أن نبدأ حصة اليوم نتذكر بعض السلوكات المطلوب العمل بها.</vt:lpstr>
      <vt:lpstr>ضعوا اللوحة والكراسة في القمطر.</vt:lpstr>
      <vt:lpstr>معجم وظواهر لغوية</vt:lpstr>
      <vt:lpstr>نبدأ حصة التوليف والمراجعة بنشاط المعجم التالي</vt:lpstr>
      <vt:lpstr>هذه مفردات تعلمنا معانيها خلال الأسابيع الماضية. سأعين من يقرأ؟  يقرأ كل تلميذ خمس كلمات مختارة عشوائيا.</vt:lpstr>
      <vt:lpstr>من يختار كلمة ويركبها في جملة؟</vt:lpstr>
      <vt:lpstr>هذه مفردات أخرى. سأعين من يقرأ؟  يقرأ كل تلميذ خمس كلمات مختارة عشوائيا.</vt:lpstr>
      <vt:lpstr>من يختار كلمة ويركبها في جملة؟</vt:lpstr>
      <vt:lpstr>نواصل المراجعة والتوليف مع تحويل الأفعال حسب الضمائر.</vt:lpstr>
      <vt:lpstr>Présentation PowerPoint</vt:lpstr>
      <vt:lpstr>Présentation PowerPoint</vt:lpstr>
      <vt:lpstr>Présentation PowerPoint</vt:lpstr>
      <vt:lpstr>Présentation PowerPoint</vt:lpstr>
      <vt:lpstr>قراءة</vt:lpstr>
      <vt:lpstr>خذوا النص ص 172. سأعين من يقرا. ارفعوا أصابعكم عندما تسمعون كلمة لا تفهمونها.  التركيز على الفئة المتعثرة. </vt:lpstr>
      <vt:lpstr>الآن ستتدربون أكثر على الإجابة عن أسئلة الفهم. </vt:lpstr>
      <vt:lpstr>المعلومة تكون إما صريحة أو ضمنية في النص. ما الفرق بينهما؟</vt:lpstr>
      <vt:lpstr>نتذكر المقصود بمعلومات ضمنية أو  غير صريحة.</vt:lpstr>
      <vt:lpstr>نتَذَكَّرُ  خُطْواتِ إسْتِراتِيجِيَّةِ الكَلِماتِ المَفَاتيحِ لاستنتاج معلومات غير صريحة في النص.</vt:lpstr>
      <vt:lpstr>الآن اقرؤوا الأسئلة ثم أجيبوا عنها انطلاقا من النص. (ثمان دقائق)</vt:lpstr>
      <vt:lpstr>نصحح من يقرأ السؤال الأول؟ ما الكلمات المفاتيح في السؤال؟</vt:lpstr>
      <vt:lpstr>نصحح من يقرأ السؤال الأول؟ من يجيب؟ أين وردت المعلومة في النص؟ هل تتفقون؟</vt:lpstr>
      <vt:lpstr>الإجابة في السطر الأول. من يصوغ الجواب؟ </vt:lpstr>
      <vt:lpstr>نصحح من يقرأ السؤال الثاني؟ ما الكلمات المفاتيح في السؤال؟ بالمنهجية نفسها يتم التصحيح التفاعلي لبقية الأسئلة.</vt:lpstr>
      <vt:lpstr>الإجابة في السطر الثالث. من يصوغ الجواب؟ لتوضيح السؤال أكثر يسأل الأستاذ: كيف عرفتم أنتم معلومات عن الببر التسماني؟ </vt:lpstr>
      <vt:lpstr>نواصل التصحيح. من يجيب عن السؤال الثالث؟ الرابع؟ هل تتفقون؟</vt:lpstr>
      <vt:lpstr>اختتام الحصة</vt:lpstr>
      <vt:lpstr>راجعوا دروسكم استعدادا لفروض المراقبة المستمرة.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266</cp:revision>
  <dcterms:created xsi:type="dcterms:W3CDTF">2023-09-20T21:35:22Z</dcterms:created>
  <dcterms:modified xsi:type="dcterms:W3CDTF">2026-06-14T18:55:53Z</dcterms:modified>
</cp:coreProperties>
</file>