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8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1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2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879" r:id="rId8"/>
    <p:sldMasterId id="2147483892" r:id="rId9"/>
    <p:sldMasterId id="2147483916" r:id="rId10"/>
    <p:sldMasterId id="2147483939" r:id="rId11"/>
    <p:sldMasterId id="2147483960" r:id="rId12"/>
    <p:sldMasterId id="2147483984" r:id="rId13"/>
  </p:sldMasterIdLst>
  <p:notesMasterIdLst>
    <p:notesMasterId r:id="rId85"/>
  </p:notesMasterIdLst>
  <p:sldIdLst>
    <p:sldId id="2147482738" r:id="rId14"/>
    <p:sldId id="2147482642" r:id="rId15"/>
    <p:sldId id="2147482463" r:id="rId16"/>
    <p:sldId id="2147482473" r:id="rId17"/>
    <p:sldId id="2147482693" r:id="rId18"/>
    <p:sldId id="2147482691" r:id="rId19"/>
    <p:sldId id="2134806141" r:id="rId20"/>
    <p:sldId id="2147482706" r:id="rId21"/>
    <p:sldId id="2134806601" r:id="rId22"/>
    <p:sldId id="2147483000" r:id="rId23"/>
    <p:sldId id="2134806871" r:id="rId24"/>
    <p:sldId id="2147482971" r:id="rId25"/>
    <p:sldId id="2147482972" r:id="rId26"/>
    <p:sldId id="2147482973" r:id="rId27"/>
    <p:sldId id="2147482974" r:id="rId28"/>
    <p:sldId id="2147482975" r:id="rId29"/>
    <p:sldId id="2147482979" r:id="rId30"/>
    <p:sldId id="2147482977" r:id="rId31"/>
    <p:sldId id="2147482978" r:id="rId32"/>
    <p:sldId id="2147482976" r:id="rId33"/>
    <p:sldId id="2147482980" r:id="rId34"/>
    <p:sldId id="2147482981" r:id="rId35"/>
    <p:sldId id="2147482982" r:id="rId36"/>
    <p:sldId id="2147482983" r:id="rId37"/>
    <p:sldId id="2147482481" r:id="rId38"/>
    <p:sldId id="2147482653" r:id="rId39"/>
    <p:sldId id="2147482755" r:id="rId40"/>
    <p:sldId id="2147482754" r:id="rId41"/>
    <p:sldId id="2147482984" r:id="rId42"/>
    <p:sldId id="2147482985" r:id="rId43"/>
    <p:sldId id="2147482986" r:id="rId44"/>
    <p:sldId id="2147482987" r:id="rId45"/>
    <p:sldId id="2147482990" r:id="rId46"/>
    <p:sldId id="2147482988" r:id="rId47"/>
    <p:sldId id="2147482989" r:id="rId48"/>
    <p:sldId id="2147482991" r:id="rId49"/>
    <p:sldId id="2147482992" r:id="rId50"/>
    <p:sldId id="2147482993" r:id="rId51"/>
    <p:sldId id="2147482994" r:id="rId52"/>
    <p:sldId id="2147482995" r:id="rId53"/>
    <p:sldId id="2147482996" r:id="rId54"/>
    <p:sldId id="2147482997" r:id="rId55"/>
    <p:sldId id="2147482998" r:id="rId56"/>
    <p:sldId id="2147482999" r:id="rId57"/>
    <p:sldId id="2147482370" r:id="rId58"/>
    <p:sldId id="2147482476" r:id="rId59"/>
    <p:sldId id="2134806689" r:id="rId60"/>
    <p:sldId id="2147482933" r:id="rId61"/>
    <p:sldId id="2147482968" r:id="rId62"/>
    <p:sldId id="2147482969" r:id="rId63"/>
    <p:sldId id="2147482970" r:id="rId64"/>
    <p:sldId id="2147482847" r:id="rId65"/>
    <p:sldId id="2147482948" r:id="rId66"/>
    <p:sldId id="2147482848" r:id="rId67"/>
    <p:sldId id="2147482849" r:id="rId68"/>
    <p:sldId id="2147482724" r:id="rId69"/>
    <p:sldId id="2147482721" r:id="rId70"/>
    <p:sldId id="2147482949" r:id="rId71"/>
    <p:sldId id="2147482742" r:id="rId72"/>
    <p:sldId id="2147482950" r:id="rId73"/>
    <p:sldId id="2147482852" r:id="rId74"/>
    <p:sldId id="2147482722" r:id="rId75"/>
    <p:sldId id="2147482853" r:id="rId76"/>
    <p:sldId id="2147482718" r:id="rId77"/>
    <p:sldId id="2147482951" r:id="rId78"/>
    <p:sldId id="2147482719" r:id="rId79"/>
    <p:sldId id="2147482952" r:id="rId80"/>
    <p:sldId id="2147482783" r:id="rId81"/>
    <p:sldId id="2147482836" r:id="rId82"/>
    <p:sldId id="2134806149" r:id="rId83"/>
    <p:sldId id="2147482628" r:id="rId84"/>
  </p:sldIdLst>
  <p:sldSz cx="9144000" cy="6858000" type="screen4x3"/>
  <p:notesSz cx="6858000" cy="9144000"/>
  <p:embeddedFontLst>
    <p:embeddedFont>
      <p:font typeface="Abadi" panose="020B0604020104020204" pitchFamily="34" charset="0"/>
      <p:regular r:id="rId86"/>
      <p:bold r:id="rId87"/>
      <p:italic r:id="rId88"/>
      <p:boldItalic r:id="rId89"/>
    </p:embeddedFont>
    <p:embeddedFont>
      <p:font typeface="Air Strip Arabic" panose="020B0604020202020204" charset="0"/>
      <p:regular r:id="rId90"/>
    </p:embeddedFont>
    <p:embeddedFont>
      <p:font typeface="Cambria Math" panose="02040503050406030204" pitchFamily="18" charset="0"/>
      <p:regular r:id="rId91"/>
    </p:embeddedFont>
    <p:embeddedFont>
      <p:font typeface="Dosis" pitchFamily="2" charset="0"/>
      <p:regular r:id="rId92"/>
      <p:bold r:id="rId93"/>
    </p:embeddedFont>
    <p:embeddedFont>
      <p:font typeface="Dosis Medium" pitchFamily="2" charset="0"/>
      <p:regular r:id="rId94"/>
    </p:embeddedFont>
    <p:embeddedFont>
      <p:font typeface="Dosis SemiBold" pitchFamily="2" charset="0"/>
      <p:bold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  <p:embeddedFont>
      <p:font typeface="Noto Sans Symbols" panose="020B0604020202020204" charset="0"/>
      <p:regular r:id="rId99"/>
      <p:bold r:id="rId100"/>
    </p:embeddedFont>
    <p:embeddedFont>
      <p:font typeface="Sakkal Majalla" panose="02000000000000000000" pitchFamily="2" charset="-78"/>
      <p:regular r:id="rId101"/>
      <p:bold r:id="rId102"/>
    </p:embeddedFont>
    <p:embeddedFont>
      <p:font typeface="Segoe UI" panose="020B0502040204020203" pitchFamily="34" charset="0"/>
      <p:regular r:id="rId103"/>
      <p:bold r:id="rId104"/>
      <p:italic r:id="rId105"/>
      <p:boldItalic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424D7C"/>
    <a:srgbClr val="F0F9FE"/>
    <a:srgbClr val="424D7B"/>
    <a:srgbClr val="0097B2"/>
    <a:srgbClr val="106585"/>
    <a:srgbClr val="257390"/>
    <a:srgbClr val="0070C0"/>
    <a:srgbClr val="FCFDFD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8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font" Target="fonts/font4.fntdata"/><Relationship Id="rId16" Type="http://schemas.openxmlformats.org/officeDocument/2006/relationships/slide" Target="slides/slide3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7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0" Type="http://schemas.openxmlformats.org/officeDocument/2006/relationships/slide" Target="slides/slide67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18.fntdata"/><Relationship Id="rId108" Type="http://schemas.openxmlformats.org/officeDocument/2006/relationships/viewProps" Target="viewProps.xml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2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theme" Target="theme/theme1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2.fntdata"/><Relationship Id="rId104" Type="http://schemas.openxmlformats.org/officeDocument/2006/relationships/font" Target="fonts/font1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2.fntdata"/><Relationship Id="rId110" Type="http://schemas.openxmlformats.org/officeDocument/2006/relationships/tableStyles" Target="tableStyles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15.fntdata"/><Relationship Id="rId105" Type="http://schemas.openxmlformats.org/officeDocument/2006/relationships/font" Target="fonts/font2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png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89278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36017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badi" panose="020B0604020104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badi" panose="020B0604020104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badi" panose="020B0604020104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33085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2544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1424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88861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5817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1974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8361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2874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52131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12955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38726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14243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742553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557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4835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62358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88012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469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05017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4265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44199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60604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9199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97383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098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12035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82071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61867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01531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733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8002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30014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1672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54834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06491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6596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085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526281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176536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12776126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3648102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56716166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1961762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361776027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6122766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17536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80308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05118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682255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09437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9550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417234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6849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4777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4028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28882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1847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6088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84066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99015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548275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3179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99585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26223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88204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9618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647019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59394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9530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80350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45104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32314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30305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3456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43052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9129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0557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5872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13619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0878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284577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64008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118224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545105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697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27078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1420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19355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703543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2549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7623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106094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9455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4214342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80692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41850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2141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86242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780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905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836840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02547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4035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32123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563262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745357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6854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218860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909894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48080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083899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90829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354485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07585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28578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20814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69348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37724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405969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2895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26871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2396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2874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04469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3.jp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72.xml"/><Relationship Id="rId21" Type="http://schemas.openxmlformats.org/officeDocument/2006/relationships/theme" Target="../theme/theme11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image" Target="../media/image3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18" Type="http://schemas.openxmlformats.org/officeDocument/2006/relationships/slideLayout" Target="../slideLayouts/slideLayout230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15.xml"/><Relationship Id="rId21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17" Type="http://schemas.openxmlformats.org/officeDocument/2006/relationships/slideLayout" Target="../slideLayouts/slideLayout229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214.xml"/><Relationship Id="rId16" Type="http://schemas.openxmlformats.org/officeDocument/2006/relationships/slideLayout" Target="../slideLayouts/slideLayout228.xml"/><Relationship Id="rId20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24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17.xml"/><Relationship Id="rId15" Type="http://schemas.openxmlformats.org/officeDocument/2006/relationships/slideLayout" Target="../slideLayouts/slideLayout227.xml"/><Relationship Id="rId23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22.xml"/><Relationship Id="rId19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slideLayout" Target="../slideLayouts/slideLayout226.xml"/><Relationship Id="rId22" Type="http://schemas.openxmlformats.org/officeDocument/2006/relationships/slideLayout" Target="../slideLayouts/slideLayout2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9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04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27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5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  <p:sldLayoutId id="2147483935" r:id="rId19"/>
    <p:sldLayoutId id="2147483936" r:id="rId20"/>
    <p:sldLayoutId id="2147483937" r:id="rId21"/>
    <p:sldLayoutId id="2147483938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085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665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  <p:sldLayoutId id="21474839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33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  <p:sldLayoutId id="2147484002" r:id="rId18"/>
    <p:sldLayoutId id="2147484003" r:id="rId19"/>
    <p:sldLayoutId id="2147484004" r:id="rId20"/>
    <p:sldLayoutId id="2147484005" r:id="rId21"/>
    <p:sldLayoutId id="2147484006" r:id="rId22"/>
    <p:sldLayoutId id="2147484007" r:id="rId23"/>
    <p:sldLayoutId id="214748400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12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6.png"/><Relationship Id="rId12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25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360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2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7.png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jp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47.xml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8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2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E4C31A-F4F5-AC53-61AD-82B1EAD03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323723-2CE7-8037-F8E6-13B78583997A}"/>
              </a:ext>
            </a:extLst>
          </p:cNvPr>
          <p:cNvSpPr txBox="1"/>
          <p:nvPr/>
        </p:nvSpPr>
        <p:spPr>
          <a:xfrm rot="20954392">
            <a:off x="3490452" y="3436372"/>
            <a:ext cx="1243781" cy="510778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الخامسة</a:t>
            </a:r>
            <a:endParaRPr lang="fr-FR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181454C-AA8E-9263-A71E-7343E28D6819}"/>
              </a:ext>
            </a:extLst>
          </p:cNvPr>
          <p:cNvSpPr txBox="1"/>
          <p:nvPr/>
        </p:nvSpPr>
        <p:spPr>
          <a:xfrm>
            <a:off x="3451123" y="4817806"/>
            <a:ext cx="1043792" cy="578882"/>
          </a:xfrm>
          <a:prstGeom prst="roundRect">
            <a:avLst/>
          </a:prstGeom>
          <a:solidFill>
            <a:srgbClr val="FBB32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الرابع</a:t>
            </a:r>
            <a:endParaRPr lang="fr-FR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FABAB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772649" y="2277644"/>
            <a:ext cx="3420000" cy="96893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اعتيادي: معجم 15د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الظواهر اللغوية  25د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8649" y="3814226"/>
            <a:ext cx="3420000" cy="97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ظواهر لغوية 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الكتابي: (35د)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1693CF01-6684-884E-C02B-16BDDEA489C2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 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CA9DE4-44EF-A90E-8509-DEEBE576F663}"/>
              </a:ext>
            </a:extLst>
          </p:cNvPr>
          <p:cNvGrpSpPr/>
          <p:nvPr/>
        </p:nvGrpSpPr>
        <p:grpSpPr>
          <a:xfrm flipH="1">
            <a:off x="4729142" y="346669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F62AB52-674B-296B-17AA-C3AB29701D8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43FBC066-2342-4D7A-21C3-56731255F15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23389" y="3879644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الاستماع والتحدث 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القراءة (35د)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الطلاقة والتحدث (20د)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40" y="887438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Google Shape;19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B2AEA4-FFB6-A112-77F3-436D7EA277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0038" y="1595036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0;p17">
            <a:extLst>
              <a:ext uri="{FF2B5EF4-FFF2-40B4-BE49-F238E27FC236}">
                <a16:creationId xmlns:a16="http://schemas.microsoft.com/office/drawing/2014/main" id="{70D0FC8D-10CD-369C-2876-8B2A8E0C912A}"/>
              </a:ext>
            </a:extLst>
          </p:cNvPr>
          <p:cNvSpPr txBox="1"/>
          <p:nvPr/>
        </p:nvSpPr>
        <p:spPr>
          <a:xfrm>
            <a:off x="2259228" y="6893437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endParaRPr sz="1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2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11B219-048C-1339-B5DD-1A817E4C21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7659079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05;p17">
            <a:extLst>
              <a:ext uri="{FF2B5EF4-FFF2-40B4-BE49-F238E27FC236}">
                <a16:creationId xmlns:a16="http://schemas.microsoft.com/office/drawing/2014/main" id="{EE865297-4D76-E552-83A1-591265832640}"/>
              </a:ext>
            </a:extLst>
          </p:cNvPr>
          <p:cNvSpPr txBox="1"/>
          <p:nvPr/>
        </p:nvSpPr>
        <p:spPr>
          <a:xfrm>
            <a:off x="2239190" y="815947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  التحدث: تثبيت وتوليف </a:t>
            </a:r>
            <a:endParaRPr dirty="0"/>
          </a:p>
        </p:txBody>
      </p:sp>
      <p:sp>
        <p:nvSpPr>
          <p:cNvPr id="29" name="Google Shape;206;p17">
            <a:extLst>
              <a:ext uri="{FF2B5EF4-FFF2-40B4-BE49-F238E27FC236}">
                <a16:creationId xmlns:a16="http://schemas.microsoft.com/office/drawing/2014/main" id="{3AA13B73-9C3A-6575-4976-120287F4303F}"/>
              </a:ext>
            </a:extLst>
          </p:cNvPr>
          <p:cNvSpPr txBox="1"/>
          <p:nvPr/>
        </p:nvSpPr>
        <p:spPr>
          <a:xfrm>
            <a:off x="4763409" y="7795723"/>
            <a:ext cx="1980854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514337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- 02استماع وتحدث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Google Shape;207;p17">
            <a:extLst>
              <a:ext uri="{FF2B5EF4-FFF2-40B4-BE49-F238E27FC236}">
                <a16:creationId xmlns:a16="http://schemas.microsoft.com/office/drawing/2014/main" id="{D18E0D5F-5280-CE91-8AAF-292E77007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4139" y="7846008"/>
            <a:ext cx="536339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09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9139B6D-F47D-DE39-9260-8157FD6191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5798" y="8940603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10;p17">
            <a:extLst>
              <a:ext uri="{FF2B5EF4-FFF2-40B4-BE49-F238E27FC236}">
                <a16:creationId xmlns:a16="http://schemas.microsoft.com/office/drawing/2014/main" id="{65AFE87A-F565-86B1-95C7-54E2E4C889DF}"/>
              </a:ext>
            </a:extLst>
          </p:cNvPr>
          <p:cNvSpPr txBox="1"/>
          <p:nvPr/>
        </p:nvSpPr>
        <p:spPr>
          <a:xfrm>
            <a:off x="2297005" y="943260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قراءة: قراءات فردية و فهم.</a:t>
            </a:r>
            <a:endParaRPr dirty="0"/>
          </a:p>
        </p:txBody>
      </p:sp>
      <p:sp>
        <p:nvSpPr>
          <p:cNvPr id="33" name="Google Shape;211;p17">
            <a:extLst>
              <a:ext uri="{FF2B5EF4-FFF2-40B4-BE49-F238E27FC236}">
                <a16:creationId xmlns:a16="http://schemas.microsoft.com/office/drawing/2014/main" id="{6448693A-BAE9-0B07-4962-5CEEFE1EF6B0}"/>
              </a:ext>
            </a:extLst>
          </p:cNvPr>
          <p:cNvSpPr txBox="1"/>
          <p:nvPr/>
        </p:nvSpPr>
        <p:spPr>
          <a:xfrm>
            <a:off x="5929034" y="9108281"/>
            <a:ext cx="81015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- 03قراءة</a:t>
            </a:r>
            <a:endParaRPr dirty="0"/>
          </a:p>
        </p:txBody>
      </p:sp>
      <p:pic>
        <p:nvPicPr>
          <p:cNvPr id="34" name="Google Shape;212;p17">
            <a:extLst>
              <a:ext uri="{FF2B5EF4-FFF2-40B4-BE49-F238E27FC236}">
                <a16:creationId xmlns:a16="http://schemas.microsoft.com/office/drawing/2014/main" id="{9167BE6B-5BDF-D924-711B-99041208EB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083" y="9152699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0D7B8-BA2A-E187-9FBA-9C322590AB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86119" y="10236357"/>
            <a:ext cx="5525521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215;p17">
            <a:extLst>
              <a:ext uri="{FF2B5EF4-FFF2-40B4-BE49-F238E27FC236}">
                <a16:creationId xmlns:a16="http://schemas.microsoft.com/office/drawing/2014/main" id="{E6EA5D66-D3BF-C4E0-788D-46BBE52931BD}"/>
              </a:ext>
            </a:extLst>
          </p:cNvPr>
          <p:cNvSpPr txBox="1"/>
          <p:nvPr/>
        </p:nvSpPr>
        <p:spPr>
          <a:xfrm>
            <a:off x="2354681" y="1072835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Noto Sans Symbols"/>
              <a:buChar char="●"/>
            </a:pPr>
            <a:r>
              <a:rPr lang="ar-MA" sz="1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توسيع فكرة (1)</a:t>
            </a:r>
            <a:endParaRPr dirty="0"/>
          </a:p>
        </p:txBody>
      </p:sp>
      <p:sp>
        <p:nvSpPr>
          <p:cNvPr id="37" name="Google Shape;216;p17">
            <a:extLst>
              <a:ext uri="{FF2B5EF4-FFF2-40B4-BE49-F238E27FC236}">
                <a16:creationId xmlns:a16="http://schemas.microsoft.com/office/drawing/2014/main" id="{C7D39076-17EB-4C67-DAA2-D6360CB73CAD}"/>
              </a:ext>
            </a:extLst>
          </p:cNvPr>
          <p:cNvSpPr txBox="1"/>
          <p:nvPr/>
        </p:nvSpPr>
        <p:spPr>
          <a:xfrm>
            <a:off x="5766901" y="10398168"/>
            <a:ext cx="104547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 </a:t>
            </a:r>
            <a:r>
              <a:rPr lang="ar-MA" sz="1600" b="1" i="0" u="none" strike="noStrike" cap="none" dirty="0">
                <a:solidFill>
                  <a:srgbClr val="424D7B"/>
                </a:solidFill>
                <a:latin typeface="Abadi" panose="020B0604020104020204" pitchFamily="34" charset="0"/>
                <a:ea typeface="Arial"/>
                <a:cs typeface="Arial"/>
                <a:sym typeface="Arial"/>
              </a:rPr>
              <a:t>- 04قراءة/ كتابة</a:t>
            </a:r>
            <a:endParaRPr sz="1600" b="1" i="0" u="none" strike="noStrike" cap="none" dirty="0">
              <a:solidFill>
                <a:srgbClr val="424D7B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218;p17">
            <a:extLst>
              <a:ext uri="{FF2B5EF4-FFF2-40B4-BE49-F238E27FC236}">
                <a16:creationId xmlns:a16="http://schemas.microsoft.com/office/drawing/2014/main" id="{6EC76F59-E8E6-36B8-D1D1-8C31AC046D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997538" y="1038298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1987698" y="2072560"/>
            <a:ext cx="46351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وتدبير السلوك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926916" y="1733980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200" y="1670666"/>
            <a:ext cx="520886" cy="516152"/>
          </a:xfrm>
          <a:prstGeom prst="rect">
            <a:avLst/>
          </a:prstGeom>
        </p:spPr>
      </p:pic>
      <p:pic>
        <p:nvPicPr>
          <p:cNvPr id="56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E0C84A-B219-AAC7-79C3-38CB3D34DC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377" y="2793547"/>
            <a:ext cx="5472000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127292" y="2963824"/>
            <a:ext cx="1511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32784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الظواهر اللغوية والإملاء</a:t>
            </a:r>
          </a:p>
        </p:txBody>
      </p:sp>
      <p:pic>
        <p:nvPicPr>
          <p:cNvPr id="57" name="Google Shape;204;p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F5EFA5-AF76-AF22-DEF9-4054A5C1B8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1598" y="3924592"/>
            <a:ext cx="5390219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368927" y="4036958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 إنتاج كتابي</a:t>
            </a:r>
            <a:endParaRPr lang="f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061263" y="446054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إكمال قصة (البداية)</a:t>
            </a:r>
          </a:p>
        </p:txBody>
      </p:sp>
      <p:pic>
        <p:nvPicPr>
          <p:cNvPr id="62" name="Google Shape;212;p17">
            <a:extLst>
              <a:ext uri="{FF2B5EF4-FFF2-40B4-BE49-F238E27FC236}">
                <a16:creationId xmlns:a16="http://schemas.microsoft.com/office/drawing/2014/main" id="{C4EC6E26-55CA-D5F1-126D-F55D79BBE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9228" y="2866478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8;p17">
            <a:extLst>
              <a:ext uri="{FF2B5EF4-FFF2-40B4-BE49-F238E27FC236}">
                <a16:creationId xmlns:a16="http://schemas.microsoft.com/office/drawing/2014/main" id="{49BFE7B3-918F-B55A-3CAA-CF5CAE6C127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14511" b="-14512"/>
          <a:stretch/>
        </p:blipFill>
        <p:spPr>
          <a:xfrm>
            <a:off x="6642907" y="4023357"/>
            <a:ext cx="536339" cy="51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8AD232-D7A1-D2DE-B7CD-55995FC73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11599" y="520049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929605-A0B5-8273-CD01-F2BB090664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83" y="3942670"/>
            <a:ext cx="475903" cy="54753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178C85-4CF1-70B1-5CAC-91476C88DCA1}"/>
              </a:ext>
            </a:extLst>
          </p:cNvPr>
          <p:cNvSpPr txBox="1">
            <a:spLocks/>
          </p:cNvSpPr>
          <p:nvPr/>
        </p:nvSpPr>
        <p:spPr>
          <a:xfrm>
            <a:off x="1915261" y="547473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endParaRPr lang="a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0EB744-F9BF-540C-AAE2-105B5018AB2C}"/>
              </a:ext>
            </a:extLst>
          </p:cNvPr>
          <p:cNvSpPr txBox="1"/>
          <p:nvPr/>
        </p:nvSpPr>
        <p:spPr>
          <a:xfrm>
            <a:off x="4965948" y="5172498"/>
            <a:ext cx="1773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تقويم التحدث والطلاقة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DFB4A27-FD35-D14E-401F-04AD0AFB58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741" y="2861580"/>
            <a:ext cx="433645" cy="4992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E6B83-8580-5D6A-2B5B-45F45A07D8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83" y="1630917"/>
            <a:ext cx="539607" cy="62083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9F5F3E-D634-9F44-A5D7-A3DF766F76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630" y="5060409"/>
            <a:ext cx="539607" cy="62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568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  <a:endParaRPr lang="fr-MA" sz="6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510485"/>
            <a:ext cx="6696000" cy="810046"/>
            <a:chOff x="1331545" y="2851205"/>
            <a:chExt cx="6696000" cy="93554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2969192"/>
              <a:ext cx="5139477" cy="817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تعزيز تحكمهم في الدروس: الكلمات الجامعة، جزم المضارع بلا ولم، الأسماء الموصولة، تركيب جمل.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254927"/>
            <a:ext cx="6790996" cy="784544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54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بداية قصة انطلاقا من مشاهدها.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984" y="1000536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54487" y="2690694"/>
            <a:ext cx="566751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3" y="1777877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D10706-99EE-5E2E-12FF-D55C8E963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89" y="1725046"/>
            <a:ext cx="653607" cy="75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59600" y="684213"/>
            <a:ext cx="790604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E5B76C-D4C8-5E2E-9E3F-8BFAF6AC42AB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AE0B04-0F14-621F-F5ED-121DEDFDE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6AD36C2-0171-B95B-0EAC-9778A7DE2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0797B0-152F-F5F5-D103-5669003CDD9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EE4509-4D3C-F5C6-67EA-02F58CB9F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029A66-B97E-75FC-742F-C500C8FB5E8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4AFA42-32BA-F569-5225-BD94D3EF00B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133E3EC-3004-0B9A-6EAB-683DAEC21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E94CDA9-91A0-F7E1-5308-D954FA731BE4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نتذكر 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433FE1-6209-E2C6-36EF-BA0A931CD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C2AC7-4A34-2C34-0B8A-574D5262A3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A4E9D7-50FC-12E2-BC1A-DF3376120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24C8EC-7ED1-897B-A361-1306C6516A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D9F5D3-6759-C620-A450-5427730B7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F80D2-1C93-6167-3A7F-FF98BED013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89A9A-0680-D1F0-2858-0670C10071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3AF7A9-DEDB-B564-9138-C89742F773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4F824F-AC5F-7489-260D-CE647AE168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84034E-709F-B6B3-BF4E-2416BAF1FE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F6689E3-285B-C363-B6AB-52A24A87B7D3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3495C9-B142-D5CD-6179-7546D9AA4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60659A-A1FB-D439-4950-D4FFC08DE6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ضعوا اللوحة والكراسة في القمطر.</a:t>
                </a:r>
                <a14:m>
                  <m:oMath xmlns:m="http://schemas.openxmlformats.org/officeDocument/2006/math">
                    <m:r>
                      <a:rPr lang="ar-MA" sz="2400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Uighur" panose="02000000000000000000" pitchFamily="2" charset="-78"/>
                        <a:sym typeface="Wingdings" panose="05000000000000000000" pitchFamily="2" charset="2"/>
                      </a:rPr>
                      <m:t></m:t>
                    </m:r>
                  </m:oMath>
                </a14:m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14" name="Titre 13">
                <a:extLst>
                  <a:ext uri="{FF2B5EF4-FFF2-40B4-BE49-F238E27FC236}">
                    <a16:creationId xmlns:a16="http://schemas.microsoft.com/office/drawing/2014/main" id="{69C578F4-C6F7-1746-B858-F018A63F86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r="-1337" b="-1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68AD11-2DDC-BD33-8A8C-EB6D34ECBA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588F6C7-A2DE-E61B-E0F6-EADDBCF1AF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CEEC8B1C-DABD-0BF0-751A-29ACC94F4A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775" y="1871663"/>
            <a:ext cx="7038975" cy="3959225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CAC5C7-7745-E1EA-6F40-90FDFC359E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F7A664E-CB31-40C4-A9D3-22BE2235F12E}"/>
              </a:ext>
            </a:extLst>
          </p:cNvPr>
          <p:cNvGrpSpPr/>
          <p:nvPr/>
        </p:nvGrpSpPr>
        <p:grpSpPr>
          <a:xfrm>
            <a:off x="1931607" y="126808"/>
            <a:ext cx="6216645" cy="314596"/>
            <a:chOff x="1931607" y="126808"/>
            <a:chExt cx="6216645" cy="31459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062E908-9779-EC2F-9543-C19757794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76488F-329F-19A8-7CAF-F338FF049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C8F17D-8A63-0EB9-DD8F-7835A6ADBAA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784FEB1-F225-19F2-2EEE-E583D811B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26B211-14BD-797D-E018-11784576CE7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r" defTabSz="91440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475862-937F-31C1-038D-8C9145AC2D79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B3C14C3-ACFD-9BAF-B6B8-FC6EDA2E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A699CF-ADBC-1D8F-B2E4-36104870BB1B}"/>
                </a:ext>
              </a:extLst>
            </p:cNvPr>
            <p:cNvSpPr>
              <a:spLocks/>
            </p:cNvSpPr>
            <p:nvPr/>
          </p:nvSpPr>
          <p:spPr>
            <a:xfrm>
              <a:off x="1931607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قراءة إثرائية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B4097-A11F-99F0-6242-4EE3AA1B7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E5A8162-D612-CB38-6494-7484B71BFE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495582" y="1791985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CE968427-3F43-0597-24CC-AD7A0CB79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9341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26A1DB7-2067-BE0A-737D-1514CC3979D5}"/>
              </a:ext>
            </a:extLst>
          </p:cNvPr>
          <p:cNvSpPr txBox="1">
            <a:spLocks/>
          </p:cNvSpPr>
          <p:nvPr/>
        </p:nvSpPr>
        <p:spPr>
          <a:xfrm>
            <a:off x="2715803" y="261831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الظواهر اللغوية والإملاء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B9A16A4-F716-B1D9-3515-9B794ED4E030}"/>
              </a:ext>
            </a:extLst>
          </p:cNvPr>
          <p:cNvSpPr txBox="1"/>
          <p:nvPr/>
        </p:nvSpPr>
        <p:spPr>
          <a:xfrm>
            <a:off x="5168447" y="1902352"/>
            <a:ext cx="2047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02- مراجعة وتوليف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409D3C8-70CA-530F-57B2-B12C1FCE6E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15803" y="1626166"/>
            <a:ext cx="826334" cy="8319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19158B-C6CF-17ED-B6A3-FEA5F8428F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0562" y="1006626"/>
            <a:ext cx="619540" cy="61954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DDE036-3E47-DA49-FFD4-0EEE17A2F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01" y="1791985"/>
            <a:ext cx="626157" cy="7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159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FEAF-A838-1845-7D40-50DAFEE9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3799BF-C3F2-6244-9778-2E647F61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خلال حصة اليوم سنراجع دروسا سابقة. نبدأ بتوظيف إستراتيجية الكلمات الجامعة.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26A04E3-6306-A15B-253B-06ABE080B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8504CC-90D3-1BD1-BED1-549EC42ED3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343" y="12680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184AEB-E00E-B097-46C6-866CED294E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98B2C8-0DF0-088A-E6A5-6DB967696C85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3CE507-F470-1C4A-0643-9E18FBA3F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D60561E-0979-DE16-1275-D54A4F0F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D4D1F4-2338-D8B0-5CDA-D744470C425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609C8E5-68D4-D67C-64D3-4A1963AFC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EED364-C21B-B68F-6994-F90FD5D5DB9C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مراجعة وتوليف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63FFCA-3F37-5BFC-7698-BC3FFE32ED9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8331E5B-966C-743A-C373-3B87FF1B6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6030AF-2D28-AE22-238E-79676073DE77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8357BEF-935C-11CA-512C-A4D554AE1502}"/>
              </a:ext>
            </a:extLst>
          </p:cNvPr>
          <p:cNvSpPr txBox="1"/>
          <p:nvPr/>
        </p:nvSpPr>
        <p:spPr>
          <a:xfrm>
            <a:off x="1744035" y="2819784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اَلْكَلِماتُ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ٱلْجامِعَةُ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400472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F352-A187-44AB-9561-0006F1DE3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B299DFC-6B79-13C7-2CDC-91F7A1264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D467675-CB72-086B-E01F-94BD4835DA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3BD8461-4126-FE36-3BDB-EBAAD27BA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C16852D-3882-E8E1-B452-C76E2AB6D3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Espace réservé pour une image  13">
            <a:extLst>
              <a:ext uri="{FF2B5EF4-FFF2-40B4-BE49-F238E27FC236}">
                <a16:creationId xmlns:a16="http://schemas.microsoft.com/office/drawing/2014/main" id="{33B7B2BD-5D20-91D8-CA00-90E24837B5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1AF0C6B-D2C6-77B6-8704-7C48412517FC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4A56249-ABCC-4223-5C72-2B7BE81EC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7A109B-B297-0D92-DD58-A873F50EB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10633B-D064-1B45-5112-064BE982900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B8E6B2-FCA1-01C5-7408-615D8ADB4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A5E79A-EE7F-529E-3517-9E22C15424A6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D3E3E73-4FB5-291F-4A4E-1BB729B1CC70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1627016-AA03-589B-4A73-201F343E9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1BB120F-3204-0094-C34C-5B12E111CE67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6776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B3E7-5808-7A93-7A57-40ACB06D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E0E6181-883B-7777-D8FA-1EBFC075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سلسلة كلمات. من يقرؤها؟ اكتبوا الكلمة الجامعة لها.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3D3FE17-8691-F836-0BB9-37560FAB66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31B5A2-2162-403E-5415-F01EEA2377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69D70C9-98C7-F95C-3A0B-DCE709058D4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C28CD6-8616-79F5-6AFA-5B04A8AD9069}"/>
              </a:ext>
            </a:extLst>
          </p:cNvPr>
          <p:cNvSpPr txBox="1"/>
          <p:nvPr/>
        </p:nvSpPr>
        <p:spPr>
          <a:xfrm>
            <a:off x="1721214" y="4084191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.............................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DE73BE-8BD8-5F39-A610-3B45E7D50BAD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كَأْسٌ– إِبْريقٌ – صَحْنٌ - مِلْعَقَةٌ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9D2A82-B13F-EC41-14F5-0809150579FF}"/>
              </a:ext>
            </a:extLst>
          </p:cNvPr>
          <p:cNvGrpSpPr/>
          <p:nvPr/>
        </p:nvGrpSpPr>
        <p:grpSpPr>
          <a:xfrm>
            <a:off x="1804678" y="126808"/>
            <a:ext cx="6352905" cy="314596"/>
            <a:chOff x="1795347" y="126808"/>
            <a:chExt cx="6352905" cy="31459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3C46531-F4A0-CCE6-934B-CB04566B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72BFBF-96A7-6722-C87C-B11AEE3FC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CD07D5A-08F8-5D97-32FA-A1818A5CB90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E4E8D-E29C-7315-AA54-BCC4A0A83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E95DC5-E794-C20A-7D3E-D1FBEE089DC1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AEDBEE5-1273-583A-4C2D-C736FD37009D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765CE4D-D33A-740A-8E9A-C1D84EA1C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A1FBC6-1072-097E-9BF5-0836FCA49312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2500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C811F-D08E-852D-2D2A-0A50C554E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BDA1B0A-CA45-FC6B-307D-654270EF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توصلت للجواب؟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CC1FB0-6E06-BB52-C2C6-FE61B8699C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B5DE069-6100-3D68-BF20-4DC82B0791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Google Shape;702;p155">
            <a:extLst>
              <a:ext uri="{FF2B5EF4-FFF2-40B4-BE49-F238E27FC236}">
                <a16:creationId xmlns:a16="http://schemas.microsoft.com/office/drawing/2014/main" id="{221ABA6A-BC5C-9647-6456-2B621C2C2B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CAB17D-76A6-2DCA-35CF-87DA80E763DC}"/>
              </a:ext>
            </a:extLst>
          </p:cNvPr>
          <p:cNvSpPr txBox="1"/>
          <p:nvPr/>
        </p:nvSpPr>
        <p:spPr>
          <a:xfrm>
            <a:off x="1431286" y="4704601"/>
            <a:ext cx="6419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AF6A91-AE45-26A4-314C-A76FD14C8B1E}"/>
              </a:ext>
            </a:extLst>
          </p:cNvPr>
          <p:cNvSpPr txBox="1"/>
          <p:nvPr/>
        </p:nvSpPr>
        <p:spPr>
          <a:xfrm>
            <a:off x="801286" y="3429000"/>
            <a:ext cx="7790815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كَأْسٌ– إِبْريقٌ – صَحْنٌ - مِلْعَقَةٌ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B0A15935-810C-251D-ACDD-96F87D183B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794DB31-4FDC-78C1-295B-CF4E0A965751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3411493-C075-6D16-91D2-3C9C3FAA1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48A90E6-974E-ADEA-675B-8167155EB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286FA50-D2AD-898A-BA20-B2C03F9E13D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E30777A-22C6-FE06-0FA9-E746126C7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B3A0AA-C4B4-2ACB-F81A-CC75C82AB5AA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AB019C-5F49-3DEE-A70F-9814011D0A5B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96EBEF6-D32F-34B9-DC40-42BF0835E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DB243AD-CF81-476A-FC29-589ABACFFE58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260526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4092D-1E8D-9D5D-05E3-479B990B0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359CE5-08F3-DF93-3571-70576C998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2066F09-B944-F686-177D-27892168B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E83AF0-1387-397E-1BB1-7BBB38A69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A06A85A-FDF8-21AD-63AD-BD067DBA4BD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3DE8B1-CF95-C473-71BC-93B139A01B6B}"/>
              </a:ext>
            </a:extLst>
          </p:cNvPr>
          <p:cNvSpPr txBox="1"/>
          <p:nvPr/>
        </p:nvSpPr>
        <p:spPr>
          <a:xfrm>
            <a:off x="1220270" y="4059832"/>
            <a:ext cx="6419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ٱلْجامِعَةُ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أوانٍ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8672C-C690-B63E-071E-28E204087D47}"/>
              </a:ext>
            </a:extLst>
          </p:cNvPr>
          <p:cNvSpPr txBox="1"/>
          <p:nvPr/>
        </p:nvSpPr>
        <p:spPr>
          <a:xfrm>
            <a:off x="676592" y="2253107"/>
            <a:ext cx="7790815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كَأْسٌ– إِبْريقٌ – صَحْنٌ - مِلْعَقَةٌ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AC8EA6-DF05-D67D-E28A-05AC3151383A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792609C-C02A-48C6-D6AB-A97C36679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E0735A6-05B6-40CE-BD37-4C9DFE5EE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3AAA37-FCF7-3D92-D0F8-DBF306EE809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B5AE68B-67FF-9138-911E-E8D484629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DED5080-125F-38CC-B23B-7EB3A2D85D8C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5F3D545-ED17-D742-A4C2-7D8E5919640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CDF3C39-8FF5-87E8-87FF-37FA614A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F50ACA2-51CC-64A6-B560-F49CD60FCFC6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045251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60BB1-F9C4-D03A-A90A-9DF285127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E2C21C3-295E-3AE9-9C41-1F18D711F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سلسلة أخرى. اكتبوا الكلمة الدخيلة على ألواحكم.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ED95D11-610B-7249-730E-2E8215922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A460AF2-34EA-3F05-0FB9-FFB2E1D7CE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FBC4F0-2E38-2CCD-F52B-4A2B713156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4AD277-51D9-EE16-B39D-6C46BDF007A8}"/>
              </a:ext>
            </a:extLst>
          </p:cNvPr>
          <p:cNvSpPr txBox="1"/>
          <p:nvPr/>
        </p:nvSpPr>
        <p:spPr>
          <a:xfrm>
            <a:off x="1721214" y="4084191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ٱلدَّخيلَةُ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.............................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66F9F8-CF2C-84E1-E724-138C2BCCD414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مَنْزِلٌ – عِمارَةٌ - سَيّارَةٌ – كوخٌ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قَصْرٌ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A87BEF-FD70-ED66-8B02-D91716D8FA94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825D6F0-BF81-897E-B2FB-BB92B1852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0A93877-60D5-2D33-C8A6-5E238A2C5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F625D5D-60DE-2268-CF4B-4711C3B7BE5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262D669-12BB-C2CC-705A-E04A6AFFD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DB61683-00AE-720F-8662-10462FC06CF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648DE77-F816-4B9B-728F-288DC80084F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44D02F-AE19-CC85-6F64-F69C7D2CD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ED22E85-D123-D870-8984-58C50DBB9EB6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814380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56CD5-62D2-B4F2-6FE4-7C1008305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03EA12A-FA4F-0285-CA26-91EACFC2E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عرفت ذلك؟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28B262-5EDF-B365-768E-8ED27FBB73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E4A4EA3-27C9-CD8F-A511-01C900AB3A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Google Shape;702;p155">
            <a:extLst>
              <a:ext uri="{FF2B5EF4-FFF2-40B4-BE49-F238E27FC236}">
                <a16:creationId xmlns:a16="http://schemas.microsoft.com/office/drawing/2014/main" id="{55091B45-F95F-AC19-A16A-8B73CC1CBD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463FF398-8795-A850-416E-B2B4DC0DD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E153D70-6CA9-B627-33E9-9AB05C0AEC83}"/>
              </a:ext>
            </a:extLst>
          </p:cNvPr>
          <p:cNvSpPr txBox="1"/>
          <p:nvPr/>
        </p:nvSpPr>
        <p:spPr>
          <a:xfrm>
            <a:off x="1074418" y="4432646"/>
            <a:ext cx="6419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اَلْكَلِمَةُ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ٱلدَّخيلَةُ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.............................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052737-A4F0-C719-6B36-29AB4E742B78}"/>
              </a:ext>
            </a:extLst>
          </p:cNvPr>
          <p:cNvSpPr txBox="1"/>
          <p:nvPr/>
        </p:nvSpPr>
        <p:spPr>
          <a:xfrm>
            <a:off x="632373" y="348441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مَنْزِلٌ – عِمارَةٌ - سَيّارَةٌ – كوخٌ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قَصْرٌ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40CCC7-D9B2-26B4-AC3E-02F2E9DDC44E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E42001E-52F5-9115-26E4-BF5921ECD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C27D3EA-1A5E-BA0B-8605-237E4C338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6D360F-D780-DCFE-8525-89636AFA856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0D7E200-946A-7908-349A-765EB64F8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03B4520-4823-7272-E1E2-0A0A144C218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E42B91F-5A5B-240D-CE12-3B6A2D04712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05A8AD6-60B7-0B85-6B98-2CD400A2A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AD85CF7-DED2-FF57-621C-6EFDD753CC9A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909620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AC179-6CE1-3384-BDDB-7A59674AE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46AFC8B-A26B-A7FB-0D3C-71EF45FE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62BEDEB-715E-23AA-7323-24A7E7E781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F6B3AA-6663-78C2-CA87-066CB70BE1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19F712-F5A7-30AD-7D0D-1EE74AA6BA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C25C81-CF27-94EB-F1DF-7A85460B00BD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مَنْزِلٌ – عِمارَةٌ - سَيّارَةٌ – كوخٌ - قَصْرٌ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4148A6-9795-13A7-AEDC-4F88B2A35839}"/>
              </a:ext>
            </a:extLst>
          </p:cNvPr>
          <p:cNvSpPr txBox="1"/>
          <p:nvPr/>
        </p:nvSpPr>
        <p:spPr>
          <a:xfrm>
            <a:off x="3161716" y="3828101"/>
            <a:ext cx="28120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كَلِمَةٌ دَخيلَةٌ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8A9F5C-003E-3712-D702-1644F2F11AC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076019" y="3067491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7" name="Signe de multiplication 16">
            <a:extLst>
              <a:ext uri="{FF2B5EF4-FFF2-40B4-BE49-F238E27FC236}">
                <a16:creationId xmlns:a16="http://schemas.microsoft.com/office/drawing/2014/main" id="{131E2F7C-116D-E56F-21F4-10735F453C88}"/>
              </a:ext>
            </a:extLst>
          </p:cNvPr>
          <p:cNvSpPr/>
          <p:nvPr/>
        </p:nvSpPr>
        <p:spPr>
          <a:xfrm>
            <a:off x="3802123" y="1908748"/>
            <a:ext cx="1261443" cy="1322901"/>
          </a:xfrm>
          <a:prstGeom prst="mathMultiply">
            <a:avLst>
              <a:gd name="adj1" fmla="val 3749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F4635A-6687-C6FB-F014-B897CB92A087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C0024AC-F3DF-BAC6-94FA-0C5D02AB3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B89D86B-DF12-04CA-1F88-A4F16066A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E825D6-9663-304A-838D-221EB9B4A26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2010847-0BFA-979C-A466-42B180806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80326E6-C14F-A9AE-4362-54357FABAC2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D9BA1D6-C123-70D0-4DC9-359575BA3C0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D114E1B-A2A5-C869-C5E5-6C0848631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1D6F8E-57E4-2CDD-203F-F4F7F31BF225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6564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C9723-D0A2-DAC8-2DA4-B9E232ECB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C2E871F-78BE-9122-C1CC-1F8C2B79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جملة، أعيدوا كتابتها مع البدء ب "لم" مع الشكل.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7823A29-1361-00B3-691D-296D309EF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F5E31F-07BD-D5C8-756D-481946F056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4220B09-101A-DC0C-49E1-BC6B461812C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D9EDEE-CDE5-74E6-2B06-0A3AB07E65FC}"/>
              </a:ext>
            </a:extLst>
          </p:cNvPr>
          <p:cNvSpPr txBox="1"/>
          <p:nvPr/>
        </p:nvSpPr>
        <p:spPr>
          <a:xfrm>
            <a:off x="770376" y="277380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أَقْطَعُ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2C3070-C6C4-293A-D421-AFCEE8CF9A60}"/>
              </a:ext>
            </a:extLst>
          </p:cNvPr>
          <p:cNvSpPr txBox="1"/>
          <p:nvPr/>
        </p:nvSpPr>
        <p:spPr>
          <a:xfrm>
            <a:off x="770376" y="383003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لَمْ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.............................................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D36808-B944-8D30-E5BC-AE6D57FF6384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2BA421D-E866-0991-E8A5-95C4C3F1D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3C16179-316A-F936-D5F7-EE01E8ACC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D90D98-7AD1-88BE-6401-A64E95EBED9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69E1426-0003-5699-2113-0F757B7F7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026B396-8195-E9C3-367A-523D5C8230AF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EBE553-9C40-6095-FC03-E6DF8B37721E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E0AA8DF-F430-C1CC-3228-461DEA60A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66970A5-E01B-CD40-4ABC-2610D743FA8F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312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6B3E4-3F85-ED31-A1C3-596BA2A0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9A02124-AB60-C91D-3813-EBC5E2E1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عرفت ذلك؟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B4D93D-9FBA-738C-FB56-B81F7AB365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44AEF8D-90F3-B23B-AEFC-101FC6E867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Google Shape;702;p155">
            <a:extLst>
              <a:ext uri="{FF2B5EF4-FFF2-40B4-BE49-F238E27FC236}">
                <a16:creationId xmlns:a16="http://schemas.microsoft.com/office/drawing/2014/main" id="{E3AFBACD-19EE-ACA5-5153-2981C017FA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8AE9B59-A620-42DD-6E52-73DF7EF5C9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E94EED0-F555-8D95-C2B9-A1814BDC49C5}"/>
              </a:ext>
            </a:extLst>
          </p:cNvPr>
          <p:cNvSpPr txBox="1"/>
          <p:nvPr/>
        </p:nvSpPr>
        <p:spPr>
          <a:xfrm>
            <a:off x="676592" y="348441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أَقْطَعُ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3CA29A-6283-0D1E-C3BE-9F96D4876EA6}"/>
              </a:ext>
            </a:extLst>
          </p:cNvPr>
          <p:cNvSpPr txBox="1"/>
          <p:nvPr/>
        </p:nvSpPr>
        <p:spPr>
          <a:xfrm>
            <a:off x="676592" y="454064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لَمْ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.............................................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E98C4C-B1DD-8E22-A9D0-FAC9FB407A59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A2017D0-4DA6-5D56-C095-A8741CBC2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E23FB53-D795-27F4-4C5A-B2285A35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78237B-EC01-B083-B128-5B5D495B906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34D4EE9-B7B4-BEC1-CA1A-62361BBD7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A3BD204-0C9A-0BE5-EE3D-AD40CC98CE4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B5C943-37D5-2284-9E87-50EF4540BD6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3C30E97-3FD5-9C99-BF69-5B2051A75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D123FB3-121A-6E35-6060-BC18486EE72E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242865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11E1C-9F4E-BA44-745F-48FFAA53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FD317F3-B7F6-C4F5-C8AB-79FAC148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 من يصف التغيرات التي طرأت على الفعل المضارع؟ ماذا تفيد؟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27AC56B-FD9C-91E6-298A-891E17DE72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DBC48F-FABB-97AB-7988-08CB8A272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28E8EF-9C93-A0B8-6F16-8A9423A593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6F3215-5B86-C9B7-BF26-9E85C7C05CC5}"/>
              </a:ext>
            </a:extLst>
          </p:cNvPr>
          <p:cNvSpPr txBox="1"/>
          <p:nvPr/>
        </p:nvSpPr>
        <p:spPr>
          <a:xfrm>
            <a:off x="564625" y="2346085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أَقْطَعُ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405423-A705-27FE-E256-1F4F9F09442C}"/>
              </a:ext>
            </a:extLst>
          </p:cNvPr>
          <p:cNvSpPr txBox="1"/>
          <p:nvPr/>
        </p:nvSpPr>
        <p:spPr>
          <a:xfrm>
            <a:off x="564625" y="3402312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لَمْ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أَقْطَـ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6958CB-64A3-8E4A-7BC3-BE7D9EDFC9ED}"/>
              </a:ext>
            </a:extLst>
          </p:cNvPr>
          <p:cNvSpPr txBox="1"/>
          <p:nvPr/>
        </p:nvSpPr>
        <p:spPr>
          <a:xfrm>
            <a:off x="1408922" y="4732097"/>
            <a:ext cx="5915609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تَنْفي حُدوثَ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ٱلْفِعْلَ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ٱلْماضي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560886-45B8-6E03-4DD1-C961385B83CA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44EECAA-B5C5-7201-36DE-B1A8C4415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AA7DEF7-1A65-D387-79BC-58CB5FC77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FA03928-B9A1-DBA7-1E63-0C83097573B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7CA4BA6-679D-746B-EB21-6AE537AC5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D7D66B-B3FD-7F07-2019-C2039FD8B2AE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D68CBA3-E44E-7FF3-B900-73AE6FD9EEE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639B0E8-A48B-D6BD-1506-7FA411B56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5E108E2-B6E2-7B96-5DA9-166A08F37ADC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6074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796E3-753E-3ACB-D147-02C939677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EF3D7CF-8681-BD0E-2846-5AE020C9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أعيدوا كتابةَ الجملة نفسها مع البدء ب "لا" الناهية مع الشكل.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80E9B08-3037-4084-F590-118956EC8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BAA125-06E4-2B87-A2F1-819A64A5BB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B8EEE6E-4991-837D-78CD-AAD7D68663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12B1AC-6F64-F4AC-4271-061F5BAB85A5}"/>
              </a:ext>
            </a:extLst>
          </p:cNvPr>
          <p:cNvSpPr txBox="1"/>
          <p:nvPr/>
        </p:nvSpPr>
        <p:spPr>
          <a:xfrm>
            <a:off x="770376" y="277380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أَقْطَعُ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DA72AF-3EAD-B542-86FD-BDA74C3F8B18}"/>
              </a:ext>
            </a:extLst>
          </p:cNvPr>
          <p:cNvSpPr txBox="1"/>
          <p:nvPr/>
        </p:nvSpPr>
        <p:spPr>
          <a:xfrm>
            <a:off x="770376" y="383003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.................................................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006A506-837D-8CE6-6551-00AA6A5019BB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27F4A01-0DD0-0483-1E06-CA6CEFE85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C1EABA4-C654-F98A-E0B6-41CAF3ACE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C4045D1-D376-B8B0-3D41-CA60834E4F2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BBBF57F-402E-4A41-0912-CCE412EB4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A14D95-565C-7040-10AE-3443625682C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B879D1B-DA77-DB8D-992B-D44C5A4951B2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ACDC5BD-B257-EBFA-8740-23CF0AA00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FA4E2A-7EFB-DC0C-97F5-17046F1C5D82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57088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88E20-023B-DBC5-7173-EDF8F23C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053A28-F211-A6DE-DC9B-271DF9F2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كيف عرفت ذلك؟</a:t>
            </a:r>
            <a:endParaRPr lang="fr-FR" sz="24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7439EF6-D946-D4A9-AEE5-8A3643B174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C7BC66A-72AD-8EA0-61FD-DD1655621D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Google Shape;702;p155">
            <a:extLst>
              <a:ext uri="{FF2B5EF4-FFF2-40B4-BE49-F238E27FC236}">
                <a16:creationId xmlns:a16="http://schemas.microsoft.com/office/drawing/2014/main" id="{B89AE325-5A86-1243-94F3-0DD6D32B411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68BB7DDC-DF4D-A0F2-54BC-48456521A6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D7448F0-AB9B-B75F-0347-015FB00264A6}"/>
              </a:ext>
            </a:extLst>
          </p:cNvPr>
          <p:cNvSpPr txBox="1"/>
          <p:nvPr/>
        </p:nvSpPr>
        <p:spPr>
          <a:xfrm>
            <a:off x="676592" y="348441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أَقْطَعُ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4A5EE88-DB28-3299-ECA9-3E8B45A155C8}"/>
              </a:ext>
            </a:extLst>
          </p:cNvPr>
          <p:cNvSpPr txBox="1"/>
          <p:nvPr/>
        </p:nvSpPr>
        <p:spPr>
          <a:xfrm>
            <a:off x="676592" y="4540646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.................................................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4D826E-C2C8-E126-DB41-AB7ABD3D260E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BB01A5F-B9DD-9725-6343-5DF788C76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3CBADB6-C39A-3364-DDBA-FCDA1EBF2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DE6601-4699-58FF-E959-9068D8B6287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8E577F9-0A14-8E4B-ACDC-472EA1053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26BDEE0-6FEE-6CC5-A64C-041D893B3092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4392BF8-444C-988B-6BD5-8231D8FFD85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40AA7CD-425C-765E-59C0-824519A00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8179527-E5BD-8A7C-E86F-E34A1B56F66B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396509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03053-8561-53CF-3A5B-67E64737F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57CEE47-AE5C-6A53-A509-938B72D0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صححوا. من يصف التغيرات التي طرأت على الفعل؟ ماذا تفيد الجملة بعد دخول (لا) عليها؟ 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CB57DC5-37B5-883F-7D10-F778CB9F5E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39F6E8-5256-B4D3-4D66-302486C37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40421D1-46E0-DD4C-7CDC-E8AF156A8BD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19956A-9F47-6C80-F269-4473298433A0}"/>
              </a:ext>
            </a:extLst>
          </p:cNvPr>
          <p:cNvSpPr txBox="1"/>
          <p:nvPr/>
        </p:nvSpPr>
        <p:spPr>
          <a:xfrm>
            <a:off x="564625" y="2346085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أَقْطَعُ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8C14A3-3CCD-4EFD-B21C-AB614EC2C111}"/>
              </a:ext>
            </a:extLst>
          </p:cNvPr>
          <p:cNvSpPr txBox="1"/>
          <p:nvPr/>
        </p:nvSpPr>
        <p:spPr>
          <a:xfrm>
            <a:off x="564625" y="3402312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تَقْطَـ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نَباتاتِ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ٱلْحَديقَةِ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3703DF-DA3F-A350-0179-EC6960FD00EC}"/>
              </a:ext>
            </a:extLst>
          </p:cNvPr>
          <p:cNvSpPr txBox="1"/>
          <p:nvPr/>
        </p:nvSpPr>
        <p:spPr>
          <a:xfrm>
            <a:off x="2702389" y="4732097"/>
            <a:ext cx="3739221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تُفيدُ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ٱلنَّهْيَ</a:t>
            </a:r>
            <a:endParaRPr lang="a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5E5635-D54D-D9C5-B8D9-2F4DB03A1732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5A19B98-A307-DBA2-CCBE-F798AB35D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46E5554-FBAB-C77B-0808-D60326B9E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A2518F7-C7C3-E752-ACAD-AFEF5D88447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F14FF2C-0C30-8A72-0B8F-59F05748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C55A26-C95C-913E-4D5B-9B7B703E386C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1F84BD8-AEF3-BA65-5F35-381BF7513169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9DDE04F-8EC0-4FC8-56D3-379BEB249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FA4249D-DD81-F377-24C6-F1D11E6CD9B7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201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BF3E4E9C-B7F3-30AC-9DBE-5F25247F458E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0185806-DFCD-CC16-9A56-232E1CF27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DAD422B-11C4-187F-063A-2E0ADEB5D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862DCE-ED23-FDE8-3B0A-621116A4D1D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5A891A9-7A78-8BE2-A72E-3FA35F1D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A26158-ABC0-1C79-90BC-F538ACA9036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80BA0B-B424-F3C6-1763-FB1190DB316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EF494C8-CE7A-8218-FE72-C54D09979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44E5959-1B84-A88A-0334-3FE6AEACE353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نمر إلى نشاط تركيب الجمل.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392039" y="1597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تَرْكيبُ جُمَلٍ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C82472-95FA-260F-0D2C-10D9839424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8094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408327" y="1515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D1760C-3309-DA61-B354-B692908068A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D64F31-C606-D76A-1E4C-01D454DFEA83}"/>
              </a:ext>
            </a:extLst>
          </p:cNvPr>
          <p:cNvGrpSpPr/>
          <p:nvPr/>
        </p:nvGrpSpPr>
        <p:grpSpPr>
          <a:xfrm>
            <a:off x="780022" y="2332776"/>
            <a:ext cx="7924775" cy="859956"/>
            <a:chOff x="780022" y="2332776"/>
            <a:chExt cx="7924775" cy="85995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5B71800-71CC-7CA8-2E74-9085C63D85CD}"/>
                </a:ext>
              </a:extLst>
            </p:cNvPr>
            <p:cNvGrpSpPr/>
            <p:nvPr/>
          </p:nvGrpSpPr>
          <p:grpSpPr>
            <a:xfrm>
              <a:off x="780022" y="2332776"/>
              <a:ext cx="7924775" cy="859956"/>
              <a:chOff x="732146" y="2600649"/>
              <a:chExt cx="7924775" cy="85995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D6110E8-2CB4-4FD7-9846-85DEB2E28593}"/>
                  </a:ext>
                </a:extLst>
              </p:cNvPr>
              <p:cNvGrpSpPr/>
              <p:nvPr/>
            </p:nvGrpSpPr>
            <p:grpSpPr>
              <a:xfrm>
                <a:off x="732146" y="2600649"/>
                <a:ext cx="5573895" cy="859956"/>
                <a:chOff x="215170" y="2511964"/>
                <a:chExt cx="5573895" cy="859956"/>
              </a:xfrm>
            </p:grpSpPr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C5E92058-B941-57B3-252E-99D85803FBEA}"/>
                    </a:ext>
                  </a:extLst>
                </p:cNvPr>
                <p:cNvGrpSpPr/>
                <p:nvPr/>
              </p:nvGrpSpPr>
              <p:grpSpPr>
                <a:xfrm>
                  <a:off x="215170" y="2511964"/>
                  <a:ext cx="5573895" cy="859956"/>
                  <a:chOff x="1684982" y="2534613"/>
                  <a:chExt cx="4500133" cy="859956"/>
                </a:xfrm>
              </p:grpSpPr>
              <p:sp>
                <p:nvSpPr>
                  <p:cNvPr id="25" name="ZoneTexte 33">
                    <a:extLst>
                      <a:ext uri="{FF2B5EF4-FFF2-40B4-BE49-F238E27FC236}">
                        <a16:creationId xmlns:a16="http://schemas.microsoft.com/office/drawing/2014/main" id="{BACD684C-6777-8059-C01C-345152D9BC83}"/>
                      </a:ext>
                    </a:extLst>
                  </p:cNvPr>
                  <p:cNvSpPr txBox="1"/>
                  <p:nvPr/>
                </p:nvSpPr>
                <p:spPr>
                  <a:xfrm>
                    <a:off x="5275915" y="2543272"/>
                    <a:ext cx="90920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يَذْهَبُ</a:t>
                    </a:r>
                  </a:p>
                </p:txBody>
              </p:sp>
              <p:sp>
                <p:nvSpPr>
                  <p:cNvPr id="27" name="ZoneTexte 34">
                    <a:extLst>
                      <a:ext uri="{FF2B5EF4-FFF2-40B4-BE49-F238E27FC236}">
                        <a16:creationId xmlns:a16="http://schemas.microsoft.com/office/drawing/2014/main" id="{6756B215-E429-45C3-BD11-73928C5B4253}"/>
                      </a:ext>
                    </a:extLst>
                  </p:cNvPr>
                  <p:cNvSpPr txBox="1"/>
                  <p:nvPr/>
                </p:nvSpPr>
                <p:spPr>
                  <a:xfrm>
                    <a:off x="1684982" y="2534613"/>
                    <a:ext cx="85112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تَتْرُكْ</a:t>
                    </a:r>
                  </a:p>
                </p:txBody>
              </p:sp>
            </p:grp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8DDF978E-5A91-73A6-C26E-4538596B7ACF}"/>
                    </a:ext>
                  </a:extLst>
                </p:cNvPr>
                <p:cNvSpPr txBox="1"/>
                <p:nvPr/>
              </p:nvSpPr>
              <p:spPr>
                <a:xfrm>
                  <a:off x="3889881" y="2520623"/>
                  <a:ext cx="72616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ماءَ</a:t>
                  </a:r>
                </a:p>
              </p:txBody>
            </p:sp>
          </p:grpSp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195770FA-CE67-39CF-1235-AA7B0A81237D}"/>
                  </a:ext>
                </a:extLst>
              </p:cNvPr>
              <p:cNvSpPr txBox="1"/>
              <p:nvPr/>
            </p:nvSpPr>
            <p:spPr>
              <a:xfrm>
                <a:off x="6352923" y="2600654"/>
                <a:ext cx="607625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لَمْ</a:t>
                </a:r>
              </a:p>
            </p:txBody>
          </p:sp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52182BD6-2B0E-D119-9644-9A7226B866E8}"/>
                  </a:ext>
                </a:extLst>
              </p:cNvPr>
              <p:cNvSpPr txBox="1"/>
              <p:nvPr/>
            </p:nvSpPr>
            <p:spPr>
              <a:xfrm>
                <a:off x="7007431" y="2600651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ٱلصُّنْبورِ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7E61DBC4-3B0E-7592-41D1-732714A0727E}"/>
                </a:ext>
              </a:extLst>
            </p:cNvPr>
            <p:cNvSpPr txBox="1"/>
            <p:nvPr/>
          </p:nvSpPr>
          <p:spPr>
            <a:xfrm>
              <a:off x="3173468" y="2341435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تَتْرُكُ</a:t>
              </a:r>
            </a:p>
          </p:txBody>
        </p:sp>
      </p:grpSp>
      <p:sp>
        <p:nvSpPr>
          <p:cNvPr id="13" name="ZoneTexte 34">
            <a:extLst>
              <a:ext uri="{FF2B5EF4-FFF2-40B4-BE49-F238E27FC236}">
                <a16:creationId xmlns:a16="http://schemas.microsoft.com/office/drawing/2014/main" id="{19A771D9-53C6-48D1-5093-CDA8D19BC797}"/>
              </a:ext>
            </a:extLst>
          </p:cNvPr>
          <p:cNvSpPr txBox="1"/>
          <p:nvPr/>
        </p:nvSpPr>
        <p:spPr>
          <a:xfrm>
            <a:off x="1881118" y="2332777"/>
            <a:ext cx="12343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هَباءً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83C11C1-3EAE-4105-F419-A2A827E28F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77AE14B9-1C1A-2D12-C53D-6770E4F862AD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A6DD3C-602D-C38C-A1F7-74A9EB82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184B2E5-41B1-3C55-D94C-0F8E9C8FA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E114BA-F4F8-390C-780C-3A6DDD363FE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70FD93A-2A26-8C8B-BCDF-7B3F3F481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3ACD3E6-CF51-B97E-D5D8-5E67C0BA187D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A09F085-7B9B-8146-1B22-213C9D7EFCBB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CC5916A-7D93-0339-CC91-CC9B892B6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353AC13-452D-94F4-159C-0CDC9B187EF3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622E-1F0D-9104-7DDF-BA2BFD3E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681D18-8E4B-A07A-E42C-EEC6BF43B5A3}"/>
              </a:ext>
            </a:extLst>
          </p:cNvPr>
          <p:cNvSpPr>
            <a:spLocks/>
          </p:cNvSpPr>
          <p:nvPr/>
        </p:nvSpPr>
        <p:spPr>
          <a:xfrm>
            <a:off x="53611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CAF9C8-08A6-3776-92B4-591EC88FF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ED19730-EC5E-ECEE-5C28-DB44FACAA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8C29EF5D-0E91-E02D-14E5-DCA5AC363F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8E4A62-CA85-1988-DC5A-23570374D3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182BDC6-4F66-A566-C770-C4B57BF27EFF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89547A0-8FAF-5FC0-FBBD-5B16D2F1A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B425570-0E73-DEFF-265F-6F5C4512C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29BB845-F26F-E632-FFA7-77E5CCCB8DD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9C30151-C887-5A8B-0E41-700B9FCC0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1CE808C-79CC-F361-C33A-2CCAE019D4E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428626-101F-2DAB-FF89-140408BC2FB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7DFAE1E-31FD-3050-39E3-C655ACA35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99CA44-DE9E-8E3A-DF70-3B1715686732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707051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1708-3F80-40BA-C823-5ADA5380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85970-9BF9-8D4A-584C-62705D9E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0CBCFE-7575-88C3-FD93-242EBA2F1B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6" name="ZoneTexte 34">
            <a:extLst>
              <a:ext uri="{FF2B5EF4-FFF2-40B4-BE49-F238E27FC236}">
                <a16:creationId xmlns:a16="http://schemas.microsoft.com/office/drawing/2014/main" id="{1D45562C-889A-B87A-7557-72FC16C4DC41}"/>
              </a:ext>
            </a:extLst>
          </p:cNvPr>
          <p:cNvSpPr txBox="1"/>
          <p:nvPr/>
        </p:nvSpPr>
        <p:spPr>
          <a:xfrm>
            <a:off x="1881118" y="2332777"/>
            <a:ext cx="12343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هَباءً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06AF54-8945-C283-65C3-DC30E89479ED}"/>
              </a:ext>
            </a:extLst>
          </p:cNvPr>
          <p:cNvSpPr>
            <a:spLocks/>
          </p:cNvSpPr>
          <p:nvPr/>
        </p:nvSpPr>
        <p:spPr>
          <a:xfrm>
            <a:off x="498615" y="1230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8DBAC2-3555-829A-B5B3-C59FDA39F5E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E65B18-7B9B-DEC1-4345-502DFC02119F}"/>
              </a:ext>
            </a:extLst>
          </p:cNvPr>
          <p:cNvSpPr txBox="1"/>
          <p:nvPr/>
        </p:nvSpPr>
        <p:spPr>
          <a:xfrm>
            <a:off x="1584523" y="4077374"/>
            <a:ext cx="63402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لَمْ تَتْرُكْ ماءَ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ٱلصُّنْبورِ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يَذْهَبُ هَباءً.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1D5E054-D437-FC02-CBDA-A36B22164A0B}"/>
              </a:ext>
            </a:extLst>
          </p:cNvPr>
          <p:cNvGrpSpPr/>
          <p:nvPr/>
        </p:nvGrpSpPr>
        <p:grpSpPr>
          <a:xfrm>
            <a:off x="3407008" y="2463779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3E09885-B7E9-82FF-9C9D-42A8CEBEEA17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6FBD2B9-B853-1A2D-215D-688C11E2C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25D327A-782F-4F0D-1204-8C4DB49D48DD}"/>
              </a:ext>
            </a:extLst>
          </p:cNvPr>
          <p:cNvGrpSpPr/>
          <p:nvPr/>
        </p:nvGrpSpPr>
        <p:grpSpPr>
          <a:xfrm>
            <a:off x="780022" y="2332776"/>
            <a:ext cx="7924775" cy="859956"/>
            <a:chOff x="780022" y="2332776"/>
            <a:chExt cx="7924775" cy="859956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A0C5F32-4CD4-1818-54D4-B1A118FBFFC4}"/>
                </a:ext>
              </a:extLst>
            </p:cNvPr>
            <p:cNvGrpSpPr/>
            <p:nvPr/>
          </p:nvGrpSpPr>
          <p:grpSpPr>
            <a:xfrm>
              <a:off x="780022" y="2332776"/>
              <a:ext cx="7924775" cy="859956"/>
              <a:chOff x="732146" y="2600649"/>
              <a:chExt cx="7924775" cy="85995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7BD07EF3-0D72-B7E8-0FBC-1D6CBB611BEE}"/>
                  </a:ext>
                </a:extLst>
              </p:cNvPr>
              <p:cNvGrpSpPr/>
              <p:nvPr/>
            </p:nvGrpSpPr>
            <p:grpSpPr>
              <a:xfrm>
                <a:off x="732146" y="2600649"/>
                <a:ext cx="5573895" cy="859956"/>
                <a:chOff x="215170" y="2511964"/>
                <a:chExt cx="5573895" cy="859956"/>
              </a:xfrm>
            </p:grpSpPr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45906DAD-6361-6F87-EED2-BAA460CBE78B}"/>
                    </a:ext>
                  </a:extLst>
                </p:cNvPr>
                <p:cNvGrpSpPr/>
                <p:nvPr/>
              </p:nvGrpSpPr>
              <p:grpSpPr>
                <a:xfrm>
                  <a:off x="215170" y="2511964"/>
                  <a:ext cx="5573895" cy="859956"/>
                  <a:chOff x="1684982" y="2534613"/>
                  <a:chExt cx="4500133" cy="859956"/>
                </a:xfrm>
              </p:grpSpPr>
              <p:sp>
                <p:nvSpPr>
                  <p:cNvPr id="28" name="ZoneTexte 33">
                    <a:extLst>
                      <a:ext uri="{FF2B5EF4-FFF2-40B4-BE49-F238E27FC236}">
                        <a16:creationId xmlns:a16="http://schemas.microsoft.com/office/drawing/2014/main" id="{6A6FA789-BF73-9204-0B6D-0166AEA2A4CE}"/>
                      </a:ext>
                    </a:extLst>
                  </p:cNvPr>
                  <p:cNvSpPr txBox="1"/>
                  <p:nvPr/>
                </p:nvSpPr>
                <p:spPr>
                  <a:xfrm>
                    <a:off x="5275915" y="2543272"/>
                    <a:ext cx="90920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يَذْهَبُ</a:t>
                    </a:r>
                  </a:p>
                </p:txBody>
              </p:sp>
              <p:sp>
                <p:nvSpPr>
                  <p:cNvPr id="35" name="ZoneTexte 34">
                    <a:extLst>
                      <a:ext uri="{FF2B5EF4-FFF2-40B4-BE49-F238E27FC236}">
                        <a16:creationId xmlns:a16="http://schemas.microsoft.com/office/drawing/2014/main" id="{C01B4442-2D93-5482-3A5B-8A1F17C6E03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4982" y="2534613"/>
                    <a:ext cx="85112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تَتْرُكْ</a:t>
                    </a:r>
                  </a:p>
                </p:txBody>
              </p:sp>
            </p:grpSp>
            <p:sp>
              <p:nvSpPr>
                <p:cNvPr id="27" name="ZoneTexte 32">
                  <a:extLst>
                    <a:ext uri="{FF2B5EF4-FFF2-40B4-BE49-F238E27FC236}">
                      <a16:creationId xmlns:a16="http://schemas.microsoft.com/office/drawing/2014/main" id="{68C52379-F940-C4FB-5568-C50FEA545F42}"/>
                    </a:ext>
                  </a:extLst>
                </p:cNvPr>
                <p:cNvSpPr txBox="1"/>
                <p:nvPr/>
              </p:nvSpPr>
              <p:spPr>
                <a:xfrm>
                  <a:off x="3889881" y="2520623"/>
                  <a:ext cx="726160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ماءَ</a:t>
                  </a:r>
                </a:p>
              </p:txBody>
            </p:sp>
          </p:grpSp>
          <p:sp>
            <p:nvSpPr>
              <p:cNvPr id="23" name="ZoneTexte 29">
                <a:extLst>
                  <a:ext uri="{FF2B5EF4-FFF2-40B4-BE49-F238E27FC236}">
                    <a16:creationId xmlns:a16="http://schemas.microsoft.com/office/drawing/2014/main" id="{5FABEDFD-52FC-AA29-1266-764ABBDEFCB7}"/>
                  </a:ext>
                </a:extLst>
              </p:cNvPr>
              <p:cNvSpPr txBox="1"/>
              <p:nvPr/>
            </p:nvSpPr>
            <p:spPr>
              <a:xfrm>
                <a:off x="6352923" y="2600654"/>
                <a:ext cx="607625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لَمْ</a:t>
                </a:r>
              </a:p>
            </p:txBody>
          </p:sp>
          <p:sp>
            <p:nvSpPr>
              <p:cNvPr id="24" name="ZoneTexte 30">
                <a:extLst>
                  <a:ext uri="{FF2B5EF4-FFF2-40B4-BE49-F238E27FC236}">
                    <a16:creationId xmlns:a16="http://schemas.microsoft.com/office/drawing/2014/main" id="{A14892BC-B342-5323-91E3-30437A9AA666}"/>
                  </a:ext>
                </a:extLst>
              </p:cNvPr>
              <p:cNvSpPr txBox="1"/>
              <p:nvPr/>
            </p:nvSpPr>
            <p:spPr>
              <a:xfrm>
                <a:off x="7007431" y="2600651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ٱلصُّنْبورِ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1" name="ZoneTexte 32">
              <a:extLst>
                <a:ext uri="{FF2B5EF4-FFF2-40B4-BE49-F238E27FC236}">
                  <a16:creationId xmlns:a16="http://schemas.microsoft.com/office/drawing/2014/main" id="{3DD5DE8D-8685-E74C-78E6-F9886430378E}"/>
                </a:ext>
              </a:extLst>
            </p:cNvPr>
            <p:cNvSpPr txBox="1"/>
            <p:nvPr/>
          </p:nvSpPr>
          <p:spPr>
            <a:xfrm>
              <a:off x="3173468" y="2341435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تَتْرُكُ</a:t>
              </a: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6D82FEEF-1F46-0440-65A3-62ED5F5E65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B2E738A5-5BE0-57F1-4866-9AE038AE9B4E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544F4306-225B-98B3-F4F5-79C05127F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B571D7EE-FE88-881A-E963-7CD458D6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2546B5F-BA29-B11B-FB43-ED089C04157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5CA43087-261A-980D-474B-EB26C53B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EBF8C31-C3B4-4D29-059F-8B14E58EE251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A6C879D-8D12-56D1-B2FF-0FE062946EA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E325E571-CE8C-2CF3-760B-D9563ECEC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AF25C46-F043-B6A9-4406-42836C6916AA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5079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3059F-0D17-C7BE-2619-B962B419E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B4DCC-3A34-4FBA-20AC-EF9DBC5D0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C012DD-EBCD-7656-651A-0D998766B8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F8D762F-2D1E-AB8F-4C4B-9C925FEBD25A}"/>
              </a:ext>
            </a:extLst>
          </p:cNvPr>
          <p:cNvSpPr>
            <a:spLocks/>
          </p:cNvSpPr>
          <p:nvPr/>
        </p:nvSpPr>
        <p:spPr>
          <a:xfrm>
            <a:off x="47228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B9383F-5864-5C1E-6B71-893E8BE1CEDA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5F48F7A-2B35-8CE7-A9C9-6D3453CC71D6}"/>
              </a:ext>
            </a:extLst>
          </p:cNvPr>
          <p:cNvGrpSpPr/>
          <p:nvPr/>
        </p:nvGrpSpPr>
        <p:grpSpPr>
          <a:xfrm>
            <a:off x="786579" y="2332775"/>
            <a:ext cx="7570842" cy="859956"/>
            <a:chOff x="1133955" y="2332776"/>
            <a:chExt cx="7570842" cy="85995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64B2457-672C-7A6C-C191-469706E86B48}"/>
                </a:ext>
              </a:extLst>
            </p:cNvPr>
            <p:cNvGrpSpPr/>
            <p:nvPr/>
          </p:nvGrpSpPr>
          <p:grpSpPr>
            <a:xfrm>
              <a:off x="1133955" y="2332776"/>
              <a:ext cx="7570842" cy="859956"/>
              <a:chOff x="1086079" y="2600649"/>
              <a:chExt cx="7570842" cy="859956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867BA3A5-E82D-308C-AED7-278957B8ABEA}"/>
                  </a:ext>
                </a:extLst>
              </p:cNvPr>
              <p:cNvGrpSpPr/>
              <p:nvPr/>
            </p:nvGrpSpPr>
            <p:grpSpPr>
              <a:xfrm>
                <a:off x="1086079" y="2600649"/>
                <a:ext cx="6115929" cy="859956"/>
                <a:chOff x="569103" y="2511964"/>
                <a:chExt cx="6115929" cy="859956"/>
              </a:xfrm>
            </p:grpSpPr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BE3DB396-A485-6F60-83A6-0458DB749906}"/>
                    </a:ext>
                  </a:extLst>
                </p:cNvPr>
                <p:cNvGrpSpPr/>
                <p:nvPr/>
              </p:nvGrpSpPr>
              <p:grpSpPr>
                <a:xfrm>
                  <a:off x="569103" y="2511964"/>
                  <a:ext cx="6115929" cy="859956"/>
                  <a:chOff x="1970734" y="2534613"/>
                  <a:chExt cx="4937749" cy="859956"/>
                </a:xfrm>
              </p:grpSpPr>
              <p:sp>
                <p:nvSpPr>
                  <p:cNvPr id="25" name="ZoneTexte 33">
                    <a:extLst>
                      <a:ext uri="{FF2B5EF4-FFF2-40B4-BE49-F238E27FC236}">
                        <a16:creationId xmlns:a16="http://schemas.microsoft.com/office/drawing/2014/main" id="{E1472F5D-D0BF-B536-9340-B84BE0AC228B}"/>
                      </a:ext>
                    </a:extLst>
                  </p:cNvPr>
                  <p:cNvSpPr txBox="1"/>
                  <p:nvPr/>
                </p:nvSpPr>
                <p:spPr>
                  <a:xfrm>
                    <a:off x="6229443" y="2534613"/>
                    <a:ext cx="67904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تَزورُ</a:t>
                    </a:r>
                  </a:p>
                </p:txBody>
              </p:sp>
              <p:sp>
                <p:nvSpPr>
                  <p:cNvPr id="27" name="ZoneTexte 34">
                    <a:extLst>
                      <a:ext uri="{FF2B5EF4-FFF2-40B4-BE49-F238E27FC236}">
                        <a16:creationId xmlns:a16="http://schemas.microsoft.com/office/drawing/2014/main" id="{A4A22940-3695-C693-5020-52706A877379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734" y="2543272"/>
                    <a:ext cx="1193265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؟</a:t>
                    </a:r>
                  </a:p>
                </p:txBody>
              </p:sp>
            </p:grp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6FA21DF3-68BC-1177-C34D-DADB3C309A79}"/>
                    </a:ext>
                  </a:extLst>
                </p:cNvPr>
                <p:cNvSpPr txBox="1"/>
                <p:nvPr/>
              </p:nvSpPr>
              <p:spPr>
                <a:xfrm>
                  <a:off x="4358036" y="2520623"/>
                  <a:ext cx="140474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قَرْيَتَكُمْ</a:t>
                  </a:r>
                </a:p>
              </p:txBody>
            </p:sp>
          </p:grpSp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8D90906F-6F6D-EC89-419C-C99E2CBFE4CD}"/>
                  </a:ext>
                </a:extLst>
              </p:cNvPr>
              <p:cNvSpPr txBox="1"/>
              <p:nvPr/>
            </p:nvSpPr>
            <p:spPr>
              <a:xfrm>
                <a:off x="7252172" y="2600651"/>
                <a:ext cx="1404749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rgbClr val="4472C4">
                        <a:lumMod val="50000"/>
                      </a:srgb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ٱلْجَميلَةَ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E35A9B37-71FB-AF1D-1733-5B301640ED4A}"/>
                </a:ext>
              </a:extLst>
            </p:cNvPr>
            <p:cNvSpPr txBox="1"/>
            <p:nvPr/>
          </p:nvSpPr>
          <p:spPr>
            <a:xfrm>
              <a:off x="3927508" y="2341435"/>
              <a:ext cx="954787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مَتى</a:t>
              </a:r>
            </a:p>
          </p:txBody>
        </p:sp>
      </p:grpSp>
      <p:sp>
        <p:nvSpPr>
          <p:cNvPr id="13" name="ZoneTexte 34">
            <a:extLst>
              <a:ext uri="{FF2B5EF4-FFF2-40B4-BE49-F238E27FC236}">
                <a16:creationId xmlns:a16="http://schemas.microsoft.com/office/drawing/2014/main" id="{C8581273-2A91-3306-763B-BCFA6794BD3C}"/>
              </a:ext>
            </a:extLst>
          </p:cNvPr>
          <p:cNvSpPr txBox="1"/>
          <p:nvPr/>
        </p:nvSpPr>
        <p:spPr>
          <a:xfrm>
            <a:off x="2314729" y="2341434"/>
            <a:ext cx="12343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قَرْيَتَكَ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0601B0A-F486-F59F-653F-DB3B1F0598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715D45A-89C8-AFE2-0042-76A09CF6D66B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E0BA88C-C584-EECA-DFB8-5C4167E09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3D9CB1B-70F9-29D0-57B0-C2F4070C7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E628EA4-A287-988F-82D1-3B3C038A7C4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2143C23-AD85-4873-D602-B96916C80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3FB798F-EBF2-82C3-19AB-E4F6B6F993DE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B082312-3852-02A3-A286-D335AF6FD7C2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C789635-487D-5C04-5135-0E017AB33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FD64F1C-F74D-CEE5-CFAA-2620F0B8B0E4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7505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10B7-6EDD-22A6-9805-F7898FA3E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591229-8E2D-BEFC-9C66-52AB3BA0D5C5}"/>
              </a:ext>
            </a:extLst>
          </p:cNvPr>
          <p:cNvSpPr>
            <a:spLocks/>
          </p:cNvSpPr>
          <p:nvPr/>
        </p:nvSpPr>
        <p:spPr>
          <a:xfrm>
            <a:off x="54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AF8E349-1E81-8CE5-2F08-5A504BFF4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6D1FBCF8-51B8-8BC1-2A2A-2E8489F7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F22EAC48-D400-261D-2F8E-ADD7473F34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054D25-3A65-FEDF-268C-1E4375F83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DB9D3A5-5870-A4DE-9C53-BACC8CADF2D3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D78FB3-FD4B-8E89-205E-E1D55F67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7D67532-30FD-CE46-CF0F-6B756A348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507D52-83BB-72C0-7EEC-A7AB050D2B0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73A1463-CC81-DDD8-3EE2-861216BFD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83D30FE-BFC5-7E32-7834-7B9FF0281D19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D77B0D7-62E6-EFA7-6564-F4D8C52E6C9D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95CF097-E20B-E822-AE06-61BD74689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0C35215-8027-C234-7A01-3D50DDEA8205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296414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91686-4C39-8C7F-DD58-9AF165DF4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6E38F-2A19-F7C3-0762-E067591B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1BAFF-35DA-39EB-AD40-C38C43877D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A6297F-8F07-0962-2FCC-EA9395B4564B}"/>
              </a:ext>
            </a:extLst>
          </p:cNvPr>
          <p:cNvSpPr>
            <a:spLocks/>
          </p:cNvSpPr>
          <p:nvPr/>
        </p:nvSpPr>
        <p:spPr>
          <a:xfrm>
            <a:off x="409234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38FB208-1AC8-9156-3E33-A77BA3EF0E97}"/>
              </a:ext>
            </a:extLst>
          </p:cNvPr>
          <p:cNvGrpSpPr/>
          <p:nvPr/>
        </p:nvGrpSpPr>
        <p:grpSpPr>
          <a:xfrm>
            <a:off x="786579" y="2332775"/>
            <a:ext cx="7570842" cy="859956"/>
            <a:chOff x="1133955" y="2332776"/>
            <a:chExt cx="7570842" cy="85995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7EB9FB1-DC60-0211-1B3F-6E432C638B3D}"/>
                </a:ext>
              </a:extLst>
            </p:cNvPr>
            <p:cNvGrpSpPr/>
            <p:nvPr/>
          </p:nvGrpSpPr>
          <p:grpSpPr>
            <a:xfrm>
              <a:off x="1133955" y="2332776"/>
              <a:ext cx="7570842" cy="859956"/>
              <a:chOff x="1086079" y="2600649"/>
              <a:chExt cx="7570842" cy="859956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941C91BC-646B-68C9-5CEF-FBDE7B0EC9DA}"/>
                  </a:ext>
                </a:extLst>
              </p:cNvPr>
              <p:cNvGrpSpPr/>
              <p:nvPr/>
            </p:nvGrpSpPr>
            <p:grpSpPr>
              <a:xfrm>
                <a:off x="1086079" y="2600649"/>
                <a:ext cx="6115929" cy="859956"/>
                <a:chOff x="569103" y="2511964"/>
                <a:chExt cx="6115929" cy="859956"/>
              </a:xfrm>
            </p:grpSpPr>
            <p:grpSp>
              <p:nvGrpSpPr>
                <p:cNvPr id="30" name="Groupe 29">
                  <a:extLst>
                    <a:ext uri="{FF2B5EF4-FFF2-40B4-BE49-F238E27FC236}">
                      <a16:creationId xmlns:a16="http://schemas.microsoft.com/office/drawing/2014/main" id="{ADEEA426-3372-289E-80F8-1337B17675ED}"/>
                    </a:ext>
                  </a:extLst>
                </p:cNvPr>
                <p:cNvGrpSpPr/>
                <p:nvPr/>
              </p:nvGrpSpPr>
              <p:grpSpPr>
                <a:xfrm>
                  <a:off x="569103" y="2511964"/>
                  <a:ext cx="6115929" cy="859956"/>
                  <a:chOff x="1970734" y="2534613"/>
                  <a:chExt cx="4937749" cy="859956"/>
                </a:xfrm>
              </p:grpSpPr>
              <p:sp>
                <p:nvSpPr>
                  <p:cNvPr id="32" name="ZoneTexte 33">
                    <a:extLst>
                      <a:ext uri="{FF2B5EF4-FFF2-40B4-BE49-F238E27FC236}">
                        <a16:creationId xmlns:a16="http://schemas.microsoft.com/office/drawing/2014/main" id="{E1F1C18E-17C5-0FEB-AF92-65C88F81FFD8}"/>
                      </a:ext>
                    </a:extLst>
                  </p:cNvPr>
                  <p:cNvSpPr txBox="1"/>
                  <p:nvPr/>
                </p:nvSpPr>
                <p:spPr>
                  <a:xfrm>
                    <a:off x="6229443" y="2534613"/>
                    <a:ext cx="679040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تَزورُ</a:t>
                    </a:r>
                  </a:p>
                </p:txBody>
              </p:sp>
              <p:sp>
                <p:nvSpPr>
                  <p:cNvPr id="33" name="ZoneTexte 34">
                    <a:extLst>
                      <a:ext uri="{FF2B5EF4-FFF2-40B4-BE49-F238E27FC236}">
                        <a16:creationId xmlns:a16="http://schemas.microsoft.com/office/drawing/2014/main" id="{4D17A87F-8072-4B5A-6D67-19528B9996ED}"/>
                      </a:ext>
                    </a:extLst>
                  </p:cNvPr>
                  <p:cNvSpPr txBox="1"/>
                  <p:nvPr/>
                </p:nvSpPr>
                <p:spPr>
                  <a:xfrm>
                    <a:off x="1970734" y="2543272"/>
                    <a:ext cx="1193265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kumimoji="0" lang="ar-MA" sz="4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؟</a:t>
                    </a:r>
                  </a:p>
                </p:txBody>
              </p:sp>
            </p:grpSp>
            <p:sp>
              <p:nvSpPr>
                <p:cNvPr id="31" name="ZoneTexte 32">
                  <a:extLst>
                    <a:ext uri="{FF2B5EF4-FFF2-40B4-BE49-F238E27FC236}">
                      <a16:creationId xmlns:a16="http://schemas.microsoft.com/office/drawing/2014/main" id="{24150A97-CD04-7D9D-4F69-284BDDC4AE62}"/>
                    </a:ext>
                  </a:extLst>
                </p:cNvPr>
                <p:cNvSpPr txBox="1"/>
                <p:nvPr/>
              </p:nvSpPr>
              <p:spPr>
                <a:xfrm>
                  <a:off x="4358036" y="2520623"/>
                  <a:ext cx="1404749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قَرْيَتَكُمْ</a:t>
                  </a:r>
                </a:p>
              </p:txBody>
            </p:sp>
          </p:grpSp>
          <p:sp>
            <p:nvSpPr>
              <p:cNvPr id="29" name="ZoneTexte 30">
                <a:extLst>
                  <a:ext uri="{FF2B5EF4-FFF2-40B4-BE49-F238E27FC236}">
                    <a16:creationId xmlns:a16="http://schemas.microsoft.com/office/drawing/2014/main" id="{E1F0C3BE-E15B-C255-683C-F9EB36609E29}"/>
                  </a:ext>
                </a:extLst>
              </p:cNvPr>
              <p:cNvSpPr txBox="1"/>
              <p:nvPr/>
            </p:nvSpPr>
            <p:spPr>
              <a:xfrm>
                <a:off x="7252172" y="2600651"/>
                <a:ext cx="1404749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rgbClr val="4472C4">
                        <a:lumMod val="50000"/>
                      </a:srgb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ٱلْجَميلَةَ</a:t>
                </a:r>
                <a:endPara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8" name="ZoneTexte 32">
              <a:extLst>
                <a:ext uri="{FF2B5EF4-FFF2-40B4-BE49-F238E27FC236}">
                  <a16:creationId xmlns:a16="http://schemas.microsoft.com/office/drawing/2014/main" id="{862993E8-C532-ECF4-3408-29A64D78CBFE}"/>
                </a:ext>
              </a:extLst>
            </p:cNvPr>
            <p:cNvSpPr txBox="1"/>
            <p:nvPr/>
          </p:nvSpPr>
          <p:spPr>
            <a:xfrm>
              <a:off x="3927508" y="2341435"/>
              <a:ext cx="954787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مَتى</a:t>
              </a:r>
            </a:p>
          </p:txBody>
        </p:sp>
      </p:grpSp>
      <p:sp>
        <p:nvSpPr>
          <p:cNvPr id="34" name="ZoneTexte 34">
            <a:extLst>
              <a:ext uri="{FF2B5EF4-FFF2-40B4-BE49-F238E27FC236}">
                <a16:creationId xmlns:a16="http://schemas.microsoft.com/office/drawing/2014/main" id="{548A9AEE-C0B6-FA5E-6E75-7DEC45DBBFD1}"/>
              </a:ext>
            </a:extLst>
          </p:cNvPr>
          <p:cNvSpPr txBox="1"/>
          <p:nvPr/>
        </p:nvSpPr>
        <p:spPr>
          <a:xfrm>
            <a:off x="2314729" y="2341434"/>
            <a:ext cx="1234381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قَرْيَتَكَ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AE896D9-8E39-68E9-9C6E-89DC8A6AE41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0A84E9-DAC9-CF1B-B888-F676C5D23148}"/>
              </a:ext>
            </a:extLst>
          </p:cNvPr>
          <p:cNvSpPr txBox="1"/>
          <p:nvPr/>
        </p:nvSpPr>
        <p:spPr>
          <a:xfrm>
            <a:off x="1584523" y="4077374"/>
            <a:ext cx="63402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مَتى تَزورُ قَرْيَتَكَ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ٱلْجَميلَةَ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0E6C205-DC97-8799-ADEE-FF81A00A25A3}"/>
              </a:ext>
            </a:extLst>
          </p:cNvPr>
          <p:cNvGrpSpPr/>
          <p:nvPr/>
        </p:nvGrpSpPr>
        <p:grpSpPr>
          <a:xfrm>
            <a:off x="4880755" y="2463778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7FCC797C-0284-FEFE-CAB0-673FA7A08EA5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9DC182B4-74B1-86E5-A570-E3EDAF3EF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974C8ABF-46C0-01CB-7BA4-CF7F9BADF7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0D5EFA1-2E33-2447-714B-9D67DD66374A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600317B4-AA49-6864-A6A9-E1D265856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50E68C7A-2A47-D0B5-8E07-93BADA75E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75B4153-AC71-20DD-85CB-97B60580E22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E9FC79E4-D8F4-5DB2-A0C5-78FEBCEC6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AB98B5-313B-8B97-7D09-22306945059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E125711-5F1A-57F4-52C7-3FBD6958AB0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8C9E1E6F-605F-064A-9D28-4F3F33532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285C12A-3DAB-A29E-7788-88B06D5696DF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01449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D85EE-3153-7901-F04D-5E727EDCE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D544D8-966F-F90C-0E3E-5E909FD8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56000"/>
            <a:ext cx="708117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من يذكر الأسماء الموصولة التي تعرفنا عليها؟ كيف نحدد الاسم الموصول المناسب في جملة؟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5F0E79-EE56-10CF-3EBC-436342CA69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C517BCD-7844-E95A-8A4F-B73F6E842C1D}"/>
              </a:ext>
            </a:extLst>
          </p:cNvPr>
          <p:cNvSpPr>
            <a:spLocks/>
          </p:cNvSpPr>
          <p:nvPr/>
        </p:nvSpPr>
        <p:spPr>
          <a:xfrm>
            <a:off x="49861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34">
            <a:extLst>
              <a:ext uri="{FF2B5EF4-FFF2-40B4-BE49-F238E27FC236}">
                <a16:creationId xmlns:a16="http://schemas.microsoft.com/office/drawing/2014/main" id="{3FAFB8DC-F3C0-15A6-7E6E-7EBD4AB6AE2B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اَلْأَسْماءُ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ٱلْمَوْصولَةُ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CB0680-A0DF-9831-A375-C31ED6FB86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F65976-328D-FB3D-F363-FEC980708BD6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C5E4A01-4391-EC7D-CE57-A18D6671B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D52F812-60E4-F88B-2AA6-505AE6664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37DF14C-2D2F-3376-20EC-D18AC060F40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787323B-1373-92CA-1CA7-B62E3BD15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CBF0B6-4299-D7EA-CAF0-3C439A28CF2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A41EDA1-F3A5-AA63-8FD9-7B18CB96F404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13D79EF-7897-89E0-E610-FA02ABA62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A340343-49A9-CB82-6DC3-E5EA9942031E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55943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BEB3C-B243-1117-FB85-A84D0CB07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9F69BE-EB20-2F82-BC10-AB532F264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هذه جملة. اكتبوا على ألواحكم الاسم الموصول المناسب.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E10AD0-7560-114B-A6B6-19FC12F795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2B9662-10E3-D3C0-71A2-918AFD466C20}"/>
              </a:ext>
            </a:extLst>
          </p:cNvPr>
          <p:cNvSpPr>
            <a:spLocks/>
          </p:cNvSpPr>
          <p:nvPr/>
        </p:nvSpPr>
        <p:spPr>
          <a:xfrm>
            <a:off x="436350" y="1230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34">
            <a:extLst>
              <a:ext uri="{FF2B5EF4-FFF2-40B4-BE49-F238E27FC236}">
                <a16:creationId xmlns:a16="http://schemas.microsoft.com/office/drawing/2014/main" id="{E21D7194-8FBE-96A6-F9E1-AC47FD09C8E8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أَصْلَحْتُ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......... كَانَ يَقْطُرُ.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E6C437-A738-1E13-D209-C85BF80627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DAE3936-815D-6A1E-95C9-4628B71D3BD2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5D4973D-3F0F-3E43-938A-912DFE755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2DBF37-DB4F-5A62-1720-2B48D3B49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3B3D0E-DB58-4FDD-A558-F555D01AFB9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2CB95A8-C73B-9113-CAF3-799CE285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00E390-139A-0BF9-75AB-F32C5B8CC1D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BD7D7A-8423-CED7-71FD-F73CA7E83F9B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0BD44EE-C466-BB6D-8C08-7DD4B21B5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12401DF-A0A5-73BC-AC24-9DC9AB3DC3BE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97063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5838-F1B6-A1F7-DA08-3D3902BC2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12196AE-A401-0DE6-622B-C7FCA8CC847B}"/>
              </a:ext>
            </a:extLst>
          </p:cNvPr>
          <p:cNvSpPr>
            <a:spLocks/>
          </p:cNvSpPr>
          <p:nvPr/>
        </p:nvSpPr>
        <p:spPr>
          <a:xfrm>
            <a:off x="436350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B10EAFF-ACB8-AD13-A8EF-D88E988595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E27202A5-8635-0C87-95C5-93ECFDDB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الجواب؟ هل أنتم متفقون؟ من يشرح كيف نحدد الاسم الموصول المناسب؟ 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A1CA8FE2-3EA7-C44E-8D04-05516E38B9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590588-3745-A6C7-C525-57CBE2A12B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FDFC932-81E4-6AA4-6ADF-B242C162FEBE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5BC45E0-46EA-DBBA-B52B-38AE69C21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3605028-A740-5C2B-6B02-0FB87DF2B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45D728-A707-20F9-CA61-2F827822225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EF34E73-8E0B-0A63-3674-7FF6EB19D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5FEAAF-9215-E06B-F986-C090CEF8F18E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DFE46DB-565B-9A12-C571-3D8AF81B9F0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7B10BAE-9A04-F644-4F43-5EC49AB32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DD5305D-5A19-87FF-E1A9-C87E2D38092E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78454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AED4-7693-7964-9564-91D0B0A14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78127-ACAD-6937-0831-FDF4582D8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صححوا. انتبهوا لرسم "الذي" بلام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B9F000-2304-8839-378E-DDC8E17E17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7393B87-B616-828E-2693-3F4C56E9B953}"/>
              </a:ext>
            </a:extLst>
          </p:cNvPr>
          <p:cNvSpPr>
            <a:spLocks/>
          </p:cNvSpPr>
          <p:nvPr/>
        </p:nvSpPr>
        <p:spPr>
          <a:xfrm>
            <a:off x="49286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34">
            <a:extLst>
              <a:ext uri="{FF2B5EF4-FFF2-40B4-BE49-F238E27FC236}">
                <a16:creationId xmlns:a16="http://schemas.microsoft.com/office/drawing/2014/main" id="{E6B5A3A6-01B2-2C4A-6B7C-5FC8AB1526A0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أَصْلَحْتُ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ٱلَّذي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كَانَ يَقْطُرُ.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94F466-8693-666A-6C81-130009AD80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B8C7C7C-3630-4C18-B001-34D088D3B396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8020D0D-0CBD-B646-86AC-C324BE205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A0E2FD5-7C73-88E4-7FA7-B6AEC0207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01A86E2-8E7F-811D-A24D-05E4D4A5728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F0CB16E-BD0A-B130-66CF-9D00E4C8B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EF862F2-8C11-359A-5AB1-58E496275E6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22A482-5256-FC16-A95E-549A690F9DAD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911CEF8-D827-F523-12D7-669D2A6F3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1BE051F-8A26-1AA9-B127-00EDC898A4B9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795508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2F43-D97C-2A87-90D0-E235A7699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2AACE-DBE4-CB14-A35E-72B4C704D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هذه جملة. اكتبوا على ألواحكم الاسم الموصول المناسب.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E65169-47B0-F467-455A-BD8F5506BD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516F96-4B2B-610A-20D9-4DF79471C9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7873C0-6017-B496-8D0F-4ECEC4BDB3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AC4B1F-4980-0F69-BE4A-3F0847729D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9DF32A-F336-ABB9-FB3D-7083605AA20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E823A-6A6F-B041-B413-A71327F88B06}"/>
              </a:ext>
            </a:extLst>
          </p:cNvPr>
          <p:cNvSpPr>
            <a:spLocks/>
          </p:cNvSpPr>
          <p:nvPr/>
        </p:nvSpPr>
        <p:spPr>
          <a:xfrm>
            <a:off x="47228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0F14A6-9654-5362-7064-380F16B164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B9F24C-2B00-2CA8-76B1-FBB031DA66D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3" name="ZoneTexte 34">
            <a:extLst>
              <a:ext uri="{FF2B5EF4-FFF2-40B4-BE49-F238E27FC236}">
                <a16:creationId xmlns:a16="http://schemas.microsoft.com/office/drawing/2014/main" id="{43E90C0A-EC1A-F17E-351E-004738D149B6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أَنْتِ ............ حَذَّرْتِ مِنْ تَلْويثِ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FC0C0C-DDCB-7142-CFA1-FEAA0D43B0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55075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B041D-F33C-7C34-D261-44877DE68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2511A8-4E1A-7DFE-1A43-45DE399D7C2E}"/>
              </a:ext>
            </a:extLst>
          </p:cNvPr>
          <p:cNvSpPr>
            <a:spLocks/>
          </p:cNvSpPr>
          <p:nvPr/>
        </p:nvSpPr>
        <p:spPr>
          <a:xfrm>
            <a:off x="472284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2725AC0-DB6F-07ED-3364-BC4890D94B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4F303FC7-DE6F-1C48-CA58-3849AB0FE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الجواب؟ لماذا؟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FE3DF2AF-F994-2BA4-61C4-3B35FE03DA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A76831-D1BB-A1FB-EDFB-6D4A7D7AAB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62EDFE4-2C81-2520-2892-06CE9D043DF3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105863-1AA8-75B6-534F-12568DCD1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BD19B0D-D26E-3D1F-1806-62F5CBB88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D67A2B-147A-4CD2-A234-79032AEF6BD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C48BBFE-7DD8-AB63-5407-F358558B6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33ED5A-4033-E14A-2C1A-F3E4165979C1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ECF38A9-572E-FE14-D75C-179578D4D38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80C413C-9579-4E86-D98E-559C8CF8D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277CCB-2230-48DC-0A8B-7A4F739B27D1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7164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540D5-EA0E-332C-6EB4-F27C20D71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C7C82-B28E-F6FF-F412-BDAF50B4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صححوا. انتبهوا لرسم "التي" بلام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DC5BF2-BD18-9E8B-22D8-68032E1AA1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E47C15-C5DD-8825-1B79-3350D0E2D7DD}"/>
              </a:ext>
            </a:extLst>
          </p:cNvPr>
          <p:cNvSpPr>
            <a:spLocks/>
          </p:cNvSpPr>
          <p:nvPr/>
        </p:nvSpPr>
        <p:spPr>
          <a:xfrm>
            <a:off x="3717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34">
            <a:extLst>
              <a:ext uri="{FF2B5EF4-FFF2-40B4-BE49-F238E27FC236}">
                <a16:creationId xmlns:a16="http://schemas.microsoft.com/office/drawing/2014/main" id="{D4B38F3F-D61D-D740-574F-CBBA062E609A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حَذَّرْتِ مِنْ تَلْويثِ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FE3FDF-628A-1FAC-5608-66BE8B4F7F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1B03F92-23FA-C64F-F6FD-6025AAB77F9E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04504E-A9D9-5CDA-F794-34F23165A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9749609-AB6C-96CA-7559-9063B274E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7BD3FE-EE7C-E64D-EFBD-962EBB96285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EAD14C6-9ED0-0CEC-1E5B-BF39DC8E9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A35E75-053C-FC81-1CEE-E4A8CA817711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64266B6-62D1-FB67-E434-C1E290E0583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3928715-6CE7-78CC-D30C-D5951F09D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2875DE-36B8-880D-22AD-DFC1BD258F09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538833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93B1B-9C3D-0D6C-2329-4C564A015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7C63C-BA8A-1E88-C98F-F92CFC23D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هذه جملة. اكتبوا على ألواحكم الاسم الموصول المناسب.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CB417E-6295-F6AC-9D7A-9114D10B7D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7417E3-1330-4F64-7986-F19A315ACFCE}"/>
              </a:ext>
            </a:extLst>
          </p:cNvPr>
          <p:cNvSpPr>
            <a:spLocks/>
          </p:cNvSpPr>
          <p:nvPr/>
        </p:nvSpPr>
        <p:spPr>
          <a:xfrm>
            <a:off x="472284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34">
            <a:extLst>
              <a:ext uri="{FF2B5EF4-FFF2-40B4-BE49-F238E27FC236}">
                <a16:creationId xmlns:a16="http://schemas.microsoft.com/office/drawing/2014/main" id="{2CC0A826-2CAF-B964-0380-42FDF25D4A0B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أَنْتُمُ ............ حَذَّرْتُمْ مِنْ تَلْويثِ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7D660-2417-2696-3C61-4BC36AC574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521B096-95AE-4947-B13B-663A28AC51DD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ACE0F1-6004-A09B-D7DA-979EACF7B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31802BE-CFEF-016E-51B2-7517DA07F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E6A214-A0EF-9DE9-B751-57C8A7FA24A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0329879-BFB2-6175-83B2-91DCA69B4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289846E-D0B1-F58D-9097-BF4210D64A76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41710B6-25E7-A626-967C-7B37666761B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679B9B4-2BDC-4CBE-A8E5-6553B50C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41812E-EF90-3442-37C1-6961EDB530A8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23560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F118E-663B-2339-1F6E-12B872C46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A2BF52B-7039-4277-B578-E48F2FFC0C31}"/>
              </a:ext>
            </a:extLst>
          </p:cNvPr>
          <p:cNvSpPr>
            <a:spLocks/>
          </p:cNvSpPr>
          <p:nvPr/>
        </p:nvSpPr>
        <p:spPr>
          <a:xfrm>
            <a:off x="472284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E20CAED-188F-1420-A825-DACE0695D4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8D6F8D94-BA0E-A027-4D5E-BD0D0AB8B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الجواب؟ يمكنك تبرير جوابك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99AFEF80-6AE3-0CE1-497F-85BA4466A6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591BCC-9A2F-76E1-45C9-BBC211ED9E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4595290-8E75-6C60-A735-AAD122A746C7}"/>
              </a:ext>
            </a:extLst>
          </p:cNvPr>
          <p:cNvGrpSpPr/>
          <p:nvPr/>
        </p:nvGrpSpPr>
        <p:grpSpPr>
          <a:xfrm>
            <a:off x="1804678" y="126808"/>
            <a:ext cx="6352905" cy="314596"/>
            <a:chOff x="1795347" y="126808"/>
            <a:chExt cx="635290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6FED24C-ABE4-591A-7464-49270CEE6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E819B4C-8D91-23CF-6387-B9857A2E5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9F5784-EE01-1726-6906-FE21A60B1F2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625F088-C922-408C-4CCD-D42DE0CEC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D535B1-DF2E-8AAD-DAF1-9CBAA375E62A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3FE4772-1C3A-F3EA-7B51-8E28325510A3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C6FCF9E-C597-F8DD-685A-EBC72A838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8C8364-F4D0-0491-DD66-4664AD1AE6DA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99256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AA1C9-E398-387E-0835-96A6454F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E5E2B9-CC12-E347-25AC-AF248B339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صححوا. انتبهوا لرسم "الذين" بلام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011959-020B-8BC4-C77E-A78BF6CB8A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8F1374-C605-DAA9-D125-7340D848647A}"/>
              </a:ext>
            </a:extLst>
          </p:cNvPr>
          <p:cNvSpPr>
            <a:spLocks/>
          </p:cNvSpPr>
          <p:nvPr/>
        </p:nvSpPr>
        <p:spPr>
          <a:xfrm>
            <a:off x="407111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34">
            <a:extLst>
              <a:ext uri="{FF2B5EF4-FFF2-40B4-BE49-F238E27FC236}">
                <a16:creationId xmlns:a16="http://schemas.microsoft.com/office/drawing/2014/main" id="{193BC49E-F217-AB6A-9F16-1F6251EB1390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أَنْتُمُ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ٱلَّذينَ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حَذَّرْتُمْ مِنْ تَلْويثِ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26C85B-FC56-DA5B-F7E1-1F32EFA5DE44}"/>
              </a:ext>
            </a:extLst>
          </p:cNvPr>
          <p:cNvSpPr txBox="1"/>
          <p:nvPr/>
        </p:nvSpPr>
        <p:spPr>
          <a:xfrm>
            <a:off x="5551890" y="4342073"/>
            <a:ext cx="24898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جَمْعٌ لِلْعاقِلِ </a:t>
            </a:r>
            <a:r>
              <a:rPr lang="ar-MA" sz="40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ٱلْمُذَكَّرِ</a:t>
            </a:r>
            <a:endParaRPr lang="fr-FR" sz="4000" dirty="0"/>
          </a:p>
        </p:txBody>
      </p:sp>
      <p:sp>
        <p:nvSpPr>
          <p:cNvPr id="12" name="Flèche : haut 11">
            <a:extLst>
              <a:ext uri="{FF2B5EF4-FFF2-40B4-BE49-F238E27FC236}">
                <a16:creationId xmlns:a16="http://schemas.microsoft.com/office/drawing/2014/main" id="{85EB4383-7EE3-B693-6116-73F17AF0B396}"/>
              </a:ext>
            </a:extLst>
          </p:cNvPr>
          <p:cNvSpPr/>
          <p:nvPr/>
        </p:nvSpPr>
        <p:spPr>
          <a:xfrm>
            <a:off x="6708709" y="3731558"/>
            <a:ext cx="401217" cy="51387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6FFC17-5097-4E46-4C33-3F4ABCF66C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2CCE57-DCC0-C834-8927-F9ED971B13B2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8952CD3-46D9-D667-A40B-01F408D4A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4FFF46D-8450-EC7C-F44D-93B168F71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A69773-4137-73F9-C65D-2B78B2B3202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62A8445-69A2-19BD-1AF2-CB544E5DC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1079C8-2CBE-5ECD-2D17-748E25A1E14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84FF22-10E6-2187-F8B7-B81F4C6155C3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3BC460A-0466-91A2-B44B-B0D91FE68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AA9DEF5-FD26-6484-4EA6-89610951F285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736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DD315-59A9-F9B3-390C-481E2F951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3C53F-B008-91BD-66DE-C023C9C8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هذه جملة. اكتبوا على ألواحكم الاسم الموصول المناسب.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1B71F4-67DE-8E77-C4C6-1F9CF7C299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3353B8-B706-CDA0-B59A-008305689C5E}"/>
              </a:ext>
            </a:extLst>
          </p:cNvPr>
          <p:cNvSpPr>
            <a:spLocks/>
          </p:cNvSpPr>
          <p:nvPr/>
        </p:nvSpPr>
        <p:spPr>
          <a:xfrm>
            <a:off x="536119" y="1136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34">
            <a:extLst>
              <a:ext uri="{FF2B5EF4-FFF2-40B4-BE49-F238E27FC236}">
                <a16:creationId xmlns:a16="http://schemas.microsoft.com/office/drawing/2014/main" id="{DD255701-0866-5FA2-A2A9-3C70640D9A71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إِنَّ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.............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ٱنْقَرَضَتْ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لَنْ تَعودَ.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B3FB54-CD7B-43A3-83BD-8F3FADEEF7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CBEC7D2-0417-128D-0A63-7A5BC733F625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9840B28-C07B-12DD-4E1D-56D0ED115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46696CA-69CF-8DA8-A784-EE15E89A2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A899C9-9F89-7038-BFDC-AEB4DA6E2FB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645DA82-603C-FF7B-606A-9D975036B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46D1CC-137B-0CAB-7350-E29583F29D55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4A82E31-2838-3B76-0119-C0ACE136268F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1E05858-C3ED-CFC3-3E4D-FB8D6F63A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941EE77-C600-3AC1-A68E-42C767ED2C02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72360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25CD-F278-05C0-D6D7-2A131261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8919C3A-91D4-4FD7-0BF6-A0CBAF744EC8}"/>
              </a:ext>
            </a:extLst>
          </p:cNvPr>
          <p:cNvSpPr>
            <a:spLocks/>
          </p:cNvSpPr>
          <p:nvPr/>
        </p:nvSpPr>
        <p:spPr>
          <a:xfrm>
            <a:off x="492863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7EAB6721-0D66-691D-D0E7-E919850EA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04EB7454-0F46-2B63-FDAF-50C6A423D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الجواب؟ لماذا؟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الحيوانات جمع لغير العاقل لذا نوظف التي.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035F22FA-F06C-7C5F-AAAB-1FE778AB0C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1F9264-9969-5A76-D9EA-B5F5F3DFDB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32480D6-E21E-392E-0D48-95E1DAB656A9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D897075-A31A-6EF4-F92F-3EFEA537C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AC8131A-2642-A325-65EC-84BCA668B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B80CFF-1B63-7B1B-77AB-4A880EAB6CE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C535880-5163-0F4B-C69A-ACF86E7BE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4E2FA41-8B14-830D-1925-29DC4440AB03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753CB67-D1F2-CD17-6F32-29DDCCBADA07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3EF8011-3C13-A56A-CA68-4EE53407A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DEB98D3-ADE0-8DFC-8DDE-1D6881968748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47431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F8626-B6FF-4BD6-26BC-BACA0DBC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003CC-81CA-B7E9-5D27-42133A73F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صححوا. انتبهوا لرسم "التي" بلام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306292-B1E4-B7A5-83EB-E061BFB5BA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0BCE3C-5908-2CFF-13CC-1E78562AD38F}"/>
              </a:ext>
            </a:extLst>
          </p:cNvPr>
          <p:cNvSpPr>
            <a:spLocks/>
          </p:cNvSpPr>
          <p:nvPr/>
        </p:nvSpPr>
        <p:spPr>
          <a:xfrm>
            <a:off x="4092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ZoneTexte 34">
            <a:extLst>
              <a:ext uri="{FF2B5EF4-FFF2-40B4-BE49-F238E27FC236}">
                <a16:creationId xmlns:a16="http://schemas.microsoft.com/office/drawing/2014/main" id="{22167364-7772-0B91-91C7-F0DEDD0D8A35}"/>
              </a:ext>
            </a:extLst>
          </p:cNvPr>
          <p:cNvSpPr txBox="1"/>
          <p:nvPr/>
        </p:nvSpPr>
        <p:spPr>
          <a:xfrm>
            <a:off x="959955" y="2783331"/>
            <a:ext cx="7562968" cy="851297"/>
          </a:xfrm>
          <a:prstGeom prst="roundRect">
            <a:avLst/>
          </a:prstGeom>
          <a:noFill/>
          <a:ln w="28575">
            <a:solidFill>
              <a:srgbClr val="10658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إِنَّ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ٱلْحَيَواناتِ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ٱنْقَرَضَتْ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لَنْ تَعودَ.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D19EA9-ECB9-78C4-47C8-2140F3961C76}"/>
              </a:ext>
            </a:extLst>
          </p:cNvPr>
          <p:cNvSpPr txBox="1"/>
          <p:nvPr/>
        </p:nvSpPr>
        <p:spPr>
          <a:xfrm>
            <a:off x="5063528" y="4342073"/>
            <a:ext cx="24898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0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جَمْعٌ لِغَيْرِ </a:t>
            </a:r>
            <a:r>
              <a:rPr lang="ar-MA" sz="400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ٱلْعاقِلِ</a:t>
            </a:r>
            <a:endParaRPr lang="fr-FR" sz="4000" dirty="0"/>
          </a:p>
        </p:txBody>
      </p:sp>
      <p:sp>
        <p:nvSpPr>
          <p:cNvPr id="10" name="Flèche : haut 9">
            <a:extLst>
              <a:ext uri="{FF2B5EF4-FFF2-40B4-BE49-F238E27FC236}">
                <a16:creationId xmlns:a16="http://schemas.microsoft.com/office/drawing/2014/main" id="{18A537E9-814C-2029-B8CB-16B8C523F051}"/>
              </a:ext>
            </a:extLst>
          </p:cNvPr>
          <p:cNvSpPr/>
          <p:nvPr/>
        </p:nvSpPr>
        <p:spPr>
          <a:xfrm>
            <a:off x="6001439" y="3634628"/>
            <a:ext cx="401217" cy="51387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76C7A0-0EDD-639B-2921-8265606B1D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8D43A715-2FD0-AB46-10BB-EB882FD187AD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3389BBA-456C-2AE3-3EA7-0187BCCC2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742B768-43E8-A179-1225-BCA623066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A9ACEF-ADA1-A2AA-475D-01EB758997E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3951CFD-BB33-0E96-B87E-9271FF020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C7CB0C2-C37D-D0BB-FC47-DF6FD475D054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D979368-7D2E-2ED1-9520-37F268E9DB0A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72EA72A-5FAB-3687-320E-FBE2567E9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76C65FD-2F63-ED64-C5C1-CFF496FD5ADD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68823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 قصيدة "غاية العمل".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1511559" y="2921169"/>
            <a:ext cx="6251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غايَةُ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5A561C-043B-C21D-67CB-EAF82557384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</a:t>
            </a:r>
          </a:p>
        </p:txBody>
      </p:sp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FE1BA73-05B9-B043-4060-441A9A63A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495582" y="1791985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1" y="9341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715803" y="261831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000" b="1" dirty="0">
                <a:latin typeface="Microsoft Uighur" panose="02000000000000000000" pitchFamily="2" charset="-78"/>
              </a:rPr>
              <a:t>كتابة بداية قصة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014558" y="1902352"/>
            <a:ext cx="2201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</a:t>
            </a:r>
            <a:r>
              <a: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15803" y="1626166"/>
            <a:ext cx="826334" cy="8319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6AD22F-3358-279D-2BD0-D848673FD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67" y="1751273"/>
            <a:ext cx="619540" cy="7127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718E98-4B80-6C11-8770-5A9D1A3161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7856" y="1016773"/>
            <a:ext cx="498489" cy="49848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اليوم على مهارة كتابة بداية 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83E39-ACDC-D6D6-CA05-90E9253612DE}"/>
              </a:ext>
            </a:extLst>
          </p:cNvPr>
          <p:cNvSpPr txBox="1"/>
          <p:nvPr/>
        </p:nvSpPr>
        <p:spPr>
          <a:xfrm>
            <a:off x="2385628" y="3016504"/>
            <a:ext cx="4224555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كِتابَةِ بِدايَةِ قِصَّةٍ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5D3F345-0E54-C4B5-0D91-A374CF0C557B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8BEC67-F59E-471A-479D-75728AF95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C6B2F81-DB78-F197-4766-6C9C1F1BB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7AE38F3-9473-B14E-784E-2B76778F526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0B0440D-8EE7-07CD-2DDD-91C002989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97CAC43-7BC5-2FB8-767F-94F8C24E3A18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8027F47-2B15-FA5F-BE99-46805E5D8EF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6A76821-4383-AC8B-C426-EBEC4B280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63E1F50-28C3-17B4-84C7-069C9DC33809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ADD1-D114-7179-47D4-FAF498683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816AE3-BF06-F84F-B34E-2D0DC209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وضعية. من يقرأ التعليمة؟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8C3FC6-A72C-3D5F-19E3-4AB97DEAF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C37CD0E-1C9E-2EB9-E7FD-299B960F20C7}"/>
              </a:ext>
            </a:extLst>
          </p:cNvPr>
          <p:cNvSpPr txBox="1"/>
          <p:nvPr/>
        </p:nvSpPr>
        <p:spPr>
          <a:xfrm>
            <a:off x="2721705" y="1444680"/>
            <a:ext cx="5207038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أُلاحِظُ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ٱلْمَشْهَدَ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ثُمَّ أَكْتُبُ بِدايَةَ قِصَّةٍ.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8F7199E-9916-5327-BFDB-46D39E7DC91B}"/>
              </a:ext>
            </a:extLst>
          </p:cNvPr>
          <p:cNvSpPr txBox="1"/>
          <p:nvPr/>
        </p:nvSpPr>
        <p:spPr>
          <a:xfrm>
            <a:off x="403727" y="3429000"/>
            <a:ext cx="2767528" cy="156966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ٱلشَّخْصيّاتِ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أَكْتُبُ فِقْرَةً مُنْسَجِمَةً.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854F302-595C-B9AB-92B5-9B6D80507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171255" y="2195736"/>
            <a:ext cx="4812320" cy="383000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3D66C7-1433-16EF-C9B4-49FD0D5F7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58FA91F-1FEB-DB10-6EC9-34D15A3445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03D8E15-8B00-B817-2938-637ADCDE8849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2878F55-A329-CDB1-89F6-D0035FDDE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D9A14787-6548-6069-9707-11FA59292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98FB3B-56E1-11D6-1DC2-CAA9BB7BA49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37CB685-9F61-15CA-3808-66883BD0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CD5CC5-989A-F60D-CDB8-92150F168DBD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AF32D59-1B63-98B4-679F-BE7726300E55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كتابي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3937EE7-A585-B5AE-AEED-98B38D47D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7D12A0-8FCF-19DA-7933-8399FC2978BD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407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CC550-4A81-7979-DE92-56FF9AAD1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84744-612C-28F7-7B29-1841D1F1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دفاتركم.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F909EC-3CFA-FC52-224A-ECF5D7D5682F}"/>
              </a:ext>
            </a:extLst>
          </p:cNvPr>
          <p:cNvSpPr>
            <a:spLocks/>
          </p:cNvSpPr>
          <p:nvPr/>
        </p:nvSpPr>
        <p:spPr>
          <a:xfrm>
            <a:off x="361625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CDCFD99-4F18-F22F-1BFE-133D27AA835C}"/>
              </a:ext>
            </a:extLst>
          </p:cNvPr>
          <p:cNvSpPr txBox="1"/>
          <p:nvPr/>
        </p:nvSpPr>
        <p:spPr>
          <a:xfrm>
            <a:off x="2721705" y="1444680"/>
            <a:ext cx="5207038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أُلاحِظُ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ٱلْمَشْهَدَ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ثُمَّ أَكْتُبُ بِدايَةَ قِصَّةٍ.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5F3B1B-F4EC-EA18-5EF0-B1449CC0538F}"/>
              </a:ext>
            </a:extLst>
          </p:cNvPr>
          <p:cNvSpPr txBox="1"/>
          <p:nvPr/>
        </p:nvSpPr>
        <p:spPr>
          <a:xfrm>
            <a:off x="413058" y="3271181"/>
            <a:ext cx="2767528" cy="156966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ٱلشَّخْصيّاتِ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أَكْتُبُ فِقْرَةً مُنْسَجِمَةً.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32B288A-DA54-4A99-A248-FAA07F9355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9E1E2D-4C52-0EAC-00BE-5CD2D7D75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255231" y="2152566"/>
            <a:ext cx="5340132" cy="425007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67275BC-A415-935F-086D-B846FA1CD1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1688DC3B-AF95-0DCC-C085-364350886C18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3A411C36-E69D-8BCF-CBF0-BF3EE97A3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EA2B026D-8A9A-AD33-2B7A-364A8329A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855ACD4-6BDA-77FD-F600-6BE0ADFB812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6114E788-8307-05C5-ADA4-B7B4ECB97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E3A3200-F2EF-7FBC-F5DA-55FC1084367B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6656DCF-21F0-E2F6-A07B-427CF9B94BA2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كتابي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65E3BE05-D60C-33F5-5FDD-9C56806DD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1374437-E4D0-FEBA-1F4C-6AF6FCD69B10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009214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87EAD-26E3-060F-6263-6F0124546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BDCFB2-5C89-4634-93DF-6D5A8D92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نتقاسم الأجوبة. من يقرأ على زملائه الفقرة التي كتبها؟ أنصتوا جيدا.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تقديم تغذية راجعة انطلاقا من معايير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ADD86F-D881-95F9-D531-1240247F41B4}"/>
              </a:ext>
            </a:extLst>
          </p:cNvPr>
          <p:cNvSpPr>
            <a:spLocks/>
          </p:cNvSpPr>
          <p:nvPr/>
        </p:nvSpPr>
        <p:spPr>
          <a:xfrm>
            <a:off x="450422" y="12138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4FBD5C-D679-F89F-3622-657FC1C64A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FC92758-98E5-7FB4-F71D-17A1936BC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72865"/>
              </p:ext>
            </p:extLst>
          </p:nvPr>
        </p:nvGraphicFramePr>
        <p:xfrm>
          <a:off x="450422" y="1858612"/>
          <a:ext cx="3314274" cy="3356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560">
                  <a:extLst>
                    <a:ext uri="{9D8B030D-6E8A-4147-A177-3AD203B41FA5}">
                      <a16:colId xmlns:a16="http://schemas.microsoft.com/office/drawing/2014/main" val="3015151094"/>
                    </a:ext>
                  </a:extLst>
                </a:gridCol>
                <a:gridCol w="475432">
                  <a:extLst>
                    <a:ext uri="{9D8B030D-6E8A-4147-A177-3AD203B41FA5}">
                      <a16:colId xmlns:a16="http://schemas.microsoft.com/office/drawing/2014/main" val="278330027"/>
                    </a:ext>
                  </a:extLst>
                </a:gridCol>
                <a:gridCol w="2463282">
                  <a:extLst>
                    <a:ext uri="{9D8B030D-6E8A-4147-A177-3AD203B41FA5}">
                      <a16:colId xmlns:a16="http://schemas.microsoft.com/office/drawing/2014/main" val="2994786213"/>
                    </a:ext>
                  </a:extLst>
                </a:gridCol>
              </a:tblGrid>
              <a:tr h="559422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4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0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24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مَعاييرُ </a:t>
                      </a:r>
                      <a:r>
                        <a:rPr lang="ar-MA" sz="24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ٱلتَّصْحيحِ</a:t>
                      </a:r>
                      <a:endParaRPr lang="fr-FR" sz="24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02264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ذَكَرَ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زَماناً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وَمَكاناً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مُناسِبَيْنِ؛ 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9565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شَخْصِيّاتٍ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مُناسِبَةً؛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81926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 rtl="1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ذَكَرَ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أَحْداثَ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بِدايَةٍ </a:t>
                      </a:r>
                      <a:r>
                        <a:rPr lang="ar-MA" sz="2000" b="1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مُناسِبَةً لِلْمَشْهَدِ</a:t>
                      </a:r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؛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095443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اَلْفِقْرَةُ مُنْسَجِمَةٌ وَاللُّغَةُ سَليمَةٌ.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68201"/>
                  </a:ext>
                </a:extLst>
              </a:tr>
              <a:tr h="559422"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000" b="1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أَكْتُبُ بِخَطٍّ واضِحٍ.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62410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0CD573C5-3140-0EFC-89A2-3FEBBD03D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972229" y="2152566"/>
            <a:ext cx="4623133" cy="36794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15B18E-18A1-2C42-08B3-9CEF4E4E8F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F01B6643-998F-5872-5DE6-DEF51729AF3B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198C25B-51AB-34D9-E7E2-1B2444E8B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19848EF-BD27-69F9-CEC4-4E98239D2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FA7110E-E563-772C-EBEA-5DC4B7ADC25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EE96B438-034C-6631-00C8-4FEEA5D9A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E4B5CB2-FFBE-EFA2-70E5-1428FD0646AD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99DC29A-719E-FC38-62BA-9F403C0835E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كتابي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BE9E670-D9E8-EE50-6354-FAF3E7208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D1492AA-CFCB-138F-942D-1D744021DDBD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514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E35D1-3413-59E0-7D74-87C4634C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EBDE72-711D-362E-5A01-7AABA6586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السبورة، ننتج جماعة بداية انطلاقا من المشهدين. من يبدأ؟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تنقل البداية على الدفاتر.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C2385-2CCB-CA98-B1CD-1104ABFB19F5}"/>
              </a:ext>
            </a:extLst>
          </p:cNvPr>
          <p:cNvSpPr>
            <a:spLocks/>
          </p:cNvSpPr>
          <p:nvPr/>
        </p:nvSpPr>
        <p:spPr>
          <a:xfrm>
            <a:off x="41602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51B7731-84B9-81E7-EBB9-448BD44CCB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C9065B3-4297-4810-1F08-865BA5AEC04A}"/>
              </a:ext>
            </a:extLst>
          </p:cNvPr>
          <p:cNvSpPr txBox="1"/>
          <p:nvPr/>
        </p:nvSpPr>
        <p:spPr>
          <a:xfrm>
            <a:off x="2721705" y="1444680"/>
            <a:ext cx="5207038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أُلاحِظُ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ٱلْمَشْهَدَ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ثُمَّ أَكْتُبُ بِدايَةَ قِصَّةٍ.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4982CE-370F-6CD9-D909-B63BFCB74DA0}"/>
              </a:ext>
            </a:extLst>
          </p:cNvPr>
          <p:cNvSpPr txBox="1"/>
          <p:nvPr/>
        </p:nvSpPr>
        <p:spPr>
          <a:xfrm>
            <a:off x="413058" y="3271181"/>
            <a:ext cx="2767528" cy="156966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ٱلشَّخْصيّاتِ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ٱلزَّمانَ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أُحَدِّدُ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ٱلْأَحْداثَ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لِلْقِصَّةِ؛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أَكْتُبُ فِقْرَةً مُنْسَجِمَةً.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A14B21-0DBF-0A33-A6AD-33B387FD1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255231" y="2152566"/>
            <a:ext cx="5340132" cy="42500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A771BB-E0B8-59B1-4725-2FD80D5C6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650" y="12680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2AC386F-BCB4-C119-AF1C-5BD877904FC2}"/>
              </a:ext>
            </a:extLst>
          </p:cNvPr>
          <p:cNvGrpSpPr/>
          <p:nvPr/>
        </p:nvGrpSpPr>
        <p:grpSpPr>
          <a:xfrm>
            <a:off x="1795347" y="126808"/>
            <a:ext cx="6352905" cy="314596"/>
            <a:chOff x="1795347" y="126808"/>
            <a:chExt cx="6352905" cy="31459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F3D6372-F381-3528-C274-22E34B02F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6649" y="15340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641F89C-8356-C0E4-B742-FB2EB920B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BA950B-902A-E890-C326-90026E721EB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افتتاح الحصة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DEF099E-AEE5-BE2E-D1A8-2E8CE813E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BA964A9-6587-6AB5-AC15-A6723AE5FC77}"/>
                </a:ext>
              </a:extLst>
            </p:cNvPr>
            <p:cNvSpPr>
              <a:spLocks/>
            </p:cNvSpPr>
            <p:nvPr/>
          </p:nvSpPr>
          <p:spPr>
            <a:xfrm>
              <a:off x="5051598" y="15340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مراجعة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وتوليف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600320-4432-898A-43E6-7D3E9028E7E1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إنتاج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كتابي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FA1463C-CA54-B0B8-CD56-6F64D9DF9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8FECFD-5E6A-48DD-A313-7A76BC89DF81}"/>
                </a:ext>
              </a:extLst>
            </p:cNvPr>
            <p:cNvSpPr>
              <a:spLocks/>
            </p:cNvSpPr>
            <p:nvPr/>
          </p:nvSpPr>
          <p:spPr>
            <a:xfrm>
              <a:off x="1795347" y="126808"/>
              <a:ext cx="1742118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تقويم الطلاقة والتحدث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68869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B9C1-4AC1-8757-F430-280CFDEC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AE81E4F7-2E43-E10A-5C28-29224B05F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تقويم التحدث والطلاقة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4D93580-0645-16E4-C261-570281C0E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FC997-22D3-EBDA-667B-4370FA9E613C}"/>
              </a:ext>
            </a:extLst>
          </p:cNvPr>
          <p:cNvSpPr txBox="1"/>
          <p:nvPr/>
        </p:nvSpPr>
        <p:spPr>
          <a:xfrm>
            <a:off x="4241970" y="1775154"/>
            <a:ext cx="2879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E83D2-1A39-75A7-CBC1-DDB2A71F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C7283D-755D-1B72-24BF-74568A0DB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6" y="1775154"/>
            <a:ext cx="604837" cy="6962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7C90E0-ECEA-DDB2-373F-7A9D582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2795" y="1010492"/>
            <a:ext cx="499035" cy="49903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239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تخصص 20 دقيقة من كل حصة لتمرير رائزي التحدث والطلاقة؛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إعداد شبكة تفريغ نتائج التمرير الفردي؛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عرض وضعيتي التقويم على شاشة الحاسوب بعد فصله عن شاشة العرض؛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تغيير وضعية تقويم التحدث و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نص الطلاقة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11790162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B60AEBF-9583-848C-9985-B88741A29641}"/>
              </a:ext>
            </a:extLst>
          </p:cNvPr>
          <p:cNvSpPr txBox="1"/>
          <p:nvPr/>
        </p:nvSpPr>
        <p:spPr>
          <a:xfrm>
            <a:off x="1482716" y="979392"/>
            <a:ext cx="6178567" cy="99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: نقل البداية المنتجة جماعيا إلى الدفاتر.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C3889B7-2B64-45CE-F68E-27EAF785441D}"/>
              </a:ext>
            </a:extLst>
          </p:cNvPr>
          <p:cNvSpPr txBox="1"/>
          <p:nvPr/>
        </p:nvSpPr>
        <p:spPr>
          <a:xfrm>
            <a:off x="2402683" y="3167390"/>
            <a:ext cx="433863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خُذوا </a:t>
            </a:r>
            <a:r>
              <a:rPr lang="ar-MA" sz="28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دفاتركم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،  اُنْقُلوا بِدايَةَ الْقِصَّةِ.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87399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20A9-B7BE-DE91-D6EF-AADBF56C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8723A3F-D6C2-1D94-9A92-BF8015A18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ABA6F5C-A9D3-12C1-2179-1382E57C1C1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PO1-PO2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23699DD-9B48-2A8A-7A77-EE722EC1F5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82A196-FA3B-BDA8-261D-821839854CE9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75745641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الكفاية: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إنتاج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نصوص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شفهية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وفق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أغراض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تواصلية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الممرر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PO1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إلى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الوضعية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PO2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PO1 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أشارك في حوار بتوظيف الأفعال الكلامية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89306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4672630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استعمل التنبيه أو النهي عن اللعب في الطريق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لا +فعل مضارع/الأمر/إياك و... </a:t>
                      </a:r>
                      <a:endParaRPr lang="ar-MA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ذَكَرَ مبررا مستعملا (</a:t>
                      </a:r>
                      <a:r>
                        <a:rPr lang="ar-MA" sz="1400" b="1" dirty="0">
                          <a:solidFill>
                            <a:srgbClr val="C00000"/>
                          </a:solidFill>
                          <a:effectLst/>
                        </a:rPr>
                        <a:t>ألا تعلم ...؟)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من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73165" y="1038743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PO1</a:t>
            </a:r>
          </a:p>
        </p:txBody>
      </p:sp>
      <p:sp>
        <p:nvSpPr>
          <p:cNvPr id="7" name="Google Shape;1486;p58">
            <a:extLst>
              <a:ext uri="{FF2B5EF4-FFF2-40B4-BE49-F238E27FC236}">
                <a16:creationId xmlns:a16="http://schemas.microsoft.com/office/drawing/2014/main" id="{F213349E-A6F5-2073-BC9D-7FD3AE733DCF}"/>
              </a:ext>
            </a:extLst>
          </p:cNvPr>
          <p:cNvSpPr txBox="1"/>
          <p:nvPr/>
        </p:nvSpPr>
        <p:spPr>
          <a:xfrm>
            <a:off x="372538" y="1530875"/>
            <a:ext cx="7689294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خِلالَ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رِحْلَةٍ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رَأَيْتَ زَميلَك يَرْمي الْأَزْبالَ في النَّهْرِ، فَقَرَّرْتَ أن تنهاه عَنْ هذا الفِعْلِ أو تنبهه لِخُطورَتِهِ، فَدارَ بَيْنَك وَبَيْنَها حوار.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فَكِّرْ(ي)، سأَلْعَبُ دَوْرَ زَميلِك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A890C4-B36C-F6CA-5343-65A6B056FC05}"/>
              </a:ext>
            </a:extLst>
          </p:cNvPr>
          <p:cNvSpPr txBox="1"/>
          <p:nvPr/>
        </p:nvSpPr>
        <p:spPr>
          <a:xfrm>
            <a:off x="610859" y="3679768"/>
            <a:ext cx="755001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لا ..............................................................................؟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وَماذا في ذلِكَ، دَعِ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ٱلنَّهْرَ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يَحْمِلُها بَعيداً.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أَلا تَعْلَمُ/.../.../...........................................................؟</a:t>
            </a:r>
          </a:p>
          <a:p>
            <a:pPr marL="0" marR="0" lvl="0" indent="0" algn="r" defTabSz="914400" rtl="1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آسِفٌ يا .............. أَعِدُكَ، سـَ.........................................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أُنْتِجُ نُصوصاً شَفَهِيَّةً بِغَرَضِ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329028"/>
              </p:ext>
            </p:extLst>
          </p:nvPr>
        </p:nvGraphicFramePr>
        <p:xfrm>
          <a:off x="467281" y="1375956"/>
          <a:ext cx="7968344" cy="40520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42075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713148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3739879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  <a:gridCol w="886621">
                  <a:extLst>
                    <a:ext uri="{9D8B030D-6E8A-4147-A177-3AD203B41FA5}">
                      <a16:colId xmlns:a16="http://schemas.microsoft.com/office/drawing/2014/main" val="2144691009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dirty="0">
                          <a:effectLst/>
                        </a:rPr>
                        <a:t>التنقيط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تامة 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(الطفلان والأب)</a:t>
                      </a:r>
                    </a:p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…/2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54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تحدث مجيبا بجملة تامة من قبيل:</a:t>
                      </a: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 يتحدث الاب إلى الطفلين أن ويحذرهما من عبور السياج/ تقول إن السياج يحمي  .../</a:t>
                      </a:r>
                    </a:p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solidFill>
                            <a:srgbClr val="C00000"/>
                          </a:solidFill>
                          <a:effectLst/>
                        </a:rPr>
                        <a:t>- </a:t>
                      </a:r>
                      <a:r>
                        <a:rPr lang="ar-MA" sz="1400" dirty="0">
                          <a:effectLst/>
                        </a:rPr>
                        <a:t> تحدث مجيبا بشكل ملائم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- لم يتحدث أو تحدث بشكل غير ملائم (خارج الموضوع)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4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1,5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…/3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marL="285750" indent="-28575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ar-MA" sz="1400" dirty="0">
                          <a:effectLst/>
                        </a:rPr>
                        <a:t>سرد القصة في جمل تامة ملائمة (جملة على الأقل عن كل مشهد.)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4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 سلامة اللغة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4ن (1ن عن كل جملة)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…/5</a:t>
                      </a: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196645" y="803531"/>
            <a:ext cx="7696298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هذه صور لحكاية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لاحظها جيدا.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سَأَسْأَلُكَ أَسْئِلَةً وَأَنْتَ تُجيبُ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لتستعد لسرد هذه الحكاية.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تحدث بلغة عربية.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363B636-C88D-5C2E-84DC-B33232BE6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65" y="3429000"/>
            <a:ext cx="2633654" cy="175346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E6479D-7908-6509-2A60-B2327D642A1F}"/>
              </a:ext>
            </a:extLst>
          </p:cNvPr>
          <p:cNvSpPr txBox="1"/>
          <p:nvPr/>
        </p:nvSpPr>
        <p:spPr>
          <a:xfrm>
            <a:off x="841607" y="5325469"/>
            <a:ext cx="6640351" cy="1128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تكونُ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شَخْصِيّات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kumimoji="0" 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خلال الصور، ماذا يقول الأب للطفلين؟ 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cs"/>
              <a:buAutoNum type="arabic1Minus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اُسْرُدْ هذه الحكاية </a:t>
            </a: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تامَّةٍ، (جملة على الأقل عن كل مشهد)  (ذات يوم، ...)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23359CB-CC5E-8C22-6B88-2A763E529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770" y="3370959"/>
            <a:ext cx="2682188" cy="1796055"/>
          </a:xfrm>
          <a:prstGeom prst="rect">
            <a:avLst/>
          </a:prstGeom>
        </p:spPr>
      </p:pic>
      <p:sp>
        <p:nvSpPr>
          <p:cNvPr id="39" name="Ellipse 38">
            <a:extLst>
              <a:ext uri="{FF2B5EF4-FFF2-40B4-BE49-F238E27FC236}">
                <a16:creationId xmlns:a16="http://schemas.microsoft.com/office/drawing/2014/main" id="{B87848BE-1406-BACF-453B-B9569821EC48}"/>
              </a:ext>
            </a:extLst>
          </p:cNvPr>
          <p:cNvSpPr/>
          <p:nvPr/>
        </p:nvSpPr>
        <p:spPr>
          <a:xfrm>
            <a:off x="3454892" y="3854627"/>
            <a:ext cx="452283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24AFAF7-1F8E-375C-ED1C-116EADC03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771" y="1530876"/>
            <a:ext cx="2682188" cy="1821752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4CE2BB84-226C-5A4E-BB5D-711D5E519FB6}"/>
              </a:ext>
            </a:extLst>
          </p:cNvPr>
          <p:cNvSpPr/>
          <p:nvPr/>
        </p:nvSpPr>
        <p:spPr>
          <a:xfrm>
            <a:off x="7408225" y="3845045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2290BC1-81B9-A5BB-DCB7-99489909CA27}"/>
              </a:ext>
            </a:extLst>
          </p:cNvPr>
          <p:cNvSpPr/>
          <p:nvPr/>
        </p:nvSpPr>
        <p:spPr>
          <a:xfrm>
            <a:off x="7407267" y="2023293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9E722BC-2289-D0D1-2964-EF95A11C6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965" y="1532531"/>
            <a:ext cx="2633654" cy="1781074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87D863BA-1E63-858F-EF52-D490164000BD}"/>
              </a:ext>
            </a:extLst>
          </p:cNvPr>
          <p:cNvSpPr/>
          <p:nvPr/>
        </p:nvSpPr>
        <p:spPr>
          <a:xfrm>
            <a:off x="3481393" y="1999619"/>
            <a:ext cx="425782" cy="4234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 diaporama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أو طبعها على ورقة؛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مباشرة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شبكة التفريغ.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توضيح: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يتوقف الرائز بمجرد استيفاء التلميذ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 ثانية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المخصصة له.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395706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0E4D-485B-A0BF-72AA-D7AA28E6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43EBB-09EF-E5FE-C4D6-27809627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493B2-96E5-54BF-2519-2D288E3DD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55441-4FC7-F883-367E-763149961039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D2B6A4-A95C-CBD2-CC8F-36B5D1E2391A}"/>
              </a:ext>
            </a:extLst>
          </p:cNvPr>
          <p:cNvSpPr/>
          <p:nvPr/>
        </p:nvSpPr>
        <p:spPr>
          <a:xfrm>
            <a:off x="448314" y="1530875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أَنا طائِرُ أَبي مِنجَلٍ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ٱلْأَصْلَعُ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أَعيشُ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ٱلطَّبيعَةِ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أُحِبُّ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ٱلْحُرِّيَّةَ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وَٱلسَّلامَ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أُواجِهُ خَطَرَ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ٱلِانْقِراضِ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بِسَبَبِ تَدْميرِ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أَعيشُ فيها، وَأَصْبَحَتْ أَعْدادي قَليلَةً جِدّاً. لَكِنَّ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ٱلْإِنْسانَ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ٱلْواعِيَ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ساعَدَني وَبَنى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ٱلْمَحْمِيّاتِ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ٱلطَّبيعِيَّةَ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لِحِمايَتِنا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وَٱلِاعْتِناءِ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بِنا. لِذلِكَ أَقولُ لَهُ: شُكْراً، فَبِفَضْلِكَ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ٱسْتَعَدْنا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ٱلْأَمْنَ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وَأَصْبَحَ لَنا أَمَلٌ كَبيرٌ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ٱلْبَقاءِ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وٱلِاسْتِمْرارِ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296178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لفروض المراقبة المستمرة.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272840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0755E57-2698-A768-ECBB-ED5F97B500AD}"/>
              </a:ext>
            </a:extLst>
          </p:cNvPr>
          <p:cNvSpPr txBox="1"/>
          <p:nvPr/>
        </p:nvSpPr>
        <p:spPr>
          <a:xfrm>
            <a:off x="676747" y="2368725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أُراجِعُ دُروسي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ٱسْتِعْداداً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 لِفُروضِ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ٱلْمُراقَبَةِ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ٱلْمُسْتَمِرَّةِ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D19226-B9A4-8711-F31F-005187EC80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E6F397-11BD-8272-5CBB-233AF5D82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8DBCAB-F341-35C1-8813-2478820F40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276597-1BDA-EBDC-305E-D00A113EF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AA295B-C2C9-8526-EDB4-CAB78503B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09D852-28D6-DA2B-3EDE-BEE0114D77B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EBF003-AC92-033A-825F-043DB6E9AE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69CE12-15EA-00CA-9839-19BC701EEE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193EAA-F3C5-AAA8-0C11-6CF3D0A127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AFF96B-3817-7E5C-B1C9-74E3C8FF6F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53A05BF2-C64D-FD38-F83F-38F6FBB028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16498</TotalTime>
  <Words>2643</Words>
  <Application>Microsoft Office PowerPoint</Application>
  <PresentationFormat>Affichage à l'écran (4:3)</PresentationFormat>
  <Paragraphs>564</Paragraphs>
  <Slides>71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71</vt:i4>
      </vt:variant>
    </vt:vector>
  </HeadingPairs>
  <TitlesOfParts>
    <vt:vector size="100" baseType="lpstr">
      <vt:lpstr>Dosis Medium</vt:lpstr>
      <vt:lpstr>Air Strip Arabic</vt:lpstr>
      <vt:lpstr>Dosis</vt:lpstr>
      <vt:lpstr>Modern Love</vt:lpstr>
      <vt:lpstr>Arial</vt:lpstr>
      <vt:lpstr>Microsoft Uighur</vt:lpstr>
      <vt:lpstr>Wingdings</vt:lpstr>
      <vt:lpstr>Sakkal Majalla</vt:lpstr>
      <vt:lpstr>Cambria Math</vt:lpstr>
      <vt:lpstr>Segoe UI</vt:lpstr>
      <vt:lpstr>Calibri Light</vt:lpstr>
      <vt:lpstr>Aptos</vt:lpstr>
      <vt:lpstr>Calibri</vt:lpstr>
      <vt:lpstr>Dosis SemiBold</vt:lpstr>
      <vt:lpstr>Abadi</vt:lpstr>
      <vt:lpstr>Noto Sans Symbols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3_Thème Office</vt:lpstr>
      <vt:lpstr>2_01- نشاط اعتيادي</vt:lpstr>
      <vt:lpstr>1_Env-Enseignant</vt:lpstr>
      <vt:lpstr>1_03- استماع وتحدث</vt:lpstr>
      <vt:lpstr>3_04- قراءة/ كتابة</vt:lpstr>
      <vt:lpstr>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القمطر.</vt:lpstr>
      <vt:lpstr>مراجعة وتوليف</vt:lpstr>
      <vt:lpstr> خلال حصة اليوم سنراجع دروسا سابقة. نبدأ بتوظيف إستراتيجية الكلمات الجامعة.</vt:lpstr>
      <vt:lpstr>خذوا ألواحكم.</vt:lpstr>
      <vt:lpstr>هذه سلسلة كلمات. من يقرؤها؟ اكتبوا الكلمة الجامعة لها.</vt:lpstr>
      <vt:lpstr>ارفعوا ألواحكم. هل تتفقون مع هذه الإجابة؟ كيف توصلت للجواب؟</vt:lpstr>
      <vt:lpstr>انتبهوا للتصحيح</vt:lpstr>
      <vt:lpstr>هذه سلسلة أخرى. اكتبوا الكلمة الدخيلة على ألواحكم.</vt:lpstr>
      <vt:lpstr>ارفعوا ألواحكم. هل تتفقون مع هذه الإجابة؟ كيف عرفت ذلك؟</vt:lpstr>
      <vt:lpstr>انتبهوا للتصحيح</vt:lpstr>
      <vt:lpstr>هذه جملة، أعيدوا كتابتها مع البدء ب "لم" مع الشكل.</vt:lpstr>
      <vt:lpstr>ارفعوا ألواحكم. هل تتفقون مع هذه الإجابة؟ كيف عرفت ذلك؟</vt:lpstr>
      <vt:lpstr>انتبهوا للتصحيح. من يصف التغيرات التي طرأت على الفعل المضارع؟ ماذا تفيد؟</vt:lpstr>
      <vt:lpstr>أعيدوا كتابةَ الجملة نفسها مع البدء ب "لا" الناهية مع الشكل.</vt:lpstr>
      <vt:lpstr>ارفعوا ألواحكم. هل تتفقون مع هذه الإجابة؟ كيف عرفت ذلك؟</vt:lpstr>
      <vt:lpstr>صححوا. من يصف التغيرات التي طرأت على الفعل؟ ماذا تفيد الجملة بعد دخول (لا) عليها؟ </vt:lpstr>
      <vt:lpstr>والآن نمر إلى نشاط تركيب الجمل.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من يذكر الأسماء الموصولة التي تعرفنا عليها؟ كيف نحدد الاسم الموصول المناسب في جملة؟</vt:lpstr>
      <vt:lpstr> هذه جملة. اكتبوا على ألواحكم الاسم الموصول المناسب.</vt:lpstr>
      <vt:lpstr>ارفعوا الألواح. سأعين من يعرض الجواب؟ هل أنتم متفقون؟ من يشرح كيف نحدد الاسم الموصول المناسب؟  </vt:lpstr>
      <vt:lpstr>صححوا. انتبهوا لرسم "الذي" بلام واحدة.</vt:lpstr>
      <vt:lpstr> هذه جملة. اكتبوا على ألواحكم الاسم الموصول المناسب.</vt:lpstr>
      <vt:lpstr>ارفعوا الألواح. سأعين من يعرض الجواب؟ لماذا؟ </vt:lpstr>
      <vt:lpstr>صححوا. انتبهوا لرسم "التي" بلام واحدة.</vt:lpstr>
      <vt:lpstr> هذه جملة. اكتبوا على ألواحكم الاسم الموصول المناسب.</vt:lpstr>
      <vt:lpstr>ارفعوا الألواح. سأعين من يعرض الجواب؟ يمكنك تبرير جوابك. </vt:lpstr>
      <vt:lpstr>صححوا. انتبهوا لرسم "الذين" بلام واحدة.</vt:lpstr>
      <vt:lpstr> هذه جملة. اكتبوا على ألواحكم الاسم الموصول المناسب.</vt:lpstr>
      <vt:lpstr>ارفعوا الألواح. سأعين من يعرض الجواب؟ لماذا؟  الحيوانات جمع لغير العاقل لذا نوظف التي.</vt:lpstr>
      <vt:lpstr>صححوا. انتبهوا لرسم "التي" بلام واحدة.</vt:lpstr>
      <vt:lpstr>ننشد جماعة قصيدة "غاية العمل". </vt:lpstr>
      <vt:lpstr>إنتاج كتابي</vt:lpstr>
      <vt:lpstr>سنواصل تدربنا اليوم على مهارة كتابة بداية قصة.</vt:lpstr>
      <vt:lpstr>هذه وضعية. من يقرأ التعليمة؟</vt:lpstr>
      <vt:lpstr>أنجزوا على دفاتركم.</vt:lpstr>
      <vt:lpstr>نتقاسم الأجوبة. من يقرأ على زملائه الفقرة التي كتبها؟ أنصتوا جيدا. تقديم تغذية راجعة انطلاقا من معايير التصحيح.</vt:lpstr>
      <vt:lpstr>على السبورة، ننتج جماعة بداية انطلاقا من المشهدين. من يبدأ؟ تنقل البداية على الدفاتر.</vt:lpstr>
      <vt:lpstr>تقويم التحدث والطلاقة</vt:lpstr>
      <vt:lpstr>Présentation PowerPoint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اختتام الحصة</vt:lpstr>
      <vt:lpstr>راجعوا دروسكم استعدادا لفروض المراقبة المستمرة.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175</cp:revision>
  <dcterms:created xsi:type="dcterms:W3CDTF">2023-09-20T21:35:22Z</dcterms:created>
  <dcterms:modified xsi:type="dcterms:W3CDTF">2026-06-12T12:15:41Z</dcterms:modified>
</cp:coreProperties>
</file>