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8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9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1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  <p:sldMasterId id="2147483816" r:id="rId9"/>
    <p:sldMasterId id="2147483841" r:id="rId10"/>
    <p:sldMasterId id="2147483865" r:id="rId11"/>
    <p:sldMasterId id="2147483888" r:id="rId12"/>
  </p:sldMasterIdLst>
  <p:notesMasterIdLst>
    <p:notesMasterId r:id="rId83"/>
  </p:notesMasterIdLst>
  <p:sldIdLst>
    <p:sldId id="2147482791" r:id="rId13"/>
    <p:sldId id="2147482642" r:id="rId14"/>
    <p:sldId id="2147482463" r:id="rId15"/>
    <p:sldId id="2147482779" r:id="rId16"/>
    <p:sldId id="2147482693" r:id="rId17"/>
    <p:sldId id="2147482691" r:id="rId18"/>
    <p:sldId id="2134806141" r:id="rId19"/>
    <p:sldId id="2147482705" r:id="rId20"/>
    <p:sldId id="2134806601" r:id="rId21"/>
    <p:sldId id="2147482945" r:id="rId22"/>
    <p:sldId id="2134806773" r:id="rId23"/>
    <p:sldId id="2147482947" r:id="rId24"/>
    <p:sldId id="2147482946" r:id="rId25"/>
    <p:sldId id="2147482790" r:id="rId26"/>
    <p:sldId id="2147482792" r:id="rId27"/>
    <p:sldId id="2147482949" r:id="rId28"/>
    <p:sldId id="2147482950" r:id="rId29"/>
    <p:sldId id="2147482951" r:id="rId30"/>
    <p:sldId id="2147482952" r:id="rId31"/>
    <p:sldId id="2147482953" r:id="rId32"/>
    <p:sldId id="2147482954" r:id="rId33"/>
    <p:sldId id="2147482955" r:id="rId34"/>
    <p:sldId id="2147482956" r:id="rId35"/>
    <p:sldId id="2147482958" r:id="rId36"/>
    <p:sldId id="2147482957" r:id="rId37"/>
    <p:sldId id="2147482873" r:id="rId38"/>
    <p:sldId id="2147482874" r:id="rId39"/>
    <p:sldId id="2147482876" r:id="rId40"/>
    <p:sldId id="2147482875" r:id="rId41"/>
    <p:sldId id="2147482959" r:id="rId42"/>
    <p:sldId id="2147482960" r:id="rId43"/>
    <p:sldId id="2147482961" r:id="rId44"/>
    <p:sldId id="2147482894" r:id="rId45"/>
    <p:sldId id="2147482805" r:id="rId46"/>
    <p:sldId id="2147482962" r:id="rId47"/>
    <p:sldId id="2147482963" r:id="rId48"/>
    <p:sldId id="2147482964" r:id="rId49"/>
    <p:sldId id="2147482965" r:id="rId50"/>
    <p:sldId id="2147482664" r:id="rId51"/>
    <p:sldId id="2147482493" r:id="rId52"/>
    <p:sldId id="2147482897" r:id="rId53"/>
    <p:sldId id="2147482781" r:id="rId54"/>
    <p:sldId id="2134806689" r:id="rId55"/>
    <p:sldId id="2147482868" r:id="rId56"/>
    <p:sldId id="2147482931" r:id="rId57"/>
    <p:sldId id="2147482933" r:id="rId58"/>
    <p:sldId id="2147482968" r:id="rId59"/>
    <p:sldId id="2147482969" r:id="rId60"/>
    <p:sldId id="2147482970" r:id="rId61"/>
    <p:sldId id="2147482936" r:id="rId62"/>
    <p:sldId id="2147482847" r:id="rId63"/>
    <p:sldId id="2147482948" r:id="rId64"/>
    <p:sldId id="2147482848" r:id="rId65"/>
    <p:sldId id="2147482849" r:id="rId66"/>
    <p:sldId id="2147482724" r:id="rId67"/>
    <p:sldId id="2147482721" r:id="rId68"/>
    <p:sldId id="2147482850" r:id="rId69"/>
    <p:sldId id="2147482742" r:id="rId70"/>
    <p:sldId id="2147482851" r:id="rId71"/>
    <p:sldId id="2147482852" r:id="rId72"/>
    <p:sldId id="2147482722" r:id="rId73"/>
    <p:sldId id="2147482853" r:id="rId74"/>
    <p:sldId id="2147482718" r:id="rId75"/>
    <p:sldId id="2147482723" r:id="rId76"/>
    <p:sldId id="2147482719" r:id="rId77"/>
    <p:sldId id="2147482854" r:id="rId78"/>
    <p:sldId id="2147482783" r:id="rId79"/>
    <p:sldId id="2147482836" r:id="rId80"/>
    <p:sldId id="2134806941" r:id="rId81"/>
    <p:sldId id="2147482628" r:id="rId82"/>
  </p:sldIdLst>
  <p:sldSz cx="9144000" cy="6858000" type="screen4x3"/>
  <p:notesSz cx="6858000" cy="9144000"/>
  <p:embeddedFontLst>
    <p:embeddedFont>
      <p:font typeface="Air Strip Arabic" panose="020B0604020202020204" charset="0"/>
      <p:regular r:id="rId84"/>
    </p:embeddedFon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</p:embeddedFont>
    <p:embeddedFont>
      <p:font typeface="Dosis SemiBold" pitchFamily="2" charset="0"/>
      <p:regular r:id="rId89"/>
      <p:bold r:id="rId90"/>
    </p:embeddedFont>
    <p:embeddedFont>
      <p:font typeface="Microsoft Uighur" panose="02000000000000000000" pitchFamily="2" charset="-78"/>
      <p:regular r:id="rId91"/>
      <p:bold r:id="rId92"/>
    </p:embeddedFont>
    <p:embeddedFont>
      <p:font typeface="Modern Love" panose="04090805081005020601" pitchFamily="82" charset="0"/>
      <p:regular r:id="rId93"/>
    </p:embeddedFont>
    <p:embeddedFont>
      <p:font typeface="Sakkal Majalla" panose="02000000000000000000" pitchFamily="2" charset="-78"/>
      <p:regular r:id="rId94"/>
      <p:bold r:id="rId95"/>
    </p:embeddedFont>
    <p:embeddedFont>
      <p:font typeface="Segoe UI" panose="020B0502040204020203" pitchFamily="34" charset="0"/>
      <p:regular r:id="rId96"/>
      <p:bold r:id="rId97"/>
      <p:italic r:id="rId98"/>
      <p:boldItalic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FABAB"/>
    <a:srgbClr val="9EE0F4"/>
    <a:srgbClr val="DAE3F3"/>
    <a:srgbClr val="424D7C"/>
    <a:srgbClr val="424D7B"/>
    <a:srgbClr val="00ACA4"/>
    <a:srgbClr val="106585"/>
    <a:srgbClr val="0097B2"/>
    <a:srgbClr val="FC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41" autoAdjust="0"/>
    <p:restoredTop sz="94660"/>
  </p:normalViewPr>
  <p:slideViewPr>
    <p:cSldViewPr snapToGrid="0">
      <p:cViewPr varScale="1">
        <p:scale>
          <a:sx n="82" d="100"/>
          <a:sy n="82" d="100"/>
        </p:scale>
        <p:origin x="1613" y="72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80" Type="http://schemas.openxmlformats.org/officeDocument/2006/relationships/slide" Target="slides/slide68.xml"/><Relationship Id="rId85" Type="http://schemas.openxmlformats.org/officeDocument/2006/relationships/font" Target="fonts/font2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openxmlformats.org/officeDocument/2006/relationships/tableStyles" Target="tableStyle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font" Target="fonts/font16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Relationship Id="rId87" Type="http://schemas.openxmlformats.org/officeDocument/2006/relationships/font" Target="fonts/font4.fntdata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56" Type="http://schemas.openxmlformats.org/officeDocument/2006/relationships/slide" Target="slides/slide44.xml"/><Relationship Id="rId77" Type="http://schemas.openxmlformats.org/officeDocument/2006/relationships/slide" Target="slides/slide65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91046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016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6124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75773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82185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359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14161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74640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7897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54817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3244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21513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41207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422894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958313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01915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91405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933757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535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89633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4580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474521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6238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48699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90380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287360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25276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55676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8391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96474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4517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3254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18021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30761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0323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320148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43336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244718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8832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8383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236145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17283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66803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27445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94683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03181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9031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15872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70431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4765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36017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62960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65919153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4353428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2538501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15706029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04890131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966396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72839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409275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16303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59715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27505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3903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71511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023053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32146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0771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711517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54808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885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258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3165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515827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591782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17985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556096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312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87577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7935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65254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18500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4978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38889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81596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681868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47736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15822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18414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53679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18" Type="http://schemas.openxmlformats.org/officeDocument/2006/relationships/slideLayout" Target="../slideLayouts/slideLayout159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44.xml"/><Relationship Id="rId21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24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23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1.xml"/><Relationship Id="rId19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slideLayout" Target="../slideLayouts/slideLayout16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13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7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95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  <p:sldLayoutId id="214748386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978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  <p:sldLayoutId id="2147483886" r:id="rId21"/>
    <p:sldLayoutId id="2147483887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630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4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3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3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3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2.gif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88.xml"/><Relationship Id="rId5" Type="http://schemas.openxmlformats.org/officeDocument/2006/relationships/image" Target="../media/image35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2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8DB556-54D0-9509-264E-F0BFAC504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D5A767-388B-A321-0FA5-BAA5406DE851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A53E05-D9D6-2D7E-3DD8-F873AE8CB49E}"/>
              </a:ext>
            </a:extLst>
          </p:cNvPr>
          <p:cNvSpPr txBox="1"/>
          <p:nvPr/>
        </p:nvSpPr>
        <p:spPr>
          <a:xfrm>
            <a:off x="3451123" y="4817806"/>
            <a:ext cx="1043792" cy="578882"/>
          </a:xfrm>
          <a:prstGeom prst="round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الرابع</a:t>
            </a:r>
            <a:endParaRPr lang="fr-FR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68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772649" y="2277644"/>
            <a:ext cx="3420000" cy="96893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اعتيادي: معجم 15د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الظواهر اللغوية  25د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826690"/>
            <a:ext cx="3420000" cy="97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ظواهر لغوية 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الكتابي: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1693CF01-6684-884E-C02B-16BDDEA489C2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CA9DE4-44EF-A90E-8509-DEEBE576F663}"/>
              </a:ext>
            </a:extLst>
          </p:cNvPr>
          <p:cNvGrpSpPr/>
          <p:nvPr/>
        </p:nvGrpSpPr>
        <p:grpSpPr>
          <a:xfrm flipH="1">
            <a:off x="4729142" y="346669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F62AB52-674B-296B-17AA-C3AB29701D8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43FBC066-2342-4D7A-21C3-56731255F15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23389" y="3879644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الطلاقة والتحدث (20د)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02784" y="2525936"/>
            <a:ext cx="4500000" cy="51142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83580"/>
            <a:ext cx="4500000" cy="5503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"كنز الطبيعة (الجزء 2)".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تحويل الأفعال مع الضمائر (2)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11223" y="5081447"/>
            <a:ext cx="4500000" cy="38073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إكمال قصة (وضعية البداية)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انطلاقا من مشاهد؛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التعرف على ظرفي الزمان والمكان والتمييز بينهما.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بداية قصة انطلاقا من مشاهد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تحدث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18D869-6A9D-F5B0-22D5-B16C468123BB}"/>
              </a:ext>
            </a:extLst>
          </p:cNvPr>
          <p:cNvSpPr txBox="1">
            <a:spLocks/>
          </p:cNvSpPr>
          <p:nvPr/>
        </p:nvSpPr>
        <p:spPr>
          <a:xfrm>
            <a:off x="2969342" y="4094669"/>
            <a:ext cx="2798566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88522A-8F8A-EB50-9E6E-A7955BA3B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4981" y="1591957"/>
            <a:ext cx="4544229" cy="249475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8BD80EE-D553-082F-582A-C60C0F875E51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FB29D5-4069-C67D-CDD3-D8276BFFF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842E98C-6A8B-8554-F35E-2BE138D44E25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C6EBBE2-FB1D-F0F6-7FD7-9B1953B6D21B}"/>
              </a:ext>
            </a:extLst>
          </p:cNvPr>
          <p:cNvSpPr txBox="1">
            <a:spLocks/>
          </p:cNvSpPr>
          <p:nvPr/>
        </p:nvSpPr>
        <p:spPr>
          <a:xfrm>
            <a:off x="1408923" y="513953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جاباتي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14" name="Image 1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0FEE06-6A4F-1E15-1035-22B40D61B0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6351F-9C52-F42D-E64A-B47E84E6D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0544"/>
            <a:ext cx="567813" cy="65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5152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بهذا التمرين المفيد. هاتان صورتان  سألاحظهما ثم أصف أحداثهما بجمل مفيدة تامة.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أولا.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72E904-7EC9-C562-A406-CA4A8D21F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8416" y="1368000"/>
            <a:ext cx="2819644" cy="3749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E86EED-CC0F-04D0-66E8-6823F5B5B6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995" y="1396433"/>
            <a:ext cx="2949196" cy="37499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E96646-B9BE-048A-C0FF-A690794A6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9700" y="1396433"/>
            <a:ext cx="425345" cy="425345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344DA8-3114-68BD-AD2D-609B16220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0132" y="1368000"/>
            <a:ext cx="391711" cy="391711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28D29D-EF7D-307F-8C19-6FC240043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66" y="771168"/>
            <a:ext cx="567813" cy="65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F82A6-7E60-231E-5D89-A29C9AC23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EF0101E-198E-8E8A-9E13-EA884E09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أركب جملا مفيدة حول كل صورة.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DAE485-17A2-3740-C188-639AF186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A2C0C8-C0A1-F774-8B3F-1BF4369969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692B41-58C2-C6DE-3E5A-D147AACD67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BC3F61-360D-4281-718C-A97C0DDE88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9395FB-1A95-0270-E9C2-A380DF96E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63865A-B0C4-90A6-4D2D-8F531DDF49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AEDA03-2A6A-31DB-6701-FAE3738E21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02A3AC-B477-D04F-4663-4CD8861225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E03368-8CE5-44C3-08C5-BEA47A329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4ED3E2-74F0-B29D-FFDD-044C96FDC1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8416" y="1368000"/>
            <a:ext cx="2819644" cy="3749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5C0F629-A498-52FD-5360-CB9AA99993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995" y="1396433"/>
            <a:ext cx="2949196" cy="37499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12F3F7-6E41-0776-EC2F-E8127EACC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9700" y="1396433"/>
            <a:ext cx="425345" cy="425345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A8BFC15-0620-49B6-5F1C-F4D8A1CD6C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0132" y="1368000"/>
            <a:ext cx="391711" cy="391711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93A02F1-CB02-E11C-11C1-92895938E525}"/>
              </a:ext>
            </a:extLst>
          </p:cNvPr>
          <p:cNvSpPr txBox="1"/>
          <p:nvPr/>
        </p:nvSpPr>
        <p:spPr>
          <a:xfrm>
            <a:off x="4805556" y="5191356"/>
            <a:ext cx="36692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طَلَبَ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عُمَرُ مِنْ أَبيهِ أَنْ يَشْتَرِيَ لَهُ كُرَةً لِيَلْعَبَ بِها.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00E360-F7F3-2E66-AD74-FA536198AAC2}"/>
              </a:ext>
            </a:extLst>
          </p:cNvPr>
          <p:cNvSpPr txBox="1"/>
          <p:nvPr/>
        </p:nvSpPr>
        <p:spPr>
          <a:xfrm>
            <a:off x="488013" y="5174831"/>
            <a:ext cx="36692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 عُمَرُ مَعَ أَبيهِ إِلى مَحَلٍّ لِبَيْعِ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ٱلْأَدَواتِ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ٱلرِّياضِيَّةِ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يُشيرُ عُمَرُ إِلى كُرَةٍ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بِٱلْأَبْيَضِ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وَٱلْأَسْوَدِ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9708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FB16F-DB47-D37B-36E0-EB7EE8AB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AE92622-19FD-E20C-2C15-9A9FFA716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لاحظوا الصورتين وصفوا أحداثها بجمل عربية مفيدة.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DCEB57-4214-26A9-A657-1D66561CE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B155C-2A74-4608-B3DA-C87A31B350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ECD3D5-79C6-DDEA-FA2D-8F5297E3FF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80CA91-662E-49B9-A081-E4A95091AF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6217BF-2C40-0470-8CD8-9A408AA8F3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914BA-DEBA-4209-6DF1-DD8FD33E5D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D23DCD-2274-690D-D709-5812E80207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966778-C730-A14C-93EA-CF66CF7B53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3E8CAB7-2AC1-FDBA-2302-BB085A77FF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CBFDD02-02F1-9321-992E-777ECE5780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8416" y="1368000"/>
            <a:ext cx="2819644" cy="3749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965CA0-0F26-5D15-5BD9-F70FB5812F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995" y="1396433"/>
            <a:ext cx="2949196" cy="37499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EB3C1F4-9C4C-54E3-0F23-D61D1D7EB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9700" y="1396433"/>
            <a:ext cx="425345" cy="425345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C1640AD-0D73-7CE5-94B3-D5B9B2F7D9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0132" y="1368000"/>
            <a:ext cx="391711" cy="3917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13764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306286" y="3098468"/>
            <a:ext cx="619552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"أخي الإنسان"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ظرف المكان وظرف الزمان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حصة اليوم سنتعلم تعرف ظرف الزمان وظرف المكان والتمييز  بينهما.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1CC4DA-DD65-F575-1E24-121DBC2A10FC}"/>
              </a:ext>
            </a:extLst>
          </p:cNvPr>
          <p:cNvSpPr txBox="1"/>
          <p:nvPr/>
        </p:nvSpPr>
        <p:spPr>
          <a:xfrm>
            <a:off x="864331" y="2828439"/>
            <a:ext cx="7864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ٱلزَّمانِ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وَظَرْفُ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endParaRPr lang="ar-MA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336106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F9FAB-01A9-F428-E3A8-73E33A8A6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7381D-FCED-29D9-BFF9-F49AD443F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هاتان جملتان. سأقرأ ثم تقرؤون من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92DE9C-43E7-EA01-9C38-FED402330F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95C29F-F481-9813-4C3F-CA77B4FC9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955E32-5C59-2DA2-AB20-2FFFA9A6FE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6C02F5-0A3F-8452-6E28-03630AAF69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E74152-F812-775E-5C99-961054814A1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59E0A0-716E-4B96-BDBD-926F018F61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8B10CB-C96C-07FD-3C49-40BF707CD69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44E4B6-DB4F-54F8-ED69-3897400711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CBC5F93-2FB8-2FAB-683D-2614B78766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53F7BB-3119-9172-9941-A750CE3537E5}"/>
              </a:ext>
            </a:extLst>
          </p:cNvPr>
          <p:cNvSpPr txBox="1"/>
          <p:nvPr/>
        </p:nvSpPr>
        <p:spPr>
          <a:xfrm>
            <a:off x="864331" y="2828439"/>
            <a:ext cx="73932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صَباحاً.</a:t>
            </a:r>
          </a:p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03450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7E373-0675-7EB5-3CBD-C13EA7BA4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04FAE6-8817-2168-5F38-444F41B2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كيف أتعرف على ظرف الزمان أو المكان في الجملتين التاليتين.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1ED336-FA03-471B-1BE8-632BB59A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1A9100-8E4D-D894-229F-FB06397F2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4BAFF9-3F0A-F7F6-F7B9-64D55CB096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9AAB95-A7D1-C82A-228D-5F3CACA80B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1D3FE9-9273-CCFA-7F45-4CEFF079A2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0E17BD-EB2F-062E-8254-4D43357351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061958-772E-8796-CDF6-29EFC1013F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4730BF-56EF-96B4-ACFF-524CABA256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32C04AA-5927-C8F6-EEBE-23C6C9D662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12E0A78-A4ED-5EED-F490-BEE81C50782B}"/>
              </a:ext>
            </a:extLst>
          </p:cNvPr>
          <p:cNvSpPr txBox="1"/>
          <p:nvPr/>
        </p:nvSpPr>
        <p:spPr>
          <a:xfrm>
            <a:off x="864331" y="2828439"/>
            <a:ext cx="73932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صَباحاً.</a:t>
            </a:r>
          </a:p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667204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AE259-5FB5-88F1-BC5F-D358037D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8C7529-1FF6-3E36-1C3C-DAF2730DC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أسأل: مَتى يَشْرَبُ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ٱلْمَريضُ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ٱلدَّواءَ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011A86-4A08-29A9-D984-6B9503C9E9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69DAC6-D40C-E697-9D52-9D3441D5C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1CEC04-EF31-6BC3-B8B0-33011DFF0D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6EF51E-0ADE-AFA6-B605-873CCC7629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1F36412-15F6-5263-4C1D-8A00CD0C5C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138C0-1FA8-24CC-68AB-DBC6D300DA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0EE54E-2D9A-0ADC-AD54-1D518B5057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DCFF47-AD15-7D07-6D89-A0D4B869E23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74E1CE2-D029-3CE6-68F3-7DF7F6C46B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D0D7981-4725-85B5-8351-039F1DE5C52E}"/>
              </a:ext>
            </a:extLst>
          </p:cNvPr>
          <p:cNvSpPr txBox="1"/>
          <p:nvPr/>
        </p:nvSpPr>
        <p:spPr>
          <a:xfrm>
            <a:off x="1763485" y="1838455"/>
            <a:ext cx="5794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316B6DD-BECE-B835-78C1-7C4C2D012DF4}"/>
              </a:ext>
            </a:extLst>
          </p:cNvPr>
          <p:cNvSpPr txBox="1"/>
          <p:nvPr/>
        </p:nvSpPr>
        <p:spPr>
          <a:xfrm>
            <a:off x="3862873" y="2997034"/>
            <a:ext cx="4730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88686395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C1E50-4C2E-5A86-94CF-21DF3AFC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ED9D62-36E5-1225-1EEA-FF7DE506E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هو: يَشْرَبُ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ٱلْمَريضُ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ٱلدَّواءَ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55E1E3-C0B0-2A98-99A5-AD82D18565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F152F3-0138-26EC-DCEB-55068BC8D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E1EEAC-A431-80BF-5F72-9BA5B490D1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2E203B-CA0E-99A7-4457-83701ED764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BCAD1A-6D08-2250-7CF3-A94CA48429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93C1C-F5CD-648D-C5FE-2AE2E2E51BB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3C46C-731C-210D-C327-E4FBE374D24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78E569-5B9D-8CB4-FD24-6D74CAE5F4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7643063-5702-EF37-EF62-11F9FF4F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C9D595B-8C6F-E501-1B2B-396D42910038}"/>
              </a:ext>
            </a:extLst>
          </p:cNvPr>
          <p:cNvSpPr/>
          <p:nvPr/>
        </p:nvSpPr>
        <p:spPr>
          <a:xfrm>
            <a:off x="5897194" y="3583944"/>
            <a:ext cx="438249" cy="36389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61FE87D-A327-542D-084B-8C7BE5898579}"/>
              </a:ext>
            </a:extLst>
          </p:cNvPr>
          <p:cNvSpPr txBox="1"/>
          <p:nvPr/>
        </p:nvSpPr>
        <p:spPr>
          <a:xfrm>
            <a:off x="683136" y="3304226"/>
            <a:ext cx="5121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09E94A5-6841-0AC1-AE13-17579614EF5E}"/>
              </a:ext>
            </a:extLst>
          </p:cNvPr>
          <p:cNvSpPr txBox="1"/>
          <p:nvPr/>
        </p:nvSpPr>
        <p:spPr>
          <a:xfrm>
            <a:off x="3913636" y="2660614"/>
            <a:ext cx="4730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92E0D9-D6F4-D7E9-74E6-D878B36A964D}"/>
              </a:ext>
            </a:extLst>
          </p:cNvPr>
          <p:cNvSpPr txBox="1"/>
          <p:nvPr/>
        </p:nvSpPr>
        <p:spPr>
          <a:xfrm>
            <a:off x="2344304" y="1739801"/>
            <a:ext cx="4455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مارَسْتُ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صَباحاً.</a:t>
            </a:r>
          </a:p>
        </p:txBody>
      </p:sp>
    </p:spTree>
    <p:extLst>
      <p:ext uri="{BB962C8B-B14F-4D97-AF65-F5344CB8AC3E}">
        <p14:creationId xmlns:p14="http://schemas.microsoft.com/office/powerpoint/2010/main" val="390471813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39077-C191-A933-CF2E-CE107A22C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C3BEC7-61DB-197A-8808-4175A5B7D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الجواب: صباحا. إذا صباحا يوضح زمن وقوع الفعل. نقول إنه: ظرف زمانٍ.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5C2A89-C07E-57D9-6725-4C8F7E62EB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7CF3B8-8A9F-B103-78A8-EC97A3610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68DD93-9125-C70E-DB69-6B65A497A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6276B1-4FF8-FD42-B4AB-4CBD4885D2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7BD290-671E-F964-F88B-B6FF568DBF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954CF5-8396-7D32-C60A-BD41F8051A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E52186-C365-8FCD-F5AB-4BA6CA6472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7F118A-9DD7-9B75-19C3-C79E3D90B6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AF84F98-329E-1EFD-4262-B50547D6F3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1EF818-BBCB-DA1B-2560-1A4CAA692485}"/>
              </a:ext>
            </a:extLst>
          </p:cNvPr>
          <p:cNvSpPr txBox="1"/>
          <p:nvPr/>
        </p:nvSpPr>
        <p:spPr>
          <a:xfrm>
            <a:off x="2344304" y="1739801"/>
            <a:ext cx="4455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مارَسْتُ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A481CD-02AD-0F83-B43F-E14007CB93BA}"/>
              </a:ext>
            </a:extLst>
          </p:cNvPr>
          <p:cNvSpPr txBox="1"/>
          <p:nvPr/>
        </p:nvSpPr>
        <p:spPr>
          <a:xfrm>
            <a:off x="1455576" y="4390086"/>
            <a:ext cx="5720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يُوَضِّحُ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زَمَنَ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وُقوعِ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10367ED-4182-45DB-DCCE-84B45DA261F0}"/>
              </a:ext>
            </a:extLst>
          </p:cNvPr>
          <p:cNvSpPr txBox="1"/>
          <p:nvPr/>
        </p:nvSpPr>
        <p:spPr>
          <a:xfrm>
            <a:off x="2870775" y="5308383"/>
            <a:ext cx="3710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ظَرْفُ زَمانٍ</a:t>
            </a: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A2E2C385-4314-80C6-0E2F-6D2946041B20}"/>
              </a:ext>
            </a:extLst>
          </p:cNvPr>
          <p:cNvSpPr/>
          <p:nvPr/>
        </p:nvSpPr>
        <p:spPr>
          <a:xfrm>
            <a:off x="5897194" y="3583944"/>
            <a:ext cx="438249" cy="36389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7994B07-5146-BE45-C071-12929D7BF294}"/>
              </a:ext>
            </a:extLst>
          </p:cNvPr>
          <p:cNvSpPr txBox="1"/>
          <p:nvPr/>
        </p:nvSpPr>
        <p:spPr>
          <a:xfrm>
            <a:off x="683136" y="3304226"/>
            <a:ext cx="5121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45C2100-5D7F-A588-2DF0-2B8397A8CFDD}"/>
              </a:ext>
            </a:extLst>
          </p:cNvPr>
          <p:cNvSpPr txBox="1"/>
          <p:nvPr/>
        </p:nvSpPr>
        <p:spPr>
          <a:xfrm>
            <a:off x="3913636" y="2660614"/>
            <a:ext cx="4730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ٱلدَّواءَ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760725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BC587-83D9-30AA-0AC5-67BF37E97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CD8B8-EFFE-0A0C-2965-32CC60C5C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الجملة الثانية. بداية أسأل: أَيْنَ يَقِفُ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ٱلْمُصَلّونَ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8B68C5-ADC0-AA40-D676-B2DA5FEAB2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ED161F-0F4B-F05B-D73D-ADD2155D8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07A61C-31D5-DCE2-3C4D-8850D54E5E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7FC3E0-A0DE-24CC-3E74-A4431A74B3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40469B-FE11-4688-B965-7439951F26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19E0B0-9BA6-E0A8-83F7-4E3F08EBC9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E3C98A-2740-42E8-7C88-34200ADA7E4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55F2B2-5134-F3A9-7E06-9DFF11F2B5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92B1DA4-FE92-E5D9-EBB4-B53A245CFC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EFCEBA7-5EF8-3497-09E2-A2A6707DD8CC}"/>
              </a:ext>
            </a:extLst>
          </p:cNvPr>
          <p:cNvSpPr txBox="1"/>
          <p:nvPr/>
        </p:nvSpPr>
        <p:spPr>
          <a:xfrm>
            <a:off x="4705320" y="2824016"/>
            <a:ext cx="4004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11AB1B-427C-A3A9-BED5-73F31EE0FFEF}"/>
              </a:ext>
            </a:extLst>
          </p:cNvPr>
          <p:cNvSpPr txBox="1"/>
          <p:nvPr/>
        </p:nvSpPr>
        <p:spPr>
          <a:xfrm>
            <a:off x="1860643" y="1491165"/>
            <a:ext cx="5017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771549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C2A4C-B2F3-232C-AD63-32FB43979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2A0FF-41E0-4172-B8BF-BFAA74D25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هو: - يَقِفُ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ٱلْمُصَلّونَ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خَلْفَ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ٱلْإِمامِ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803A71-CCD0-35D8-22CE-3B5D78F807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2D59D3-7581-7823-F856-011AFA0F1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B0FCC9-E75A-7BAA-BAB5-F42937FBA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4ECB53-2E3A-D036-9A4A-8BB3443B7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AE5073-1D89-CFD6-B79F-34D3D8DEDB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85BD6F-49D5-EF42-A4FA-2F507ECE65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FD99FF-7A40-333F-4308-EA70A3813F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2E4A30-F765-82F1-E2D2-BD0DE9284B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3E15E25-409E-6F8F-96BD-6DA62D3DEE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07CD246-9668-1125-41F4-096D9EB0E031}"/>
              </a:ext>
            </a:extLst>
          </p:cNvPr>
          <p:cNvSpPr/>
          <p:nvPr/>
        </p:nvSpPr>
        <p:spPr>
          <a:xfrm>
            <a:off x="5216431" y="3640570"/>
            <a:ext cx="438249" cy="36389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D190C6-F1AA-ACB8-350D-D30D48BF792C}"/>
              </a:ext>
            </a:extLst>
          </p:cNvPr>
          <p:cNvSpPr txBox="1"/>
          <p:nvPr/>
        </p:nvSpPr>
        <p:spPr>
          <a:xfrm>
            <a:off x="335902" y="3285681"/>
            <a:ext cx="4880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خَلْفَ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4485077-0F1E-FE44-E440-016E493EA547}"/>
              </a:ext>
            </a:extLst>
          </p:cNvPr>
          <p:cNvSpPr txBox="1"/>
          <p:nvPr/>
        </p:nvSpPr>
        <p:spPr>
          <a:xfrm>
            <a:off x="1860643" y="1491165"/>
            <a:ext cx="5017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928315-9C4F-5EB4-5F99-70BA7E40C11F}"/>
              </a:ext>
            </a:extLst>
          </p:cNvPr>
          <p:cNvSpPr txBox="1"/>
          <p:nvPr/>
        </p:nvSpPr>
        <p:spPr>
          <a:xfrm>
            <a:off x="4963886" y="2824016"/>
            <a:ext cx="3746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38119380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7B468-E9C3-4FDB-7332-00C8411BA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BD3F3C-9572-3E96-77EA-9A2E49259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الجواب: أمام (الإمام). إذاً أمام يوضح مكان وقوع الفعل. نقول إنه: ظرف مكان.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5C0893-AFE5-80D1-99A4-4B74658EBF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B16663-F2A6-BAD1-3524-6C296522C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5F31F8-AA11-AE09-C02B-DC58B73293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6E9F7E-26C6-6A24-5C4B-967BE2447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077972-64DE-B409-F835-5C373D4517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8205A3-4850-EC50-2039-CF2769EEB5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3C2F00-FA2E-16A9-97FA-A0E5B50FBD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469342-C186-1E10-4D44-2337F0BDF5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B57FF00-0744-7CE6-4F9E-C8A41B4DDB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0ED3266-E35E-0A1E-AB70-AD4B7DAE712A}"/>
              </a:ext>
            </a:extLst>
          </p:cNvPr>
          <p:cNvSpPr txBox="1"/>
          <p:nvPr/>
        </p:nvSpPr>
        <p:spPr>
          <a:xfrm>
            <a:off x="1455576" y="4390086"/>
            <a:ext cx="5720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يُوَضِّحُ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مَكانَ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وُقوعِ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6B2441-9B5F-06F6-9BFC-A753FB93B303}"/>
              </a:ext>
            </a:extLst>
          </p:cNvPr>
          <p:cNvSpPr txBox="1"/>
          <p:nvPr/>
        </p:nvSpPr>
        <p:spPr>
          <a:xfrm>
            <a:off x="2870775" y="5308383"/>
            <a:ext cx="3710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ظَرْفُ مَكانٍ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8F4C25-FAD5-4148-8E5A-5573B8C50435}"/>
              </a:ext>
            </a:extLst>
          </p:cNvPr>
          <p:cNvSpPr txBox="1"/>
          <p:nvPr/>
        </p:nvSpPr>
        <p:spPr>
          <a:xfrm>
            <a:off x="1860643" y="1491165"/>
            <a:ext cx="5017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002DF9E6-B6F6-4243-6A70-F15EB1544FBD}"/>
              </a:ext>
            </a:extLst>
          </p:cNvPr>
          <p:cNvSpPr/>
          <p:nvPr/>
        </p:nvSpPr>
        <p:spPr>
          <a:xfrm>
            <a:off x="5216431" y="3640570"/>
            <a:ext cx="438249" cy="36389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181AB62-C00F-002E-9B39-5070B96F93B7}"/>
              </a:ext>
            </a:extLst>
          </p:cNvPr>
          <p:cNvSpPr txBox="1"/>
          <p:nvPr/>
        </p:nvSpPr>
        <p:spPr>
          <a:xfrm>
            <a:off x="335902" y="3285681"/>
            <a:ext cx="4880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خَلْفَ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76768D8-E9EB-9440-CF7E-AF1D7A26D990}"/>
              </a:ext>
            </a:extLst>
          </p:cNvPr>
          <p:cNvSpPr txBox="1"/>
          <p:nvPr/>
        </p:nvSpPr>
        <p:spPr>
          <a:xfrm>
            <a:off x="4963886" y="2824016"/>
            <a:ext cx="3746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يَقِفُ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1756043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0F183-015E-5317-7003-B65618DE7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5DDDF-D099-3F7B-2C55-FD216530E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نتذكر جميعا.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057196-AE6B-2E45-1E34-2CBA0E6E86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983B47-C5EE-14A1-C88F-3840C789F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513386-3B39-98A8-45FE-AA5291A34F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DD2217-35F3-46D9-F6A2-122636F9EE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86D2C3-9BBC-C5C1-7C6B-B74CF09951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7AD9DE-BD44-18F4-5DA3-A6794D1BF9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7CC483-846B-3871-9143-1B8341556F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054329-60B9-0EFF-7ADD-0E785F9DF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D7101C0-DD06-623C-0B7E-2AAAD6D1E7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C828A07-CB1D-B810-9FF8-E3B024332ACB}"/>
              </a:ext>
            </a:extLst>
          </p:cNvPr>
          <p:cNvSpPr txBox="1"/>
          <p:nvPr/>
        </p:nvSpPr>
        <p:spPr>
          <a:xfrm>
            <a:off x="3601616" y="1996271"/>
            <a:ext cx="4772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زَمَنِ وُقوعِ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مِثْلَ: لَيْلاً – ظُهْراً - صَباحاً - ...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4A87B1-0B6F-6DDC-4FCD-C406029AB935}"/>
              </a:ext>
            </a:extLst>
          </p:cNvPr>
          <p:cNvSpPr txBox="1"/>
          <p:nvPr/>
        </p:nvSpPr>
        <p:spPr>
          <a:xfrm>
            <a:off x="3872204" y="4081757"/>
            <a:ext cx="46372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مَكانِ وُقوعِ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مِثْلَ: خَلْفَ – أَمامَ – يَسارَ – يَمينَ - ...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606877-E0E4-52FD-987D-EEA7B06B45F3}"/>
              </a:ext>
            </a:extLst>
          </p:cNvPr>
          <p:cNvSpPr txBox="1"/>
          <p:nvPr/>
        </p:nvSpPr>
        <p:spPr>
          <a:xfrm>
            <a:off x="494522" y="2049368"/>
            <a:ext cx="2317221" cy="11387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جيب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ؤال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ِـ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+ اَلْفِعْلُ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؟)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BA1B0182-A34A-5F4F-58D6-4EBF9F9BC694}"/>
              </a:ext>
            </a:extLst>
          </p:cNvPr>
          <p:cNvSpPr/>
          <p:nvPr/>
        </p:nvSpPr>
        <p:spPr>
          <a:xfrm>
            <a:off x="2870775" y="2416629"/>
            <a:ext cx="590882" cy="3596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926A92A-39BD-3FAC-7010-74C2FC65851C}"/>
              </a:ext>
            </a:extLst>
          </p:cNvPr>
          <p:cNvSpPr txBox="1"/>
          <p:nvPr/>
        </p:nvSpPr>
        <p:spPr>
          <a:xfrm>
            <a:off x="494522" y="4403792"/>
            <a:ext cx="2317221" cy="11387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جيب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ؤال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ِـ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أَيْنَ+ اَلْفِعْلُ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؟)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AB6E4A37-E8E9-0BF4-13DF-A6105B39CFCF}"/>
              </a:ext>
            </a:extLst>
          </p:cNvPr>
          <p:cNvSpPr/>
          <p:nvPr/>
        </p:nvSpPr>
        <p:spPr>
          <a:xfrm>
            <a:off x="2870774" y="4771053"/>
            <a:ext cx="590881" cy="3596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50836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6D907-C1CB-9621-9D17-7A20E197C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FA3FE9-7A4D-33C2-B04E-6FB69D47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نتذكر جماعة.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AE21B2-ACF0-7548-1EDB-1A89FE7F6F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61EFE9-272C-7240-021B-87A1B3433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C8BCE6-6AE1-D0E7-12EF-324B6C7FE3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666AA9-9AB2-DE9F-FD00-D29E7952B0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37F74DC-B848-CAC8-96A7-11317FDCCA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DA25C0-17D6-30AC-DF7D-CC2CB95B77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073096-5104-C2EC-10B0-A6613BEB05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1DFAB3-116D-1C9B-CF37-C1F0877B7A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D920A60-717F-833F-44ED-DE5A7DE02A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6AEB87-3660-4BB8-A222-C89A8A4C43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661" y="2299556"/>
            <a:ext cx="7773074" cy="316693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060074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F3B2-013C-4663-C657-7B500A0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06839-5B84-F25D-A551-BF67D0A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AA983-12B6-11E9-A0B5-B15E4A60E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6566F-8ABD-A2EE-DBEF-E2C89503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23DD-98FD-88DE-E6EF-CD6DB9380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8063F1-0A82-5D1E-7FA3-44A1F62A6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45F062-F448-82F9-61E5-38B422AC4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89567-7625-737D-ADBD-AB32B7EC1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21CD9-4BB0-8F31-0267-514D141F7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D4BAA-B1DF-6377-C0EA-014CA1FCC7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2E19BF4-7E48-3DB6-E9F4-50677DFB7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384DD-FB40-D908-2008-FF928856CC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75" y="2446843"/>
            <a:ext cx="3457463" cy="26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223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الظرف في الجملة أمامكم وحددوا نوعه.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50571E-83C1-4FD5-858B-9B59E07BCA8E}"/>
              </a:ext>
            </a:extLst>
          </p:cNvPr>
          <p:cNvSpPr txBox="1"/>
          <p:nvPr/>
        </p:nvSpPr>
        <p:spPr>
          <a:xfrm>
            <a:off x="930039" y="3256162"/>
            <a:ext cx="7283921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زُرْتُ ٱلْحَديقَةَ نَهاراً.</a:t>
            </a:r>
          </a:p>
        </p:txBody>
      </p:sp>
    </p:spTree>
    <p:extLst>
      <p:ext uri="{BB962C8B-B14F-4D97-AF65-F5344CB8AC3E}">
        <p14:creationId xmlns:p14="http://schemas.microsoft.com/office/powerpoint/2010/main" val="171550753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4A58-5455-293A-2495-621962CA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57744-1DB1-C9E3-21A4-3210E31A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128E76-7E0A-5FB0-A581-354DE9D18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D4AFD-D2C0-B963-54B8-6C7B4E363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BD3452-E093-2ED4-1370-46EEE31EC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B0AFFC-572C-6F7F-4004-5AF9070E44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DE311A-FEDB-BADC-3FD6-924D45D4C7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6B94A2-D84E-237D-FB97-18383A5C31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BEC1E4-444B-70FB-0D20-8944E253AF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6534DF-860B-6009-5DDC-F2C58A6BB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1F7B0B-A6A9-DF39-B56B-427061355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5D0692CA-C4D5-C697-EAC7-898A16B713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88745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628F-0F92-040A-8C75-2A934FF8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8769A-A16B-72F7-ABE3-B9B725C8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نهارا. ظرف زمان لأنه يدل على زمن وقوع الفعل ويجيب عن السؤال: متى زرت الحديقة؟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BF3125-D6F4-F152-5391-8554C6E1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2A3CC-FC6C-6C74-0C9D-BDB0DFA5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E5B6F7-0BA1-3934-08E9-0D10F6FF5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F948-4F65-9563-02C3-AEE2EF5A5B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189994-35D4-39B9-DAF9-FEA7598A6B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7A8A0-4417-5497-909A-C4D491E4F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9C4C8-FA35-98AE-9398-DA0E02CB3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8F7B91-F598-5EA2-91E7-E1116F9B7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49CCBEC-D328-042C-7456-57584EE56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AE0C61-D192-8F51-0112-FE05D7570FB1}"/>
              </a:ext>
            </a:extLst>
          </p:cNvPr>
          <p:cNvSpPr txBox="1"/>
          <p:nvPr/>
        </p:nvSpPr>
        <p:spPr>
          <a:xfrm>
            <a:off x="2985797" y="4472746"/>
            <a:ext cx="3881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زَمانٍ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2D1C5A3-B813-97D8-5CD8-8C895E122BE6}"/>
              </a:ext>
            </a:extLst>
          </p:cNvPr>
          <p:cNvSpPr txBox="1"/>
          <p:nvPr/>
        </p:nvSpPr>
        <p:spPr>
          <a:xfrm>
            <a:off x="930039" y="3256162"/>
            <a:ext cx="7283921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زُرْتُ ٱلْحَديقَةَ 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نَهاراً</a:t>
            </a:r>
            <a:r>
              <a:rPr kumimoji="0" lang="ar-MA" sz="440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12492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CD971-0C40-A492-8909-8818877F5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97E2BF-EE1E-D5A4-F99D-7C56C7A37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الظرف في الجملة أمامكم وحددوا نوعه.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76F32B-3D42-B739-7CD2-62B7D92335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57C17A-9C6D-B58B-1C09-ECE8DB1D0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5A5F35-9933-B7C5-73D9-E65EA0577A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AE9357-D949-B602-86AF-14CB2C60AC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58BE3A-37DE-7B7D-C9F7-2E107B9A48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A6C592-B354-8CE0-B769-C4F3AD26BB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0CE391-6C84-7022-4A7D-7F75712329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DBCC49-CBD5-4D54-7CE7-C58AA760EB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0B2A53D-0FC8-0B21-5DD8-1C5D72AA5F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D84565-DC6E-BD4D-2FD3-537D7C494EAB}"/>
              </a:ext>
            </a:extLst>
          </p:cNvPr>
          <p:cNvSpPr txBox="1"/>
          <p:nvPr/>
        </p:nvSpPr>
        <p:spPr>
          <a:xfrm>
            <a:off x="930039" y="3256162"/>
            <a:ext cx="7283921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غَرَّدَ ٱلطّائِرُ فَوْقَ ٱلْغُصْنِ.</a:t>
            </a:r>
          </a:p>
        </p:txBody>
      </p:sp>
    </p:spTree>
    <p:extLst>
      <p:ext uri="{BB962C8B-B14F-4D97-AF65-F5344CB8AC3E}">
        <p14:creationId xmlns:p14="http://schemas.microsoft.com/office/powerpoint/2010/main" val="240431628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361FC-401E-259D-B77F-0DEFB4A63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ADD55D-9560-FAC0-D9E1-8B913880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BFD9F1-0177-DAA7-CD4A-4BA6AAF58E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208079-E43B-F63F-6A94-E16FC2A7D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E45290-97BD-5558-9222-8985AAF4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7AFA9D-0858-00F1-E201-5DEF4FA2C1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2813EE-EFD1-9E02-4AA1-4C09D04121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C204CD-7DBD-73C6-8232-0EAD23F94F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135A5-5E24-E0BD-CF3D-3EAD02E9C9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1B823B-1815-D138-0F74-DD680AA8C7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9A515AB-B1D6-E773-27A4-5991DC2005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683CB9D2-F4C3-02AF-6E99-BC7AE2CE9A2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93851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23B5A-2131-3F75-4D41-E2B617D05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7A0DB-9CDE-1C66-A8E5-5F36C38CB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فوق. ظرف مكان لأنه يدل على مكان الفعل ويجيب عن السؤال: أين غرد الطائرُ؟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C2E0CE-3953-1479-7EF9-C5D004DB44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5D405B-64DB-8AED-8682-C315AFD44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318D16-7891-F14B-FA41-A8FDB8D45D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823F0C-57B0-E7E3-7F57-02265CF614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00731E-6A59-B9C7-E20E-952567BEE6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283E9B-3860-0AD5-0415-9431F86459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E76E15-B296-D27C-AC0E-656BE45A55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1F26F7-028A-492B-8D89-F812FC835BD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56057AB-2A8E-DD05-F5C0-87910396DF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BECB85E-0B65-3F95-12F8-301A06454F09}"/>
              </a:ext>
            </a:extLst>
          </p:cNvPr>
          <p:cNvSpPr txBox="1"/>
          <p:nvPr/>
        </p:nvSpPr>
        <p:spPr>
          <a:xfrm>
            <a:off x="2985797" y="4472746"/>
            <a:ext cx="3881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مَكانٍ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15D438-0FA5-3396-DFC7-69379D92D4D4}"/>
              </a:ext>
            </a:extLst>
          </p:cNvPr>
          <p:cNvSpPr txBox="1"/>
          <p:nvPr/>
        </p:nvSpPr>
        <p:spPr>
          <a:xfrm>
            <a:off x="930039" y="3256162"/>
            <a:ext cx="7283921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400" noProof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غَرَّدَ ٱلطّائِرُ </a:t>
            </a:r>
            <a:r>
              <a:rPr lang="ar-MA" sz="4400" noProof="1">
                <a:solidFill>
                  <a:srgbClr val="C0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فَوْقَ</a:t>
            </a:r>
            <a:r>
              <a:rPr lang="ar-MA" sz="4400" noProof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ٱلْغُصْنِ.</a:t>
            </a:r>
          </a:p>
        </p:txBody>
      </p:sp>
    </p:spTree>
    <p:extLst>
      <p:ext uri="{BB962C8B-B14F-4D97-AF65-F5344CB8AC3E}">
        <p14:creationId xmlns:p14="http://schemas.microsoft.com/office/powerpoint/2010/main" val="30143196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0F41A-244F-DF56-6FB5-02E94E79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F8D78-D4C2-D492-6CA9-3BCC577D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168.  من يقرأ التعليمة الأولى؟ ما المطلوب؟              - أنجزوا فرديا.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EC6558-054F-0C1C-23BE-29FF4BEAC7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6EF635-655F-3C88-CF3F-6B93093C5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D4E236-79E5-C659-A846-F4287E6A12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49395C-63BC-8796-95EB-AB3A0E45CF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0037FD-AEB8-68BD-B4D1-915664957F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32078B-3AF2-1FCB-C39B-2B7EBF9D28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C6BBD-5C29-17B9-15B8-2211F10630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E35E95-B9CE-B7DD-A014-51E7D3C0E1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92D1169-EAEB-9ECF-2A8C-0AC6A93D5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97CAE823-1492-D0B8-C020-5F80D8B73021}"/>
              </a:ext>
            </a:extLst>
          </p:cNvPr>
          <p:cNvSpPr/>
          <p:nvPr/>
        </p:nvSpPr>
        <p:spPr>
          <a:xfrm>
            <a:off x="5738324" y="2957500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668B67C-7AFF-17B7-6F08-144031CB1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6930" y="1772815"/>
            <a:ext cx="2250139" cy="33123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ECDCFE-B53B-2B24-9717-177CA2CB9CF3}"/>
              </a:ext>
            </a:extLst>
          </p:cNvPr>
          <p:cNvSpPr/>
          <p:nvPr/>
        </p:nvSpPr>
        <p:spPr>
          <a:xfrm>
            <a:off x="4572000" y="2806839"/>
            <a:ext cx="1010959" cy="82276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875479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3A668-6CC9-0E69-8D48-B6FA56D5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07DD03-80D0-1F56-1AC4-7A211F846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756211-7589-247E-30A3-140EDC4C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F85D07-9F9F-6EF6-27B1-7C1B2AA627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908F3-2E10-7A67-44DF-E59C38E06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987E76-F3A7-5511-9594-2EC8CC56B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1F3EEC-B92E-DC4E-619B-0B71DF06D3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81D0F-E986-ECAA-420C-F9F4E51ED1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325BA-2D33-5647-E48D-33799EE5CA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5C37149E-F8D8-CF2C-A099-109FB2FD5042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إلى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7DFD786-9955-E06A-E011-15C4A6760B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C658FA-CFD5-737C-EA2F-909DD514A0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907" y="2152930"/>
            <a:ext cx="5589709" cy="32961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3845238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F6B07-7868-D40D-777B-0314848EF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85ECAE0-5C8E-24DE-9F54-0F2F3AAADC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59AEBD-E708-2B6A-261D-95A38AB8D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9CB8E0-9E1B-F4FC-1041-A79C986CF6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0F6263-FCB4-C830-813D-F060FF161F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97BFDC-0B1D-12BB-F15E-530090ED5F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E118BD-AA6A-15CA-F07B-FB7B0609B3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219A2C-33EA-8E4B-385B-9E12AD9DF3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30B65F-B628-47E3-4953-ADB69AF394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9706231D-520D-CC70-8B15-F63E53AF7254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نبدأ بالجملة الأولى. ما الظرف فيها وما نوعه؟                          انتبهوا للتصحيح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4A7DDC-D551-6EFF-A13C-A705F2005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3907" y="2152930"/>
            <a:ext cx="5589709" cy="32961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126D37E-3E94-4D8A-0248-A38A0A78B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7976E0C-F953-5467-86D6-5F3ED1CB8217}"/>
              </a:ext>
            </a:extLst>
          </p:cNvPr>
          <p:cNvCxnSpPr>
            <a:cxnSpLocks/>
          </p:cNvCxnSpPr>
          <p:nvPr/>
        </p:nvCxnSpPr>
        <p:spPr>
          <a:xfrm>
            <a:off x="4926563" y="3219061"/>
            <a:ext cx="89573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0362FC0-3912-6FA4-6EB6-85F9241E91ED}"/>
              </a:ext>
            </a:extLst>
          </p:cNvPr>
          <p:cNvCxnSpPr>
            <a:cxnSpLocks/>
          </p:cNvCxnSpPr>
          <p:nvPr/>
        </p:nvCxnSpPr>
        <p:spPr>
          <a:xfrm>
            <a:off x="5393094" y="3940628"/>
            <a:ext cx="5598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766F53F-1462-1470-7457-AC2F1E7B55CF}"/>
              </a:ext>
            </a:extLst>
          </p:cNvPr>
          <p:cNvCxnSpPr>
            <a:cxnSpLocks/>
          </p:cNvCxnSpPr>
          <p:nvPr/>
        </p:nvCxnSpPr>
        <p:spPr>
          <a:xfrm>
            <a:off x="4926563" y="5352661"/>
            <a:ext cx="7744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4296A6A-00A9-8F80-E91C-CBDF320DA466}"/>
              </a:ext>
            </a:extLst>
          </p:cNvPr>
          <p:cNvCxnSpPr>
            <a:cxnSpLocks/>
          </p:cNvCxnSpPr>
          <p:nvPr/>
        </p:nvCxnSpPr>
        <p:spPr>
          <a:xfrm>
            <a:off x="4926563" y="4674636"/>
            <a:ext cx="6811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164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5C1F6-0040-E609-1E5A-A55066487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C164C-EBF6-5AA7-75AB-82CE4692F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الثانية؟ ما المطلوب؟ من يقرأ المثال؟             - أنجزوا فرديا.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464C49-54EC-E36D-115D-A4CC9127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8F961E-6FCA-E2C7-2C7F-B7224AC11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F37E1A-1904-AA17-B661-12404E0B0A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3880A-F567-4B7C-859B-BFC97350A5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BE5FC2A-AFBF-5713-4801-F52B256BB2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23488A-9DC8-C6DB-41CA-AAB381F780E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24290-920B-960B-8751-AB55E1CADB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328B55-C502-D913-55CA-F302AA25D9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EFF2D7A-E864-2376-6655-64ADF4E941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ACCA14FC-3055-7D01-1132-56AB44555AB9}"/>
              </a:ext>
            </a:extLst>
          </p:cNvPr>
          <p:cNvSpPr/>
          <p:nvPr/>
        </p:nvSpPr>
        <p:spPr>
          <a:xfrm>
            <a:off x="5738324" y="2957500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643498F-21FB-66DF-6A00-AE879AB41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6930" y="1772815"/>
            <a:ext cx="2250139" cy="33123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A63BF41-8811-B3AE-3EF9-E66C85D1F8D7}"/>
              </a:ext>
            </a:extLst>
          </p:cNvPr>
          <p:cNvSpPr/>
          <p:nvPr/>
        </p:nvSpPr>
        <p:spPr>
          <a:xfrm>
            <a:off x="3446931" y="2872990"/>
            <a:ext cx="1215824" cy="82276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145688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30577-5F9E-7B9A-E71A-57B61CA79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3D9AE0-A87A-65E1-12B9-007BFB9EBA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877AAF-CD7C-01CE-19C7-BEA99DA91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3B8B48-C442-B62F-AE29-CC73A52124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A2041D-EC0D-B5E0-3650-B9611CA71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1D234C-1040-2714-744F-4FA66D7171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D42F83-298A-9D61-FD28-5BEA9A186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26B5D3-94A3-D0C9-ABFB-2C32D87EA4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BCBDD8-3F1E-64E7-E346-EEFE8CB386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71572D06-5A78-8E55-CF76-E56AC39D9AF2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إلى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EB31069-85F8-A977-D15D-E2EF0BD579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E26F52-1558-E2A6-A98F-69DC0A62B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0219" y="2144918"/>
            <a:ext cx="6339963" cy="349112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2297114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182B-15C7-0B4C-A6C8-B033FDF81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C3276C-0EAC-BF1C-B800-3D5C0C1AC2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FB5A2C-665F-15A9-1229-A3097650F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9EAC41-7842-5F83-123F-FFC994FE3C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EB984A-CF96-FB80-3D49-18BBD02786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FBC9DA-0158-2E82-4D8F-2166D16047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61C764-BAAD-306B-7510-9D46AD6FE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E22D70-4D1F-9478-8322-93FC6F793D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D3F782-A99B-014C-4A26-A0B61196EB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BAF96D-AE5A-C5A9-1C97-7A1DDFBB2C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0219" y="2144918"/>
            <a:ext cx="6339963" cy="349112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re 11">
            <a:extLst>
              <a:ext uri="{FF2B5EF4-FFF2-40B4-BE49-F238E27FC236}">
                <a16:creationId xmlns:a16="http://schemas.microsoft.com/office/drawing/2014/main" id="{572F0578-2203-A3AE-A581-CEDF904BF735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نبدأ بالجملة الأولى. ما الظرف المناسب للجملة حسب السياق؟            انتبهوا للتصحيح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C2F4D88-E136-FBA6-7D4F-3D77B944D7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1772D41-07FB-C497-2220-D6AF82BABC3C}"/>
              </a:ext>
            </a:extLst>
          </p:cNvPr>
          <p:cNvSpPr txBox="1"/>
          <p:nvPr/>
        </p:nvSpPr>
        <p:spPr>
          <a:xfrm>
            <a:off x="5150497" y="3429000"/>
            <a:ext cx="103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مَساءً. </a:t>
            </a:r>
            <a:endParaRPr lang="fr-FR" sz="3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4C3F71C-BB61-4066-BDA6-C97206AD502B}"/>
              </a:ext>
            </a:extLst>
          </p:cNvPr>
          <p:cNvSpPr txBox="1"/>
          <p:nvPr/>
        </p:nvSpPr>
        <p:spPr>
          <a:xfrm>
            <a:off x="5435556" y="4141237"/>
            <a:ext cx="103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لَيْلاً. </a:t>
            </a:r>
            <a:endParaRPr lang="fr-FR" sz="3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C23DDB2-2AD8-CDFF-828D-80CE0412560A}"/>
              </a:ext>
            </a:extLst>
          </p:cNvPr>
          <p:cNvSpPr txBox="1"/>
          <p:nvPr/>
        </p:nvSpPr>
        <p:spPr>
          <a:xfrm>
            <a:off x="4753020" y="4888639"/>
            <a:ext cx="103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عَصْراً.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8773130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اخترت لكم ثلاثة ألغاز.  أقرا عليكم اللغز 1، معكم 30 ثانية قبل رفع الألواح، ...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F638A4B-312A-B23E-0FCA-7D51D3F80495}"/>
              </a:ext>
            </a:extLst>
          </p:cNvPr>
          <p:cNvSpPr txBox="1"/>
          <p:nvPr/>
        </p:nvSpPr>
        <p:spPr>
          <a:xfrm>
            <a:off x="864331" y="1781193"/>
            <a:ext cx="7473918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1: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تَخْتَبِئُ تَحْتَ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لا نَراها، وَنَسْتَخْرِجُها مِنَ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ٱلْآبارِ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لُغْزٌ2: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نَشْرَبُها كُلَّ يَوْمٍ، لَيْسَتْ مالِحَةً كَماءِ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3: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نَنْمو وَنَتَنَفَّسُ وَنَحْتاجُ إِلى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وَٱلْغِذاءِ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لِنَعيشَ،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فَمَنْ نَكونُ؟                 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15585-6BCD-E803-3DE8-EBF7D4FB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3CDDF-E366-C4A3-21BB-D5681DB7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حلول  الألغاز هي: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B27C32-52EB-F70D-B4E0-0C02776A77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D117C2-DDE3-3C6E-111F-A7E07530A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65B4FA-FC60-736E-45DC-5F81F45006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646279-3756-236F-DBC8-5B78C898BC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06A7C8A-33DC-CE8B-2535-8255EB2379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4781E7-2932-5CA4-9DD0-9DFF8CDADE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9139B5-4AD4-5A87-9577-81ED5B692F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B2AF38-BE38-FF49-076C-CAB18CF9F6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0682107-E8FA-E74D-4190-44E86A1B8D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B4B161-9FFC-C473-6EF4-AED2F12ECAA3}"/>
              </a:ext>
            </a:extLst>
          </p:cNvPr>
          <p:cNvSpPr txBox="1"/>
          <p:nvPr/>
        </p:nvSpPr>
        <p:spPr>
          <a:xfrm>
            <a:off x="451774" y="1781193"/>
            <a:ext cx="7886475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1: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تَخْتَبِئُ تَحْتَ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لا نَراها، وَنَسْتَخْرِجُها مِنَ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ٱلْآبارِ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لُغْزٌ2: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نَشْرَبُها كُلَّ يَوْمٍ، لَيْسَتْ مالِحَةً كَماءِ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3: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نَنْمو وَنَتَنَفَّسُ وَنَحْتاجُ إِلى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وَٱلْغِذاءِ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لِنَعيشَ،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فَمَنْ نَكونُ؟                 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CFD1478-7C8D-F72E-CAD4-C318B2FE3CEA}"/>
              </a:ext>
            </a:extLst>
          </p:cNvPr>
          <p:cNvSpPr/>
          <p:nvPr/>
        </p:nvSpPr>
        <p:spPr>
          <a:xfrm>
            <a:off x="5787987" y="2719921"/>
            <a:ext cx="802432" cy="28924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4EEE6312-BEFF-4CE2-49B7-BC03A0C5B61B}"/>
              </a:ext>
            </a:extLst>
          </p:cNvPr>
          <p:cNvSpPr/>
          <p:nvPr/>
        </p:nvSpPr>
        <p:spPr>
          <a:xfrm>
            <a:off x="5787987" y="3848830"/>
            <a:ext cx="802432" cy="28924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694D0C4A-D8BB-4079-847C-93643CCDA893}"/>
              </a:ext>
            </a:extLst>
          </p:cNvPr>
          <p:cNvSpPr/>
          <p:nvPr/>
        </p:nvSpPr>
        <p:spPr>
          <a:xfrm>
            <a:off x="5787987" y="4927469"/>
            <a:ext cx="802432" cy="28924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3FD5762-20C1-0AC2-61C1-E84A13C3E895}"/>
              </a:ext>
            </a:extLst>
          </p:cNvPr>
          <p:cNvSpPr txBox="1"/>
          <p:nvPr/>
        </p:nvSpPr>
        <p:spPr>
          <a:xfrm>
            <a:off x="3824023" y="3601616"/>
            <a:ext cx="1741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اَلْمِياهُ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ٱلْعَذْبَةُ</a:t>
            </a:r>
            <a:endParaRPr lang="fr-FR" sz="3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A4ACA22-7DEC-DF1A-7F8A-BF5F6F5390FA}"/>
              </a:ext>
            </a:extLst>
          </p:cNvPr>
          <p:cNvSpPr txBox="1"/>
          <p:nvPr/>
        </p:nvSpPr>
        <p:spPr>
          <a:xfrm>
            <a:off x="3359313" y="2542092"/>
            <a:ext cx="207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اَلْمِياهُ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ٱلْجَوْفِيَّةُ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09FD1-D085-A488-B2CE-69848ECCCCB4}"/>
              </a:ext>
            </a:extLst>
          </p:cNvPr>
          <p:cNvSpPr txBox="1"/>
          <p:nvPr/>
        </p:nvSpPr>
        <p:spPr>
          <a:xfrm>
            <a:off x="3500775" y="4748927"/>
            <a:ext cx="206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9335986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كتابة بداية قصة انطلاقا من مشاهد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ستتدربون على كتابة بداية قصة انطلاقا من مشاهد.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بِدايَة</a:t>
            </a:r>
            <a:r>
              <a:rPr lang="ar-MA" sz="5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قِصَّةٍ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BA27-27D5-8D6B-04EC-BA9E53A3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065EE-482F-78C4-0C47-FFC6E22E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بالمقاطع الأساسية لقصة التي تعرفنا عليها سابقا.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FF279F-CE7A-06D7-28F7-0DA18B2649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09AF93-AB81-AA94-5AC5-F829B195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103F79-DE20-F11F-FD0D-357E055F7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C366D4-E3BA-3B46-2F6C-EDCF34858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475330-BF9A-F0A8-8423-794FD71EBC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3413D8-4414-9F5D-EB80-DCD875AD95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10979-DA71-C9EB-D271-7AEA9DC4D4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3C3A36-698A-6417-C4F9-718C388FB0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144E30B-D5BA-A95B-5BF3-1D07915F6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D387FBF-1520-5D5C-E435-14A8698F8F73}"/>
              </a:ext>
            </a:extLst>
          </p:cNvPr>
          <p:cNvSpPr txBox="1"/>
          <p:nvPr/>
        </p:nvSpPr>
        <p:spPr>
          <a:xfrm>
            <a:off x="608275" y="1997524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اَلْمَقاطِعُ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ٱلْأَساسِيَّةُ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لِقِصَّةٍ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540406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2B009-42CD-6472-62E0-C031457B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E908D-F445-5FDA-F2CA-C7706F143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خصائص كل مقطع من مقاطع القصة؟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89B4EC-A279-24C4-B64D-599925C900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CDE447-EC4F-AEAD-D9F4-D1FFA7D5D4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E2CA38-D680-265B-5908-910A436CC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0D8ABD-FEC9-ADA0-4A40-EBCCF8411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CC8239-A15F-BD36-242A-43499AEBCC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D196A-9F90-149A-04D0-2173C54AE95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B91CC3-DD4B-7E13-5E83-F9BA35825E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29128-84D3-574C-1B45-F2146789EC4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D4D1FF-6DDB-27F4-9933-081D875153BD}"/>
              </a:ext>
            </a:extLst>
          </p:cNvPr>
          <p:cNvSpPr txBox="1"/>
          <p:nvPr/>
        </p:nvSpPr>
        <p:spPr>
          <a:xfrm>
            <a:off x="608274" y="2207077"/>
            <a:ext cx="7927450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اَلْقِصَّةُ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618ECF8-E0FC-D56C-5DC7-E2A6741F9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3AD1F15-8A1A-95DA-8162-B1EE85D8C1F3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284E991-9DB7-4537-871E-2F4BA9890570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81E0EB9-7CA6-C88B-AAB9-7B703F220DF5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77D0176F-C3F5-82AF-0E2F-6478B7761EC1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897827-848F-1261-9ECE-AAA76325323C}"/>
              </a:ext>
            </a:extLst>
          </p:cNvPr>
          <p:cNvSpPr txBox="1"/>
          <p:nvPr/>
        </p:nvSpPr>
        <p:spPr>
          <a:xfrm>
            <a:off x="3320996" y="4234442"/>
            <a:ext cx="2502007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تَغَيُّرٌ مُفاجِئٌ في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تَسارُعُ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حَلُّ الْمُشْكِلَةِ).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2BAAB1-50BC-06E5-A736-6839EB3EDC1E}"/>
              </a:ext>
            </a:extLst>
          </p:cNvPr>
          <p:cNvSpPr txBox="1"/>
          <p:nvPr/>
        </p:nvSpPr>
        <p:spPr>
          <a:xfrm>
            <a:off x="6703017" y="4234441"/>
            <a:ext cx="212123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اَلشَّخْصيّاتُ-اَلزَّمانُ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اَلْأَحْداثُ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F60A5C-8591-43E2-6156-DDF597F253CE}"/>
              </a:ext>
            </a:extLst>
          </p:cNvPr>
          <p:cNvSpPr txBox="1"/>
          <p:nvPr/>
        </p:nvSpPr>
        <p:spPr>
          <a:xfrm>
            <a:off x="378982" y="4234441"/>
            <a:ext cx="250200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اَلْعَوْدَةُ لِلِاسْتِقْرارِ: نِهايَةٌ سَعيدَةٌ أَوْ حَزينَةٌ.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49059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CADD1-D114-7179-47D4-FAF498683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816AE3-BF06-F84F-B34E-2D0DC209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وضعية. من يقرأ التعليمة؟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2F0C4F-773E-376F-B247-D9A2E22597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5FE42B-8227-AC55-F0A1-0E5010E2BF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656EE2-206E-760F-5B97-76E21E153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3F2396-E7B4-579B-F81E-41739DACD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A45982-9F68-A1E2-6AFD-7924B4397D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B0FD1-5EC0-489D-5719-22D3EB9B6F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0F370A-53CE-8B4E-5B48-21586FCB3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C28CC-A082-FDD2-8158-A5BB102B89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28C3FC6-A72C-3D5F-19E3-4AB97DEAF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AAF0069-2F69-463D-120F-20B04EFDC3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120361" y="2157532"/>
            <a:ext cx="6409727" cy="435562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C37CD0E-1C9E-2EB9-E7FD-299B960F20C7}"/>
              </a:ext>
            </a:extLst>
          </p:cNvPr>
          <p:cNvSpPr txBox="1"/>
          <p:nvPr/>
        </p:nvSpPr>
        <p:spPr>
          <a:xfrm>
            <a:off x="2721705" y="1444680"/>
            <a:ext cx="5207038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أُلاحِظُ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ٱلْمَشْهَدَ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ثُمَّ أَكْتُبُ بِدايَةَ قِصَّةٍ.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8F7199E-9916-5327-BFDB-46D39E7DC91B}"/>
              </a:ext>
            </a:extLst>
          </p:cNvPr>
          <p:cNvSpPr txBox="1"/>
          <p:nvPr/>
        </p:nvSpPr>
        <p:spPr>
          <a:xfrm>
            <a:off x="403727" y="1367736"/>
            <a:ext cx="2767528" cy="156966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ٱلشَّخْصيّاتِ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lvl="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أُحَدِّدُ 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ٱلزَّمانَ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lvl="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لِلْقِصَّةِ؛</a:t>
            </a:r>
          </a:p>
          <a:p>
            <a:pPr lvl="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أَكْتُبُ فِقْرَةً مُنْسَجِمَةً.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84070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CC550-4A81-7979-DE92-56FF9AAD1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84744-612C-28F7-7B29-1841D1F1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دفاتركم.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6C60A1-B34E-1E05-A540-EA5A954EDA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B909C1-763E-330E-33A5-349DAF3660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71E01A-6F7B-2351-6F69-57D12F36D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6222C7-CBBA-3746-0735-73AB0194BF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556B7A-3160-23F2-F276-BA001E6082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8278E1-DB29-FF64-73C8-8703CF3C94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F909EC-3CFA-FC52-224A-ECF5D7D568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B49BE5-82B2-2564-2CAD-4BA30AA998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963B21C-51E4-0BD7-A65E-F9545F8DC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120361" y="2157532"/>
            <a:ext cx="6409727" cy="435562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CDCFD99-4F18-F22F-1BFE-133D27AA835C}"/>
              </a:ext>
            </a:extLst>
          </p:cNvPr>
          <p:cNvSpPr txBox="1"/>
          <p:nvPr/>
        </p:nvSpPr>
        <p:spPr>
          <a:xfrm>
            <a:off x="2721705" y="1444680"/>
            <a:ext cx="5207038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أُلاحِظُ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ٱلْمَشْهَدَ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ثُمَّ أَكْتُبُ بِدايَةَ قِصَّةٍ.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5F3B1B-F4EC-EA18-5EF0-B1449CC0538F}"/>
              </a:ext>
            </a:extLst>
          </p:cNvPr>
          <p:cNvSpPr txBox="1"/>
          <p:nvPr/>
        </p:nvSpPr>
        <p:spPr>
          <a:xfrm>
            <a:off x="403727" y="1367736"/>
            <a:ext cx="2767528" cy="156966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ٱلشَّخْصيّاتِ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lvl="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أُحَدِّدُ 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ٱلزَّمانَ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lvl="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لِلْقِصَّةِ؛</a:t>
            </a:r>
          </a:p>
          <a:p>
            <a:pPr lvl="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أَكْتُبُ فِقْرَةً مُنْسَجِمَةً.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32B288A-DA54-4A99-A248-FAA07F9355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9214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87EAD-26E3-060F-6263-6F0124546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BDCFB2-5C89-4634-93DF-6D5A8D92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نتقاسم الأجوبة. من يقرأ على زملائه الفقرة التي كتبها؟ أنصتوا جيدا.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تقديم تغذية راجعة انطلاقا من معايير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2DECBF-F0BE-3F85-0717-4C4212DEB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29F42B-A3EA-1B3D-2DFE-38BF9B018D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335018-46C3-A7E7-2C8A-1E041023E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B472AC-944F-997B-CFAB-0E3261A6D3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6D9505-69DF-068E-362E-F993177392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C8046B-6787-C7EE-011E-397630FE65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ADD86F-D881-95F9-D531-1240247F41B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E657FE-3093-C906-0D1A-EE9FFDFBCC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0011405-2E55-D394-970B-C62456BBC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595909" y="2764022"/>
            <a:ext cx="2990161" cy="2031913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C4FBD5C-D679-F89F-3622-657FC1C64A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5FC92758-98E5-7FB4-F71D-17A1936BC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95101"/>
              </p:ext>
            </p:extLst>
          </p:nvPr>
        </p:nvGraphicFramePr>
        <p:xfrm>
          <a:off x="557930" y="2455771"/>
          <a:ext cx="5037979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883">
                  <a:extLst>
                    <a:ext uri="{9D8B030D-6E8A-4147-A177-3AD203B41FA5}">
                      <a16:colId xmlns:a16="http://schemas.microsoft.com/office/drawing/2014/main" val="3015151094"/>
                    </a:ext>
                  </a:extLst>
                </a:gridCol>
                <a:gridCol w="560652">
                  <a:extLst>
                    <a:ext uri="{9D8B030D-6E8A-4147-A177-3AD203B41FA5}">
                      <a16:colId xmlns:a16="http://schemas.microsoft.com/office/drawing/2014/main" val="278330027"/>
                    </a:ext>
                  </a:extLst>
                </a:gridCol>
                <a:gridCol w="3906444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مَعاييرُ </a:t>
                      </a:r>
                      <a:r>
                        <a:rPr lang="ar-MA" sz="3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وَمَكاناً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مُناسِبَيْنِ؛ 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شَخْصِيّاتٍ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مُناسِبَةً؛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أَحْداثَ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بِدايَةٍ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مُناسِبَةً لِلْمَشْهَدِ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اَلْفِقْرَةُ مُنْسَجِمَةٌ وَاللُّغَةُ سَليمَةٌ.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149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E35D1-3413-59E0-7D74-87C4634C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EBDE72-711D-362E-5A01-7AABA6586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تصحيح إنتاجاتكم بناء على الشبكة أمامكم.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4EE687-3596-C14C-CF32-6234DC5437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8E848C-6649-EAC7-DAB1-69B36EFD85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0F0570-0C30-13BA-3D54-CB686A467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32379B-4054-FE01-B685-56BB33D097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0DB495-8BB6-8EDB-4813-0D3FDB4593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1FA989-5D96-548A-3A46-E9392FB116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4C2385-2CCB-CA98-B1CD-1104ABFB19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B9BD2F-2DF9-8210-BF07-DFA8A565F6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0E171AB-C7C9-0B66-AFAC-5119D1626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595909" y="2764022"/>
            <a:ext cx="2990161" cy="2031913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51B7731-84B9-81E7-EBB9-448BD44CCB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DDC2BBAA-8047-4FAB-B8EA-9FEAE45FFB64}"/>
              </a:ext>
            </a:extLst>
          </p:cNvPr>
          <p:cNvGraphicFramePr>
            <a:graphicFrameLocks noGrp="1"/>
          </p:cNvGraphicFramePr>
          <p:nvPr/>
        </p:nvGraphicFramePr>
        <p:xfrm>
          <a:off x="557930" y="2455771"/>
          <a:ext cx="5037979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883">
                  <a:extLst>
                    <a:ext uri="{9D8B030D-6E8A-4147-A177-3AD203B41FA5}">
                      <a16:colId xmlns:a16="http://schemas.microsoft.com/office/drawing/2014/main" val="3015151094"/>
                    </a:ext>
                  </a:extLst>
                </a:gridCol>
                <a:gridCol w="560652">
                  <a:extLst>
                    <a:ext uri="{9D8B030D-6E8A-4147-A177-3AD203B41FA5}">
                      <a16:colId xmlns:a16="http://schemas.microsoft.com/office/drawing/2014/main" val="278330027"/>
                    </a:ext>
                  </a:extLst>
                </a:gridCol>
                <a:gridCol w="3906444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مَعاييرُ </a:t>
                      </a:r>
                      <a:r>
                        <a:rPr lang="ar-MA" sz="3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وَمَكاناً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مُناسِبَيْنِ؛ 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شَخْصِيّاتٍ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مُناسِبَةً؛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أَحْداثَ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بِدايَةٍ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مُناسِبَةً لِلْمَشْهَدِ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اَلْفِقْرَةُ مُنْسَجِمَةٌ وَاللُّغَةُ سَليمَةٌ.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68869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E50C-B69D-DC35-9429-3E373CE47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E27C8-3769-29DD-1EE2-E9B8A232E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C6B95D-580A-CDBF-A2F6-81FC18924B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ACEB1B-D339-104D-3106-3C0618841B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DC1621-7839-0CFC-AA5E-01459EAC3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7A81C5-8BDF-0385-97C3-E8C4F1BAE5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9856D-E6E1-6D30-71E8-0104F5C70E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3074C2-372F-2D67-3950-780E6A25F6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9C614B-2649-F694-6F7E-165CEA91C0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16C33D-FB4F-FF5E-0587-7F4D20C8B9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ADC48E1-383D-7714-2B15-FCA5C3F124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BDE6107-7332-0B0B-E83B-3A86C5EC2A03}"/>
              </a:ext>
            </a:extLst>
          </p:cNvPr>
          <p:cNvSpPr txBox="1"/>
          <p:nvPr/>
        </p:nvSpPr>
        <p:spPr>
          <a:xfrm>
            <a:off x="445119" y="2481928"/>
            <a:ext cx="7146243" cy="2281476"/>
          </a:xfrm>
          <a:prstGeom prst="roundRect">
            <a:avLst/>
          </a:prstGeom>
          <a:solidFill>
            <a:srgbClr val="DAE3F3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يَوْمٍ في فَصْلِ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زارَ كَريمٌ صَديقَهُ أَحْمَدَ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خَرَجا يَتَجَوَّلانِ فلَمَحَ كَريمٌ حِماراً مَرْبوطاً قُرْبَ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ٱلْبابِ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اِقْتَرَحَ أَحْمَدُ عَلى صَديقِهِ أَنْ يُساعِدَهُ عَلى رُكوبِ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ٱلْحِمارِ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لِيَقومَا بِجَوْلَةٍ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وافَقَ كَريمٌ بِحَماسٍ وَهُوَ لا يَعْلَمُ أَنَّ هذِهِ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ٱلْجَوْلَةَ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سَتَكونُ مُغامَرَةً صَعْبَةً ...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3D50D7-BBB7-25A2-5FDE-0E7B5CDBC021}"/>
              </a:ext>
            </a:extLst>
          </p:cNvPr>
          <p:cNvSpPr txBox="1"/>
          <p:nvPr/>
        </p:nvSpPr>
        <p:spPr>
          <a:xfrm>
            <a:off x="7709974" y="3299501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962224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B9C1-4AC1-8757-F430-280CFDECE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AE81E4F7-2E43-E10A-5C28-29224B05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تقويم التحدث والطلاقة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4D93580-0645-16E4-C261-570281C0E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FC997-22D3-EBDA-667B-4370FA9E613C}"/>
              </a:ext>
            </a:extLst>
          </p:cNvPr>
          <p:cNvSpPr txBox="1"/>
          <p:nvPr/>
        </p:nvSpPr>
        <p:spPr>
          <a:xfrm>
            <a:off x="4241970" y="1775154"/>
            <a:ext cx="2879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6E83D2-1A39-75A7-CBC1-DDB2A71F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C7283D-755D-1B72-24BF-74568A0DB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6" y="1775154"/>
            <a:ext cx="604837" cy="6962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7C90E0-ECEA-DDB2-373F-7A9D582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2795" y="1010492"/>
            <a:ext cx="499035" cy="49903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239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تخصص 20 دقيقة من كل حصة لتمرير رائزي التحدث والطلاقة؛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إعداد شبكة تفريغ نتائج التمرير الفردي؛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عرض وضعيتي التقويم على شاشة الحاسوب بعد فصله عن شاشة العرض؛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تغيير وضعية تقويم التحدث و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نص الطلاقة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11790162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B60AEBF-9583-848C-9985-B88741A29641}"/>
              </a:ext>
            </a:extLst>
          </p:cNvPr>
          <p:cNvSpPr txBox="1"/>
          <p:nvPr/>
        </p:nvSpPr>
        <p:spPr>
          <a:xfrm>
            <a:off x="1482716" y="979392"/>
            <a:ext cx="6178567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بالموازاة مع تقويم التحدث والطلاقة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C3889B7-2B64-45CE-F68E-27EAF785441D}"/>
              </a:ext>
            </a:extLst>
          </p:cNvPr>
          <p:cNvSpPr txBox="1"/>
          <p:nvPr/>
        </p:nvSpPr>
        <p:spPr>
          <a:xfrm>
            <a:off x="764312" y="2159458"/>
            <a:ext cx="4338631" cy="9541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خُذوا ص 168،  أَجيبوا عَنِ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ٱلْأَسْئِلَةِ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بِشَكْلٍ فَرْدِيٍّ.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387F33B-C9A1-23DC-DC99-6489E7CFBEA6}"/>
              </a:ext>
            </a:extLst>
          </p:cNvPr>
          <p:cNvSpPr/>
          <p:nvPr/>
        </p:nvSpPr>
        <p:spPr>
          <a:xfrm>
            <a:off x="7488548" y="3993198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EF7112-FE95-3614-C424-17885F38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094" y="1978088"/>
            <a:ext cx="2250139" cy="33123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9C1F806-B8EB-9501-915B-15294AAA59F7}"/>
              </a:ext>
            </a:extLst>
          </p:cNvPr>
          <p:cNvSpPr/>
          <p:nvPr/>
        </p:nvSpPr>
        <p:spPr>
          <a:xfrm>
            <a:off x="5238409" y="3880696"/>
            <a:ext cx="2184824" cy="132578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487399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720A9-B7BE-DE91-D6EF-AADBF56C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8723A3F-D6C2-1D94-9A92-BF8015A18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BA6F5C-A9D3-12C1-2179-1382E57C1C1F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PO1-PO2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23699DD-9B48-2A8A-7A77-EE722EC1F5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82A196-FA3B-BDA8-261D-821839854CE9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75745641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الكفاية: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إنتاج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نصوص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شفهية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وفق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أغراض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تواصلية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الممرر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إلى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PO2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PO1 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أشارك في حوار بتوظيف الأفعال الكلامية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89306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4672630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استعمل التنبيه أو النهي عن اللعب في الطريق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لا +فعل مضارع/الأمر/إياك و... </a:t>
                      </a:r>
                      <a:endParaRPr lang="ar-MA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ذَكَرَ مبررا مستعملا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ألا تعلم ...؟)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من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73165" y="1038743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7" name="Google Shape;1486;p58">
            <a:extLst>
              <a:ext uri="{FF2B5EF4-FFF2-40B4-BE49-F238E27FC236}">
                <a16:creationId xmlns:a16="http://schemas.microsoft.com/office/drawing/2014/main" id="{F213349E-A6F5-2073-BC9D-7FD3AE733DCF}"/>
              </a:ext>
            </a:extLst>
          </p:cNvPr>
          <p:cNvSpPr txBox="1"/>
          <p:nvPr/>
        </p:nvSpPr>
        <p:spPr>
          <a:xfrm>
            <a:off x="372538" y="1530875"/>
            <a:ext cx="7689294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الِاسْتِراحَةِ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رَأَيْتَ زَميلَك يَتْرُكُ صُنْبوراً مَفْتوحاً، فَقَرَّرْتَ أن تنهاه عَنْ هذا الفِعْلِ أو تنبهه لِخُطورَتِهِ، فَدارَ بَيْنَك وَبَيْنَها حوار.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فَكِّرْ(ي)، سأَلْعَبُ دَوْرَ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زَميلِك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A890C4-B36C-F6CA-5343-65A6B056FC05}"/>
              </a:ext>
            </a:extLst>
          </p:cNvPr>
          <p:cNvSpPr txBox="1"/>
          <p:nvPr/>
        </p:nvSpPr>
        <p:spPr>
          <a:xfrm>
            <a:off x="610859" y="3679768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..............................................................................؟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وَماذا في ذلِكَ، إِنَّ الْماءَ يوجَدُ بِكَثْرَةٍ. </a:t>
            </a:r>
          </a:p>
          <a:p>
            <a:pPr marR="0" lvl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أَلا تَعْلَمُ/.../.../...........................................................؟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آسِفٌ يا .............. أَعِدُكَ، سـَ.........................................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أُنْتِجُ نُصوصاً شَفَهِيَّةً بِغَرَضِ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032459"/>
              </p:ext>
            </p:extLst>
          </p:nvPr>
        </p:nvGraphicFramePr>
        <p:xfrm>
          <a:off x="467281" y="1375956"/>
          <a:ext cx="7968344" cy="443962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42075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713148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3739879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2144691009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dirty="0">
                          <a:effectLst/>
                        </a:rPr>
                        <a:t>التنقيط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 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(الطفل وقطرة الماء)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…/2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54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بجملة تامة من قبيل: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 تتحدث القطرة إلى الطفل وتقول إنها تضيع في .../أن الإنسان يبذر، يلوث، .../ تقول إنها حزينة بسبب .../ ... تشرح للطفل كيف يمكن المحافظة .../ تحذره من ...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4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1,5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…/3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MA" sz="1400" dirty="0">
                          <a:effectLst/>
                        </a:rPr>
                        <a:t>سرد القصة في جمل تامة ملائمة (جملة على الأقل عن كل مشهد.)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سلامة اللغة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4ن (1ن عن كل جملة)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…/5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196645" y="803531"/>
            <a:ext cx="7696298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لحكاية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لاحظها جيدا.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لسرد هذه الحكاية.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E6479D-7908-6509-2A60-B2327D642A1F}"/>
              </a:ext>
            </a:extLst>
          </p:cNvPr>
          <p:cNvSpPr txBox="1"/>
          <p:nvPr/>
        </p:nvSpPr>
        <p:spPr>
          <a:xfrm>
            <a:off x="766916" y="5158562"/>
            <a:ext cx="6640351" cy="11285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خلال الصور، ماذا </a:t>
            </a: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قول القطرة للطفل؟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اُسْرُدْ هذه الحكاية 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تامَّةٍ، (جملة على الأقل عن كل مشهد)  (ذات يوم، ...)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690A45-4D55-A13A-FD98-7207C7991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817" y="1440887"/>
            <a:ext cx="2628990" cy="17548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9F92CA-A88D-A880-2911-1D4B48005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30" y="1417867"/>
            <a:ext cx="2662004" cy="17604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60D077-DD64-F13A-3618-CE0B99B77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8817" y="3223848"/>
            <a:ext cx="2628991" cy="19066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858127-F448-8C9C-136C-B95E53CEA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030" y="3253674"/>
            <a:ext cx="2662004" cy="1887417"/>
          </a:xfrm>
          <a:prstGeom prst="rect">
            <a:avLst/>
          </a:prstGeom>
        </p:spPr>
      </p:pic>
      <p:sp>
        <p:nvSpPr>
          <p:cNvPr id="39" name="Ellipse 38">
            <a:extLst>
              <a:ext uri="{FF2B5EF4-FFF2-40B4-BE49-F238E27FC236}">
                <a16:creationId xmlns:a16="http://schemas.microsoft.com/office/drawing/2014/main" id="{B87848BE-1406-BACF-453B-B9569821EC48}"/>
              </a:ext>
            </a:extLst>
          </p:cNvPr>
          <p:cNvSpPr/>
          <p:nvPr/>
        </p:nvSpPr>
        <p:spPr>
          <a:xfrm>
            <a:off x="3454892" y="3854627"/>
            <a:ext cx="452283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CE2BB84-226C-5A4E-BB5D-711D5E519FB6}"/>
              </a:ext>
            </a:extLst>
          </p:cNvPr>
          <p:cNvSpPr/>
          <p:nvPr/>
        </p:nvSpPr>
        <p:spPr>
          <a:xfrm>
            <a:off x="7457947" y="3854628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2290BC1-81B9-A5BB-DCB7-99489909CA27}"/>
              </a:ext>
            </a:extLst>
          </p:cNvPr>
          <p:cNvSpPr/>
          <p:nvPr/>
        </p:nvSpPr>
        <p:spPr>
          <a:xfrm>
            <a:off x="7471943" y="2085641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7D863BA-1E63-858F-EF52-D490164000BD}"/>
              </a:ext>
            </a:extLst>
          </p:cNvPr>
          <p:cNvSpPr/>
          <p:nvPr/>
        </p:nvSpPr>
        <p:spPr>
          <a:xfrm>
            <a:off x="3534363" y="2023293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 diaporama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أو طبعها على ورقة؛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مباشرة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شبكة التفريغ.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توضيح: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يتوقف الرائز بمجرد استيفاء التلميذ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 ثانية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المخصصة له.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252365" y="1100158"/>
          <a:ext cx="8579117" cy="395706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0E4D-485B-A0BF-72AA-D7AA28E6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43EBB-09EF-E5FE-C4D6-27809627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493B2-96E5-54BF-2519-2D288E3DD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55441-4FC7-F883-367E-763149961039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D2B6A4-A95C-CBD2-CC8F-36B5D1E2391A}"/>
              </a:ext>
            </a:extLst>
          </p:cNvPr>
          <p:cNvSpPr/>
          <p:nvPr/>
        </p:nvSpPr>
        <p:spPr>
          <a:xfrm>
            <a:off x="448314" y="1698579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أَنا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ٱلْماءُ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أَنْزِلُ مِنَ ٱلسَّماءِ إِلى ٱلْأَرْضِ عَلى شَكْلِ قَطَراتٍ صافِيَةٍ، فَأَمْلَأُ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ٱلْأَنْهارَ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وَٱلسُّدودَ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وَٱلْبُحَيْراتِ، ثُمَّ أَسيرُ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ٱلْجَداوِلِ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حَتّى أَصِلَ إِلى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ٱلْحُقولِ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وَٱلْبَساتينِ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فَأَسْقي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ٱلنَّباتَ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وَأُعيدُ إِلَيْهِ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وَٱلْجَمالَ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وَأَرْوي ظَمَأَ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وَٱلْحَيَوانِ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فَيَنْعَمُ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ٱلْجَميعُ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بِٱلْخَيْرِ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وَٱلْعافِيَةِ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بِفَضْلي تَدِبُّ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كُلِّ مَكانٍ. قالَ تَعالى:﴿وَجَعَلْنا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ٱلْماءِ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كُلَّ شَيْءٍ حَيٍّ﴾. </a:t>
            </a:r>
          </a:p>
        </p:txBody>
      </p:sp>
    </p:spTree>
    <p:extLst>
      <p:ext uri="{BB962C8B-B14F-4D97-AF65-F5344CB8AC3E}">
        <p14:creationId xmlns:p14="http://schemas.microsoft.com/office/powerpoint/2010/main" val="188296178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4C986-1789-D8E9-0366-01ABA6F4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47FB-942F-1E0A-B04F-95E3268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2" y="756000"/>
            <a:ext cx="6977851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استعدادا لفروض المراقبة المستمرة.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084193-FF9F-7ACF-540E-B984EB0E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3ED2C-ED87-C068-F5AC-7CF471E6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A1FC41-1C99-A114-AC4D-D57889AB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83A52-D80B-ADDA-8B29-1267BBF62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40F90-A6F7-B086-2FB2-75066778F1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A25FE-2978-2439-1B86-E4D7FEC2E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EBE96-7131-66A9-A7B5-84411396C8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FA7B7A-C13C-7154-E49F-48DCB7419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1E6986D6-4D5A-7B99-CD7A-333A57323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272840"/>
            <a:ext cx="828000" cy="82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1B0D74-A5B6-3C0D-2E8B-915BC165F8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0755E57-2698-A768-ECBB-ED5F97B500AD}"/>
              </a:ext>
            </a:extLst>
          </p:cNvPr>
          <p:cNvSpPr txBox="1"/>
          <p:nvPr/>
        </p:nvSpPr>
        <p:spPr>
          <a:xfrm>
            <a:off x="676747" y="2368725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ٱسْتِعْداداً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لِفُروضِ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. </a:t>
            </a:r>
            <a:endParaRPr lang="fr-FR" sz="40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3601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573" y="684000"/>
            <a:ext cx="828000" cy="828000"/>
          </a:xfrm>
        </p:spPr>
      </p:pic>
      <p:pic>
        <p:nvPicPr>
          <p:cNvPr id="13" name="Espace réservé pour une image  8">
            <a:extLst>
              <a:ext uri="{FF2B5EF4-FFF2-40B4-BE49-F238E27FC236}">
                <a16:creationId xmlns:a16="http://schemas.microsoft.com/office/drawing/2014/main" id="{EA029593-7425-AC97-90AE-06E324CD64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18320</TotalTime>
  <Words>2680</Words>
  <Application>Microsoft Office PowerPoint</Application>
  <PresentationFormat>Affichage à l'écran (4:3)</PresentationFormat>
  <Paragraphs>512</Paragraphs>
  <Slides>70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70</vt:i4>
      </vt:variant>
    </vt:vector>
  </HeadingPairs>
  <TitlesOfParts>
    <vt:vector size="96" baseType="lpstr">
      <vt:lpstr>Arial</vt:lpstr>
      <vt:lpstr>Microsoft Uighur</vt:lpstr>
      <vt:lpstr>Wingdings</vt:lpstr>
      <vt:lpstr>Aptos</vt:lpstr>
      <vt:lpstr>Dosis ExtraBold</vt:lpstr>
      <vt:lpstr>Air Strip Arabic</vt:lpstr>
      <vt:lpstr>Dosis</vt:lpstr>
      <vt:lpstr>Segoe UI</vt:lpstr>
      <vt:lpstr>Dosis SemiBold</vt:lpstr>
      <vt:lpstr>Calibri Light</vt:lpstr>
      <vt:lpstr>Calibri</vt:lpstr>
      <vt:lpstr>Sakkal Majalla</vt:lpstr>
      <vt:lpstr>Dosis Medium</vt:lpstr>
      <vt:lpstr>Modern Love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01- نشاط اعتيادي</vt:lpstr>
      <vt:lpstr>2_01- نشاط اعتيادي</vt:lpstr>
      <vt:lpstr>1_Env-Enseignant</vt:lpstr>
      <vt:lpstr>1_03- استماع وتحدث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 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نبدأ بهذا التمرين المفيد. هاتان صورتان  سألاحظهما ثم أصف أحداثهما بجمل مفيدة تامة. ألاحظ أولا.</vt:lpstr>
      <vt:lpstr>أركب جملا مفيدة حول كل صورة.</vt:lpstr>
      <vt:lpstr>الآن دوركم. لاحظوا الصورتين وصفوا أحداثها بجمل عربية مفيدة.</vt:lpstr>
      <vt:lpstr>قراءة</vt:lpstr>
      <vt:lpstr>خلال حصة اليوم سنتعلم تعرف ظرف الزمان وظرف المكان والتمييز  بينهما. </vt:lpstr>
      <vt:lpstr>هاتان جملتان. سأقرأ ثم تقرؤون من بعدي.</vt:lpstr>
      <vt:lpstr>انتبهوا معي كيف أتعرف على ظرف الزمان أو المكان في الجملتين التاليتين.</vt:lpstr>
      <vt:lpstr>بداية أسأل: مَتى يَشْرَبُ ٱلْمَريضُ ٱلدَّواءَ؟</vt:lpstr>
      <vt:lpstr>الجواب هو: يَشْرَبُ ٱلْمَريضُ ٱلدَّواءَ صَباحاً.</vt:lpstr>
      <vt:lpstr> الجواب: صباحا. إذا صباحا يوضح زمن وقوع الفعل. نقول إنه: ظرف زمانٍ.</vt:lpstr>
      <vt:lpstr>نمر إلى الجملة الثانية. بداية أسأل: أَيْنَ يَقِفُ ٱلْمُصَلّونَ؟</vt:lpstr>
      <vt:lpstr>الجواب هو: - يَقِفُ ٱلْمُصَلّونَ خَلْفَ ٱلْإِمامِ.</vt:lpstr>
      <vt:lpstr> الجواب: أمام (الإمام). إذاً أمام يوضح مكان وقوع الفعل. نقول إنه: ظرف مكان.</vt:lpstr>
      <vt:lpstr> نتذكر جميعا. من يقرأ؟</vt:lpstr>
      <vt:lpstr> نتذكر جماعة.</vt:lpstr>
      <vt:lpstr>خذوا ألواحكم</vt:lpstr>
      <vt:lpstr>اكتبوا الظرف في الجملة أمامكم وحددوا نوعه.</vt:lpstr>
      <vt:lpstr>ارفعوا ألواحكم. هل تتفقون مع هذه الإجابة؟ لماذا؟</vt:lpstr>
      <vt:lpstr>نهارا. ظرف زمان لأنه يدل على زمن وقوع الفعل ويجيب عن السؤال: متى زرت الحديقة؟</vt:lpstr>
      <vt:lpstr>اكتبوا الظرف في الجملة أمامكم وحددوا نوعه.</vt:lpstr>
      <vt:lpstr>ارفعوا ألواحكم. هل تتفقون مع هذه الإجابة؟ لماذا؟</vt:lpstr>
      <vt:lpstr>فوق. ظرف مكان لأنه يدل على مكان الفعل ويجيب عن السؤال: أين غرد الطائرُ؟</vt:lpstr>
      <vt:lpstr>خذوا الصفحة 168.  من يقرأ التعليمة الأولى؟ ما المطلوب؟              - أنجزوا فرديا. </vt:lpstr>
      <vt:lpstr>Présentation PowerPoint</vt:lpstr>
      <vt:lpstr>Présentation PowerPoint</vt:lpstr>
      <vt:lpstr>من يقرأ التعليمة الثانية؟ ما المطلوب؟ من يقرأ المثال؟             - أنجزوا فرديا. </vt:lpstr>
      <vt:lpstr>Présentation PowerPoint</vt:lpstr>
      <vt:lpstr>Présentation PowerPoint</vt:lpstr>
      <vt:lpstr>Présentation PowerPoint</vt:lpstr>
      <vt:lpstr>اخترت لكم ثلاثة ألغاز.  أقرا عليكم اللغز 1، معكم 30 ثانية قبل رفع الألواح، ...</vt:lpstr>
      <vt:lpstr>حلول  الألغاز هي:</vt:lpstr>
      <vt:lpstr>إنتاج كتابي</vt:lpstr>
      <vt:lpstr>في حصة الإنتاج الكتابي اليوم ستتدربون على كتابة بداية قصة انطلاقا من مشاهد. </vt:lpstr>
      <vt:lpstr>من يذكر بالمقاطع الأساسية لقصة التي تعرفنا عليها سابقا.</vt:lpstr>
      <vt:lpstr>من يقرأ خصائص كل مقطع من مقاطع القصة؟</vt:lpstr>
      <vt:lpstr>هذه وضعية. من يقرأ التعليمة؟</vt:lpstr>
      <vt:lpstr>أنجزوا على دفاتركم.</vt:lpstr>
      <vt:lpstr>نتقاسم الأجوبة. من يقرأ على زملائه الفقرة التي كتبها؟ أنصتوا جيدا. تقديم تغذية راجعة انطلاقا من معايير التصحيح.</vt:lpstr>
      <vt:lpstr>أعيدوا تصحيح إنتاجاتكم بناء على الشبكة أمامكم.</vt:lpstr>
      <vt:lpstr>هذه إجابة أخرى.</vt:lpstr>
      <vt:lpstr>تقويم التحدث والطلاقة</vt:lpstr>
      <vt:lpstr>Présentation PowerPoint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اختتام الحصة</vt:lpstr>
      <vt:lpstr>راجعوا دروسكم استعدادا لفروض المراقبة المستمرة.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211</cp:revision>
  <dcterms:created xsi:type="dcterms:W3CDTF">2023-09-20T21:35:22Z</dcterms:created>
  <dcterms:modified xsi:type="dcterms:W3CDTF">2026-06-10T22:15:46Z</dcterms:modified>
</cp:coreProperties>
</file>