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0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2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  <p:sldMasterId id="2147483802" r:id="rId8"/>
    <p:sldMasterId id="2147483826" r:id="rId9"/>
    <p:sldMasterId id="2147483847" r:id="rId10"/>
    <p:sldMasterId id="2147483861" r:id="rId11"/>
    <p:sldMasterId id="2147483885" r:id="rId12"/>
    <p:sldMasterId id="2147483909" r:id="rId13"/>
  </p:sldMasterIdLst>
  <p:notesMasterIdLst>
    <p:notesMasterId r:id="rId85"/>
  </p:notesMasterIdLst>
  <p:sldIdLst>
    <p:sldId id="2147482732" r:id="rId14"/>
    <p:sldId id="2147482617" r:id="rId15"/>
    <p:sldId id="2147482463" r:id="rId16"/>
    <p:sldId id="2147482727" r:id="rId17"/>
    <p:sldId id="2147482615" r:id="rId18"/>
    <p:sldId id="2147482691" r:id="rId19"/>
    <p:sldId id="2147482480" r:id="rId20"/>
    <p:sldId id="2147482694" r:id="rId21"/>
    <p:sldId id="2134806929" r:id="rId22"/>
    <p:sldId id="2147482861" r:id="rId23"/>
    <p:sldId id="2147482481" r:id="rId24"/>
    <p:sldId id="2134806896" r:id="rId25"/>
    <p:sldId id="2147482632" r:id="rId26"/>
    <p:sldId id="2147482643" r:id="rId27"/>
    <p:sldId id="2147482862" r:id="rId28"/>
    <p:sldId id="2147482758" r:id="rId29"/>
    <p:sldId id="2147482759" r:id="rId30"/>
    <p:sldId id="2147482760" r:id="rId31"/>
    <p:sldId id="2147482761" r:id="rId32"/>
    <p:sldId id="2147482762" r:id="rId33"/>
    <p:sldId id="2147482864" r:id="rId34"/>
    <p:sldId id="2147482863" r:id="rId35"/>
    <p:sldId id="2147482763" r:id="rId36"/>
    <p:sldId id="2147482728" r:id="rId37"/>
    <p:sldId id="2147482808" r:id="rId38"/>
    <p:sldId id="2147482874" r:id="rId39"/>
    <p:sldId id="2147482871" r:id="rId40"/>
    <p:sldId id="2147482865" r:id="rId41"/>
    <p:sldId id="2147482873" r:id="rId42"/>
    <p:sldId id="2147482699" r:id="rId43"/>
    <p:sldId id="2147482866" r:id="rId44"/>
    <p:sldId id="2147482867" r:id="rId45"/>
    <p:sldId id="2147482482" r:id="rId46"/>
    <p:sldId id="2147482872" r:id="rId47"/>
    <p:sldId id="2147482868" r:id="rId48"/>
    <p:sldId id="2147482348" r:id="rId49"/>
    <p:sldId id="2147482869" r:id="rId50"/>
    <p:sldId id="2147482870" r:id="rId51"/>
    <p:sldId id="2147482664" r:id="rId52"/>
    <p:sldId id="2147482493" r:id="rId53"/>
    <p:sldId id="2147482730" r:id="rId54"/>
    <p:sldId id="2147482666" r:id="rId55"/>
    <p:sldId id="2147482856" r:id="rId56"/>
    <p:sldId id="2147482857" r:id="rId57"/>
    <p:sldId id="2147482829" r:id="rId58"/>
    <p:sldId id="2147482859" r:id="rId59"/>
    <p:sldId id="2147482860" r:id="rId60"/>
    <p:sldId id="2147482815" r:id="rId61"/>
    <p:sldId id="2147482858" r:id="rId62"/>
    <p:sldId id="2147482707" r:id="rId63"/>
    <p:sldId id="2147482772" r:id="rId64"/>
    <p:sldId id="2147482847" r:id="rId65"/>
    <p:sldId id="2147482875" r:id="rId66"/>
    <p:sldId id="2147482848" r:id="rId67"/>
    <p:sldId id="2147482849" r:id="rId68"/>
    <p:sldId id="2147482724" r:id="rId69"/>
    <p:sldId id="2147482721" r:id="rId70"/>
    <p:sldId id="2147482850" r:id="rId71"/>
    <p:sldId id="2147482742" r:id="rId72"/>
    <p:sldId id="2147482851" r:id="rId73"/>
    <p:sldId id="2147482852" r:id="rId74"/>
    <p:sldId id="2147482722" r:id="rId75"/>
    <p:sldId id="2147482853" r:id="rId76"/>
    <p:sldId id="2147482718" r:id="rId77"/>
    <p:sldId id="2147482723" r:id="rId78"/>
    <p:sldId id="2147482719" r:id="rId79"/>
    <p:sldId id="2147482854" r:id="rId80"/>
    <p:sldId id="2147482731" r:id="rId81"/>
    <p:sldId id="2134806939" r:id="rId82"/>
    <p:sldId id="2147482629" r:id="rId83"/>
    <p:sldId id="2147482628" r:id="rId84"/>
  </p:sldIdLst>
  <p:sldSz cx="9144000" cy="6858000" type="screen4x3"/>
  <p:notesSz cx="6858000" cy="9144000"/>
  <p:embeddedFontLst>
    <p:embeddedFont>
      <p:font typeface="Air Strip Arabic" panose="020B0604020202020204" charset="0"/>
      <p:regular r:id="rId86"/>
    </p:embeddedFont>
    <p:embeddedFont>
      <p:font typeface="Dosis" pitchFamily="2" charset="0"/>
      <p:regular r:id="rId87"/>
      <p:bold r:id="rId88"/>
    </p:embeddedFont>
    <p:embeddedFont>
      <p:font typeface="Dosis ExtraBold" pitchFamily="2" charset="0"/>
      <p:bold r:id="rId89"/>
    </p:embeddedFont>
    <p:embeddedFont>
      <p:font typeface="Dosis Medium" pitchFamily="2" charset="0"/>
      <p:regular r:id="rId90"/>
    </p:embeddedFont>
    <p:embeddedFont>
      <p:font typeface="Dosis SemiBold" pitchFamily="2" charset="0"/>
      <p:regular r:id="rId91"/>
      <p:bold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Modern Love" panose="04090805081005020601" pitchFamily="82" charset="0"/>
      <p:regular r:id="rId95"/>
    </p:embeddedFont>
    <p:embeddedFont>
      <p:font typeface="Sakkal Majalla" panose="02000000000000000000" pitchFamily="2" charset="-78"/>
      <p:regular r:id="rId96"/>
      <p:bold r:id="rId97"/>
    </p:embeddedFont>
    <p:embeddedFont>
      <p:font typeface="Segoe UI" panose="020B0502040204020203" pitchFamily="34" charset="0"/>
      <p:regular r:id="rId98"/>
      <p:bold r:id="rId99"/>
      <p:italic r:id="rId100"/>
      <p:boldItalic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DEEBF7"/>
    <a:srgbClr val="ECF8FB"/>
    <a:srgbClr val="4E7FBD"/>
    <a:srgbClr val="00ACA4"/>
    <a:srgbClr val="424D7C"/>
    <a:srgbClr val="424D7B"/>
    <a:srgbClr val="936D93"/>
    <a:srgbClr val="257390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78" d="100"/>
          <a:sy n="78" d="100"/>
        </p:scale>
        <p:origin x="1632" y="62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font" Target="fonts/font4.fntdata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2.fntdata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2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15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8133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2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7531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6510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01332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738060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2674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944163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6959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60179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5732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46738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104291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81993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19698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84432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74314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71947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55584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1874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9839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9485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005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57817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643166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1799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5113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033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3283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76497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1284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6158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01471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5510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30188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36524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86858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26654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45692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4597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47105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60618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7504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8971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95856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4780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9860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06470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7703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27363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03593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47879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27164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3446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65951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262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67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967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5268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9613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6269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5683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44246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13869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2806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51024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62926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44160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89245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52431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467118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0200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87009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52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175420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2519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540144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9730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06759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006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2667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562982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10750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20647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86445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785989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061241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81460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10304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0986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18800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7746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69598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3879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7280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830010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9587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3826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7571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972715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894290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3501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85879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513917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3208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4388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166973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53481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2544635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18155582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76708856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04513563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23982364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2483116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48234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2026066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7166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25513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20696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702056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072784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62134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82867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849715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71305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582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image" Target="../media/image3.bin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slideLayout" Target="../slideLayouts/slideLayout22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23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16.xml"/><Relationship Id="rId19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Relationship Id="rId22" Type="http://schemas.openxmlformats.org/officeDocument/2006/relationships/slideLayout" Target="../slideLayouts/slideLayout22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18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2.xml"/><Relationship Id="rId21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20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24" Type="http://schemas.openxmlformats.org/officeDocument/2006/relationships/image" Target="../media/image18.jpg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9.xml"/><Relationship Id="rId19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Relationship Id="rId22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56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9199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44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812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44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05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gif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6.xml"/><Relationship Id="rId5" Type="http://schemas.openxmlformats.org/officeDocument/2006/relationships/image" Target="../media/image47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7.wdp"/><Relationship Id="rId5" Type="http://schemas.openxmlformats.org/officeDocument/2006/relationships/image" Target="../media/image58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6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8E326B-65AC-CDAD-8B10-56505B7EA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0533E-59DE-9F92-FC50-6CF369EBCC71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658DFB-CF71-CE4D-C02E-6CEF56B171A8}"/>
              </a:ext>
            </a:extLst>
          </p:cNvPr>
          <p:cNvSpPr txBox="1"/>
          <p:nvPr/>
        </p:nvSpPr>
        <p:spPr>
          <a:xfrm>
            <a:off x="3451123" y="4817806"/>
            <a:ext cx="1043792" cy="578882"/>
          </a:xfrm>
          <a:prstGeom prst="round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الرابع</a:t>
            </a:r>
            <a:endParaRPr lang="fr-F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04000"/>
            <a:ext cx="3420000" cy="96893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10د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الظواهر اللغوية  25د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الكتابي: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1693CF01-6684-884E-C02B-16BDDEA489C2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CA9DE4-44EF-A90E-8509-DEEBE576F663}"/>
              </a:ext>
            </a:extLst>
          </p:cNvPr>
          <p:cNvGrpSpPr/>
          <p:nvPr/>
        </p:nvGrpSpPr>
        <p:grpSpPr>
          <a:xfrm flipH="1">
            <a:off x="4729142" y="346669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F62AB52-674B-296B-17AA-C3AB29701D8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43FBC066-2342-4D7A-21C3-56731255F15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23389" y="3879644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 والتحدث (20د)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2616573"/>
            <a:ext cx="5488778" cy="1012654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512802"/>
            <a:ext cx="5472000" cy="1136644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211952" y="270155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الظواهر اللغوية: تصريف الفعل حسب الضمائر/ جزم المضارع (لا الناهية ولم)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86277" y="2608706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439" y="3402361"/>
            <a:ext cx="544953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273676" y="37056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الأسماء الموصولة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375289" y="3603017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77" r="-677"/>
          <a:stretch>
            <a:fillRect/>
          </a:stretch>
        </p:blipFill>
        <p:spPr>
          <a:xfrm>
            <a:off x="6773676" y="2523372"/>
            <a:ext cx="543600" cy="540000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F8F879CC-292F-82B1-E25E-6EAE8D4B243C}"/>
              </a:ext>
            </a:extLst>
          </p:cNvPr>
          <p:cNvSpPr txBox="1">
            <a:spLocks/>
          </p:cNvSpPr>
          <p:nvPr/>
        </p:nvSpPr>
        <p:spPr>
          <a:xfrm>
            <a:off x="2322000" y="4972378"/>
            <a:ext cx="4500000" cy="61377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8BDDE0-D040-1B51-BD85-9CEF7B84B118}"/>
              </a:ext>
            </a:extLst>
          </p:cNvPr>
          <p:cNvSpPr txBox="1"/>
          <p:nvPr/>
        </p:nvSpPr>
        <p:spPr>
          <a:xfrm>
            <a:off x="5434037" y="4634080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CFC83D2-8570-67B1-45DB-ADA1FD39C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1" y="4550646"/>
            <a:ext cx="545844" cy="628374"/>
          </a:xfrm>
          <a:prstGeom prst="rect">
            <a:avLst/>
          </a:prstGeom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D8EB432-8652-A69F-D396-E725AD097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1730179"/>
            <a:ext cx="5488778" cy="1012654"/>
          </a:xfrm>
          <a:prstGeom prst="rect">
            <a:avLst/>
          </a:prstGeom>
        </p:spPr>
      </p:pic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C36C896C-D89F-5C3C-3B79-4CF37EC66FB9}"/>
              </a:ext>
            </a:extLst>
          </p:cNvPr>
          <p:cNvSpPr txBox="1">
            <a:spLocks/>
          </p:cNvSpPr>
          <p:nvPr/>
        </p:nvSpPr>
        <p:spPr>
          <a:xfrm>
            <a:off x="2202782" y="19505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98C96A8-B322-3DC5-C585-AD09420F43F9}"/>
              </a:ext>
            </a:extLst>
          </p:cNvPr>
          <p:cNvSpPr txBox="1"/>
          <p:nvPr/>
        </p:nvSpPr>
        <p:spPr>
          <a:xfrm>
            <a:off x="5779625" y="1722312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23F31A8-863F-6C32-B170-6BB9E02BF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77" r="-677"/>
          <a:stretch>
            <a:fillRect/>
          </a:stretch>
        </p:blipFill>
        <p:spPr>
          <a:xfrm>
            <a:off x="6790454" y="1636978"/>
            <a:ext cx="5436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5C1320C-341E-4C04-5316-03ED47BB8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76" y="1671540"/>
            <a:ext cx="567813" cy="65366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A778098-DD60-E510-7D8A-3B5375D3E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888" y="3512890"/>
            <a:ext cx="503827" cy="57966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ABAB0D3-535C-F77A-B7CF-DBF75B1DFD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1" y="2634551"/>
            <a:ext cx="503827" cy="5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5071" y="2651134"/>
            <a:ext cx="7197212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5071" y="3816518"/>
            <a:ext cx="7197212" cy="8892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875071" y="2967335"/>
            <a:ext cx="54678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الفعل حسب الضمائر وتوظيف (لا الناهية ولم) بشكل صحيح؛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238865" y="4118379"/>
            <a:ext cx="51040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الأسماء الموصولة ورسمها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6351F-9C52-F42D-E64A-B47E84E6D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0544"/>
            <a:ext cx="567813" cy="6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028FF38-F3E1-A4FA-463D-E1A239DECD0D}"/>
              </a:ext>
            </a:extLst>
          </p:cNvPr>
          <p:cNvSpPr txBox="1">
            <a:spLocks/>
          </p:cNvSpPr>
          <p:nvPr/>
        </p:nvSpPr>
        <p:spPr>
          <a:xfrm>
            <a:off x="2969342" y="4094669"/>
            <a:ext cx="2798566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957CB6-2382-D045-CB24-8D5A1306EC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4981" y="1591957"/>
            <a:ext cx="4544229" cy="24947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3A4438-4631-FFBB-0CFD-FF1B5FE5FDB5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74060CA-3A27-4FAF-0936-C9DE83309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FB664A9-8366-818E-A69F-D9E18A6AC421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C9997663-B1F6-ABBD-A7A3-D9319141BC9F}"/>
              </a:ext>
            </a:extLst>
          </p:cNvPr>
          <p:cNvSpPr txBox="1">
            <a:spLocks/>
          </p:cNvSpPr>
          <p:nvPr/>
        </p:nvSpPr>
        <p:spPr>
          <a:xfrm>
            <a:off x="1408923" y="513953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6229D-FA22-5B4B-7AF2-BDFA70A283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915" y="17752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117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مفردات تعلمتموها. من يذكر بمفردات الأسابيع الماضية؟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B9FE4E-BAE8-7F02-BB7C-2CFA9A4AEFD9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أُوَظِّفُ مُفْرَداتِ </a:t>
            </a:r>
            <a:r>
              <a:rPr kumimoji="0" lang="ar-MA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ٱلْمُعْجَمِ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F6763D1D-F878-1F71-FA2F-BA4726DB3520}"/>
              </a:ext>
            </a:extLst>
          </p:cNvPr>
          <p:cNvSpPr txBox="1"/>
          <p:nvPr/>
        </p:nvSpPr>
        <p:spPr>
          <a:xfrm>
            <a:off x="469784" y="1517633"/>
            <a:ext cx="8354466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تَبْذيرٌ(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بَذَّرَ يُبَذِّرُ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مِياهٌ عَذْبَةٌ – مِياهٌ جَوْفِيَّةٌ -   جَفافٌ –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اِنْقِراضٌ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وَهْنٌ – بالوعاتٌ –  هَباءً – هُطولٌ (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هَطَلَ يَهْطِلُ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– صَيْدٌ جائِرٌ – تَدْميرٌ –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تَدَفَّقَ / يَتَدَفَّقُ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تَحْلِيَةٌ – تَلَوُّثٌ – ثَرْوَةٌ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25BE8245-1A44-5C5C-79F2-8623AD6E4EDE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...........................: تَحْويلُ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ٱلْمالِحِ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ماءٍ عَذْبٍ. 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5197F8C9-D828-2CBE-491F-4437A281301C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يَتَدَفَّقُ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تَلَوُّثٌ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A11A-F98E-9A14-7025-E4B6325F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7BD1F-E897-5082-C153-A31ECBEE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61142-885C-B212-24BC-119C2C3AF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7FB03-52AF-B395-CD3D-3EF6F41A00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546434-538B-9EAC-A79F-1E270184D6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F52423-63D5-4856-387A-B45D9CC9BA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DC9471-32AA-4530-EA5E-EB31704B64D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699DCA-5840-F2F9-5F62-3C157BD74BF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166E1F60-EB20-39BD-188F-AAE8BEDD4876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...........................: تَحْويلُ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ٱلْمالِحِ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ماءٍ عَذْبٍ.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1021A-4C61-A40D-CDEB-F31C99027C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EF22F6-8A95-E6C5-0E09-691BFD17933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90727D-5058-7006-2C29-F31590A8BFAB}"/>
              </a:ext>
            </a:extLst>
          </p:cNvPr>
          <p:cNvSpPr txBox="1"/>
          <p:nvPr/>
        </p:nvSpPr>
        <p:spPr>
          <a:xfrm>
            <a:off x="5785893" y="4613418"/>
            <a:ext cx="277969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تَحْلِيَةٌ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37F4B42-2C7A-86F1-3DE0-B604BBDB4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D1A3C2D5-2664-82ED-24A5-AFCE29496D9D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يَتَدَفَّقُ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2975208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8911F-006E-38EB-7532-70F1C12DE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D93B7-60D5-ECD7-0FB9-9E6C29BE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12FF1-BC2A-F9FC-6CC6-D37377E745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3D808-09CC-9CED-F6A2-D5DACBA9C0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A17721-3F20-EA50-B5D1-519A3841C0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EA6C14-684F-91CD-3FB2-281C5A699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8371CC-8C24-77D6-4BEC-8A09A0E9F8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6C1DB2-F26C-2D28-2C65-495C0C6D4C7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1E11BC-1627-E38B-42A9-25EAEAFACA3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B97774-9FCB-00BF-5A28-F9E1B684A00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EF47E1-DE55-1552-1690-36EE4ADA24D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3F29F71E-7DA5-274C-9785-F17BF591E05E}"/>
              </a:ext>
            </a:extLst>
          </p:cNvPr>
          <p:cNvSpPr txBox="1"/>
          <p:nvPr/>
        </p:nvSpPr>
        <p:spPr>
          <a:xfrm>
            <a:off x="345990" y="4525059"/>
            <a:ext cx="8540608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......................... :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يَجْري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بِسُرْعَةٍ وَسُهولَةٍ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914C7FB1-A1E0-6D5C-F2A8-74B59FA8F534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يَتَدَفَّقُ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340992192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3D54-80B6-7244-5CC9-4066DF70E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68FBE-A326-BBCD-804F-99B56796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2003B7-BA36-D9E7-69A3-B09FC3062D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BBD8A8-D7A3-FD66-21A7-48DB76FD4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2BF764-FB24-F9ED-DDEE-EADB1899F5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D44CF-416C-5860-2041-BF7368D2EE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F3B1295-636D-75AA-CCCA-53452A8CDFF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B659B6-C900-A11C-DA37-7A47DC88356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64D014-B497-3532-BE8F-29B783F9845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F825A2-0C21-8653-7DA9-797A5FF4D84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Google Shape;677;p154">
            <a:extLst>
              <a:ext uri="{FF2B5EF4-FFF2-40B4-BE49-F238E27FC236}">
                <a16:creationId xmlns:a16="http://schemas.microsoft.com/office/drawing/2014/main" id="{B75556F3-79FA-1628-2529-DDD0190A51E9}"/>
              </a:ext>
            </a:extLst>
          </p:cNvPr>
          <p:cNvSpPr txBox="1"/>
          <p:nvPr/>
        </p:nvSpPr>
        <p:spPr>
          <a:xfrm>
            <a:off x="345990" y="4525059"/>
            <a:ext cx="8540608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......................... :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يَجْري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بِسُرْعَةٍ وَسُهولَةٍ.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C62038-F378-48BF-B581-C7F115C1C390}"/>
              </a:ext>
            </a:extLst>
          </p:cNvPr>
          <p:cNvSpPr txBox="1"/>
          <p:nvPr/>
        </p:nvSpPr>
        <p:spPr>
          <a:xfrm>
            <a:off x="5358581" y="4569238"/>
            <a:ext cx="268313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يَتَــــــــدَفَّــقُ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C699308-6DB6-0A3B-8CA9-E62EF1FE94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15883BE6-0A41-C579-65D1-D2E28E55997B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يَتَدَفَّقُ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808108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F5B0-2147-94B4-DD53-13F8A355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A9C6B-CD41-662D-A62A-3962208B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84B5AC-FCFF-0517-B8EC-0AEDF80AF3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F016E1-40BC-D5E3-5D87-AEBD055204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3C7A54-3069-A4F7-D47F-81D9F77D09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6D7887-F166-6116-DE4C-9D836E5E7F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997D1C-D71A-6476-BEBA-D6F0499DA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D79C0-AD97-72FE-9916-7B730FF4261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78E24A-DE07-95D6-0472-743FF93B5C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94AFA8-06A7-1688-C2F7-367FA120BEE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AEF036-1609-9BA1-87CD-ADFB6308819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F5D2BEDC-7D90-8907-1E46-72ECA0395A71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مِياهٌ مُخَزَّنَةٌ داخِلَ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ٱلْأَرْضِ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55FD9293-61D0-DD7A-80F7-136E55DA3FEB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يَتَدَفَّقُ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250202602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CD054-441F-A391-42BB-12FB32FAF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E8511-BB92-1AB4-BA03-E4BF7984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593179-AD1B-6062-85BA-76C48F6B44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554D37-8C1C-6D8D-0C67-B8D3184B23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3E1DF8-8B71-748B-EAE6-6C385DEAFA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B8C2AF-6BDF-937A-0260-6539979C4C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F58325-CF0E-9161-BC02-3A20AD4E6AE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BEAF17-E172-D03C-E411-9264D3DF7B6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657614-552D-6C0F-0022-9ADE7CBBEB4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32014C22-8785-211D-8257-A1BD0CE42C9A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مِياهٌ مُخَزَّنَةٌ داخِلَ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ٱلْأَرْضِ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142E0-3368-BC6E-E0C0-9B78B4B5CED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CF5E6D-4EC8-28EE-4FB2-7534EBB576EF}"/>
              </a:ext>
            </a:extLst>
          </p:cNvPr>
          <p:cNvSpPr txBox="1"/>
          <p:nvPr/>
        </p:nvSpPr>
        <p:spPr>
          <a:xfrm>
            <a:off x="5418638" y="4566477"/>
            <a:ext cx="262307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مِياهٌ جَوْفِيَّةٌ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0B69FDE-4935-EFE4-909E-A5500A490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B3CBA665-9A86-1C3C-F200-A45B820D7569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يَتَدَفَّقُ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931213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F39C0-4032-6A14-28ED-67319331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E69A8-4AA2-40FD-8BC7-47A2ED43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184056-AA40-04FA-1B4E-959AA2C83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A58851-8251-EF77-2285-D359229754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FA4B32-873B-91C9-671F-B870F04AE5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F0595D-50E2-483A-E610-28FC1B950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62B094-8BAA-B28F-C36A-9F08EE77D6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2E76040-B696-936C-CFD8-40EFB6A7279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B2B01D-0797-3479-C8E0-618A8BC9F2C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BFAE7E-1D84-D6B3-CAE2-B35EF5BB874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74F18F-166F-5BA8-6EC5-FDA1E7F582E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D4D7E884-3122-4CAE-A021-C2E8BDEBB2DD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يَتَدَفَّقُ – تَلَوُّثٌ – هَباءً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F5F30209-13AC-AC92-0E41-0FED7F57674A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مَخْلوقاتٌ تَتَنَفَّسُ وَتَنْمو وَتَتَكاثَرُ.</a:t>
            </a:r>
          </a:p>
        </p:txBody>
      </p:sp>
    </p:spTree>
    <p:extLst>
      <p:ext uri="{BB962C8B-B14F-4D97-AF65-F5344CB8AC3E}">
        <p14:creationId xmlns:p14="http://schemas.microsoft.com/office/powerpoint/2010/main" val="124370516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73724-1A00-C5F7-B322-4940BF81D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BB22B-CA6F-8417-54E7-02F02365A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E71D8D-86E6-D941-0819-A7C5CDABED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64D182-4284-9308-019B-C3FBD7093D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8D5EF6-D705-957E-11B3-6FC8F34604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2EECFC-46B5-4CAE-85D9-22A551DA2E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59F709-EFD4-C8B2-20B0-3C951384C9D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0A4C5D-AC36-A25F-E87A-D923C530ACE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1556E2B4-6F80-5FEA-B66B-B8B3B80EADCB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مَخْلوقاتٌ تَتَنَفَّسُ وَتَنْمو وَتَتَكاثَرُ.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67179F-46DE-9C64-28F6-A39190AB03C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E2D1EF-D93F-C7A9-82F1-0684EDB92CB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75E0A6-D70C-8551-6A8C-4863860E4FEB}"/>
              </a:ext>
            </a:extLst>
          </p:cNvPr>
          <p:cNvSpPr txBox="1"/>
          <p:nvPr/>
        </p:nvSpPr>
        <p:spPr>
          <a:xfrm>
            <a:off x="5971664" y="4569238"/>
            <a:ext cx="256414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1194A37-B3E5-A0F4-2A67-44149BD290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C3BEB3F4-5487-1DBE-A457-F0245541E2D6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يَتَدَفَّقُ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4041041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C4E62-82B0-ED1A-1B8D-8470D4653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D31833-8D07-17AF-ED4B-E2042F149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8CE401-734F-9B2E-C053-207B77BAB1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127370-4EAB-C83F-D482-DA466A291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E2F403-4B23-CA4E-811B-6A7850C774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DDEE1F-BE9F-4CBB-F0D0-DAD11D5D97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3A023-E3B7-C918-66DD-F346FA6B70B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D250-5A35-F5D8-0177-0E3DA64AB3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C785165C-0AED-0B9B-93D1-D57B23ED5439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قِلَّةُ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أَوِ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ٱنْعِدامُهُ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9AAED5-E340-6AFD-9229-EEE05B720DB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1D19D-892B-8746-C541-6705855B70D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6223D69-C8A6-6CBB-59F5-A0FF9F981B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CBB26D16-D11D-DE84-D7E3-02DC58BC90E3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يَتَدَفَّقُ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321717163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6B491-0FA6-FDD9-A103-3B7BF2CDD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061FA-D166-B94E-C457-53A35CDA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58C409-F19F-5103-EF4F-F84887F4B9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10E05A-11DE-89C1-1E30-29F9C283B1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0BEF0B-EFFA-A95F-E6AC-59311A5000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8B400C-BD82-FEA8-1D7D-31A74610F9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5EE-14F3-0BD5-1B32-4813B987C5D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28CD-0A94-CE36-9948-24D15FA2E0D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B0D73B24-34CD-3037-4721-BC083F8AEE4A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قِلَّةُ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أَوِ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ٱنْعِدامُهُ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C37B4B-4FC1-84BA-3285-6CC194DD3E0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229674-0F10-9BFB-42AA-2394115EF43D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24ADC6-9386-A941-F047-9778FC70B8BD}"/>
              </a:ext>
            </a:extLst>
          </p:cNvPr>
          <p:cNvSpPr txBox="1"/>
          <p:nvPr/>
        </p:nvSpPr>
        <p:spPr>
          <a:xfrm>
            <a:off x="5161935" y="4569238"/>
            <a:ext cx="231043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جَفافٌ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B740C75-6C88-D06C-D807-5608B38945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8FF5FA06-4635-201C-A5F1-FC2476458F56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يَتَدَفَّقُ – تَلَوُّثٌ – هَباءً</a:t>
            </a:r>
          </a:p>
        </p:txBody>
      </p:sp>
    </p:spTree>
    <p:extLst>
      <p:ext uri="{BB962C8B-B14F-4D97-AF65-F5344CB8AC3E}">
        <p14:creationId xmlns:p14="http://schemas.microsoft.com/office/powerpoint/2010/main" val="1974587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الظواهر اللغوية: توليف ومراجعة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"أخي الإنسان"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F23A28-F60D-4785-E005-92E3911E2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05" y="1771950"/>
            <a:ext cx="503827" cy="5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930CC-966D-627D-9F94-1720CDC57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76D994-7682-D360-B940-87BBE27E2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ستتدربون على تحويل الأفعال حسب الضمائر وعلى توظيف لا الناهية ولم.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152C3E-7FA2-D1CF-796D-B32A57197C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17BF24-B3D0-FC50-A033-B86AE9396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A159B2-3BE4-76A9-ECC4-B17E100DC9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F656C1-5A1E-FC77-315D-CA6C8FDC7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B0C37E-D1FB-F364-2E69-1FA9D30996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36CE1-E9B4-2C1D-A318-9071B34FCF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27F7A-A10D-D62A-9FD8-71ADCD575A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49735B-CAD9-C423-4112-3B0257E6AE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BB2B192-82E4-D2EA-FECA-2BEEEB9028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88338E0-E9DC-EC47-F409-783BB024D244}"/>
              </a:ext>
            </a:extLst>
          </p:cNvPr>
          <p:cNvSpPr txBox="1"/>
          <p:nvPr/>
        </p:nvSpPr>
        <p:spPr>
          <a:xfrm>
            <a:off x="2107559" y="2767280"/>
            <a:ext cx="4881794" cy="1464231"/>
          </a:xfrm>
          <a:prstGeom prst="round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تَحْويلُ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ٱلضَّمائِرِ</a:t>
            </a:r>
            <a:endParaRPr lang="ar-MA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جَزْمُ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بِــ "لا الناهيةُ" وَ "لَمْ".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3859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F965D-92C0-BAD5-4879-B6B1484B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2F88514-E413-45EA-0B0E-C6F12FBB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ص 165، ستضعون خطا خفيفا بقلم الرصاص تحت كل فعل في النص. (دقيقة)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59F24F-101F-FE64-2B56-273514D4D9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3B6C3B-A425-5105-36CE-13A84B464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975230-593D-E062-B696-FCBAE1BA2E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53FA27-DCED-7BDE-1B88-EB333B6B16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23C22-7B9D-C9AF-3A8B-D15FB41E7A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982F2B-CB98-A2E7-12F5-A1E7A86A0C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9BE6A9-74F7-432D-E5F0-9BE2BB7966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6868E1-25A1-E73F-3E3D-1BCB802323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4E452E-D3C6-A864-AF7F-E8D25C10A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501" y="1773792"/>
            <a:ext cx="2462997" cy="3310415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AAD31F-ADF5-126F-0C9F-E856F1FBC3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7540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BE68-3756-EADB-9A9E-1E5764A7A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208198-2A0A-16F5-A98B-641CFC2B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 فعلا ورد في النص؟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51C67D-300E-B75C-2742-A33457EA76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A755B2-FC1F-48D3-5E7E-038F851AA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93AC5-8CE9-521D-A366-9D7D24790C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861312-2061-E9A5-4EE0-89E2D1DE0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FAA745-A63E-2567-8C95-58A381FC6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7A12BA-6008-8410-F67F-06D4FAE606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39EE34-265E-E268-97AE-0C6C2B2041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646CF7-F00A-EE9B-89C7-6E450B1CE1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2D7577-5B5F-0F81-2F9B-E93E472FCC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501" y="1773792"/>
            <a:ext cx="2462997" cy="3310415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252B4DD-B8AF-DA36-7468-2585E8D7C6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520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38924-193B-7D2B-D580-54244F875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AC9C12-1050-80F3-8AE9-F10E164BC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وردت أفعال كثيرة في النص منها: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118087-594C-D1B6-8548-3366C35E19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22F0D7-8EDC-FB5D-728B-C9F6B4F62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16288B-34DD-A591-64DC-980C06004A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C7D3A3-0714-B277-ACBD-E309A950F7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89FA91-3991-4B9A-7A1E-66434B8A61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11EB-B098-6D34-C828-8B7C2E3AE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2EAA2-39A9-0030-9509-70F42975D4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04F6D6-5B55-3F16-C454-0A4349FB583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C03325A-FD1E-B49E-7DF5-96CACECD7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B577A-AD71-8659-5A2A-ACDD8D67F1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5255" y="2167083"/>
            <a:ext cx="2462997" cy="33104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EA97A3-18EF-CAAF-F1C9-60F55A2AB20A}"/>
              </a:ext>
            </a:extLst>
          </p:cNvPr>
          <p:cNvSpPr txBox="1"/>
          <p:nvPr/>
        </p:nvSpPr>
        <p:spPr>
          <a:xfrm>
            <a:off x="697667" y="3429000"/>
            <a:ext cx="47378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تُرى- تَعْشَقُ – تَهْوى – تَجْري – تَسْبِقُ – تُحِسُّ –تَقولُ –تَتْرُكُ –تَسْتَلْقي – تَنْظُرُ – تَعُدُّ - ...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0738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03F3D-528F-02CE-4BF0-75FECA9AA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E8F40-6A6B-5BA8-489E-DFD1B68B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نتعرف كيف أفعل لتحويل فعل.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3A62BB-2B2A-6A46-B5C8-ABE8CA8656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2E329-5610-3CCC-B2CD-2061FF1840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4924F20-03D2-5140-1B40-1CDFF57477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BAB14207-F030-6087-5394-184DE061FB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5C4CA6-39CC-7F50-6AD4-6058B3FACA5F}"/>
              </a:ext>
            </a:extLst>
          </p:cNvPr>
          <p:cNvSpPr txBox="1"/>
          <p:nvPr/>
        </p:nvSpPr>
        <p:spPr>
          <a:xfrm>
            <a:off x="967981" y="2459071"/>
            <a:ext cx="6885991" cy="25538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لِتَحْويلِ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صَحيحٍ: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ٱلضَّميرَ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ٱلزَّمَنَ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ٱلْمَطْلوبَ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8F86DAD-3A85-DF52-7D73-FD7BDBA479C6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48590D7-1810-5529-5D80-39FA520B3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DEF9AB9-D9D4-EC7E-63F0-B29C545FA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DA8742-83F7-290F-231E-00CF14810AC6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902352-0D4E-78E0-C458-00CDE022E832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إملاء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33587A0-16B3-0A4C-59E1-7AE34BE74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2134478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3AB85E6-B7AA-C03A-136C-82B5DD05EA03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سنحول على السبورة الفعل (نَظَرَ لِلسَّماءِ) حسب الضمائر في المضارع.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38BBFC-8A17-B0FF-A550-D00893B2EABC}"/>
              </a:ext>
            </a:extLst>
          </p:cNvPr>
          <p:cNvSpPr/>
          <p:nvPr/>
        </p:nvSpPr>
        <p:spPr>
          <a:xfrm>
            <a:off x="3372465" y="1458610"/>
            <a:ext cx="2517058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نَظَرَ لِلسَّماءِ.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262C94-B2B0-922E-59AF-228D4E48FC49}"/>
              </a:ext>
            </a:extLst>
          </p:cNvPr>
          <p:cNvSpPr txBox="1"/>
          <p:nvPr/>
        </p:nvSpPr>
        <p:spPr>
          <a:xfrm>
            <a:off x="602090" y="2070610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5CBA32-E11E-984E-9BF1-65560B102308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42F94F-707C-D02B-F04C-EA4F77D1011C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.......................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نْظُرُ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لِلسَّماءِ.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44B9289-C8F1-7610-FC88-92C7964DC32A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BB91A408-8A73-7ABF-A808-B59F622EEC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79F525-CEC6-A0C6-C08F-019D41FBBA08}"/>
              </a:ext>
            </a:extLst>
          </p:cNvPr>
          <p:cNvSpPr/>
          <p:nvPr/>
        </p:nvSpPr>
        <p:spPr>
          <a:xfrm>
            <a:off x="429427" y="1413305"/>
            <a:ext cx="1772999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اَلْمضارِعُ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D79D-69E6-E76E-3E4C-8110D810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DD07F8-BC68-84BF-536F-A7AEB3A14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8302CC-466D-612B-75F6-4D92DBEF3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C2620A-2845-97BB-552F-622BECC750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C5550A-FE60-F8FC-9100-D6324E44B8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07AD0C-1CFA-9147-C9F4-345962789C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E9F05A-5C16-5612-52F4-0D0EB343CB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49DB4-C73E-1AD3-4435-29F734EEF8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21DB7F-83AA-24E0-73D2-479C3CB792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2CB6BAF-BE65-6C34-607C-6B91F27DD0A9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سنحول على السبورة الفعل (نَظَرَ لِلسَّماءِ) حسب الضمائر في الماضي.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286709-5530-A289-0D72-EB55C78ED11E}"/>
              </a:ext>
            </a:extLst>
          </p:cNvPr>
          <p:cNvSpPr/>
          <p:nvPr/>
        </p:nvSpPr>
        <p:spPr>
          <a:xfrm>
            <a:off x="2927701" y="1432359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نَظَرَ لِلسَّماءِ. 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6C4943-0F89-0C09-81BB-63E5A6925217}"/>
              </a:ext>
            </a:extLst>
          </p:cNvPr>
          <p:cNvSpPr txBox="1"/>
          <p:nvPr/>
        </p:nvSpPr>
        <p:spPr>
          <a:xfrm>
            <a:off x="602090" y="2070610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E36097-1893-9314-370C-3AEE76B70150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09CFB4-829A-763F-2A13-2A00EEC6CB07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.......................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نَظَرَ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لِلسَّماءِ.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584A1EB-073B-B945-5425-DCC78DA0227D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39685F-768D-F289-61D0-CF82941906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5951B-0607-DDFC-FCAE-E267679E5C59}"/>
              </a:ext>
            </a:extLst>
          </p:cNvPr>
          <p:cNvSpPr/>
          <p:nvPr/>
        </p:nvSpPr>
        <p:spPr>
          <a:xfrm>
            <a:off x="429427" y="1413305"/>
            <a:ext cx="1556689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91976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A6501-43DD-E1B9-E9C4-E3EEE61A2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51998A-B737-704A-2792-A7AD6BAA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E92375-E8C5-FB54-BEC6-45A4998C0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50AB9-A8A1-5DFD-5571-A465C75771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90B7E7-2CEA-7087-1C08-BF2F7C8154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9D3F9C-1B19-C45C-F601-8ABC37774D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E1727-DA7D-E14E-6159-D3D8D3E212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0891E7-16C2-551E-BA3F-69B283D0A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CC120-4956-3BF0-A802-06CEBEE3B4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855C571-1E86-FB47-0086-AE29A402769A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سنحول على السبورة الفعل (نَظَرَ لِلسَّماءِ) حسب الضمائر في صيغة الأمر.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0DFA5E-AFC8-BB23-2F85-B17B7AF4CBD0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نَظَرَ لِلسَّماءِ.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4CF242-7971-8E02-BC43-3DF7DB2FE189}"/>
              </a:ext>
            </a:extLst>
          </p:cNvPr>
          <p:cNvSpPr txBox="1"/>
          <p:nvPr/>
        </p:nvSpPr>
        <p:spPr>
          <a:xfrm>
            <a:off x="602090" y="2070610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ــــــــــــــــــــــــــــــــــــــــــــــــــــــــــــــــــ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ـــــــــــــــــــــــــــــــــــــــــــــــ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 ــــــــــــــــــــــــــــــــــــــــــــــــــــــــــــــــــ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1F70C5-6682-2174-D6EE-7389E04BD1FF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ـــــــــــــــــــــــــــــــــــــــــــــــــــــــــــــ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62D956-78EB-F342-BC42-D6B25BF305AF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.......................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ــــــــــــــــــــــــــــــــــــــــــــــــــــــــــــــ</a:t>
            </a:r>
            <a:endParaRPr lang="fr-FR" sz="4800" b="1" dirty="0">
              <a:solidFill>
                <a:schemeClr val="bg1">
                  <a:lumMod val="8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ــــــــــــــــــــــــــــــــــــــــــــــــــــــــــ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ــــــــــــــــــــــــــــــــــــــــــــــــــــــــ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D8459E8-82A4-5102-6B24-C1E234C6E9B6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FE3BD71-5ADC-3C91-7E9F-DD8942ECB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5736793-0970-7156-9CB9-DEC72A41F0BA}"/>
              </a:ext>
            </a:extLst>
          </p:cNvPr>
          <p:cNvSpPr/>
          <p:nvPr/>
        </p:nvSpPr>
        <p:spPr>
          <a:xfrm>
            <a:off x="429427" y="1413305"/>
            <a:ext cx="1556689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اَلْأَمْرُ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00168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ونطبق. ما الفعل؟ ما الضمير؟ ما الزمن؟ من يجيب؟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1B2348-346F-D217-6B44-28CF31A130FE}"/>
              </a:ext>
            </a:extLst>
          </p:cNvPr>
          <p:cNvSpPr txBox="1"/>
          <p:nvPr/>
        </p:nvSpPr>
        <p:spPr>
          <a:xfrm>
            <a:off x="812320" y="1584000"/>
            <a:ext cx="6885991" cy="25538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لِتَحْويلِ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صَحيحٍ: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ٱلْفِعْلَ</a:t>
            </a:r>
            <a:r>
              <a:rPr lang="ar-MA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ٱلضَّميرَ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ar-MA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ٱلزَّمَنَ</a:t>
            </a:r>
            <a:r>
              <a:rPr lang="ar-MA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</a:t>
            </a:r>
            <a:r>
              <a:rPr lang="ar-MA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04DB3C-CAE4-AF4B-6948-9A6F7DE75612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E7FBE9-D3C5-52EF-1593-9B6834F93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3BD972D-4684-3879-2D7B-CA039E1F5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819A3D-5369-6484-E120-39CB37914BE6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7B419B-7298-B073-3AD5-F53EFEF96C63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إملاء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53DF846-72F3-8537-DCB8-369D08F22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9CBAF69-8BEB-4EEB-36CC-C23630E22B71}"/>
              </a:ext>
            </a:extLst>
          </p:cNvPr>
          <p:cNvSpPr txBox="1"/>
          <p:nvPr/>
        </p:nvSpPr>
        <p:spPr>
          <a:xfrm>
            <a:off x="648711" y="4233043"/>
            <a:ext cx="7561988" cy="19409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أُطَبِّقُ: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-أُحَوِّلُ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بَيْنَ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ٱلْقَوْسَيْنِ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حَسَبَ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ٱلزَّمَنِ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ٱلْمَطْلوبِ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اَلْبَناتُ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غَرَسَ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............... شُجَيْراتٍ كَثيرَةً.    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اَلْمُضارِعُ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498056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5646-84F7-EC89-4CD3-77A3EBDCE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339D3-4769-B1AF-A0DA-FEA421DE0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هذان سؤالان. من يجيب عن السؤال الأول؟ الثاني؟ من يقدم أمثلة؟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24870A-D862-3DD0-D272-FD6EAAB23B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DBD78-A047-4453-D11F-8B8691B764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DA7BCB7-F495-CA02-D651-49B35C6670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C77003B-E210-01CA-D3EC-3CA5CD54FF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D0B733-F479-2F4A-BCA6-98A8C28AF4EE}"/>
              </a:ext>
            </a:extLst>
          </p:cNvPr>
          <p:cNvSpPr txBox="1"/>
          <p:nvPr/>
        </p:nvSpPr>
        <p:spPr>
          <a:xfrm>
            <a:off x="1318566" y="2713911"/>
            <a:ext cx="6885991" cy="25538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ما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ٱلْحَرْفُ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إِذا دَخَلَ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ٱلْمُضارِعِ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يَجْزِمُهُ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وَيُفيدُ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ٱلنَّهْيَ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ٱلْقِيامِ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بِفِعْلٍ ما؟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ما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ٱلْحَرْفُ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إِذا دَخَلَ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ٱلْمُضارِعِ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يَجْزِمُهُ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وَيُفيدُ نَفْيَ وُقوعِهِ في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ٱلْماضي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89E4C9-0EFA-3FCA-5A30-E62A5FCD60C9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A12EEAA-8598-9CA3-52B0-EDD799265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FF323B7-2807-E6DC-3C05-4E1B35E3A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C7F69B-929A-1508-793A-E17B4DAFE1A8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90F958-8594-9299-158B-A5DEC6D7CF8C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إملاء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EBFAB18-5C70-7AA4-D64B-DB557E6E3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979221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5418-4DA9-F63F-82F6-4D8E805F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56E78-307B-09BD-C992-43719E9A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ABB00A-CA9B-DD18-EC12-C7A731BF6F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72EE66-6EFA-CA16-D140-EA83CE41CE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729EFB-C7FF-939D-629D-6783E1C4AC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506BB99-BDCA-E0B9-8157-A8F3A838B6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577F5F-955B-E4BE-EDB5-EF8B6FF774BB}"/>
              </a:ext>
            </a:extLst>
          </p:cNvPr>
          <p:cNvSpPr txBox="1"/>
          <p:nvPr/>
        </p:nvSpPr>
        <p:spPr>
          <a:xfrm>
            <a:off x="653142" y="4122698"/>
            <a:ext cx="7791064" cy="11918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حَرْفٌ يَدْخُلُ عَلى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ٱلْمُضارِعِ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يَجْزِمُهُ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يَنْفي وُقوعَهُ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       مِثالٌ: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أَقْرَأْ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ٱلْبَبْرِ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ٱلتَّسْمانِيِّ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48A63C-A0FF-7D7B-EA4F-CEBC9AF3AC3B}"/>
              </a:ext>
            </a:extLst>
          </p:cNvPr>
          <p:cNvSpPr txBox="1"/>
          <p:nvPr/>
        </p:nvSpPr>
        <p:spPr>
          <a:xfrm>
            <a:off x="653141" y="2051131"/>
            <a:ext cx="7791064" cy="1804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ٱلنّاهِيَةُ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حَرْفٌ يَدْخُلُ عَلى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ٱلْفِعْلِ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ٱلْمُضارِعِ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يَجْزِمُهُ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يُفيدُ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ٱلنَّهْيَ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ٱلْقِيامِ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بِفِعْلٍ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        مِثالٌ: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تَلْعَبْ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ٱلطَّريقِ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2E446A-A77F-99B5-B380-8133A896A224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740B415-A43F-ADB3-463A-7A30E01CE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534D1BF-4BCE-9981-1BAB-1F133A56A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9B5912-23E1-BCBF-902D-E7AD8AE1B206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2C95B3-1A99-E159-1675-9806B61DDFC1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إملاء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25807A7-636B-5ADE-5219-2A9580C16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0083395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على دفاتركم أجيبوا عن التمرينين.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17774D-CC91-D52E-56E2-27A6BF92D472}"/>
              </a:ext>
            </a:extLst>
          </p:cNvPr>
          <p:cNvSpPr txBox="1"/>
          <p:nvPr/>
        </p:nvSpPr>
        <p:spPr>
          <a:xfrm>
            <a:off x="108156" y="1830289"/>
            <a:ext cx="8644094" cy="377975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1-أُصَرِّفُ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ٱلأَقْواسِ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ٱلزَّمَنِ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(سَبَقَ) ........................... خِفَّةَ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اَلْمُضارِعُ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بَطَلَةُ </a:t>
            </a: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(تَرَكَ) ...................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اَلْأَمْرُ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(عَشِقَ) .................... أَلْوانَ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اَلْماضي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أُرَتِّبُ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جُمْلَةٍ مُفيدَةٍ: أنتبه، توجد كلمة زائدة.</a:t>
            </a:r>
          </a:p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أُجَرِّبُ – لَمْ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أَسْبِقَ – أَنْ – أُجَرِّبْ</a:t>
            </a:r>
          </a:p>
        </p:txBody>
      </p:sp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84094-26A5-7684-E722-B32C7D647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4E1525-4BFE-D944-292B-B035DEE0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نصحح على السبورة. من يمر لكتابة الفعل حسب الضمير والزمن المطلوب؟</a:t>
            </a:r>
            <a:b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cs typeface="Microsoft Uighur" panose="02000000000000000000" pitchFamily="2" charset="-78"/>
              </a:rPr>
              <a:t>تقديم الدعم اللازم  حسب الصعوبات المرصودة.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ABA24D-2711-20AE-34FD-8A24B79B97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310008-F2ED-B81D-745D-CCD521D99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9B634-229D-8D8D-7F14-5E89147CF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A01CB-7AE3-3F04-52B8-CE695BBDA0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2808F2-56C2-7C8D-77FB-B74262BFB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CE8F5-65A9-97AD-DA3D-FC2E650F27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6A3C8B-6736-0063-243B-98DC8E622F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C80EFA-0C27-C704-1C6B-CFE97904ED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A200C4-4BF9-1AE6-4D22-A87EC97B049C}"/>
              </a:ext>
            </a:extLst>
          </p:cNvPr>
          <p:cNvSpPr txBox="1"/>
          <p:nvPr/>
        </p:nvSpPr>
        <p:spPr>
          <a:xfrm>
            <a:off x="737418" y="1830289"/>
            <a:ext cx="8014831" cy="377975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1-أُصَرِّفُ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ٱلأَقْواسِ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ٱلزَّمَنِ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(سَبَقَ) ........................... خِفَّةَ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اَلْمُضارِعُ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بَطَلَةُ </a:t>
            </a: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(تَرَكَ) ...................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اَلْأَمْرُ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(عَشِقَ) .................... أَلْوانَ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اَلْماضي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أُرَتِّبُ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جُمْلَةٍ مُفيدَةٍ: أنتبه، توجد كلمة زائدة.</a:t>
            </a:r>
          </a:p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أُجَرِّبُ – لَمْ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أَسْبِقَ – أَنْ – أُجَرِّبْ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2E626CA-122A-0AE3-6ED9-DF744B2323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56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D2DA-53AA-2DCA-F4B6-9198612E1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65892C-1C5D-2D78-C2FD-8FBF8E1E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انتبهوا للتصحيح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BA8865-3045-1E2F-97B1-AAC2A5A5A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DC525A-2282-8684-3AF9-F01482C2C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9946BF-3074-A31F-D465-16737519B2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92F1AA-E901-29E0-3814-96E4D1283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7307EE-D324-D7E4-D86A-30C7059E4B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B108D7-3383-1263-3FD1-D5950CEB4E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C71943-4A3E-7624-8E4B-183729084D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C1C24-C19E-4A9B-AB9C-D996789F48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08F110-F2F4-1B0A-AFE7-6F22C20F9582}"/>
              </a:ext>
            </a:extLst>
          </p:cNvPr>
          <p:cNvSpPr txBox="1"/>
          <p:nvPr/>
        </p:nvSpPr>
        <p:spPr>
          <a:xfrm>
            <a:off x="737418" y="1604147"/>
            <a:ext cx="8014831" cy="500562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1-أُصَرِّفُ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ٱلأَقْواسِ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ٱلزَّمَنِ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ٱلضَّميرِ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تَسْبِقونَ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خِفَّةَ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اَلْمُضارِعُ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بَطَلَةُ </a:t>
            </a: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اُتْرُكي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اَلْأَمْرُ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عَشِقْنا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اَلْماضي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أُرَتِّبُ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جُمْلَةٍ مُفيدَةٍ: أنتبه، توجد كلمة زائدة.</a:t>
            </a:r>
          </a:p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أُجَرِّبُ – لَمْ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أَسْبِقَ – أَنْ – أُجَرِّبْ</a:t>
            </a:r>
          </a:p>
          <a:p>
            <a:pPr algn="ctr" rtl="1"/>
            <a:endParaRPr lang="ar-MA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أُجَرِّبْ أَنْ أَسْبِقَ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94196B8-5162-586E-5957-AA3417E08295}"/>
              </a:ext>
            </a:extLst>
          </p:cNvPr>
          <p:cNvCxnSpPr>
            <a:cxnSpLocks/>
          </p:cNvCxnSpPr>
          <p:nvPr/>
        </p:nvCxnSpPr>
        <p:spPr>
          <a:xfrm>
            <a:off x="6499123" y="4722911"/>
            <a:ext cx="668593" cy="5309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E93FAC8-A619-F54D-3636-CCE9E6F65ECA}"/>
              </a:ext>
            </a:extLst>
          </p:cNvPr>
          <p:cNvCxnSpPr/>
          <p:nvPr/>
        </p:nvCxnSpPr>
        <p:spPr>
          <a:xfrm flipH="1">
            <a:off x="6508955" y="4713079"/>
            <a:ext cx="580103" cy="5407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8FD0846-62E5-93BE-C41A-A26E2C0777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3396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الظاهرة التي تشرحها الصورة؟ من يعلق عليها بجملة؟         (تلميذان)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AutoShape 4" descr="، من إنشاء الذكاء الاصطناعي">
            <a:extLst>
              <a:ext uri="{FF2B5EF4-FFF2-40B4-BE49-F238E27FC236}">
                <a16:creationId xmlns:a16="http://schemas.microsoft.com/office/drawing/2014/main" id="{247451DB-8174-18EC-A6CB-D04F68B982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AutoShape 6" descr="، من إنشاء الذكاء الاصطناعي">
            <a:extLst>
              <a:ext uri="{FF2B5EF4-FFF2-40B4-BE49-F238E27FC236}">
                <a16:creationId xmlns:a16="http://schemas.microsoft.com/office/drawing/2014/main" id="{39BB15E6-4958-32DB-39A1-E9A8822F44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ED43D9-6099-A969-5452-F4977FF9B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1" y="1700980"/>
            <a:ext cx="6447968" cy="42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الأسماء الموصولة (مراجعة وتوليف)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التدرب على توظيف الأسماء الموصولة ورسمها بالشكل الصحيح.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F166BC5-2290-5FD7-08D6-9631F0CBCE6D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4832-C529-A964-5B25-D8044AA96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F8EC43-3956-6B81-9083-4F548DA6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هي الأسماء الموصولة التي تعرفنا عليها سابقا؟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2F5FFC-E42D-1A06-C322-6A995F7F24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4BD8C9-BA4B-B858-C630-1908F69744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E14012-9A17-02B3-C8F2-593DE01D08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F6E054-0D1D-EF9D-3DB8-CA016AD0E4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F9500E-51DB-F4B1-7599-0E50EDF190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6B3A46-B11F-7221-CDC6-213147C943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37D487-F0D9-DF53-FB73-74B421D4A7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2D151BA-2D5C-7CB7-0A66-4020466D5C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C0B3D16-A978-1BBA-0B01-82D740E0E7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A02F1D5-BCA7-FAEE-A989-37F02202B5E0}"/>
              </a:ext>
            </a:extLst>
          </p:cNvPr>
          <p:cNvSpPr txBox="1"/>
          <p:nvPr/>
        </p:nvSpPr>
        <p:spPr>
          <a:xfrm>
            <a:off x="2055203" y="2959579"/>
            <a:ext cx="5033593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اَلْأَسْماءُ </a:t>
            </a:r>
            <a:r>
              <a:rPr lang="ar-MA" sz="3600" dirty="0" err="1"/>
              <a:t>ٱلْمَوْصولَةُ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410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3FCB8-0479-C2A1-7CF8-37823E520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9CADBF-B471-C819-F711-EB833245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هي الأسماء الموصولة التي تعرفنا عليها سابقا؟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D6C4B7-ED78-6D60-5435-C6AEB5FA8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88C6E9-CEA6-4520-C8C5-18A6392821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59AEEE-A5FE-BF27-C44D-49E967EEE8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55C16A-47F4-EEE3-C064-6FA78067F5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F28A3A-D39B-EBA0-22AA-BCE40CBBD2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ADA9F8-4315-29CB-5CEC-5541F58B2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A575862-6F95-68AA-3D32-49A4387172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89975A-0A17-717C-CD41-1E4BE569F9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67AA2A3-F18D-EF8F-D551-81CCE2F22E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8BF504-32C4-4020-9ED0-7B9B8F25B557}"/>
              </a:ext>
            </a:extLst>
          </p:cNvPr>
          <p:cNvSpPr txBox="1"/>
          <p:nvPr/>
        </p:nvSpPr>
        <p:spPr>
          <a:xfrm>
            <a:off x="2055203" y="1504405"/>
            <a:ext cx="5033593" cy="578837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2800" dirty="0"/>
              <a:t>اَلْأَسْماءُ </a:t>
            </a:r>
            <a:r>
              <a:rPr lang="ar-MA" sz="2800" dirty="0" err="1"/>
              <a:t>ٱلْمَوْصولَةُ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D03684FA-0470-A6F6-54D7-181A9A161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93" y="2219647"/>
            <a:ext cx="7750212" cy="35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2474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939F-7C62-C587-4E62-E7986236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E6A7A69-4A20-B81B-B08D-3EDDE72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الأسماء الموصولة التي ترسم بلام واحدة؟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C64836-225C-A5A0-3C84-A15DC3C308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AD75E-AEC1-A79C-C321-8B3A189D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C1473-0A5B-1AAF-FB01-EFF138739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4F2DB-6F90-8080-AED3-E43C2C0C28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ACE3EE-5FBE-2891-99A3-860700D124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D89B16-99FD-AB27-EAAF-82F61F46DA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7A1FD4-C2AD-011D-3A1C-5E42B1EB9A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19BCF7-B470-EEFF-9020-16862E636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454C0E2-DE16-6F00-B063-B6B1FC11F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61A94EA-6435-5207-8357-8F32D52274C4}"/>
              </a:ext>
            </a:extLst>
          </p:cNvPr>
          <p:cNvSpPr txBox="1"/>
          <p:nvPr/>
        </p:nvSpPr>
        <p:spPr>
          <a:xfrm>
            <a:off x="2953281" y="2067681"/>
            <a:ext cx="93477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08DB5A6-32E5-2730-0B36-60B382E2EC4F}"/>
              </a:ext>
            </a:extLst>
          </p:cNvPr>
          <p:cNvSpPr txBox="1"/>
          <p:nvPr/>
        </p:nvSpPr>
        <p:spPr>
          <a:xfrm>
            <a:off x="2011347" y="2057952"/>
            <a:ext cx="880393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90CB904-2872-BA99-D5A3-1177EDBA9AF7}"/>
              </a:ext>
            </a:extLst>
          </p:cNvPr>
          <p:cNvSpPr txBox="1"/>
          <p:nvPr/>
        </p:nvSpPr>
        <p:spPr>
          <a:xfrm>
            <a:off x="1594451" y="3550510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CD2DDC0-CF4A-734E-9E25-E996FE2527DE}"/>
              </a:ext>
            </a:extLst>
          </p:cNvPr>
          <p:cNvSpPr txBox="1"/>
          <p:nvPr/>
        </p:nvSpPr>
        <p:spPr>
          <a:xfrm>
            <a:off x="1594451" y="447020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899BFF1-D637-2D65-0C52-EF13DAA3B740}"/>
              </a:ext>
            </a:extLst>
          </p:cNvPr>
          <p:cNvSpPr txBox="1"/>
          <p:nvPr/>
        </p:nvSpPr>
        <p:spPr>
          <a:xfrm>
            <a:off x="5397910" y="2106101"/>
            <a:ext cx="275034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A2D9343-CEEF-84A2-789C-F3AB877315A6}"/>
              </a:ext>
            </a:extLst>
          </p:cNvPr>
          <p:cNvSpPr txBox="1"/>
          <p:nvPr/>
        </p:nvSpPr>
        <p:spPr>
          <a:xfrm>
            <a:off x="5397910" y="4479933"/>
            <a:ext cx="275034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1" name="Accolade ouvrante 40">
            <a:extLst>
              <a:ext uri="{FF2B5EF4-FFF2-40B4-BE49-F238E27FC236}">
                <a16:creationId xmlns:a16="http://schemas.microsoft.com/office/drawing/2014/main" id="{60E91012-C78C-3450-8D79-DD95E6578E94}"/>
              </a:ext>
            </a:extLst>
          </p:cNvPr>
          <p:cNvSpPr/>
          <p:nvPr/>
        </p:nvSpPr>
        <p:spPr>
          <a:xfrm flipH="1">
            <a:off x="4503175" y="3550510"/>
            <a:ext cx="527833" cy="2622534"/>
          </a:xfrm>
          <a:prstGeom prst="leftBrace">
            <a:avLst>
              <a:gd name="adj1" fmla="val 43725"/>
              <a:gd name="adj2" fmla="val 49625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lèche : gauche 41">
            <a:extLst>
              <a:ext uri="{FF2B5EF4-FFF2-40B4-BE49-F238E27FC236}">
                <a16:creationId xmlns:a16="http://schemas.microsoft.com/office/drawing/2014/main" id="{63DFBFA1-D080-843E-8A15-4FA6030F7BBD}"/>
              </a:ext>
            </a:extLst>
          </p:cNvPr>
          <p:cNvSpPr/>
          <p:nvPr/>
        </p:nvSpPr>
        <p:spPr>
          <a:xfrm>
            <a:off x="4550564" y="2335443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CD0FE5F-4A1A-B208-115C-A1212BA3CAF7}"/>
              </a:ext>
            </a:extLst>
          </p:cNvPr>
          <p:cNvSpPr txBox="1"/>
          <p:nvPr/>
        </p:nvSpPr>
        <p:spPr>
          <a:xfrm>
            <a:off x="948496" y="2057952"/>
            <a:ext cx="1001310" cy="783148"/>
          </a:xfrm>
          <a:prstGeom prst="roundRect">
            <a:avLst/>
          </a:prstGeom>
          <a:solidFill>
            <a:srgbClr val="ECFAFD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ذينَ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04AC3F8-7E5A-BFE9-6A38-D08F78CC560B}"/>
              </a:ext>
            </a:extLst>
          </p:cNvPr>
          <p:cNvSpPr txBox="1"/>
          <p:nvPr/>
        </p:nvSpPr>
        <p:spPr>
          <a:xfrm>
            <a:off x="1535702" y="5389896"/>
            <a:ext cx="2352350" cy="783148"/>
          </a:xfrm>
          <a:prstGeom prst="roundRect">
            <a:avLst/>
          </a:prstGeom>
          <a:solidFill>
            <a:srgbClr val="ECFAFD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واتي/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َائي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4534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43" grpId="0" animBg="1"/>
      <p:bldP spid="4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9050E-098E-521A-A308-6055C377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5A57876-5F69-C688-9924-9275A4CF9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سؤال. من يجيب عنه؟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19069E-F3EF-BEB9-DF57-5577899E4F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CA543D-8804-8AE5-6528-0EC008EA1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D1E0EC-98B7-E924-A7AA-337DD7ACD5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200C36-ED43-A5C9-5A41-16A69C9F85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0098AE-39D7-BA16-B89F-B15246C542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EE7A36-354F-3FEE-3B9C-F9999DA9B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EE4549-09B6-AAD3-D1BB-7F2B087B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6C3BB4-A55F-1D31-5AA7-67AAD475E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BD7CE38-B157-3D8B-1A48-F102A0AC1A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90B6C59A-5385-601E-309D-8D99ABC2B32E}"/>
              </a:ext>
            </a:extLst>
          </p:cNvPr>
          <p:cNvSpPr txBox="1"/>
          <p:nvPr/>
        </p:nvSpPr>
        <p:spPr>
          <a:xfrm>
            <a:off x="1969671" y="2810341"/>
            <a:ext cx="5671769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- مَتى 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نُوَظِّفُ "اَ</a:t>
            </a:r>
            <a:r>
              <a:rPr lang="ar-MA" sz="4000" dirty="0">
                <a:solidFill>
                  <a:srgbClr val="FF0000"/>
                </a:solidFill>
              </a:rPr>
              <a:t>لَّ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ذينَ"؟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EBE113-2DCB-0BF6-858D-1F05278FFE12}"/>
              </a:ext>
            </a:extLst>
          </p:cNvPr>
          <p:cNvSpPr txBox="1"/>
          <p:nvPr/>
        </p:nvSpPr>
        <p:spPr>
          <a:xfrm>
            <a:off x="1969671" y="3758568"/>
            <a:ext cx="5671769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- مَتى 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نُوَظِّفُ "اَ</a:t>
            </a:r>
            <a:r>
              <a:rPr lang="ar-MA" sz="4000" dirty="0">
                <a:solidFill>
                  <a:srgbClr val="FF0000"/>
                </a:solidFill>
              </a:rPr>
              <a:t>للَّ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واتي/ اَ</a:t>
            </a:r>
            <a:r>
              <a:rPr lang="ar-MA" sz="4000" dirty="0">
                <a:solidFill>
                  <a:srgbClr val="FF0000"/>
                </a:solidFill>
              </a:rPr>
              <a:t>للّ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َائي"؟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295948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023D8-6FF3-AAD5-C5A7-5A78893C5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7DCD2A7-6F17-2FD5-4C3D-C7BF42E3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سؤال. من يجيب عنه؟                    - سأشرح لكم (عاقل)-(غير عاقل) بأمثلة.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C0304B-A69A-6C1F-E8B9-532D282989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B3918-ACD0-6688-CB78-2C678678C2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92A1ED-2B8A-03DA-1642-A6A8FC31AB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1FA4C9-1FBA-CD8D-FCEF-869ACC9CA7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A848DDB-07CC-AC02-40A8-E92124A190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BC25D5-871F-6E09-615F-708AC4C1B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9D3B1C-CAD0-DFF4-4EC4-1585C2431E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8E3CB81-6D4A-6872-E300-83F53F746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8DF4BDD-E536-F835-4187-702C275DDB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11ABEECC-299A-BDA2-1086-CD157035DE5E}"/>
              </a:ext>
            </a:extLst>
          </p:cNvPr>
          <p:cNvSpPr txBox="1"/>
          <p:nvPr/>
        </p:nvSpPr>
        <p:spPr>
          <a:xfrm>
            <a:off x="3087329" y="1780136"/>
            <a:ext cx="5368412" cy="715045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نُوَظِّفُ "اَ</a:t>
            </a:r>
            <a:r>
              <a:rPr lang="ar-MA" sz="3600" dirty="0">
                <a:solidFill>
                  <a:srgbClr val="FF0000"/>
                </a:solidFill>
              </a:rPr>
              <a:t>لَّ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ذينَ" بَعْدَ جَمْعِ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</a:rPr>
              <a:t>ٱلْمُذَكَّرِ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</a:rPr>
              <a:t>ٱلْعاقِلِ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23B9D4-6D7C-8A80-4204-1CA5A636F879}"/>
              </a:ext>
            </a:extLst>
          </p:cNvPr>
          <p:cNvSpPr txBox="1"/>
          <p:nvPr/>
        </p:nvSpPr>
        <p:spPr>
          <a:xfrm>
            <a:off x="1067003" y="4024262"/>
            <a:ext cx="7477105" cy="715045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- مَتى 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نُوَظِّفُ "اَ</a:t>
            </a:r>
            <a:r>
              <a:rPr lang="ar-MA" sz="3600" dirty="0">
                <a:solidFill>
                  <a:srgbClr val="FF0000"/>
                </a:solidFill>
              </a:rPr>
              <a:t>للَّ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واتي/ اَ</a:t>
            </a:r>
            <a:r>
              <a:rPr lang="ar-MA" sz="3600" dirty="0">
                <a:solidFill>
                  <a:srgbClr val="FF0000"/>
                </a:solidFill>
              </a:rPr>
              <a:t>للّ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َائي" بَعْدَ جَمْعِ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</a:rPr>
              <a:t>ٱلْمُؤَنَّثِ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</a:rPr>
              <a:t>ٱلْعاقِلِ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49829E-4039-3D76-FE4F-CC03B760E456}"/>
              </a:ext>
            </a:extLst>
          </p:cNvPr>
          <p:cNvSpPr txBox="1"/>
          <p:nvPr/>
        </p:nvSpPr>
        <p:spPr>
          <a:xfrm>
            <a:off x="610859" y="2622005"/>
            <a:ext cx="536841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حَضَرَ </a:t>
            </a:r>
            <a:r>
              <a:rPr lang="ar-MA" sz="2400" dirty="0" err="1">
                <a:solidFill>
                  <a:srgbClr val="00B050"/>
                </a:solidFill>
              </a:rPr>
              <a:t>ٱلْأَوْلادُ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ar-MA" sz="2400" dirty="0" err="1">
                <a:solidFill>
                  <a:srgbClr val="FF0000"/>
                </a:solidFill>
              </a:rPr>
              <a:t>ٱلَّذينَ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 بَرَعوا في </a:t>
            </a:r>
            <a:r>
              <a:rPr lang="ar-MA" sz="2400" dirty="0" err="1">
                <a:solidFill>
                  <a:srgbClr val="4472C4">
                    <a:lumMod val="50000"/>
                  </a:srgbClr>
                </a:solidFill>
              </a:rPr>
              <a:t>ٱلرَّسْمِ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.</a:t>
            </a:r>
          </a:p>
          <a:p>
            <a:pPr lvl="0" algn="r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قَرَأْتُ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ٱلْكُتُبَ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ٱلَّتي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تَتَحَدَّثُ عَنِ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ٱلطَّبيعَةِ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21B69B-C345-A808-8877-ED5650F6AC8A}"/>
              </a:ext>
            </a:extLst>
          </p:cNvPr>
          <p:cNvSpPr txBox="1"/>
          <p:nvPr/>
        </p:nvSpPr>
        <p:spPr>
          <a:xfrm>
            <a:off x="697144" y="4918326"/>
            <a:ext cx="536841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algn="r">
              <a:defRPr/>
            </a:pP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حَضَرَتِ </a:t>
            </a:r>
            <a:r>
              <a:rPr lang="ar-MA" sz="2400" dirty="0" err="1">
                <a:solidFill>
                  <a:srgbClr val="00B050"/>
                </a:solidFill>
              </a:rPr>
              <a:t>ٱلْبَناتُ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ar-MA" sz="2400" dirty="0" err="1">
                <a:solidFill>
                  <a:srgbClr val="FF0000"/>
                </a:solidFill>
              </a:rPr>
              <a:t>ٱللَّواتي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 بَرَعْنَ في </a:t>
            </a:r>
            <a:r>
              <a:rPr lang="ar-MA" sz="2400" dirty="0" err="1">
                <a:solidFill>
                  <a:srgbClr val="4472C4">
                    <a:lumMod val="50000"/>
                  </a:srgbClr>
                </a:solidFill>
              </a:rPr>
              <a:t>ٱلرَّسْمِ</a:t>
            </a:r>
            <a:r>
              <a:rPr lang="ar-MA" sz="2400" dirty="0">
                <a:solidFill>
                  <a:srgbClr val="4472C4">
                    <a:lumMod val="50000"/>
                  </a:srgbClr>
                </a:solidFill>
              </a:rPr>
              <a:t>.</a:t>
            </a:r>
          </a:p>
          <a:p>
            <a:pPr lvl="0" algn="r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قَرَأْتُ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ٱلْقِصّاتِ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ٱلَّتي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تَتَحَدَّثُ عَنِ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ٱلطَّبيعَةِ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721454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ص 169، من يقرأ التعليمة الأولى؟ ما المطلوب؟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7A8230-C594-FB29-EB65-579BEA180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925" y="2068082"/>
            <a:ext cx="2323261" cy="31939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CA0BFF3-EE71-8A0F-E807-17AAA3A1D7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30C64D7-7B51-AA3A-3492-CE5756684570}"/>
              </a:ext>
            </a:extLst>
          </p:cNvPr>
          <p:cNvSpPr/>
          <p:nvPr/>
        </p:nvSpPr>
        <p:spPr>
          <a:xfrm>
            <a:off x="3643924" y="3429000"/>
            <a:ext cx="2323261" cy="934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37069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2FB8E-1150-8E10-6B06-68A5EA323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9DF3D55-AF05-07A6-1EB2-7A24B7A11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5FF834-5BF7-D26F-7752-6EFC731CD9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BA585E-B1AE-46AB-C73A-8E4B737F38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49C6B-2EDE-0A68-EDB7-D27E46A06A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52E881-5DB1-6EB0-57B9-F53BA894B0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E19FEF-F10D-5243-D0B5-6D8E7BD660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9EED72-2AA7-9C2E-AC74-F8F8B8C18A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BB2011-EF91-0340-1897-FFB47CCB44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FB27BF-2FFB-2A19-45D1-84265FE88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B45FEE3-DE1D-6663-5DBF-8DE2D3B7A8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F52C7D-8123-D344-56E2-1134AFE98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429" y="2213718"/>
            <a:ext cx="8093141" cy="31778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034776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241255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يمر لكتابة الاسم المناسب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F8873C-DD55-E02B-1340-D1F517379D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429" y="2213718"/>
            <a:ext cx="8093141" cy="31778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16D91-7B42-A708-0362-FC0BEA57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3F9F0-6D89-797E-2F15-A070106D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6BEEB-AA6E-326B-D337-5C31058C69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1F8BA1-B14B-5A9B-62B0-C9D3996EE1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FB2DA8-E849-A321-3927-6B60A34960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53100-50B9-156C-5471-B97555ABC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4DCDBD-5F70-29F7-5781-6F677B23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238A04-AF46-E3FC-E954-A8CA5BC24B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5979FD-D4F6-8467-47ED-B61EBFF8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2E8ADD-D81D-4831-41C8-78D57217D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905581C8-144C-EBD9-DEFC-ECA0A78E8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C79E71-04DF-70A6-EA81-82689D64F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429" y="2213718"/>
            <a:ext cx="8093141" cy="31778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17DFB8A-E830-7831-F6ED-B11FC7AB4C62}"/>
              </a:ext>
            </a:extLst>
          </p:cNvPr>
          <p:cNvSpPr txBox="1"/>
          <p:nvPr/>
        </p:nvSpPr>
        <p:spPr>
          <a:xfrm>
            <a:off x="4572000" y="2586722"/>
            <a:ext cx="2176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9FF050-9CC1-AFDE-20D3-310B1A4E1A94}"/>
              </a:ext>
            </a:extLst>
          </p:cNvPr>
          <p:cNvSpPr txBox="1"/>
          <p:nvPr/>
        </p:nvSpPr>
        <p:spPr>
          <a:xfrm>
            <a:off x="6781568" y="4369601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F10424-ACE3-1165-F2C7-F771AFC0ACFA}"/>
              </a:ext>
            </a:extLst>
          </p:cNvPr>
          <p:cNvSpPr txBox="1"/>
          <p:nvPr/>
        </p:nvSpPr>
        <p:spPr>
          <a:xfrm>
            <a:off x="6874645" y="3036412"/>
            <a:ext cx="1618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ٱللَّواتي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1C94F3-ECE0-646A-54B2-C1EDB9DA9529}"/>
              </a:ext>
            </a:extLst>
          </p:cNvPr>
          <p:cNvSpPr txBox="1"/>
          <p:nvPr/>
        </p:nvSpPr>
        <p:spPr>
          <a:xfrm>
            <a:off x="5382214" y="3944373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DE55F2-29DA-5EE1-463A-D102F4AAFE4B}"/>
              </a:ext>
            </a:extLst>
          </p:cNvPr>
          <p:cNvSpPr txBox="1"/>
          <p:nvPr/>
        </p:nvSpPr>
        <p:spPr>
          <a:xfrm>
            <a:off x="1339413" y="4403140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588493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B9C1-4AC1-8757-F430-280CFDEC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AE81E4F7-2E43-E10A-5C28-29224B05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تقويم التحدث والطلاقة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4D93580-0645-16E4-C261-570281C0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FC997-22D3-EBDA-667B-4370FA9E613C}"/>
              </a:ext>
            </a:extLst>
          </p:cNvPr>
          <p:cNvSpPr txBox="1"/>
          <p:nvPr/>
        </p:nvSpPr>
        <p:spPr>
          <a:xfrm>
            <a:off x="4241970" y="177515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83D2-1A39-75A7-CBC1-DDB2A71F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C7283D-755D-1B72-24BF-74568A0D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775154"/>
            <a:ext cx="604837" cy="696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C90E0-ECEA-DDB2-373F-7A9D582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2795" y="1010492"/>
            <a:ext cx="499035" cy="4990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239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تخصص 20 دقيقة من كل حصة لتمرير رائزي التحدث والطلاقة؛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إعداد شبكة تفريغ نتائج التمرير الفردي؛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عرض وضعيتي التقويم على شاشة الحاسوب بعد فصله عن شاشة العرض؛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تغيير وضعية تقويم التحدث و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نص الطلاقة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11790162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60AEBF-9583-848C-9985-B88741A29641}"/>
              </a:ext>
            </a:extLst>
          </p:cNvPr>
          <p:cNvSpPr txBox="1"/>
          <p:nvPr/>
        </p:nvSpPr>
        <p:spPr>
          <a:xfrm>
            <a:off x="1482716" y="979392"/>
            <a:ext cx="6178567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3200" b="1" dirty="0">
                <a:solidFill>
                  <a:srgbClr val="FF0000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بالموازاة مع تقويم التحدث والطلاقة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C1E2F46-B749-1D58-2AB7-0DC882973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891" y="2159458"/>
            <a:ext cx="2294606" cy="32597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C3889B7-2B64-45CE-F68E-27EAF785441D}"/>
              </a:ext>
            </a:extLst>
          </p:cNvPr>
          <p:cNvSpPr txBox="1"/>
          <p:nvPr/>
        </p:nvSpPr>
        <p:spPr>
          <a:xfrm>
            <a:off x="764312" y="2159458"/>
            <a:ext cx="4338631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خُذوا ص 167،  أَجيبوا عَنِ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ٱلْأَسْئِلَةِ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بِٱلْعَوْدَةِ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إِلى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ٱلنَّصِّ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87399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20A9-B7BE-DE91-D6EF-AADBF56C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8723A3F-D6C2-1D94-9A92-BF8015A1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BA6F5C-A9D3-12C1-2179-1382E57C1C1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PO1-PO2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3699DD-9B48-2A8A-7A77-EE722EC1F5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2A196-FA3B-BDA8-261D-821839854CE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7574564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الكفاية: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إنتاج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نصوص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شفهية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وفق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أغراض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تواصلية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الممرر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إلى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PO2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PO1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أشارك في حوار بتوظيف الأفعال الكلامية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306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4672630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استعمل التنبيه أو النهي عن اللعب في الطريق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لا +فعل مضارع/الأمر/إياك و... </a:t>
                      </a:r>
                      <a:endParaRPr lang="ar-MA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مبررا مستعملا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ألا تعلم ...؟)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من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73165" y="1038743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7" name="Google Shape;1486;p58">
            <a:extLst>
              <a:ext uri="{FF2B5EF4-FFF2-40B4-BE49-F238E27FC236}">
                <a16:creationId xmlns:a16="http://schemas.microsoft.com/office/drawing/2014/main" id="{F213349E-A6F5-2073-BC9D-7FD3AE733DCF}"/>
              </a:ext>
            </a:extLst>
          </p:cNvPr>
          <p:cNvSpPr txBox="1"/>
          <p:nvPr/>
        </p:nvSpPr>
        <p:spPr>
          <a:xfrm>
            <a:off x="372538" y="1530875"/>
            <a:ext cx="7689294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حَديقَةِ الْحَيَواناتِ، أرادَتْ فَتاةٌ عُبورَ السِّياجِ، فَقَرَّرْتَ أن تنهاها عَنْ هذا الفِعْلِ أو تنبهها لِخُطورَتِهِ، فَدارَ بَيْنَك وَبَيْنَها حوار.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فَكِّرْ(ي)، سأَلْعَبُ دَوْرَ الطفل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A890C4-B36C-F6CA-5343-65A6B056FC05}"/>
              </a:ext>
            </a:extLst>
          </p:cNvPr>
          <p:cNvSpPr txBox="1"/>
          <p:nvPr/>
        </p:nvSpPr>
        <p:spPr>
          <a:xfrm>
            <a:off x="610859" y="3679768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/ إِيّاكِ ....................................................................؟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أُريدُ أَنْ آخُذَ صورَةً مَعَ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تَعْلَمينَ/.../.../........................................................؟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آسِفٌ يا .............. أَعِدُكَ، سـَ................................</a:t>
            </a:r>
            <a:r>
              <a:rPr lang="ar-MA" sz="40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أُنْتِجُ نُصوصاً شَفَهِيَّةً بِغَرَضِ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4637"/>
              </p:ext>
            </p:extLst>
          </p:nvPr>
        </p:nvGraphicFramePr>
        <p:xfrm>
          <a:off x="467281" y="1375956"/>
          <a:ext cx="7968344" cy="42113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2075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713148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3739879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2144691009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dirty="0">
                          <a:effectLst/>
                        </a:rPr>
                        <a:t>التنقيط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 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(الطفل والنهر)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…/2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54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بجملة تامة من قبيل: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 يتحدث النهر إلى الطفل ويقول إن الإنسان يلوث، يضر، يقطع،.../يقول إنه حزين ويختنق بسبب .../ ... يشرح للطفل كيف يمكن حماية .../ يحذره من ...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4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1,5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…/3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MA" sz="1400" dirty="0">
                          <a:effectLst/>
                        </a:rPr>
                        <a:t>سرد القصة في جمل تامة ملائمة (جملة على الأقل عن كل مشهد.)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سلامة اللغة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4ن (1ن عن كل جملة)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…/5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lipse 33">
            <a:extLst>
              <a:ext uri="{FF2B5EF4-FFF2-40B4-BE49-F238E27FC236}">
                <a16:creationId xmlns:a16="http://schemas.microsoft.com/office/drawing/2014/main" id="{4CE2BB84-226C-5A4E-BB5D-711D5E519FB6}"/>
              </a:ext>
            </a:extLst>
          </p:cNvPr>
          <p:cNvSpPr/>
          <p:nvPr/>
        </p:nvSpPr>
        <p:spPr>
          <a:xfrm>
            <a:off x="4431353" y="3367751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196645" y="803531"/>
            <a:ext cx="7696298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لحكاية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لاحظها جيدا.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B87848BE-1406-BACF-453B-B9569821EC48}"/>
              </a:ext>
            </a:extLst>
          </p:cNvPr>
          <p:cNvSpPr/>
          <p:nvPr/>
        </p:nvSpPr>
        <p:spPr>
          <a:xfrm>
            <a:off x="1019029" y="3367752"/>
            <a:ext cx="452283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E83A3-E526-01E5-F22C-BB1DF3BFB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386" y="1530875"/>
            <a:ext cx="6566333" cy="34481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FE6479D-7908-6509-2A60-B2327D642A1F}"/>
              </a:ext>
            </a:extLst>
          </p:cNvPr>
          <p:cNvSpPr txBox="1"/>
          <p:nvPr/>
        </p:nvSpPr>
        <p:spPr>
          <a:xfrm>
            <a:off x="766916" y="5158562"/>
            <a:ext cx="6640351" cy="1128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خلال الصور، ماذا يقول النهر للطفل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اُسْرُدْ هذه الحكاية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تامَّةٍ، (جملة على الأقل عن كل مشهد)  (ذات يوم، ...)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 diaporama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أو طبعها على ورقة؛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مباشرة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شبكة التفريغ.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توضيح: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يتوقف الرائز بمجرد استيفاء التلميذ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 ثانية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المخصصة له.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B6A4-A95C-CBD2-CC8F-36B5D1E2391A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عِنْدَما نَقولُ: "اِنْقَرَضَ حَيَوانٌ" فَهذا يَعْني أَنَّهُ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ٱخْتَفى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تَماماً مِنْ عَلى وَجْهِ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ٱلْأَرْضِ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>
                <a:solidFill>
                  <a:srgbClr val="4472C4">
                    <a:lumMod val="50000"/>
                  </a:srgb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لَمْ يَعُدْ لَهُ وُجودٌ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ٱلْغاباتِ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ٱلصَّحارى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ٱلْبِحارِ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لَقَدْ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ٱخْتَفَتْ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أَنْواعٌ كَثيرَةٌ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ٱلْكائِناتِ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بِسَبَبِ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ٱلصَّيْدِ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ٱلْجائِرِ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وَتَدْميرِ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ٱلْغاباتِ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وَتَلْويثِ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مِنْ ماءٍ وَهَواءٍ. وَما أَشَدَّ حُزْنَ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ٱلْأَرْضِ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حينَ تَفْقِدُ حَيَواناً كانَ يُزيِّنُ غاباتِها بصَوْتِهِ وَحَرَكاتِهِ! 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لفروض المراقبة المستمرة.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2DFDCB-36C1-1DED-5015-E3D28385F80F}"/>
              </a:ext>
            </a:extLst>
          </p:cNvPr>
          <p:cNvSpPr txBox="1"/>
          <p:nvPr/>
        </p:nvSpPr>
        <p:spPr>
          <a:xfrm>
            <a:off x="676747" y="2368725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لِفُروضِ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F983EC-AE8A-A348-F0F4-CFC9E918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51" y="1030016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22841</TotalTime>
  <Words>2994</Words>
  <Application>Microsoft Office PowerPoint</Application>
  <PresentationFormat>Affichage à l'écran (4:3)</PresentationFormat>
  <Paragraphs>557</Paragraphs>
  <Slides>71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71</vt:i4>
      </vt:variant>
    </vt:vector>
  </HeadingPairs>
  <TitlesOfParts>
    <vt:vector size="98" baseType="lpstr">
      <vt:lpstr>Dosis SemiBold</vt:lpstr>
      <vt:lpstr>Arial</vt:lpstr>
      <vt:lpstr>Microsoft Uighur</vt:lpstr>
      <vt:lpstr>Sakkal Majalla</vt:lpstr>
      <vt:lpstr>Wingdings</vt:lpstr>
      <vt:lpstr>Dosis Medium</vt:lpstr>
      <vt:lpstr>Modern Love</vt:lpstr>
      <vt:lpstr>Segoe UI</vt:lpstr>
      <vt:lpstr>Calibri Light</vt:lpstr>
      <vt:lpstr>Aptos</vt:lpstr>
      <vt:lpstr>Calibri</vt:lpstr>
      <vt:lpstr>Dosis ExtraBold</vt:lpstr>
      <vt:lpstr>Air Strip Arabic</vt:lpstr>
      <vt:lpstr>Dosis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1_01- نشاط اعتيادي</vt:lpstr>
      <vt:lpstr>1_03- استماع وتحدث</vt:lpstr>
      <vt:lpstr>1_Thème Office</vt:lpstr>
      <vt:lpstr>2_01- نشاط اعتيادي</vt:lpstr>
      <vt:lpstr>1_04- قراءة/ كتابة</vt:lpstr>
      <vt:lpstr>1_Env-Enseignant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 سنتدرب اليوم على توظيف مفردات تعلمتموها. من يذكر بمفردات الأسابيع الماضية؟</vt:lpstr>
      <vt:lpstr>من يقرأ؟</vt:lpstr>
      <vt:lpstr>خذوا ألواحكم.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Présentation PowerPoint</vt:lpstr>
      <vt:lpstr>في حصة اليوم ستتدربون على تحويل الأفعال حسب الضمائر وعلى توظيف لا الناهية ولم.</vt:lpstr>
      <vt:lpstr>خذوا ص 165، ستضعون خطا خفيفا بقلم الرصاص تحت كل فعل في النص. (دقيقة) </vt:lpstr>
      <vt:lpstr>من يذكر فعلا ورد في النص؟ </vt:lpstr>
      <vt:lpstr>وردت أفعال كثيرة في النص منها:</vt:lpstr>
      <vt:lpstr>نتعرف كيف أفعل لتحويل فعل.</vt:lpstr>
      <vt:lpstr>Présentation PowerPoint</vt:lpstr>
      <vt:lpstr>Présentation PowerPoint</vt:lpstr>
      <vt:lpstr>Présentation PowerPoint</vt:lpstr>
      <vt:lpstr>نتذكر ونطبق. ما الفعل؟ ما الضمير؟ ما الزمن؟ من يجيب؟</vt:lpstr>
      <vt:lpstr>هذان سؤالان. من يجيب عن السؤال الأول؟ الثاني؟ من يقدم أمثلة؟</vt:lpstr>
      <vt:lpstr>نتذكر. من يقرأ؟</vt:lpstr>
      <vt:lpstr>على دفاتركم أجيبوا عن التمرينين. </vt:lpstr>
      <vt:lpstr>نصحح على السبورة. من يمر لكتابة الفعل حسب الضمير والزمن المطلوب؟ تقديم الدعم اللازم  حسب الصعوبات المرصودة.</vt:lpstr>
      <vt:lpstr>انتبهوا للتصحيح</vt:lpstr>
      <vt:lpstr>Présentation PowerPoint</vt:lpstr>
      <vt:lpstr>ما الظاهرة التي تشرحها الصورة؟ من يعلق عليها بجملة؟         (تلميذان)</vt:lpstr>
      <vt:lpstr>إملاء</vt:lpstr>
      <vt:lpstr>في هذه الحصة سنواصل التدرب على توظيف الأسماء الموصولة ورسمها بالشكل الصحيح.</vt:lpstr>
      <vt:lpstr>ما هي الأسماء الموصولة التي تعرفنا عليها سابقا؟</vt:lpstr>
      <vt:lpstr>ما هي الأسماء الموصولة التي تعرفنا عليها سابقا؟</vt:lpstr>
      <vt:lpstr>ما الأسماء الموصولة التي ترسم بلام واحدة؟</vt:lpstr>
      <vt:lpstr>هذا سؤال. من يجيب عنه؟</vt:lpstr>
      <vt:lpstr>هذا سؤال. من يجيب عنه؟                    - سأشرح لكم (عاقل)-(غير عاقل) بأمثلة.</vt:lpstr>
      <vt:lpstr>خذوا ص 169، من يقرأ التعليمة الأولى؟ ما المطلوب؟</vt:lpstr>
      <vt:lpstr>أنجزوا بشكل فردي.</vt:lpstr>
      <vt:lpstr>نصحح على السبورة. من يمر لكتابة الاسم المناسب على السبورة؟  ـــ هل أنتم متفقون؟</vt:lpstr>
      <vt:lpstr>انتبهوا للتصحيح.</vt:lpstr>
      <vt:lpstr>تقويم التحدث والطلاقة</vt:lpstr>
      <vt:lpstr>Présentation PowerPoint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اختتام الحصة</vt:lpstr>
      <vt:lpstr>راجعوا دروسكم استعدادا لفروض المراقبة المستمرة.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HASSAN.OUMEZIANE</cp:lastModifiedBy>
  <cp:revision>102</cp:revision>
  <dcterms:created xsi:type="dcterms:W3CDTF">2023-09-20T21:35:22Z</dcterms:created>
  <dcterms:modified xsi:type="dcterms:W3CDTF">2026-06-10T09:59:16Z</dcterms:modified>
</cp:coreProperties>
</file>