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6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7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9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763" r:id="rId6"/>
    <p:sldMasterId id="2147483790" r:id="rId7"/>
    <p:sldMasterId id="2147483813" r:id="rId8"/>
    <p:sldMasterId id="2147483827" r:id="rId9"/>
    <p:sldMasterId id="2147483851" r:id="rId10"/>
  </p:sldMasterIdLst>
  <p:notesMasterIdLst>
    <p:notesMasterId r:id="rId61"/>
  </p:notesMasterIdLst>
  <p:handoutMasterIdLst>
    <p:handoutMasterId r:id="rId62"/>
  </p:handoutMasterIdLst>
  <p:sldIdLst>
    <p:sldId id="2147482740" r:id="rId11"/>
    <p:sldId id="2147482617" r:id="rId12"/>
    <p:sldId id="2147482463" r:id="rId13"/>
    <p:sldId id="2147482716" r:id="rId14"/>
    <p:sldId id="2147482727" r:id="rId15"/>
    <p:sldId id="2147482480" r:id="rId16"/>
    <p:sldId id="2147482694" r:id="rId17"/>
    <p:sldId id="2134806929" r:id="rId18"/>
    <p:sldId id="2147482728" r:id="rId19"/>
    <p:sldId id="2134806145" r:id="rId20"/>
    <p:sldId id="2147482796" r:id="rId21"/>
    <p:sldId id="2147482860" r:id="rId22"/>
    <p:sldId id="2147482697" r:id="rId23"/>
    <p:sldId id="2147482861" r:id="rId24"/>
    <p:sldId id="2147482797" r:id="rId25"/>
    <p:sldId id="2147482862" r:id="rId26"/>
    <p:sldId id="2147482799" r:id="rId27"/>
    <p:sldId id="2147482863" r:id="rId28"/>
    <p:sldId id="2147482800" r:id="rId29"/>
    <p:sldId id="2147482712" r:id="rId30"/>
    <p:sldId id="2147482730" r:id="rId31"/>
    <p:sldId id="2134806538" r:id="rId32"/>
    <p:sldId id="2147482795" r:id="rId33"/>
    <p:sldId id="2147482341" r:id="rId34"/>
    <p:sldId id="2147482692" r:id="rId35"/>
    <p:sldId id="2147482510" r:id="rId36"/>
    <p:sldId id="2147482723" r:id="rId37"/>
    <p:sldId id="2147482856" r:id="rId38"/>
    <p:sldId id="2147482857" r:id="rId39"/>
    <p:sldId id="2147482847" r:id="rId40"/>
    <p:sldId id="2147482840" r:id="rId41"/>
    <p:sldId id="2147482849" r:id="rId42"/>
    <p:sldId id="2147482724" r:id="rId43"/>
    <p:sldId id="2147482721" r:id="rId44"/>
    <p:sldId id="2147482850" r:id="rId45"/>
    <p:sldId id="2147482742" r:id="rId46"/>
    <p:sldId id="2147482841" r:id="rId47"/>
    <p:sldId id="2147482851" r:id="rId48"/>
    <p:sldId id="2147482722" r:id="rId49"/>
    <p:sldId id="2147482852" r:id="rId50"/>
    <p:sldId id="2147482718" r:id="rId51"/>
    <p:sldId id="2147482853" r:id="rId52"/>
    <p:sldId id="2147482854" r:id="rId53"/>
    <p:sldId id="2147482855" r:id="rId54"/>
    <p:sldId id="2147482864" r:id="rId55"/>
    <p:sldId id="2147482865" r:id="rId56"/>
    <p:sldId id="2147482731" r:id="rId57"/>
    <p:sldId id="2134806939" r:id="rId58"/>
    <p:sldId id="2147482629" r:id="rId59"/>
    <p:sldId id="2147482628" r:id="rId60"/>
  </p:sldIdLst>
  <p:sldSz cx="9144000" cy="6858000" type="screen4x3"/>
  <p:notesSz cx="6858000" cy="9144000"/>
  <p:embeddedFontLst>
    <p:embeddedFont>
      <p:font typeface="Air Strip Arabic" panose="020B0604020202020204" charset="0"/>
      <p:regular r:id="rId63"/>
    </p:embeddedFont>
    <p:embeddedFont>
      <p:font typeface="Dosis" pitchFamily="2" charset="0"/>
      <p:regular r:id="rId64"/>
      <p:bold r:id="rId65"/>
    </p:embeddedFont>
    <p:embeddedFont>
      <p:font typeface="Dosis ExtraBold" pitchFamily="2" charset="0"/>
      <p:bold r:id="rId66"/>
    </p:embeddedFont>
    <p:embeddedFont>
      <p:font typeface="Dosis Medium" pitchFamily="2" charset="0"/>
      <p:regular r:id="rId67"/>
    </p:embeddedFont>
    <p:embeddedFont>
      <p:font typeface="Dosis SemiBold" pitchFamily="2" charset="0"/>
      <p:regular r:id="rId68"/>
      <p:bold r:id="rId69"/>
    </p:embeddedFont>
    <p:embeddedFont>
      <p:font typeface="Microsoft Uighur" panose="02000000000000000000" pitchFamily="2" charset="-78"/>
      <p:regular r:id="rId70"/>
      <p:bold r:id="rId71"/>
    </p:embeddedFont>
    <p:embeddedFont>
      <p:font typeface="Modern Love" panose="04090805081005020601" pitchFamily="82" charset="0"/>
      <p:regular r:id="rId72"/>
    </p:embeddedFont>
    <p:embeddedFont>
      <p:font typeface="Sakkal Majalla" panose="02000000000000000000" pitchFamily="2" charset="-78"/>
      <p:regular r:id="rId73"/>
      <p:bold r:id="rId74"/>
    </p:embeddedFont>
    <p:embeddedFont>
      <p:font typeface="Segoe UI" panose="020B0502040204020203" pitchFamily="34" charset="0"/>
      <p:regular r:id="rId75"/>
      <p:bold r:id="rId76"/>
      <p:italic r:id="rId77"/>
      <p:boldItalic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719" userDrawn="1">
          <p15:clr>
            <a:srgbClr val="A4A3A4"/>
          </p15:clr>
        </p15:guide>
        <p15:guide id="4" pos="1769" userDrawn="1">
          <p15:clr>
            <a:srgbClr val="A4A3A4"/>
          </p15:clr>
        </p15:guide>
        <p15:guide id="5" pos="3946" userDrawn="1">
          <p15:clr>
            <a:srgbClr val="A4A3A4"/>
          </p15:clr>
        </p15:guide>
        <p15:guide id="6" pos="10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922B"/>
    <a:srgbClr val="E7E6E6"/>
    <a:srgbClr val="9EE0F4"/>
    <a:srgbClr val="EAF8FE"/>
    <a:srgbClr val="EFECEB"/>
    <a:srgbClr val="424D7B"/>
    <a:srgbClr val="00ACA4"/>
    <a:srgbClr val="424D7C"/>
    <a:srgbClr val="565F88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6" autoAdjust="0"/>
    <p:restoredTop sz="94668" autoAdjust="0"/>
  </p:normalViewPr>
  <p:slideViewPr>
    <p:cSldViewPr snapToGrid="0">
      <p:cViewPr varScale="1">
        <p:scale>
          <a:sx n="78" d="100"/>
          <a:sy n="78" d="100"/>
        </p:scale>
        <p:origin x="883" y="62"/>
      </p:cViewPr>
      <p:guideLst>
        <p:guide pos="4649"/>
        <p:guide orient="horz" pos="709"/>
        <p:guide pos="3719"/>
        <p:guide pos="1769"/>
        <p:guide pos="3946"/>
        <p:guide pos="10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font" Target="fonts/font12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82" Type="http://schemas.openxmlformats.org/officeDocument/2006/relationships/tableStyles" Target="tableStyles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77" Type="http://schemas.openxmlformats.org/officeDocument/2006/relationships/font" Target="fonts/font1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font" Target="fonts/font10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5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handoutMaster" Target="handoutMasters/handoutMaster1.xml"/><Relationship Id="rId70" Type="http://schemas.openxmlformats.org/officeDocument/2006/relationships/font" Target="fonts/font8.fntdata"/><Relationship Id="rId75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font" Target="fonts/font3.fntdata"/><Relationship Id="rId73" Type="http://schemas.openxmlformats.org/officeDocument/2006/relationships/font" Target="fonts/font11.fntdata"/><Relationship Id="rId78" Type="http://schemas.openxmlformats.org/officeDocument/2006/relationships/font" Target="fonts/font16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font" Target="fonts/font14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9B8CA74-7929-6196-57B7-307186CE9E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7125BF3-6EF7-6412-5C50-58D8C300EB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C6126-372E-4831-A912-C8A0F9151A5B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4E2C1-DCA5-CC8B-F950-FDEF23E5E4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C78591-49E5-5425-1200-05F01EBB7C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2A5F9-882A-4CD6-90B7-3D702E46BC7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867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08/06/2026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50074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24874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009393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757715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96148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521839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38456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79735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21645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04161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0445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3972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44423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12522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54673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83440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16452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5432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2454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17485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484103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15572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701444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930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73375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573209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84009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976745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25334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14264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4019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34437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476315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715741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175474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3240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150951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25590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7193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571164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40570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69459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62068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4610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89918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14171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06959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681916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322745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716113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975446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55721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7368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253827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410212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02338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701542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915238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94875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34348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68663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3156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769705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810178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53355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54150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39337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15497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43279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56570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90051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07185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4765622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16036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18681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101526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83855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053882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07273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06236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19.xml"/><Relationship Id="rId21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20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26.xml"/><Relationship Id="rId19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Relationship Id="rId22" Type="http://schemas.openxmlformats.org/officeDocument/2006/relationships/slideLayout" Target="../slideLayouts/slideLayout13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7.xml"/><Relationship Id="rId18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77.xml"/><Relationship Id="rId21" Type="http://schemas.openxmlformats.org/officeDocument/2006/relationships/theme" Target="../theme/theme10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17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20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Relationship Id="rId22" Type="http://schemas.openxmlformats.org/officeDocument/2006/relationships/image" Target="../media/image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08/06/2026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78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016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395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692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  <p:sldLayoutId id="2147483845" r:id="rId18"/>
    <p:sldLayoutId id="2147483846" r:id="rId19"/>
    <p:sldLayoutId id="2147483847" r:id="rId20"/>
    <p:sldLayoutId id="2147483848" r:id="rId21"/>
    <p:sldLayoutId id="2147483849" r:id="rId22"/>
    <p:sldLayoutId id="21474838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4383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11" Type="http://schemas.openxmlformats.org/officeDocument/2006/relationships/image" Target="../media/image43.png"/><Relationship Id="rId5" Type="http://schemas.openxmlformats.org/officeDocument/2006/relationships/image" Target="../media/image36.png"/><Relationship Id="rId10" Type="http://schemas.openxmlformats.org/officeDocument/2006/relationships/image" Target="../media/image42.png"/><Relationship Id="rId4" Type="http://schemas.openxmlformats.org/officeDocument/2006/relationships/image" Target="../media/image35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5" Type="http://schemas.openxmlformats.org/officeDocument/2006/relationships/image" Target="../media/image45.png"/><Relationship Id="rId10" Type="http://schemas.openxmlformats.org/officeDocument/2006/relationships/image" Target="../media/image38.png"/><Relationship Id="rId4" Type="http://schemas.openxmlformats.org/officeDocument/2006/relationships/image" Target="../media/image44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9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10" Type="http://schemas.openxmlformats.org/officeDocument/2006/relationships/image" Target="../media/image51.png"/><Relationship Id="rId4" Type="http://schemas.openxmlformats.org/officeDocument/2006/relationships/image" Target="../media/image37.png"/><Relationship Id="rId9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0.png"/><Relationship Id="rId5" Type="http://schemas.microsoft.com/office/2007/relationships/hdphoto" Target="../media/hdphoto6.wdp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6.png"/><Relationship Id="rId5" Type="http://schemas.openxmlformats.org/officeDocument/2006/relationships/image" Target="../media/image38.png"/><Relationship Id="rId10" Type="http://schemas.openxmlformats.org/officeDocument/2006/relationships/image" Target="../media/image64.png"/><Relationship Id="rId4" Type="http://schemas.openxmlformats.org/officeDocument/2006/relationships/image" Target="../media/image37.png"/><Relationship Id="rId9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74.xml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9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9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7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36.png"/><Relationship Id="rId21" Type="http://schemas.openxmlformats.org/officeDocument/2006/relationships/image" Target="../media/image54.png"/><Relationship Id="rId12" Type="http://schemas.openxmlformats.org/officeDocument/2006/relationships/image" Target="../media/image660.png"/><Relationship Id="rId17" Type="http://schemas.openxmlformats.org/officeDocument/2006/relationships/image" Target="../media/image35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61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10" Type="http://schemas.openxmlformats.org/officeDocument/2006/relationships/image" Target="../media/image650.png"/><Relationship Id="rId19" Type="http://schemas.openxmlformats.org/officeDocument/2006/relationships/image" Target="../media/image37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C4FC3F7-7586-0403-5B53-ECBBA75F9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00279D-53A4-946E-E270-8494ABA46BDD}"/>
              </a:ext>
            </a:extLst>
          </p:cNvPr>
          <p:cNvSpPr txBox="1"/>
          <p:nvPr/>
        </p:nvSpPr>
        <p:spPr>
          <a:xfrm rot="20954392">
            <a:off x="3490452" y="3436372"/>
            <a:ext cx="1243781" cy="510778"/>
          </a:xfrm>
          <a:prstGeom prst="round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الخامسة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E2ED2FE-569B-40A9-83E0-EA6A1FC17CBA}"/>
              </a:ext>
            </a:extLst>
          </p:cNvPr>
          <p:cNvSpPr txBox="1"/>
          <p:nvPr/>
        </p:nvSpPr>
        <p:spPr>
          <a:xfrm>
            <a:off x="3451123" y="4817806"/>
            <a:ext cx="1043792" cy="578882"/>
          </a:xfrm>
          <a:prstGeom prst="roundRect">
            <a:avLst/>
          </a:prstGeom>
          <a:solidFill>
            <a:srgbClr val="FBB32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الرابع</a:t>
            </a:r>
            <a:endParaRPr lang="fr-FR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71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استثمار النص 35د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(35د)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الكتابي: (35د)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(35د)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1693CF01-6684-884E-C02B-16BDDEA489C2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CA9DE4-44EF-A90E-8509-DEEBE576F663}"/>
              </a:ext>
            </a:extLst>
          </p:cNvPr>
          <p:cNvGrpSpPr/>
          <p:nvPr/>
        </p:nvGrpSpPr>
        <p:grpSpPr>
          <a:xfrm flipH="1">
            <a:off x="4729142" y="3466690"/>
            <a:ext cx="3780000" cy="1332000"/>
            <a:chOff x="4716000" y="1944000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F62AB52-674B-296B-17AA-C3AB29701D8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43FBC066-2342-4D7A-21C3-56731255F15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اليوم2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923389" y="3879644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ar-M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</a:t>
            </a:r>
            <a:r>
              <a:rPr lang="fr-FR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ar-M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(35د)</a:t>
            </a:r>
            <a:r>
              <a:rPr lang="fr-FR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ar-M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 (20د)</a:t>
            </a: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1123026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76953" y="3170078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حكاية جديدة انطلاقا من مشاهد؛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بطلاقة؛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633027" y="4943039"/>
            <a:ext cx="4990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النص القرائي «أخي الإنسان» من خلال الإجابة عن أسئلة الفهم الصريح والضمني.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531787" y="1644330"/>
            <a:ext cx="58223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383995883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109" y="4670441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876716" y="4823852"/>
            <a:ext cx="1885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03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592" y="221683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069441" y="27007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buFont typeface="Arial" panose="020B0604020202020204" pitchFamily="34" charset="0"/>
              <a:buChar char="•"/>
            </a:pPr>
            <a:r>
              <a:rPr lang="ar-MA" sz="1800" b="1" dirty="0">
                <a:cs typeface="Microsoft Uighur" panose="02000000000000000000" pitchFamily="2" charset="-78"/>
              </a:rPr>
              <a:t>إنتاج حكاية جديدة.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224464" y="2336995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01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استماع وتحدث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92599" y="2190713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709" y="3434970"/>
            <a:ext cx="5417884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032915" y="392697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r" rtl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قراءات فردية؛</a:t>
            </a:r>
          </a:p>
          <a:p>
            <a:pPr marL="742950" lvl="1" indent="-285750" algn="r" rtl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إستراتيجية الفهم.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163786" y="3602648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 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677" r="-677"/>
          <a:stretch>
            <a:fillRect/>
          </a:stretch>
        </p:blipFill>
        <p:spPr>
          <a:xfrm>
            <a:off x="6645992" y="362270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683682" y="2435774"/>
            <a:ext cx="5436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74B434-7EE6-C2D0-31EA-84EE96F224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377" y="3468686"/>
            <a:ext cx="468000" cy="53844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9FF4C7B-BDF5-4509-8305-A93A9917CD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711" y="4725139"/>
            <a:ext cx="477018" cy="54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15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93073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330"/>
          <a:stretch>
            <a:fillRect/>
          </a:stretch>
        </p:blipFill>
        <p:spPr>
          <a:xfrm>
            <a:off x="4572000" y="2137842"/>
            <a:ext cx="2329640" cy="3633782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2166"/>
          <a:stretch>
            <a:fillRect/>
          </a:stretch>
        </p:blipFill>
        <p:spPr>
          <a:xfrm>
            <a:off x="2351137" y="2051155"/>
            <a:ext cx="2139091" cy="37204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7F14E56A-25FB-F5AA-2E60-6FA19FCA01C9}"/>
              </a:ext>
            </a:extLst>
          </p:cNvPr>
          <p:cNvSpPr txBox="1">
            <a:spLocks/>
          </p:cNvSpPr>
          <p:nvPr/>
        </p:nvSpPr>
        <p:spPr>
          <a:xfrm>
            <a:off x="3199558" y="4094669"/>
            <a:ext cx="2568350" cy="51177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BB27E45-D525-A32A-B91D-17BDCCD5D6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04254" y="1591957"/>
            <a:ext cx="4344956" cy="249475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64B89F3A-61D2-8C44-1E7B-86337788A132}"/>
              </a:ext>
            </a:extLst>
          </p:cNvPr>
          <p:cNvGrpSpPr/>
          <p:nvPr/>
        </p:nvGrpSpPr>
        <p:grpSpPr>
          <a:xfrm>
            <a:off x="5876732" y="4013712"/>
            <a:ext cx="899438" cy="837198"/>
            <a:chOff x="5425718" y="4556417"/>
            <a:chExt cx="1098671" cy="1049572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52BB276-69E6-6566-39DD-209E11033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06384" y="4623963"/>
              <a:ext cx="937341" cy="914479"/>
            </a:xfrm>
            <a:prstGeom prst="rect">
              <a:avLst/>
            </a:prstGeom>
          </p:spPr>
        </p:pic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7CA4311-1176-060D-B9A6-CC391C9645C2}"/>
                </a:ext>
              </a:extLst>
            </p:cNvPr>
            <p:cNvSpPr/>
            <p:nvPr/>
          </p:nvSpPr>
          <p:spPr>
            <a:xfrm>
              <a:off x="5425718" y="4556417"/>
              <a:ext cx="1098671" cy="1049572"/>
            </a:xfrm>
            <a:prstGeom prst="ellipse">
              <a:avLst/>
            </a:prstGeom>
            <a:noFill/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0EC6655E-3EF8-CB08-051D-792743145800}"/>
              </a:ext>
            </a:extLst>
          </p:cNvPr>
          <p:cNvSpPr txBox="1">
            <a:spLocks/>
          </p:cNvSpPr>
          <p:nvPr/>
        </p:nvSpPr>
        <p:spPr>
          <a:xfrm>
            <a:off x="1418254" y="5189647"/>
            <a:ext cx="3515608" cy="61199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أُقَدِّمُ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جاباتي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جُمْلَةٍ تامَّةٍ.</a:t>
            </a:r>
          </a:p>
        </p:txBody>
      </p:sp>
      <p:pic>
        <p:nvPicPr>
          <p:cNvPr id="22" name="Image 2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A36539-4984-BC9B-B3C5-2641A640B2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66" y="4797031"/>
            <a:ext cx="1383241" cy="1297012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839" y="1793006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3577" y="703664"/>
            <a:ext cx="828000" cy="828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50000"/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حكاية جديدة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5132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DE6705-10E2-AB50-4E4D-CEAF3BDC250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7" r="-13147"/>
          <a:stretch>
            <a:fillRect/>
          </a:stretch>
        </p:blipFill>
        <p:spPr>
          <a:xfrm>
            <a:off x="7260696" y="1991965"/>
            <a:ext cx="720000" cy="72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9" y="684000"/>
            <a:ext cx="7231164" cy="612000"/>
          </a:xfrm>
        </p:spPr>
        <p:txBody>
          <a:bodyPr>
            <a:noAutofit/>
          </a:bodyPr>
          <a:lstStyle/>
          <a:p>
            <a:pPr rtl="0"/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حصة الاستماع والتحدث، ستتدربون على إنتاج حكاية جديدة.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7391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12458-58D3-320C-3D53-C62379B903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809737-6D44-92C3-8A19-4FF231FFED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48270F-C786-3E3C-CED5-FBCC84469094}"/>
              </a:ext>
            </a:extLst>
          </p:cNvPr>
          <p:cNvSpPr txBox="1"/>
          <p:nvPr/>
        </p:nvSpPr>
        <p:spPr>
          <a:xfrm>
            <a:off x="357809" y="3013502"/>
            <a:ext cx="8484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إِنْتاجُ حِكايَةٍ جَديدَةٍ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F4CF0C-1DB1-4056-52E4-ADA1C9B5A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C6DEC-498C-053D-A4DA-55FD5537E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A2C694A-6EBF-2185-44B8-B654084AC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92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هذه مشاهد جديدة معبرة عن مقاطع البداية والوسط والنهاية. لاحظوها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16CF3B0E-084D-C0EB-DE26-5D8172D434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BC3261-C469-81F6-A6A2-D0AA8CDFC3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C93700-254C-B2C8-EBC3-581B3D9864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87E1CE-5627-4B4B-F79B-D88628A05E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49C7491-61D6-04B7-B5AA-DBA54DCE18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44CB7CE-0EE2-3C8F-9250-20007A4B44D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8A7F18-7F3F-3ED1-7DAC-8CE05814B7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AE3B70-03F8-F4BB-C117-519A9860313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AE71DB-2DD6-25FF-3EB9-23371F37A1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733511F-EAAA-0E30-5727-355BC48AE60D}"/>
              </a:ext>
            </a:extLst>
          </p:cNvPr>
          <p:cNvGrpSpPr/>
          <p:nvPr/>
        </p:nvGrpSpPr>
        <p:grpSpPr>
          <a:xfrm>
            <a:off x="6626942" y="1616900"/>
            <a:ext cx="1297307" cy="612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CEFBC84-1C06-DC6A-DE97-9CAE2C4E84F7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EB4F250A-5F4D-9DB1-6E68-A946F2DB8D15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6DCF82BD-7B69-F731-207B-F91ED3876243}"/>
              </a:ext>
            </a:extLst>
          </p:cNvPr>
          <p:cNvGrpSpPr/>
          <p:nvPr/>
        </p:nvGrpSpPr>
        <p:grpSpPr>
          <a:xfrm>
            <a:off x="4008805" y="1598602"/>
            <a:ext cx="1421876" cy="612000"/>
            <a:chOff x="5196349" y="2407068"/>
            <a:chExt cx="2010696" cy="93306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F64842C-20B3-566F-2C3F-75480306CC4D}"/>
                </a:ext>
              </a:extLst>
            </p:cNvPr>
            <p:cNvSpPr/>
            <p:nvPr/>
          </p:nvSpPr>
          <p:spPr>
            <a:xfrm>
              <a:off x="5196349" y="2753032"/>
              <a:ext cx="2010696" cy="587102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0EA78CD-6B93-FD16-4D22-C3A2A8D629D3}"/>
                </a:ext>
              </a:extLst>
            </p:cNvPr>
            <p:cNvSpPr/>
            <p:nvPr/>
          </p:nvSpPr>
          <p:spPr>
            <a:xfrm>
              <a:off x="5913698" y="2407068"/>
              <a:ext cx="539875" cy="473782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42F2EC5-7F90-F975-0B0B-C3943BF22B56}"/>
              </a:ext>
            </a:extLst>
          </p:cNvPr>
          <p:cNvGrpSpPr/>
          <p:nvPr/>
        </p:nvGrpSpPr>
        <p:grpSpPr>
          <a:xfrm>
            <a:off x="829599" y="1478163"/>
            <a:ext cx="1565689" cy="936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FA39FE2-20DA-A0E6-7149-24B814A135E4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B97D5EF-B5E5-7627-EE14-AF7393C0436E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5FC2BAEB-F0CC-1493-96F5-33ACE66548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4324" y="3084759"/>
            <a:ext cx="2557926" cy="217983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73B4F28-6BC8-447D-BE04-40AFE6B7DE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2113" y="2246679"/>
            <a:ext cx="2654351" cy="1793092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4190ACEA-51F4-5BAE-C2FB-08C3315C43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2113" y="4117613"/>
            <a:ext cx="2669770" cy="1948387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B6CF91CB-4144-7D19-B93C-82A049C72E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528" y="3025714"/>
            <a:ext cx="2654351" cy="212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4127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F255-E0DB-F228-5FA1-4B6FDA396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752CDC9-98BD-3453-BB55-89A47FC08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92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تكون شخصيات هذه الحكاية؟ من يجيب؟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D2A4B0E6-05EA-2B84-6DF3-A9021C6A6D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80A372-6520-046F-A108-D627BC28BE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D67473-DE51-AF4D-48A5-04000E5367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300013-E8BA-8E28-2EFE-25153191C3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9F09153-19BA-4804-DA94-0C1AA96F26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39A0C5C-8485-C117-E7F8-EA6F2D0C4D9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68A316-C680-8B47-8489-37D34E31BC0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03319A-8A18-2108-5956-46219844A8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AA572C-FCC4-940F-D8A6-B7F74A95F7D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2D03898-19A8-FE32-698C-8456A305152E}"/>
              </a:ext>
            </a:extLst>
          </p:cNvPr>
          <p:cNvGrpSpPr/>
          <p:nvPr/>
        </p:nvGrpSpPr>
        <p:grpSpPr>
          <a:xfrm>
            <a:off x="6626942" y="1616900"/>
            <a:ext cx="1297307" cy="612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7308667-23C7-B50A-3F58-0CA3BDFD982C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C796489A-326F-34BD-216A-F94BAF86E6C2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718EBA4-F5A1-2129-5DC0-CC89E3B04EF7}"/>
              </a:ext>
            </a:extLst>
          </p:cNvPr>
          <p:cNvGrpSpPr/>
          <p:nvPr/>
        </p:nvGrpSpPr>
        <p:grpSpPr>
          <a:xfrm>
            <a:off x="4008805" y="1598602"/>
            <a:ext cx="1421876" cy="612000"/>
            <a:chOff x="5196349" y="2407068"/>
            <a:chExt cx="2010696" cy="93306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156B6B9-8ECC-0152-FD6B-09203860C375}"/>
                </a:ext>
              </a:extLst>
            </p:cNvPr>
            <p:cNvSpPr/>
            <p:nvPr/>
          </p:nvSpPr>
          <p:spPr>
            <a:xfrm>
              <a:off x="5196349" y="2753032"/>
              <a:ext cx="2010696" cy="587102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7276B3E-66F2-1137-7316-9B21DCD43F32}"/>
                </a:ext>
              </a:extLst>
            </p:cNvPr>
            <p:cNvSpPr/>
            <p:nvPr/>
          </p:nvSpPr>
          <p:spPr>
            <a:xfrm>
              <a:off x="5913698" y="2407068"/>
              <a:ext cx="539875" cy="473782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37D77FA-CBD6-EA1D-824B-E78B4327289B}"/>
              </a:ext>
            </a:extLst>
          </p:cNvPr>
          <p:cNvGrpSpPr/>
          <p:nvPr/>
        </p:nvGrpSpPr>
        <p:grpSpPr>
          <a:xfrm>
            <a:off x="829599" y="1478163"/>
            <a:ext cx="1565689" cy="936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7D16025-80A9-9DEC-0CD8-530E63E7003F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F1BBC49D-59FD-B86F-BBEC-1B8126B3673C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380454EA-B42F-D4AF-5983-E3E914E886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4324" y="3084759"/>
            <a:ext cx="2557926" cy="217983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54CA3E9A-967E-18A6-D953-BE829D7228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2113" y="2246679"/>
            <a:ext cx="2654351" cy="1793092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53726661-300B-E278-F299-4D7F851748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2113" y="4117613"/>
            <a:ext cx="2669770" cy="1948387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6653FD70-30DB-004A-0A42-E592AE6875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528" y="3025714"/>
            <a:ext cx="2654351" cy="212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532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DFFD0-B4FA-F674-A8B5-1E0C6C1B7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C604EA8-944C-5423-09D2-7859306A2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06" y="787804"/>
            <a:ext cx="713280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خلال الصور، الشخصيات هي: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3A441E-2CA6-2D6F-9BEE-48A8640FEC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77D229-BD52-743E-112B-6E69BAB89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3A7515-EF6B-9C27-1EA0-9862089724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632C7B6-3AC6-7DFD-5548-46D7287E02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C29DB3D-3DCA-0571-DAF4-4EAB6AB9DF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E89DA3-43F4-E9C0-2F55-C303C3E0E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39B3E6-675E-DFCD-6685-E90FAB4F2E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2888C6-D8DC-5019-80DC-591A4C010C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80FB494-EAAA-5F14-10A9-BABDE80FA1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6A5B9F2-BC55-24AF-D870-C6B2CD53C369}"/>
              </a:ext>
            </a:extLst>
          </p:cNvPr>
          <p:cNvSpPr txBox="1"/>
          <p:nvPr/>
        </p:nvSpPr>
        <p:spPr>
          <a:xfrm>
            <a:off x="1737909" y="3536935"/>
            <a:ext cx="2847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ٱلطِّفْلُ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وَٱلْعُصْفورُ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9126AC5-8A0B-2369-7067-FE2A7D98255E}"/>
              </a:ext>
            </a:extLst>
          </p:cNvPr>
          <p:cNvSpPr txBox="1"/>
          <p:nvPr/>
        </p:nvSpPr>
        <p:spPr>
          <a:xfrm>
            <a:off x="550606" y="2858659"/>
            <a:ext cx="37457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في </a:t>
            </a:r>
            <a:r>
              <a:rPr lang="ar-MA" sz="44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ٱلْحِكايَةِ</a:t>
            </a:r>
            <a:r>
              <a:rPr lang="ar-MA" sz="44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شَخْصِيَّتانِ هُما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9F9433B-BE87-4EFF-55EB-9B74CFF3BF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5191" y="2403639"/>
            <a:ext cx="3946694" cy="336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417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A28F1-0B99-3E10-8884-F84E5A091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298D8AC-2D6F-8AD8-8871-D15084004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06" y="787804"/>
            <a:ext cx="713280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كيف يبدو الطفل على الصورة؟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2BDB27C-EF00-8B78-F81F-5B3DEAF4B7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B0B070-3B97-50C5-74F2-E811CC01A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BE6D41-EA63-C820-F198-B7CC794ABE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97DDD99-9DED-1422-FDE8-0CC58B4579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881085-F76B-1001-1704-D8681ADC1E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CD2BAE-0D34-DD48-1760-D4CC8C7A6AB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A1D257-4604-87F0-E3CB-8B543B914A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2D234B-E68E-9A64-9080-34D10DE7E7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ED6F337-3A67-F2E9-BECB-A41DA5F211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13997B1-90A1-94EE-05A9-B6787211618B}"/>
              </a:ext>
            </a:extLst>
          </p:cNvPr>
          <p:cNvSpPr txBox="1"/>
          <p:nvPr/>
        </p:nvSpPr>
        <p:spPr>
          <a:xfrm>
            <a:off x="341906" y="2858659"/>
            <a:ext cx="32173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يَبْدو مُنْدَهِشاً مِنْ تَحَدُّثِ </a:t>
            </a:r>
            <a:r>
              <a:rPr lang="ar-MA" sz="44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ٱلْعُصْفورِ</a:t>
            </a:r>
            <a:r>
              <a:rPr lang="ar-MA" sz="44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إِلَيْهِ.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61DF409-BA49-411D-FF26-9EFE0CCFCB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6383" y="2320107"/>
            <a:ext cx="3737798" cy="318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4613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12A8-40BE-A324-7173-A69D4592D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6208B53-9F0A-1B68-DB25-BF2B9994B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06" y="787804"/>
            <a:ext cx="713280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يقول العصفور للطفل؟ من يلعب دور العصفور ويأخذ الكلمة؟ سيشارك الجميع.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B90BDF-8754-0116-0D2D-559A5AF75D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FD04DC-AFD4-11F9-640F-960673F0C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8FA80F-B289-A0D5-634D-9CFCE46201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089B212-FAB1-C087-6D23-5BB4DB26BC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FA62B7D-C0BA-AE24-73DF-B76E2156D98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2E72EA-9887-3C44-DA61-BBA0E2C2BF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4BFFC1-658D-3351-0F4B-223633EC8C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B7F06D-802A-FBA9-0C83-97E2882CA9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A0C26D2-7D20-C4D8-B8A3-15956C7C32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EA554FD-633A-B8DF-8D19-22F7341E793A}"/>
              </a:ext>
            </a:extLst>
          </p:cNvPr>
          <p:cNvSpPr txBox="1"/>
          <p:nvPr/>
        </p:nvSpPr>
        <p:spPr>
          <a:xfrm>
            <a:off x="400285" y="2478232"/>
            <a:ext cx="397068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ماذا يَقولُ </a:t>
            </a:r>
            <a:r>
              <a:rPr lang="ar-MA" sz="44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ٱلْعُصْفورُ</a:t>
            </a:r>
            <a:r>
              <a:rPr lang="ar-MA" sz="44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لِلطِّفْلِ؟ مَنْ يَلْعَبُ دَوْرَ </a:t>
            </a:r>
            <a:r>
              <a:rPr lang="ar-MA" sz="44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ٱلْعُصْفورِ</a:t>
            </a:r>
            <a:r>
              <a:rPr lang="ar-MA" sz="44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وَهُوَ يُحَدِّثُ </a:t>
            </a:r>
            <a:r>
              <a:rPr lang="ar-MA" sz="44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ٱلطِّفْلَ</a:t>
            </a:r>
            <a:r>
              <a:rPr lang="ar-MA" sz="44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E70B31-06A8-C0DD-3B96-7B548EDC00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8599" y="1534499"/>
            <a:ext cx="3397981" cy="22954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EA2EEB-06F7-1F44-ACD6-DE37A3A37A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8598" y="3964630"/>
            <a:ext cx="3397981" cy="247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951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86AB2-1BFD-816E-3887-2CBC0EACB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6590C68-C277-D863-FE8A-4ADFAF876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06" y="787804"/>
            <a:ext cx="713280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مثال جواب.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C42372D-3B2A-18C8-236B-D47F9BA33F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683434-5718-3FCB-801A-73F52FDA9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004E4E-4A5C-8B45-87FE-48FDA7FACF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1D21110-A6F5-6236-D14E-1D760110B1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0ACAAF2-2BED-1D84-B05B-4F25F50E177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FFF39-631C-8BF1-14A1-B9CB31CCE8D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C40CC1-B594-2C22-423F-0449C1FDC1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B5EAA2-455C-8F83-40EA-E501DCB367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950D274-6C3E-A6D1-D74A-C0739B342C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B446BAC-FA9F-ECA9-6F8E-B0D481941C12}"/>
              </a:ext>
            </a:extLst>
          </p:cNvPr>
          <p:cNvSpPr txBox="1"/>
          <p:nvPr/>
        </p:nvSpPr>
        <p:spPr>
          <a:xfrm>
            <a:off x="400285" y="2022033"/>
            <a:ext cx="50347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مَرْحباً أَيُّها </a:t>
            </a:r>
            <a:r>
              <a:rPr lang="ar-MA" sz="36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ٱلضَّيْفُ</a:t>
            </a:r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أَنا </a:t>
            </a:r>
            <a:r>
              <a:rPr lang="ar-MA" sz="36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ٱلْعُصْفورُ،أَعيشُ</a:t>
            </a:r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في هذِهِ </a:t>
            </a:r>
            <a:r>
              <a:rPr lang="ar-MA" sz="36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رُفْقَةَ </a:t>
            </a:r>
            <a:r>
              <a:rPr lang="ar-MA" sz="36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ٱلْحَيَواناتِ</a:t>
            </a:r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 لكِنَّ </a:t>
            </a:r>
            <a:r>
              <a:rPr lang="ar-MA" sz="36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ٱلإِنْسانَ</a:t>
            </a:r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صارَ يُهَدِّدُ حياتَنا فَهُوَ يَقْطَعُ </a:t>
            </a:r>
            <a:r>
              <a:rPr lang="ar-MA" sz="36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ٱلْأَشْجارَ</a:t>
            </a:r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يَقْتُلُنا بِبَنادِقِهِ، وَيُلَوِّثُ ماءَ </a:t>
            </a:r>
            <a:r>
              <a:rPr lang="ar-MA" sz="36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 </a:t>
            </a:r>
          </a:p>
          <a:p>
            <a:pPr algn="ctr" rtl="1"/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قُلْ لِلْإِنْسانِ: أَلا تَعْلَمُ أَنَّ وُجودَنا مُهِمٌّ لِلْحِفاظِ عَلى </a:t>
            </a:r>
            <a:r>
              <a:rPr lang="ar-MA" sz="36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ٱلتَّوازُنِ</a:t>
            </a:r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6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ٱلْبيئِيِّ</a:t>
            </a:r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وَلِتَسْتَمِرَّ </a:t>
            </a:r>
            <a:r>
              <a:rPr lang="ar-MA" sz="36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ٱلْحَياةُ</a:t>
            </a:r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...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8D7383-F10E-56C2-F4BC-0D6B39386D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5061" y="1781193"/>
            <a:ext cx="2885145" cy="1949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545743-3A24-9023-3D7C-EEC6262E1C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5061" y="4211324"/>
            <a:ext cx="2885144" cy="210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27546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1CB1D-2F09-703F-B41A-5B5F40EC3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39C45625-3C84-4A8A-4515-6B5F820D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06" y="787804"/>
            <a:ext cx="713280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أمامكم دقيقة للتفكير لإنتاج بداية مناسبة ومشوقة للقصة تتضمن العناصر أمامكم.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CF91BC1-268B-18F1-1866-A4AAFA8B6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792BCE-A4D7-257D-5CD2-0513E830F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5CF085-6E37-F8D1-67CC-51E25FB7DE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B4E134-27F0-20DA-3090-66842057E7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48DAB34-DBAD-DED2-DF99-ACC3B04945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B26DB1-09D5-5046-2185-C2237106FB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9A75D0-DF21-65A2-30F2-887B21A54CF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A6BB7D-06A7-6B4F-253A-79A46D68D8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55B4228-EEF3-BE3D-0877-FCE509243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D5CBC98-8729-2FE3-C651-4F1CC93D9491}"/>
              </a:ext>
            </a:extLst>
          </p:cNvPr>
          <p:cNvSpPr txBox="1"/>
          <p:nvPr/>
        </p:nvSpPr>
        <p:spPr>
          <a:xfrm>
            <a:off x="521110" y="2836466"/>
            <a:ext cx="2349665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-كانَ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ٱلطِّفْلُ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يَتَجَوَّلُ.</a:t>
            </a:r>
          </a:p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--اِقْتَرَبَ مِنْهُ عُصْفورٌ جَميلٌ</a:t>
            </a:r>
          </a:p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-سَمِعَ صَوْتَ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ٱلْعُصْفورِ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فَٱنْدَهَشَ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كَثيراً.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E8C5FE2-58F8-616B-0CCF-EAD3DEF38925}"/>
              </a:ext>
            </a:extLst>
          </p:cNvPr>
          <p:cNvSpPr txBox="1"/>
          <p:nvPr/>
        </p:nvSpPr>
        <p:spPr>
          <a:xfrm>
            <a:off x="750494" y="2175180"/>
            <a:ext cx="1740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اَلْأَحْداثُ: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18430E-C2DC-9A74-0A42-7D9D678CE15B}"/>
              </a:ext>
            </a:extLst>
          </p:cNvPr>
          <p:cNvSpPr txBox="1"/>
          <p:nvPr/>
        </p:nvSpPr>
        <p:spPr>
          <a:xfrm>
            <a:off x="3624507" y="2944621"/>
            <a:ext cx="14086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-في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</a:p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-في يَوْمٍ جَميلٍ</a:t>
            </a:r>
            <a:endParaRPr lang="fr-FR" sz="3200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C45260-A942-5333-5DFF-ACB8DDF8019E}"/>
              </a:ext>
            </a:extLst>
          </p:cNvPr>
          <p:cNvSpPr txBox="1"/>
          <p:nvPr/>
        </p:nvSpPr>
        <p:spPr>
          <a:xfrm>
            <a:off x="3422173" y="2175180"/>
            <a:ext cx="1740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مَتى وَأَيْنَ؟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CA4AA6F-2E52-8866-F1D3-791EC00085D8}"/>
              </a:ext>
            </a:extLst>
          </p:cNvPr>
          <p:cNvSpPr txBox="1"/>
          <p:nvPr/>
        </p:nvSpPr>
        <p:spPr>
          <a:xfrm>
            <a:off x="6046839" y="4333575"/>
            <a:ext cx="2208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اَلطِّفْلُ – اَلْعُصْفورُ</a:t>
            </a:r>
            <a:endParaRPr lang="fr-FR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29BE4D2-4EB5-36FB-DCD3-DA66192700BD}"/>
              </a:ext>
            </a:extLst>
          </p:cNvPr>
          <p:cNvSpPr txBox="1"/>
          <p:nvPr/>
        </p:nvSpPr>
        <p:spPr>
          <a:xfrm>
            <a:off x="6046839" y="3610300"/>
            <a:ext cx="2006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اَلشَّخْصِيّاتُ: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C96048-93C4-2EDE-DC96-506BD30405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241" y="1733637"/>
            <a:ext cx="2208001" cy="188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0781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B304F-D921-E126-DD3C-39585FBF3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3B7ACBE-E2FC-F73B-87FD-7C2AF79C2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06" y="787804"/>
            <a:ext cx="72191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من يقدم إجابته أمام زملائه؟  -هل قدم الشخصيات والزمان والمكان والأحداث والتشويق؟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FC8B3D-DCC9-5D93-C1BA-A282ABFA71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C772AC-C6C0-20FE-0D1C-AA19061E2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722776B-CD01-214C-998B-C252A3FD13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40DDF4-FF32-8755-BD15-DAFB4DEA5E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38207E5-7957-801F-BFF5-A6B844C3FBD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7D5404-F849-FCE1-A096-8F14243EA9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6DD2C7-1D47-AE85-2418-AEF084FE67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B6394A-10CE-C8B4-C4A2-A1080B77A1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80BD834-2A00-5CBE-ACFC-D032AA1DCC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49B26AF-029F-ED35-6113-AABFFBB50047}"/>
              </a:ext>
            </a:extLst>
          </p:cNvPr>
          <p:cNvSpPr txBox="1"/>
          <p:nvPr/>
        </p:nvSpPr>
        <p:spPr>
          <a:xfrm>
            <a:off x="521110" y="2836466"/>
            <a:ext cx="2349665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-كانَ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ٱلطِّفْلُ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يَتَجَوَّلُ.</a:t>
            </a:r>
          </a:p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--اِقْتَرَبَ مِنْهُ عُصْفورٌ جَميلٌ</a:t>
            </a:r>
          </a:p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-سَمِعَ صَوْتَ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ٱلْعُصْفورِ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فَٱنْدَهَشَ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كَثيراً.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0FEC8DE-2099-5385-E7A0-4697A9D94912}"/>
              </a:ext>
            </a:extLst>
          </p:cNvPr>
          <p:cNvSpPr txBox="1"/>
          <p:nvPr/>
        </p:nvSpPr>
        <p:spPr>
          <a:xfrm>
            <a:off x="750494" y="2175180"/>
            <a:ext cx="1740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اَلْأَحْداثُ: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B07B427-5F1E-E8BA-4B36-B9B30D5507A2}"/>
              </a:ext>
            </a:extLst>
          </p:cNvPr>
          <p:cNvSpPr txBox="1"/>
          <p:nvPr/>
        </p:nvSpPr>
        <p:spPr>
          <a:xfrm>
            <a:off x="3624507" y="2944621"/>
            <a:ext cx="14086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-في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</a:p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-في يَوْمٍ جَميلٍ</a:t>
            </a:r>
            <a:endParaRPr lang="fr-FR" sz="3200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A10C05-C8CD-5761-5C36-C5D69FEA0D79}"/>
              </a:ext>
            </a:extLst>
          </p:cNvPr>
          <p:cNvSpPr txBox="1"/>
          <p:nvPr/>
        </p:nvSpPr>
        <p:spPr>
          <a:xfrm>
            <a:off x="3422173" y="2175180"/>
            <a:ext cx="1740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مَتى وَأَيْنَ؟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0DFCD4E-DE82-DAF3-ED56-5729873EFDCC}"/>
              </a:ext>
            </a:extLst>
          </p:cNvPr>
          <p:cNvSpPr txBox="1"/>
          <p:nvPr/>
        </p:nvSpPr>
        <p:spPr>
          <a:xfrm>
            <a:off x="6046839" y="4333575"/>
            <a:ext cx="2208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اَلطِّفْلُ – اَلْعُصْفورُ</a:t>
            </a:r>
            <a:endParaRPr lang="fr-FR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6C404FF-C6A3-5BBE-7312-F4317C2C0AA5}"/>
              </a:ext>
            </a:extLst>
          </p:cNvPr>
          <p:cNvSpPr txBox="1"/>
          <p:nvPr/>
        </p:nvSpPr>
        <p:spPr>
          <a:xfrm>
            <a:off x="6046839" y="3610300"/>
            <a:ext cx="2006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اَلشَّخْصِيّاتُ: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073E33-3FAB-5E2B-1205-5EE4108F1E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241" y="1733637"/>
            <a:ext cx="2208001" cy="188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99802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C5AFE-A9A4-AEDD-BCA0-DC468C5FC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5F37F90-2BA6-929A-3028-BFA9E9F58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135" y="787804"/>
            <a:ext cx="7266039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من يسرد الحكاية في جمل تامة؟ فكروا في دقيقة ثم ارفعوا أصابعكم. سيشارك الجميع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F0AB35D-222B-4195-C5BD-3088EBADDB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FE54549-04C8-63CA-09B8-01B1C4C22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469FB0-F04B-9E25-AA8B-65B76DCF8C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834011-5837-21C6-4B7F-4B419B6537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3D4AFC-68C5-79B5-E18A-30024A7D7F2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9F64C0-F1EE-C971-2BFF-08AC03E696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639CF7-04B9-2F99-21E1-35D868B9887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B7372C-8316-4776-2439-00B39C481A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033DDD7-0691-3DAE-E724-BA4D60C1C9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89B9FE-A75B-1CD2-B21E-F3F80E835D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4324" y="3084759"/>
            <a:ext cx="2557926" cy="217983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DF52EF4-CF0F-4B82-2916-5A718D14EC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2113" y="2246679"/>
            <a:ext cx="2654351" cy="179309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4F4C6B-234C-F4F4-1A9E-A2A1ADFA61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2113" y="4117613"/>
            <a:ext cx="2669770" cy="194838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A40105E-99B7-4F93-497D-78496770F1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528" y="3025714"/>
            <a:ext cx="2654351" cy="212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4449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DC784-2153-4963-1D7D-061160736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C2DF867-CBD1-C6D0-3F08-71A603F9B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55141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مثال حكاية مناسبة للصور السابقة.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2CD832-10F3-D583-852A-517B27110B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BE0E81-C9B5-2111-8356-DCE7CABF9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01B7A9-97C6-1675-7B67-88434B348F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81E9A1-86B6-9B17-C44A-20D0337A88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7D195A-1C35-4DEE-47D0-3A8A2BEA23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134D64-F65A-AB89-FF46-89A7CDA8A8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A7E95F-8A9D-2983-E310-953116F29B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4A8F744-7841-C39A-B031-B2C950113B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7C33CE8-98F4-8A83-DF33-300F936287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3CA88A-DBF2-B93A-8DC2-676176F3D0B3}"/>
              </a:ext>
            </a:extLst>
          </p:cNvPr>
          <p:cNvSpPr txBox="1"/>
          <p:nvPr/>
        </p:nvSpPr>
        <p:spPr>
          <a:xfrm>
            <a:off x="116448" y="1325041"/>
            <a:ext cx="8752249" cy="55504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    كانَ عُمَرُ يَتَجَوَّلُ في </a:t>
            </a:r>
            <a:r>
              <a:rPr lang="ar-MA" sz="32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b="1" kern="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 في يَوْمٍ جَميلٌ. بَيْنَما هُوَ يَمْشي </a:t>
            </a:r>
            <a:r>
              <a:rPr lang="ar-MA" sz="32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ٱقْتَرَبَ</a:t>
            </a:r>
            <a:r>
              <a:rPr lang="ar-MA" sz="3200" b="1" kern="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 مِنْهُ عُصْفورٌ رائِعٌ.  كَبيرةٍ لِيَسْتَريحَ في ظِلِّها. 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وَفَجْأَةً سَمِعَ صَوْتاً غَريباً يَناديهِ. اِنْدَهَشَ عُمَرُ لَمّا سَمِعَ صَوْتَ الْعُصْفورِ وَهُوَ يُكَلِّمُهُ: 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مَرْحباً أَيُّها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ٱلطِّفْلُ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، أَنا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ٱلْعُصْفورُ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، أَعيشُ في هذِهِ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رُفْقَةَ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ٱلْحَيَواناتِ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. لكِنَّ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ٱلإِنْسانَ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صارَ يُهَدِّدُ حياتَنا فَهُوَ يَقْطَعُ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ٱلْأَشْجارَ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، يَقْتُلُنا بِبَنادِقِهِ، وَيُلَوِّثُ ماءَ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. 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نَظَرَ عُمَرُ إِلَيْهِ بِحُزْنٍ، ثُمَّ سَأَلَ: وَماذا يُمْكِنُني أَنْ أَفْعَلَ لِمُساعَدَتِكُمْ؟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   أَجابَ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ٱلْعُصْفورُ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: يُمْكِنُكَ أَنْ تُحافِظَ عَلى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، وَتَنْصَحَ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ٱلْآخَرينَ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بِحِمايَةِ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ٱلْحَيَواناتِ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وَٱلْأَشْجارِ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. وَلا تَنْسَ أَنْ تُخْبِرَ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ٱلْبَشَرَ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أَنَّ وُجودَنا مُهِمٌّ لِلْحِفاظِ عَلى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ٱلتَّوازُنِ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ٱلْبيئِيِّ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وَلِتَسْتَمِرَّ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ٱلْحَياةُ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FF0000"/>
                </a:solidFill>
                <a:ea typeface="Calibri"/>
                <a:cs typeface="Microsoft Uighur" panose="02000000000000000000" pitchFamily="2" charset="-78"/>
                <a:sym typeface="Arial"/>
              </a:rPr>
              <a:t>وَعَدَ </a:t>
            </a:r>
            <a:r>
              <a:rPr lang="ar-MA" sz="3200" b="1" kern="0" dirty="0" err="1">
                <a:solidFill>
                  <a:srgbClr val="FF0000"/>
                </a:solidFill>
                <a:ea typeface="Calibri"/>
                <a:cs typeface="Microsoft Uighur" panose="02000000000000000000" pitchFamily="2" charset="-78"/>
                <a:sym typeface="Arial"/>
              </a:rPr>
              <a:t>ٱلطِّفْلُ</a:t>
            </a:r>
            <a:r>
              <a:rPr lang="ar-MA" sz="3200" b="1" kern="0" dirty="0">
                <a:solidFill>
                  <a:srgbClr val="FF0000"/>
                </a:solidFill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FF0000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ٱلْعُصْفورَ</a:t>
            </a:r>
            <a:r>
              <a:rPr lang="ar-MA" sz="3200" b="1" kern="0" dirty="0">
                <a:solidFill>
                  <a:srgbClr val="FF0000"/>
                </a:solidFill>
                <a:ea typeface="Calibri"/>
                <a:cs typeface="Microsoft Uighur" panose="02000000000000000000" pitchFamily="2" charset="-78"/>
                <a:sym typeface="Arial"/>
              </a:rPr>
              <a:t> بِأَنْ يُحافِظَ عَلى </a:t>
            </a:r>
            <a:r>
              <a:rPr lang="ar-MA" sz="3200" b="1" kern="0" dirty="0" err="1">
                <a:solidFill>
                  <a:srgbClr val="FF0000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b="1" kern="0" dirty="0">
                <a:solidFill>
                  <a:srgbClr val="FF0000"/>
                </a:solidFill>
                <a:ea typeface="Calibri"/>
                <a:cs typeface="Microsoft Uighur" panose="02000000000000000000" pitchFamily="2" charset="-78"/>
                <a:sym typeface="Arial"/>
              </a:rPr>
              <a:t> وَما فيها وَيُخْبِرَ </a:t>
            </a:r>
            <a:r>
              <a:rPr lang="ar-MA" sz="3200" b="1" kern="0" dirty="0" err="1">
                <a:solidFill>
                  <a:srgbClr val="FF0000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ٱلْجَميعَ</a:t>
            </a:r>
            <a:r>
              <a:rPr lang="ar-MA" sz="3200" b="1" kern="0" dirty="0">
                <a:solidFill>
                  <a:srgbClr val="FF0000"/>
                </a:solidFill>
                <a:ea typeface="Calibri"/>
                <a:cs typeface="Microsoft Uighur" panose="02000000000000000000" pitchFamily="2" charset="-78"/>
                <a:sym typeface="Arial"/>
              </a:rPr>
              <a:t> بِذلِكَ.</a:t>
            </a:r>
          </a:p>
        </p:txBody>
      </p:sp>
    </p:spTree>
    <p:extLst>
      <p:ext uri="{BB962C8B-B14F-4D97-AF65-F5344CB8AC3E}">
        <p14:creationId xmlns:p14="http://schemas.microsoft.com/office/powerpoint/2010/main" val="194600707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القراءات الفردية (15 دقيقة)</a:t>
            </a:r>
          </a:p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(20 دقيقة)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0DE486-B2A6-17D0-2F29-AEB130B947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94" y="1807373"/>
            <a:ext cx="62580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EE52B1C-4D84-CE41-8071-4240C05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سننطلق في حصة القراءة. ستتدربون على قراءة النص قراءة معبرة وتجيبون عن أسئلة الفهم.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777817-023F-B1B1-D252-C5EB035DE0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4FA5DB-0D8F-8D3A-FE81-2575BE08A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96C9FF-9CC9-5D14-3523-4AC99A18A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A28FD0-5D90-518D-B71B-77B1ED736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2B4B76-38FB-2889-6625-D61B872E8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E2BC6-8E95-1CA7-EDE9-B68318F1DB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2BFAB7-9B25-080D-27B4-ECAB578A83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4CD6F3-822E-DC56-77F9-AF20503878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E7AFFFE-9999-7290-FC06-C74B767DA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53BC40-5D29-305A-A9EB-62D96C3D5F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0501" y="1773792"/>
            <a:ext cx="2462997" cy="331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9114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F6951-A0E1-6C91-9127-B1A65004F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D852338-F465-58E5-0064-D95EBC158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قبل استثمار النص القرائي. خذوا الواجب المنزلي. من يقرأ الجمل التي كتبها؟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AD3991-62B0-40C8-3666-35D192B449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456CEC-A9DC-880E-373D-53A40FE942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CF55BE-0025-AB64-A48D-7581C9BF6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F05E11-C7F9-52F7-6C53-8963C970F6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C61DB1F-C57B-77BA-394C-4CEB36C88A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3E3AC4-2E17-DF06-0069-5641A44CDDD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921908-5405-840C-663C-44BB1992D3F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B6C8DB-38B2-1E7F-7D0C-BE579DCE5B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6308060-F31D-D9D5-1F2C-E6F87501B7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Espace réservé pour une image  5">
            <a:extLst>
              <a:ext uri="{FF2B5EF4-FFF2-40B4-BE49-F238E27FC236}">
                <a16:creationId xmlns:a16="http://schemas.microsoft.com/office/drawing/2014/main" id="{9EE40422-02F4-64B5-621E-721894AF6D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95217" y="2080786"/>
            <a:ext cx="828000" cy="828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625797B-B711-878B-1FEA-95B297D3D715}"/>
              </a:ext>
            </a:extLst>
          </p:cNvPr>
          <p:cNvSpPr txBox="1"/>
          <p:nvPr/>
        </p:nvSpPr>
        <p:spPr>
          <a:xfrm>
            <a:off x="469783" y="2080786"/>
            <a:ext cx="4290120" cy="132343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 algn="r" rtl="1">
              <a:buFontTx/>
              <a:buChar char="-"/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أُرَكِّبُ في جُمْلَةٍ كُلَّ كَلِمَةٍ: </a:t>
            </a:r>
          </a:p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اِخْتَنَقَ – تَلَوُّثٌ - بَحْرٌ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315D91F-F424-EC7A-03B8-BBA568C1A0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9377" y="2080786"/>
            <a:ext cx="2462997" cy="331041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2013349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>
            <a:extLst>
              <a:ext uri="{FF2B5EF4-FFF2-40B4-BE49-F238E27FC236}">
                <a16:creationId xmlns:a16="http://schemas.microsoft.com/office/drawing/2014/main" id="{F4DBBA5A-ECCB-F243-B8B3-0711998E0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080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 165،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 القصيدة. من يقرأ الجزء الأول؟ من يواصل القراءة؟  تابع (ي) ...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بعد كل قراءة فردية، تناقش الأخطاء وتقدم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تغذية راجعة إيجابية وتصحيحية.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F392C69-81DC-7D8A-E4E9-4E19B1D3E6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C67A3F-E344-A128-414B-2ED0A25150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39D903-86A2-E5A9-9D72-4E08EAC4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DE3F65-609E-3A75-E044-5B64A58EF2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F98DA3-AF83-AE28-1003-F81F741D19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B52F21-81DD-210B-5645-E44AE37521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AFD625-1C75-74C5-BF39-7110908073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8CF69-9492-8915-4B5E-FB05FF245B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9E16F-A34E-6882-4DAE-63943F95AF8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3726C8-F333-08A8-5091-AEEB46A348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0501" y="2098257"/>
            <a:ext cx="2462997" cy="331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3846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1F402-913D-1FD8-3986-895A33F11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9E72348-46EF-7658-ADEB-D4CC1854B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تحتاجون لتطبيق استراتيجية استخراج معلومات من النص. من يذكر بهذه الإستراتيجية؟</a:t>
            </a:r>
            <a:endParaRPr lang="fr-FR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DC4996D-41D5-2715-B4E2-A01FE888AB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C2BE5E-28AD-2308-3177-D5BF664B10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DF404A-37E3-3CED-9923-7BD2DF1D3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C1611C-8936-8876-3F3D-7A2460FE39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8ED639C-B6C9-87DD-C2E0-092FB30FCF5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00F453-F8A5-20E8-BF40-43043F2EB1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5EEB8F-F160-F935-38B5-3355BAF322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9C28037-3064-F6E5-55F3-79DBAA84E2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2EAE8A5-99E1-CB6E-13AD-0E30DF3EA0EA}"/>
              </a:ext>
            </a:extLst>
          </p:cNvPr>
          <p:cNvSpPr txBox="1"/>
          <p:nvPr/>
        </p:nvSpPr>
        <p:spPr>
          <a:xfrm>
            <a:off x="2251587" y="2782529"/>
            <a:ext cx="4640826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إِسْتراتيجِيَّةُ ٱلْكَلِماتِ ٱلْمَفاتيحِ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E6A341-B59A-ECBA-6D21-A0C7CE0785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202256426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F392D-90C1-D142-CB64-C39F9E957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92888E1-642D-A009-44E6-E12F94820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خطوات توظيف إستراتيجية الكلمات المفاتيح لاستخراج معلومات من النص؟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6B2312-FB23-57E9-FF07-2C536C9D72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40B60A5-A7B7-90C0-05A1-DE3488742C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11A8EE-E51D-0ACF-0820-1BF9F5A1A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1842AB-B857-5E92-5E49-E763B87591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70B28D-16E5-7D5C-63A6-1586A714FE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9A67BD-9E1D-EDE0-1831-A0D7D4318F5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1A89B9-2C13-D9C1-ACE5-D61215AB04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49F5208-EA05-0925-A63F-78EA82E68A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90C6DFA-1203-7B1C-C171-8322DFA050C2}"/>
              </a:ext>
            </a:extLst>
          </p:cNvPr>
          <p:cNvGrpSpPr/>
          <p:nvPr/>
        </p:nvGrpSpPr>
        <p:grpSpPr>
          <a:xfrm>
            <a:off x="779857" y="2449050"/>
            <a:ext cx="7734878" cy="3057013"/>
            <a:chOff x="887410" y="1748644"/>
            <a:chExt cx="7369179" cy="3360711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9052E04B-9DC7-E918-07C2-E6029B14A2DC}"/>
                </a:ext>
              </a:extLst>
            </p:cNvPr>
            <p:cNvGrpSpPr/>
            <p:nvPr/>
          </p:nvGrpSpPr>
          <p:grpSpPr>
            <a:xfrm>
              <a:off x="887410" y="1748644"/>
              <a:ext cx="7369179" cy="3360711"/>
              <a:chOff x="887410" y="1748644"/>
              <a:chExt cx="7369179" cy="3360711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2F286784-9AEF-256E-878E-CC0BD4E954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7410" y="1748644"/>
                <a:ext cx="7369179" cy="3360711"/>
              </a:xfrm>
              <a:prstGeom prst="roundRect">
                <a:avLst>
                  <a:gd name="adj" fmla="val 16667"/>
                </a:avLst>
              </a:prstGeom>
              <a:ln>
                <a:solidFill>
                  <a:srgbClr val="00B0F0"/>
                </a:solidFill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5C668FF-C2A0-86E1-694C-B6E96181BECA}"/>
                  </a:ext>
                </a:extLst>
              </p:cNvPr>
              <p:cNvSpPr/>
              <p:nvPr/>
            </p:nvSpPr>
            <p:spPr>
              <a:xfrm>
                <a:off x="4572000" y="2223521"/>
                <a:ext cx="152400" cy="914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D230D-08F6-450F-CC94-286566CD3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91045" y="1892102"/>
              <a:ext cx="114309" cy="83827"/>
            </a:xfrm>
            <a:prstGeom prst="roundRect">
              <a:avLst>
                <a:gd name="adj" fmla="val 16667"/>
              </a:avLst>
            </a:prstGeom>
            <a:ln>
              <a:solidFill>
                <a:srgbClr val="00B0F0"/>
              </a:solidFill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12E620D-0858-463C-8E93-50C8487DA7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321021587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728A4-7EBC-F12A-5B3F-815928EF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D812B2-B953-9376-9598-8D8C03F27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70752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ص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166. من يقرأ التعليمة الأولى؟ ما المطلوب؟ أنجزوا.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0C4215A-3F6A-DEB7-D4CC-5213921F9D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A42C50-3407-05A7-A943-D4154A15D9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F13A96-CE5A-FF99-8B16-C6B5FFACF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89E4F7-27D0-73B8-7867-EE27D37BE3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068277-EFBB-B884-9A19-CD07AC9C48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6D2DF0-4E72-626E-DF8E-D6855E68BF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E6133B-AC23-CFC3-75D5-E217C922E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0020" y="1925168"/>
            <a:ext cx="2511052" cy="345994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45E0DF8-EBCC-CC6D-A5A5-86D63D6F8D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F11235-7EE1-2AE4-4D69-4F3B48C15B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5F6AE3A5-C06C-973D-B0D9-C1F5CFC2AE7D}"/>
              </a:ext>
            </a:extLst>
          </p:cNvPr>
          <p:cNvSpPr/>
          <p:nvPr/>
        </p:nvSpPr>
        <p:spPr>
          <a:xfrm>
            <a:off x="5936233" y="3429000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141BFF9-2CB0-03E8-CE16-C65905A02631}"/>
              </a:ext>
            </a:extLst>
          </p:cNvPr>
          <p:cNvSpPr/>
          <p:nvPr/>
        </p:nvSpPr>
        <p:spPr>
          <a:xfrm>
            <a:off x="3406138" y="3242492"/>
            <a:ext cx="2478815" cy="95588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C7F1AD7-7C70-7E58-CFC8-A0C88392E1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06922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153FB-77EC-FCD8-C9FA-EBD87D025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59AB37-55F7-C2CA-FF9F-AF811F563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70752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أنجزوا التمرين. سأتنقل إليكم.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98938DA-F86C-5E5E-641D-E9BB5049A0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E3F458-8B0E-E72C-DB2E-988F3FC2FE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D523CA-7BC3-02FB-E19F-FA5CA29B2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F23C16-7401-4602-9B30-E399E78FBD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D08CE89-84C7-F4D6-C20D-C0CA47E505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BF71EF-B19D-76B2-B233-7812EFD14D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E9457F-BF3B-05B8-2F73-85CFFBCC231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19A4BF-185F-C285-1C75-610E9CB48E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278" y="2180361"/>
            <a:ext cx="7901444" cy="361827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8610556-9B88-6EE2-D31E-FEE3247A28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D3310B4-6803-F0E8-997B-9B0856B44A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86056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19029-E047-F888-9A93-7D7E2E306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392630-3697-32F2-5148-20F03360F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70752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نصحح. من يقرأ المعنى الأول؟ ما البيت المناسب لهذا المعنى؟ هل تتفقون؟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589E991-3FB3-5A73-3F65-75461A57C8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0487BF-799B-2E2A-F097-747467510F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ACFFB67-35D2-B1D1-5A4F-740A54D68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C06808-B79F-0054-B559-584DA43B3A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EE33A86-52F7-B448-90B5-C6FE5984A3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C2AAE4-0247-DDD6-8D4D-DCF1421746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D994FD-1933-38B5-A813-09CC7C244D9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B93CB9-D168-4A56-650C-F8BE3C26396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9440723C-1EEB-3506-5C09-6C8CE1A652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836A7D7-F1FB-5590-EED0-022D509336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104" y="1544560"/>
            <a:ext cx="7901444" cy="455743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ED505FB-B20D-0D7C-2D23-FD5E379F23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607" y="2939533"/>
            <a:ext cx="3801393" cy="146316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E884A8-6734-0A36-8277-9EEEDAA9CF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332" y="4579260"/>
            <a:ext cx="3725980" cy="51170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CB12DBF-D796-D756-4F4E-AB37973B5E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5670" y="5313440"/>
            <a:ext cx="3323303" cy="72396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74420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CB9C1-4AC1-8757-F430-280CFDECE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AE81E4F7-2E43-E10A-5C28-29224B05F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تقويم التحدث والطلاقة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4D93580-0645-16E4-C261-570281C0E9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4FC997-22D3-EBDA-667B-4370FA9E613C}"/>
              </a:ext>
            </a:extLst>
          </p:cNvPr>
          <p:cNvSpPr txBox="1"/>
          <p:nvPr/>
        </p:nvSpPr>
        <p:spPr>
          <a:xfrm>
            <a:off x="4241970" y="1775154"/>
            <a:ext cx="2879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التحدث والطلاقة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6E83D2-1A39-75A7-CBC1-DDB2A71F2E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81108" y="1946732"/>
            <a:ext cx="715119" cy="7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C7283D-755D-1B72-24BF-74568A0DB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6" y="1775154"/>
            <a:ext cx="604837" cy="6962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7C90E0-ECEA-DDB2-373F-7A9D582BF4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2795" y="1010492"/>
            <a:ext cx="499035" cy="49903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82395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3853" y="1931365"/>
            <a:ext cx="726603" cy="72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B60AEBF-9583-848C-9985-B88741A29641}"/>
              </a:ext>
            </a:extLst>
          </p:cNvPr>
          <p:cNvSpPr txBox="1"/>
          <p:nvPr/>
        </p:nvSpPr>
        <p:spPr>
          <a:xfrm>
            <a:off x="1795394" y="1193182"/>
            <a:ext cx="5553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وضعية موازية يوجه الأستاذ المتعلمين إلى الاشتغال عليها قبل الشروع في تمرير رائِزَيْ التحدث والطلاقة.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114680-BE29-BD8C-D7A4-A9CE75CF2655}"/>
              </a:ext>
            </a:extLst>
          </p:cNvPr>
          <p:cNvSpPr txBox="1"/>
          <p:nvPr/>
        </p:nvSpPr>
        <p:spPr>
          <a:xfrm>
            <a:off x="1203816" y="2651365"/>
            <a:ext cx="3045258" cy="17697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أجيبوا عن الأسئلة  الثاني والثالث والرابع ص 166.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CDAA96-1446-1FBD-77A6-9C5F028FA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4710" y="2136305"/>
            <a:ext cx="2177871" cy="308374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41E7CA0-DCA3-FC20-1763-B22DD35D3BC0}"/>
              </a:ext>
            </a:extLst>
          </p:cNvPr>
          <p:cNvSpPr/>
          <p:nvPr/>
        </p:nvSpPr>
        <p:spPr>
          <a:xfrm>
            <a:off x="4704710" y="4100051"/>
            <a:ext cx="2177871" cy="9635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487399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720A9-B7BE-DE91-D6EF-AADBF56C3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8723A3F-D6C2-1D94-9A92-BF8015A18A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ABA6F5C-A9D3-12C1-2179-1382E57C1C1F}"/>
              </a:ext>
            </a:extLst>
          </p:cNvPr>
          <p:cNvSpPr txBox="1">
            <a:spLocks/>
          </p:cNvSpPr>
          <p:nvPr/>
        </p:nvSpPr>
        <p:spPr>
          <a:xfrm>
            <a:off x="2419367" y="2871928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PO1-PO2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23699DD-9B48-2A8A-7A77-EE722EC1F5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682A196-FA3B-BDA8-261D-821839854CE9}"/>
              </a:ext>
            </a:extLst>
          </p:cNvPr>
          <p:cNvSpPr txBox="1"/>
          <p:nvPr/>
        </p:nvSpPr>
        <p:spPr>
          <a:xfrm>
            <a:off x="841765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75745641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21" y="3069000"/>
            <a:ext cx="7886700" cy="720000"/>
          </a:xfrm>
        </p:spPr>
        <p:txBody>
          <a:bodyPr>
            <a:normAutofit fontScale="90000"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PO1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b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PO2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endParaRPr lang="ar-MA" sz="4000" kern="0" dirty="0">
              <a:solidFill>
                <a:srgbClr val="106585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الكفاية: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إنتاج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نصوص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شفهية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وفق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أغراض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تواصلية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يعرض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الممرر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الوضعية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إلى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الوضعية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PO2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يَمْنَحُ اَلْممرر لِلْمُتَعَلِّمِ 15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بِأسئلة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PO1 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أشارك في حوار بتوظيف الأفعال الكلامية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/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89306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1081548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4672630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استعمل التنبيه أو النهي عن اللعب في الطريق (</a:t>
                      </a:r>
                      <a:r>
                        <a:rPr lang="ar-MA" sz="1400" b="1" dirty="0">
                          <a:solidFill>
                            <a:srgbClr val="C00000"/>
                          </a:solidFill>
                          <a:effectLst/>
                        </a:rPr>
                        <a:t>لا +فعل مضارع/الأمر/إياك و... </a:t>
                      </a:r>
                      <a:endParaRPr lang="ar-MA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ذَكَرَ مبررا مستعملا (</a:t>
                      </a:r>
                      <a:r>
                        <a:rPr lang="ar-MA" sz="1400" b="1" dirty="0">
                          <a:solidFill>
                            <a:srgbClr val="C00000"/>
                          </a:solidFill>
                          <a:effectLst/>
                        </a:rPr>
                        <a:t>ألا تعلم ...؟)</a:t>
                      </a:r>
                      <a:endParaRPr lang="fr-FR" sz="14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من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8" y="756000"/>
            <a:ext cx="7078321" cy="612000"/>
          </a:xfrm>
        </p:spPr>
        <p:txBody>
          <a:bodyPr>
            <a:noAutofit/>
          </a:bodyPr>
          <a:lstStyle/>
          <a:p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مرحبا. سأقرأ عليك وضعية بعدها ستتحاور معي مستعملا أسلوب التنبيه أو النهي. استمع جيدا</a:t>
            </a:r>
            <a:endParaRPr lang="fr-FR" sz="2400" b="1" kern="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12672" y="1296844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PO1</a:t>
            </a:r>
          </a:p>
        </p:txBody>
      </p:sp>
      <p:sp>
        <p:nvSpPr>
          <p:cNvPr id="7" name="Google Shape;1486;p58">
            <a:extLst>
              <a:ext uri="{FF2B5EF4-FFF2-40B4-BE49-F238E27FC236}">
                <a16:creationId xmlns:a16="http://schemas.microsoft.com/office/drawing/2014/main" id="{F213349E-A6F5-2073-BC9D-7FD3AE733DCF}"/>
              </a:ext>
            </a:extLst>
          </p:cNvPr>
          <p:cNvSpPr txBox="1"/>
          <p:nvPr/>
        </p:nvSpPr>
        <p:spPr>
          <a:xfrm>
            <a:off x="372538" y="1530875"/>
            <a:ext cx="7689294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في رِحْلَةٍ إلى الْغابَةِ، رَأَيْتَ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رَجُلاً يَقْطَعُ الأَشْجارَ،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فَقَرَّرْتَ أن تنهاه عَنْ هذا الفِعْلِ أو تنبهه، فَدارَ بَيْنَك وَبَيْنَه حوار.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فَكِّرْ(ي)، سأَلْعَبُ دَوْرَ الرَّجُلِ.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A890C4-B36C-F6CA-5343-65A6B056FC05}"/>
              </a:ext>
            </a:extLst>
          </p:cNvPr>
          <p:cNvSpPr txBox="1"/>
          <p:nvPr/>
        </p:nvSpPr>
        <p:spPr>
          <a:xfrm>
            <a:off x="610859" y="3679768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لا .............................................................................؟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وَماذا في ذلِكَ يا ..........................................................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أَلا تَعْلَمُ/.../.../...........................................................؟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آسِفٌ يا .............. أَعِدُكَ، سـَ.................................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1000285" y="4026391"/>
            <a:ext cx="6754434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 أُنْتِجُ نُصوصاً شَفَهِيَّةً بِغَرَضِ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111213"/>
              </p:ext>
            </p:extLst>
          </p:nvPr>
        </p:nvGraphicFramePr>
        <p:xfrm>
          <a:off x="467281" y="1375956"/>
          <a:ext cx="7968344" cy="421134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42075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713148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3739879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886621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  <a:gridCol w="886621">
                  <a:extLst>
                    <a:ext uri="{9D8B030D-6E8A-4147-A177-3AD203B41FA5}">
                      <a16:colId xmlns:a16="http://schemas.microsoft.com/office/drawing/2014/main" val="2144691009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dirty="0">
                          <a:effectLst/>
                        </a:rPr>
                        <a:t>التنقيط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تحدث مجيبا بشكل ملائم بجملة تامة </a:t>
                      </a:r>
                      <a:r>
                        <a:rPr lang="ar-MA" sz="1400" dirty="0">
                          <a:solidFill>
                            <a:srgbClr val="C00000"/>
                          </a:solidFill>
                          <a:effectLst/>
                        </a:rPr>
                        <a:t>(الطفل والشجرة)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لم يتحدث أو تحدث بشكل غير ملائم (خارج الموضوع)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…/2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54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تحدث مجيبا بجملة تامة من قبيل الشجرة </a:t>
                      </a:r>
                      <a:r>
                        <a:rPr lang="ar-MA" sz="1400" dirty="0">
                          <a:solidFill>
                            <a:srgbClr val="FF0000"/>
                          </a:solidFill>
                          <a:effectLst/>
                        </a:rPr>
                        <a:t>تتحدث إلى الطفل وتقول أن الإنسان يلوث، يضر، يقطع،.../أنها حزينة وتعاني بسبب .../ ...تشرح للطفل كيف يمكن حماية .../ تحذره من ...</a:t>
                      </a:r>
                      <a:endParaRPr lang="fr-FR" sz="12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لم يتحدث أو تحدث بشكل غير ملائم (خارج الموضوع)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4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1,5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…/3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 سرد القصة في جمل تامة ملائمة (جملة على الأقل عن كل مشهد.)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4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 سلامة اللغة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4ن (1ن عن كل جملة)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…/5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766916" y="5158562"/>
            <a:ext cx="6640351" cy="11285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تكونُ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شَخْصِيّات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هذِهِ </a:t>
            </a:r>
            <a:r>
              <a:rPr kumimoji="0" 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خلال الصور، ماذا تقول الشجرة للطفل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 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اُسْرُدْ هذه الحكاية 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تامَّةٍ، (جملة على الأقل عن كل مشهد)  (ذات يوم، ...)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196645" y="803531"/>
            <a:ext cx="7696298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هذه صور لحكاية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لاحظها جيدا.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سَأَسْأَلُكَ أَسْئِلَةً وَأَنْتَ تُجيبُ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لتستعد لسرد هذه الحكاية.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تحدث بلغة عربية.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8264755" y="1786587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832CE4E-8902-3A48-E5FB-F109142E6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615" y="3265710"/>
            <a:ext cx="2494513" cy="17983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DFF0894-CF17-6D5D-E624-C0B474C2BB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44" y="2162622"/>
            <a:ext cx="2412304" cy="213201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3A3EFE-D0A8-83FD-B6D2-74ED6DBD20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9817" y="2191863"/>
            <a:ext cx="2494512" cy="21476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13C4AD7-C1D6-5D74-DAC8-F34BCC9E3F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5" y="1530875"/>
            <a:ext cx="2494513" cy="16591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 diaporama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أو طبعها على ورقة؛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يشرح الأستاذ(ة) للمتعلم(ة) أن عليه قراءة الفقرة مع احترام ضوابط الطلاقة التي تعلمها في الأسابيع الماضية؛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مباشرة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شبكة التفريغ.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توضيح: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يتوقف الرائز بمجرد استيفاء التلميذ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 ثانية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المخصصة له.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252365" y="1100158"/>
          <a:ext cx="8579117" cy="395706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-إذا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10E4D-485B-A0BF-72AA-D7AA28E6F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243EBB-09EF-E5FE-C4D6-27809627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C493B2-96E5-54BF-2519-2D288E3DDC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055441-4FC7-F883-367E-763149961039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D2B6A4-A95C-CBD2-CC8F-36B5D1E2391A}"/>
              </a:ext>
            </a:extLst>
          </p:cNvPr>
          <p:cNvSpPr/>
          <p:nvPr/>
        </p:nvSpPr>
        <p:spPr>
          <a:xfrm>
            <a:off x="448314" y="1698579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إنَّهُ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ٱلْجَفافُ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... عِنْدَما يَأْتي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ٱلْجَفافُ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يَحْمِلُ مَعَهُ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ٱلْعَطَشَ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وَٱلْجوعَ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وَيُحَوِّلُ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ٱلْفَرَحَ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إِلى حُزْنٍ. حينَ يَحُلُّ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ٱلْجَفافُ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بِبَلَدٍ فَإِنَّهُ يَضُرُّ جَميعَ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ٱلْكائِناتِ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ٱلْحَيَّةِ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مِنْ إِنْسانٍ وَحَيَوانٍ وَنَباتٍ، فَيَنْتَظِرُ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ٱلْجَميعُ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قَطَراتِ ماءٍ تُعيدُ إِلى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ٱلْأَرْضِ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ٱلْحَياةَ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لِذلِكَ، يَنْبَغي عَلى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ٱلْإِنْسانِ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أَنْ يُحْسِنَ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ٱسْتِعْمالَ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ٱلْمِياهِ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وَأَنْ يُحافِظَ عَلى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ٱلْبيئَةِ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حَتّى تَبْقى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ٱلْحَياةُ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جَميلَةً وَمُزْدَهِرَةً.</a:t>
            </a:r>
          </a:p>
        </p:txBody>
      </p:sp>
    </p:spTree>
    <p:extLst>
      <p:ext uri="{BB962C8B-B14F-4D97-AF65-F5344CB8AC3E}">
        <p14:creationId xmlns:p14="http://schemas.microsoft.com/office/powerpoint/2010/main" val="188296178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D27DD-0C33-979F-68EB-4E5A42B1E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59990F-63C7-E2AA-84DE-AADFA882C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A72191C-2B55-4763-486E-47F6A1DF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E20AA4-D450-55E9-1435-22324DE9CD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F42ACE2-60BB-D690-9F07-9FF8FF3A74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814A6D-F5D8-75F6-2D6C-7844AC425B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DB12370-E17F-E057-91B6-4BF04DB1C5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45ABDE-5DFF-B725-F49A-6C9B28CBDCC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DA2131-0AB6-D2AF-980F-B8D51446F6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0D4981-4DCF-3317-3D9E-D37CDDD06D2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5A0ACE-3871-D990-FAAE-09975FDFD255}"/>
              </a:ext>
            </a:extLst>
          </p:cNvPr>
          <p:cNvSpPr txBox="1"/>
          <p:nvPr/>
        </p:nvSpPr>
        <p:spPr>
          <a:xfrm>
            <a:off x="1917290" y="3369161"/>
            <a:ext cx="39300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تصحيح الوضعية الموازية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81D219A-D2A6-913F-7F49-31C81F80E5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85515407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73522-0F46-4A28-2ADD-2D6285F14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B7C8C-23B3-21A0-535A-C06938D1B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نصحح. من يجيب عن السؤال الثاني؟ ما الذي يثبت ذلك في القصيدة؟ هل تتفقون؟ ...                                   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6CD83E0-AB8F-4546-6BAD-B7E6D6B613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E6553F-F8FA-4A56-D0F2-DFFC01F37E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6CD4C3-8B60-52E2-7312-79C14D0F78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3A85C75-3C60-E0D8-DAE6-D043F49EAE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235546B-9F68-5BBE-E83D-F0A0620CE1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654C4B-649F-E2F3-460E-2286E386FA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284939-E496-1222-0C32-5688147FDCA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3ED3186-1916-9380-40A9-EC5F0E64C0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928" y="2559124"/>
            <a:ext cx="7957981" cy="2789624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6FB2A8A-C5F3-BB7F-C7E1-D4B3853FCA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9B40CA5-72F8-A52F-4B4C-6E2B1A90DC77}"/>
              </a:ext>
            </a:extLst>
          </p:cNvPr>
          <p:cNvSpPr txBox="1"/>
          <p:nvPr/>
        </p:nvSpPr>
        <p:spPr>
          <a:xfrm>
            <a:off x="487927" y="3055374"/>
            <a:ext cx="788632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مِنَ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ٱلْأَشْياءِ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قالَ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إِنَّها مِلْكٌ لِلْإِنْسانِ: اَلْغاباتُ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وَٱلْوِدْيانُ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اَلْبَحْرُ وَما فيهِ مِنْ أَسْماكٍ، اَلْأَرْضُ وَما فيها.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B69BA62-FBC6-7AA9-927E-A3CCF0DF76F0}"/>
              </a:ext>
            </a:extLst>
          </p:cNvPr>
          <p:cNvSpPr txBox="1"/>
          <p:nvPr/>
        </p:nvSpPr>
        <p:spPr>
          <a:xfrm>
            <a:off x="523757" y="4340999"/>
            <a:ext cx="788632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يَقْصِدُ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ٱلشّاعِرُ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تُعاني مِنْ أَضْرارِ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ٱلتَّلَوُّثِ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ٱلْهَواءِ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وَٱلْماءِ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وأَضْرارِ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ٱلْحَرائِقِ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وَٱلْجَفافِ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2FCDE181-0B9E-A75A-3643-D7B7AC491E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4819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دروسكم استعدادا لفروض المراقبة المستمرة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3">
            <a:extLst>
              <a:ext uri="{FF2B5EF4-FFF2-40B4-BE49-F238E27FC236}">
                <a16:creationId xmlns:a16="http://schemas.microsoft.com/office/drawing/2014/main" id="{866D4C9A-1958-B6E3-61F4-3EB3AED4C5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6753" y="2730884"/>
            <a:ext cx="1588515" cy="1588515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C2B1F68-2244-0779-5520-294BB5914C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B3502B9-BFB3-A9A9-7CBE-440187C3F629}"/>
              </a:ext>
            </a:extLst>
          </p:cNvPr>
          <p:cNvSpPr txBox="1"/>
          <p:nvPr/>
        </p:nvSpPr>
        <p:spPr>
          <a:xfrm>
            <a:off x="632373" y="2855168"/>
            <a:ext cx="5835356" cy="14642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أُراجِعُ دُروسي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ٱسْتِعْداداً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لِفُروضِ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ٱلْمُراقَبَةِ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ٱلْمُسْتَمِرَّةِ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. </a:t>
            </a:r>
            <a:endParaRPr lang="fr-FR" sz="4000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8BDEC623-C653-1381-D4CC-DDAD3628E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20879</TotalTime>
  <Words>2030</Words>
  <Application>Microsoft Office PowerPoint</Application>
  <PresentationFormat>Affichage à l'écran (4:3)</PresentationFormat>
  <Paragraphs>363</Paragraphs>
  <Slides>50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50</vt:i4>
      </vt:variant>
    </vt:vector>
  </HeadingPairs>
  <TitlesOfParts>
    <vt:vector size="74" baseType="lpstr">
      <vt:lpstr>Segoe UI</vt:lpstr>
      <vt:lpstr>Modern Love</vt:lpstr>
      <vt:lpstr>Calibri Light</vt:lpstr>
      <vt:lpstr>Calibri</vt:lpstr>
      <vt:lpstr>Sakkal Majalla</vt:lpstr>
      <vt:lpstr>Air Strip Arabic</vt:lpstr>
      <vt:lpstr>Dosis ExtraBold</vt:lpstr>
      <vt:lpstr>Dosis</vt:lpstr>
      <vt:lpstr>Arial</vt:lpstr>
      <vt:lpstr>Microsoft Uighur</vt:lpstr>
      <vt:lpstr>Dosis SemiBold</vt:lpstr>
      <vt:lpstr>Wingdings</vt:lpstr>
      <vt:lpstr>Aptos</vt:lpstr>
      <vt:lpstr>Dosis Medium</vt:lpstr>
      <vt:lpstr>Thème Office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1_04- قراءة/ كتابة</vt:lpstr>
      <vt:lpstr>1_Thème Office</vt:lpstr>
      <vt:lpstr>1_01- نشاط اعتيادي</vt:lpstr>
      <vt:lpstr>1_03- استماع وتحدث</vt:lpstr>
      <vt:lpstr>Présentation PowerPoint</vt:lpstr>
      <vt:lpstr>Présentation PowerPoint</vt:lpstr>
      <vt:lpstr>تنظيم حصص الأسبوع</vt:lpstr>
      <vt:lpstr>عند نهاية الحصة</vt:lpstr>
      <vt:lpstr>هيكلة حصة اليوم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Présentation PowerPoint</vt:lpstr>
      <vt:lpstr>نمر إلى حصة الاستماع والتحدث، ستتدربون على إنتاج حكاية جديدة.</vt:lpstr>
      <vt:lpstr> هذه مشاهد جديدة معبرة عن مقاطع البداية والوسط والنهاية. لاحظوها جيدا. </vt:lpstr>
      <vt:lpstr> من تكون شخصيات هذه الحكاية؟ من يجيب؟ </vt:lpstr>
      <vt:lpstr>من خلال الصور، الشخصيات هي:</vt:lpstr>
      <vt:lpstr>كيف يبدو الطفل على الصورة؟</vt:lpstr>
      <vt:lpstr>ماذا يقول العصفور للطفل؟ من يلعب دور العصفور ويأخذ الكلمة؟ سيشارك الجميع.</vt:lpstr>
      <vt:lpstr>هذا مثال جواب. </vt:lpstr>
      <vt:lpstr>الآن أمامكم دقيقة للتفكير لإنتاج بداية مناسبة ومشوقة للقصة تتضمن العناصر أمامكم.</vt:lpstr>
      <vt:lpstr>انتهى الوقت. من يقدم إجابته أمام زملائه؟  -هل قدم الشخصيات والزمان والمكان والأحداث والتشويق؟</vt:lpstr>
      <vt:lpstr>الآن من يسرد الحكاية في جمل تامة؟ فكروا في دقيقة ثم ارفعوا أصابعكم. سيشارك الجميع </vt:lpstr>
      <vt:lpstr>هذا مثال حكاية مناسبة للصور السابقة.</vt:lpstr>
      <vt:lpstr>قراءة</vt:lpstr>
      <vt:lpstr>سننطلق في حصة القراءة. ستتدربون على قراءة النص قراءة معبرة وتجيبون عن أسئلة الفهم.</vt:lpstr>
      <vt:lpstr>قبل استثمار النص القرائي. خذوا الواجب المنزلي. من يقرأ الجمل التي كتبها؟</vt:lpstr>
      <vt:lpstr>خذوا ص 165، ستقرؤون القصيدة. من يقرأ الجزء الأول؟ من يواصل القراءة؟  تابع (ي) ...  بعد كل قراءة فردية، تناقش الأخطاء وتقدم تغذية راجعة إيجابية وتصحيحية.</vt:lpstr>
      <vt:lpstr>تحتاجون لتطبيق استراتيجية استخراج معلومات من النص. من يذكر بهذه الإستراتيجية؟</vt:lpstr>
      <vt:lpstr>من يقرأ خطوات توظيف إستراتيجية الكلمات المفاتيح لاستخراج معلومات من النص؟</vt:lpstr>
      <vt:lpstr>خذوا ص 166. من يقرأ التعليمة الأولى؟ ما المطلوب؟ أنجزوا.</vt:lpstr>
      <vt:lpstr>أنجزوا التمرين. سأتنقل إليكم.</vt:lpstr>
      <vt:lpstr>نصحح. من يقرأ المعنى الأول؟ ما البيت المناسب لهذا المعنى؟ هل تتفقون؟ </vt:lpstr>
      <vt:lpstr>تقويم التحدث والطلاقة</vt:lpstr>
      <vt:lpstr>Présentation PowerPoint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مرحبا. سأقرأ عليك وضعية بعدها ستتحاور معي مستعملا أسلوب التنبيه أو النهي. استمع جيدا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Présentation PowerPoint</vt:lpstr>
      <vt:lpstr>نصحح. من يجيب عن السؤال الثاني؟ ما الذي يثبت ذلك في القصيدة؟ هل تتفقون؟ ...                                   </vt:lpstr>
      <vt:lpstr>اختتام الحصة</vt:lpstr>
      <vt:lpstr>راجعوا دروسكم استعدادا لفروض المراقبة المستمرة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GENIE BENI MELLAL</dc:creator>
  <cp:lastModifiedBy>HASSAN.OUMEZIANE</cp:lastModifiedBy>
  <cp:revision>76</cp:revision>
  <dcterms:created xsi:type="dcterms:W3CDTF">2023-09-20T21:35:22Z</dcterms:created>
  <dcterms:modified xsi:type="dcterms:W3CDTF">2026-06-08T19:38:56Z</dcterms:modified>
</cp:coreProperties>
</file>