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5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8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79" r:id="rId7"/>
    <p:sldMasterId id="2147483797" r:id="rId8"/>
    <p:sldMasterId id="2147483821" r:id="rId9"/>
  </p:sldMasterIdLst>
  <p:notesMasterIdLst>
    <p:notesMasterId r:id="rId82"/>
  </p:notesMasterIdLst>
  <p:sldIdLst>
    <p:sldId id="2147482743" r:id="rId10"/>
    <p:sldId id="2147482608" r:id="rId11"/>
    <p:sldId id="2147482463" r:id="rId12"/>
    <p:sldId id="2147482697" r:id="rId13"/>
    <p:sldId id="2147482693" r:id="rId14"/>
    <p:sldId id="2147482691" r:id="rId15"/>
    <p:sldId id="2134806141" r:id="rId16"/>
    <p:sldId id="2147482704" r:id="rId17"/>
    <p:sldId id="2134806601" r:id="rId18"/>
    <p:sldId id="2147482705" r:id="rId19"/>
    <p:sldId id="2147482801" r:id="rId20"/>
    <p:sldId id="2147482487" r:id="rId21"/>
    <p:sldId id="2147482859" r:id="rId22"/>
    <p:sldId id="2147482490" r:id="rId23"/>
    <p:sldId id="2147482811" r:id="rId24"/>
    <p:sldId id="2147482856" r:id="rId25"/>
    <p:sldId id="2147482812" r:id="rId26"/>
    <p:sldId id="2147482813" r:id="rId27"/>
    <p:sldId id="2147482491" r:id="rId28"/>
    <p:sldId id="2147482857" r:id="rId29"/>
    <p:sldId id="2147482858" r:id="rId30"/>
    <p:sldId id="2147482814" r:id="rId31"/>
    <p:sldId id="2147482808" r:id="rId32"/>
    <p:sldId id="2147482492" r:id="rId33"/>
    <p:sldId id="2147482499" r:id="rId34"/>
    <p:sldId id="2147482809" r:id="rId35"/>
    <p:sldId id="2147482810" r:id="rId36"/>
    <p:sldId id="2147482500" r:id="rId37"/>
    <p:sldId id="2147482747" r:id="rId38"/>
    <p:sldId id="2147482664" r:id="rId39"/>
    <p:sldId id="2147482726" r:id="rId40"/>
    <p:sldId id="2147482803" r:id="rId41"/>
    <p:sldId id="2147482727" r:id="rId42"/>
    <p:sldId id="2147482702" r:id="rId43"/>
    <p:sldId id="2134806730" r:id="rId44"/>
    <p:sldId id="2147482514" r:id="rId45"/>
    <p:sldId id="2134806538" r:id="rId46"/>
    <p:sldId id="2134806905" r:id="rId47"/>
    <p:sldId id="2134806886" r:id="rId48"/>
    <p:sldId id="2134806907" r:id="rId49"/>
    <p:sldId id="2147482749" r:id="rId50"/>
    <p:sldId id="2147482752" r:id="rId51"/>
    <p:sldId id="2147482805" r:id="rId52"/>
    <p:sldId id="2147482804" r:id="rId53"/>
    <p:sldId id="2147482750" r:id="rId54"/>
    <p:sldId id="2147482806" r:id="rId55"/>
    <p:sldId id="2147482753" r:id="rId56"/>
    <p:sldId id="2147482714" r:id="rId57"/>
    <p:sldId id="2147482756" r:id="rId58"/>
    <p:sldId id="2147482483" r:id="rId59"/>
    <p:sldId id="2147482760" r:id="rId60"/>
    <p:sldId id="2147482757" r:id="rId61"/>
    <p:sldId id="2147482847" r:id="rId62"/>
    <p:sldId id="2147482840" r:id="rId63"/>
    <p:sldId id="2147482849" r:id="rId64"/>
    <p:sldId id="2147482724" r:id="rId65"/>
    <p:sldId id="2147482721" r:id="rId66"/>
    <p:sldId id="2147482850" r:id="rId67"/>
    <p:sldId id="2147482742" r:id="rId68"/>
    <p:sldId id="2147482841" r:id="rId69"/>
    <p:sldId id="2147482851" r:id="rId70"/>
    <p:sldId id="2147482722" r:id="rId71"/>
    <p:sldId id="2147482852" r:id="rId72"/>
    <p:sldId id="2147482718" r:id="rId73"/>
    <p:sldId id="2147482723" r:id="rId74"/>
    <p:sldId id="2147482719" r:id="rId75"/>
    <p:sldId id="2147482853" r:id="rId76"/>
    <p:sldId id="2147482854" r:id="rId77"/>
    <p:sldId id="2134806712" r:id="rId78"/>
    <p:sldId id="2134806809" r:id="rId79"/>
    <p:sldId id="2134806149" r:id="rId80"/>
    <p:sldId id="2147482522" r:id="rId81"/>
  </p:sldIdLst>
  <p:sldSz cx="9144000" cy="6858000" type="screen4x3"/>
  <p:notesSz cx="6858000" cy="9144000"/>
  <p:embeddedFontLst>
    <p:embeddedFont>
      <p:font typeface="Air Strip Arabic" panose="020B0604020202020204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regular r:id="rId88"/>
      <p:bold r:id="rId89"/>
    </p:embeddedFont>
    <p:embeddedFont>
      <p:font typeface="Microsoft Uighur" panose="02000000000000000000" pitchFamily="2" charset="-78"/>
      <p:regular r:id="rId90"/>
      <p:bold r:id="rId91"/>
    </p:embeddedFont>
    <p:embeddedFont>
      <p:font typeface="Modern Love" panose="04090805081005020601" pitchFamily="82" charset="0"/>
      <p:regular r:id="rId92"/>
    </p:embeddedFont>
    <p:embeddedFont>
      <p:font typeface="Sakkal Majalla" panose="02000000000000000000" pitchFamily="2" charset="-78"/>
      <p:regular r:id="rId93"/>
      <p:bold r:id="rId94"/>
    </p:embeddedFont>
    <p:embeddedFont>
      <p:font typeface="Segoe UI" panose="020B0502040204020203" pitchFamily="34" charset="0"/>
      <p:regular r:id="rId95"/>
      <p:bold r:id="rId96"/>
      <p:italic r:id="rId97"/>
      <p:boldItalic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87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59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748" userDrawn="1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pos="46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46D93"/>
    <a:srgbClr val="507FBD"/>
    <a:srgbClr val="0097B2"/>
    <a:srgbClr val="203864"/>
    <a:srgbClr val="424D7B"/>
    <a:srgbClr val="000000"/>
    <a:srgbClr val="257390"/>
    <a:srgbClr val="565F88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663" autoAdjust="0"/>
  </p:normalViewPr>
  <p:slideViewPr>
    <p:cSldViewPr snapToGrid="0">
      <p:cViewPr varScale="1">
        <p:scale>
          <a:sx n="78" d="100"/>
          <a:sy n="78" d="100"/>
        </p:scale>
        <p:origin x="1786" y="62"/>
      </p:cViewPr>
      <p:guideLst>
        <p:guide pos="4876"/>
        <p:guide orient="horz" pos="709"/>
        <p:guide orient="horz" pos="2591"/>
        <p:guide pos="5035"/>
        <p:guide pos="748"/>
        <p:guide orient="horz" pos="1230"/>
        <p:guide pos="46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8.fntdata"/><Relationship Id="rId95" Type="http://schemas.openxmlformats.org/officeDocument/2006/relationships/font" Target="fonts/font13.fntdata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80" Type="http://schemas.openxmlformats.org/officeDocument/2006/relationships/slide" Target="slides/slide71.xml"/><Relationship Id="rId85" Type="http://schemas.openxmlformats.org/officeDocument/2006/relationships/font" Target="fonts/font3.fntdata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font" Target="fonts/font4.fntdata"/><Relationship Id="rId94" Type="http://schemas.openxmlformats.org/officeDocument/2006/relationships/font" Target="fonts/font12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font" Target="fonts/font1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font" Target="fonts/font5.fntdata"/><Relationship Id="rId61" Type="http://schemas.openxmlformats.org/officeDocument/2006/relationships/slide" Target="slides/slide52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font" Target="fonts/font11.fntdata"/><Relationship Id="rId98" Type="http://schemas.openxmlformats.org/officeDocument/2006/relationships/font" Target="fonts/font16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2057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54604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427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5929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8923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9785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087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39848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51093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26132634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4918193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4358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51119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0808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8383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5787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525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90961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656972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30115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32833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154710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4975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69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595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9838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4096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5000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650176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0053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7133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1035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8940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43406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44215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5725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33846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49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55724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60127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27610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21726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0324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3511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476733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426391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1244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62003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3450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508726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860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50891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491838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21129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38539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8399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7932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978280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3661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06410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92396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image" Target="../media/image2.bin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11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jpg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image" Target="../media/image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6" r:id="rId12"/>
    <p:sldLayoutId id="214748379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78" r:id="rId18"/>
    <p:sldLayoutId id="2147483796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9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02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84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  <p:sldLayoutId id="214748382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72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24.gif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4.gif"/><Relationship Id="rId4" Type="http://schemas.openxmlformats.org/officeDocument/2006/relationships/image" Target="../media/image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5.png"/><Relationship Id="rId7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5.png"/><Relationship Id="rId7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5.png"/><Relationship Id="rId7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7.png"/><Relationship Id="rId7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52.xml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7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.png"/><Relationship Id="rId7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5A631D2-AB8E-F7E9-3CDD-6715D05CE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356"/>
            <a:ext cx="9143999" cy="689271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08624F-62EA-EFE1-FEAF-66CB1195DEDE}"/>
              </a:ext>
            </a:extLst>
          </p:cNvPr>
          <p:cNvSpPr txBox="1"/>
          <p:nvPr/>
        </p:nvSpPr>
        <p:spPr>
          <a:xfrm>
            <a:off x="3451123" y="4817806"/>
            <a:ext cx="1043792" cy="578882"/>
          </a:xfrm>
          <a:prstGeom prst="round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الرابع</a:t>
            </a:r>
            <a:endParaRPr lang="fr-FR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71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83546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b="1" dirty="0"/>
              <a:t>المرور بين الصفوف للمساعدة </a:t>
            </a:r>
            <a:endParaRPr lang="fr-FR" b="1" dirty="0"/>
          </a:p>
          <a:p>
            <a:pPr>
              <a:spcBef>
                <a:spcPts val="0"/>
              </a:spcBef>
            </a:pPr>
            <a:r>
              <a:rPr lang="ar-MA" b="1" dirty="0"/>
              <a:t>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35د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(35د)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(35د)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الطلاقة والتحدث (20د)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1693CF01-6684-884E-C02B-16BDDEA489C2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67755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29" y="4515355"/>
            <a:ext cx="5427032" cy="13992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7360" y="4844951"/>
            <a:ext cx="538823" cy="533926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61" y="1920397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97490" y="214978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29" y="3151149"/>
            <a:ext cx="5427032" cy="155850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8213" y="3363245"/>
            <a:ext cx="424748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BCAC5-6D37-4CBB-45D2-BE1E17BC01EA}"/>
              </a:ext>
            </a:extLst>
          </p:cNvPr>
          <p:cNvSpPr txBox="1"/>
          <p:nvPr/>
        </p:nvSpPr>
        <p:spPr>
          <a:xfrm>
            <a:off x="5138958" y="2110862"/>
            <a:ext cx="156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الاستماع والتحدث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29EF486-9CB3-9E5A-AAD3-C6195DAA4D27}"/>
              </a:ext>
            </a:extLst>
          </p:cNvPr>
          <p:cNvSpPr txBox="1">
            <a:spLocks/>
          </p:cNvSpPr>
          <p:nvPr/>
        </p:nvSpPr>
        <p:spPr>
          <a:xfrm>
            <a:off x="2182579" y="243482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Pct val="70000"/>
              <a:buNone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محمية الحيوانات : توظيف الفعل الكلام «أحذر (أنهى وأنبه)» والتحدث انطلاقا من مشاهد جديدة.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2E1F37-853B-83AE-DE1B-7A61D9B06ABA}"/>
              </a:ext>
            </a:extLst>
          </p:cNvPr>
          <p:cNvSpPr txBox="1"/>
          <p:nvPr/>
        </p:nvSpPr>
        <p:spPr>
          <a:xfrm>
            <a:off x="4169368" y="3313735"/>
            <a:ext cx="270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أخي الإنسان (نص شعري)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060E457-E9C3-9578-5958-3A19017FB5E5}"/>
              </a:ext>
            </a:extLst>
          </p:cNvPr>
          <p:cNvSpPr txBox="1">
            <a:spLocks/>
          </p:cNvSpPr>
          <p:nvPr/>
        </p:nvSpPr>
        <p:spPr>
          <a:xfrm>
            <a:off x="2105743" y="37218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Tx/>
              <a:buSzPct val="70000"/>
              <a:buFont typeface="Wingdings" panose="05000000000000000000" pitchFamily="2" charset="2"/>
              <a:buChar char="m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التوقع والتحقق.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القراءات الفردية.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الفهم العام.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C2974B8-E75B-2B2C-D601-80288F7121F3}"/>
              </a:ext>
            </a:extLst>
          </p:cNvPr>
          <p:cNvSpPr txBox="1"/>
          <p:nvPr/>
        </p:nvSpPr>
        <p:spPr>
          <a:xfrm>
            <a:off x="4778478" y="4643762"/>
            <a:ext cx="2035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تقويم التحدث والطلاقة</a:t>
            </a:r>
          </a:p>
        </p:txBody>
      </p:sp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52453ECE-BA5B-411E-A903-2ED54C83F1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55362" y="1983351"/>
            <a:ext cx="468000" cy="46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CD1203-765F-CA0D-2EA5-56CCC87DA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0707" y="3231414"/>
            <a:ext cx="406772" cy="4680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8CF26B-9ACE-7ED3-0AF9-A09D577C96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34" y="4533662"/>
            <a:ext cx="465250" cy="53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>
                <a:solidFill>
                  <a:srgbClr val="424D7B"/>
                </a:solidFill>
              </a:rPr>
              <a:t>عند نهاية الحصة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04971" y="2750903"/>
            <a:ext cx="8234239" cy="890781"/>
            <a:chOff x="212516" y="2794970"/>
            <a:chExt cx="8234239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050" y="2794970"/>
              <a:ext cx="7961705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212516" y="3049487"/>
              <a:ext cx="66388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الكلامي « أنهى وأنبه» وأخذ الكلمة للتحدث والتشخيص؛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377505" y="3697918"/>
            <a:ext cx="7961705" cy="890781"/>
            <a:chOff x="1331545" y="2851204"/>
            <a:chExt cx="7068162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4"/>
              <a:ext cx="7068162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51127" y="3065763"/>
              <a:ext cx="563226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النص "أخي الإنسان" والتحقق منه، قراءة بطلاقة وبشكل معبر.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399563" y="4588700"/>
            <a:ext cx="7939647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89008" y="3189357"/>
              <a:ext cx="519306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العام من خلال الإجابة عن أسئلة الفهم العام.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F784B5-C76A-9345-98F0-A84BC72C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5376EEF8-CAD6-BF4A-7998-43851C3C55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7F447-E93A-B5CC-3E6D-9B18DAAC3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8535C884-8970-E923-9A4B-D957A75448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b="2330"/>
          <a:stretch>
            <a:fillRect/>
          </a:stretch>
        </p:blipFill>
        <p:spPr>
          <a:xfrm>
            <a:off x="4572000" y="2051155"/>
            <a:ext cx="2307982" cy="3600000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63584DCE-BB19-BB4D-51F9-8ED811F0E3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rcRect b="2166"/>
          <a:stretch>
            <a:fillRect/>
          </a:stretch>
        </p:blipFill>
        <p:spPr>
          <a:xfrm>
            <a:off x="2351137" y="2051155"/>
            <a:ext cx="206982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41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A0889543-5E57-3E2E-6747-3039B3A4CE39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C2808AC-4072-3679-F90A-D7F21983A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9424E60-643A-18AD-DBFA-96A9683307E0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46F440B-B610-4DAA-A351-5195CF27C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A7E83B9-CF95-890E-6DCB-7D535F7F6938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70694784-1A02-4D47-05B6-055361D529B9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ٱلْإِجابَةَ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0B7A0B-AECC-298D-BC2B-2A6F0DAB78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D2A4DD-25EC-8F40-8F2D-C8F2E31E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7D358-53C3-740B-BBD3-923D02834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BD0072-253C-E0D8-37BA-831DF90A2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217F0-CBAC-4FD6-21C0-76429B7E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6F2937-E19C-D2B6-ABBF-2C5FECBA4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B1D00-4A2D-0784-7E2E-EC050BCA1A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6E1457-DD6F-FEFF-FF80-0BDC82F628F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EFFCC-FE7C-E119-859A-F22C72EEAE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F8DC07-DB63-428D-9341-2F2693FD91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277EBA-C69A-9F16-0C08-6D016C3DB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4" b="-7494"/>
          <a:stretch>
            <a:fillRect/>
          </a:stretch>
        </p:blipFill>
        <p:spPr>
          <a:xfrm>
            <a:off x="7952793" y="721538"/>
            <a:ext cx="828000" cy="827999"/>
          </a:xfrm>
          <a:prstGeom prst="rect">
            <a:avLst/>
          </a:prstGeom>
          <a:noFill/>
        </p:spPr>
      </p:pic>
      <p:pic>
        <p:nvPicPr>
          <p:cNvPr id="3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1266EA37-3DF8-D7B2-61CC-CFDAF20F8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35FF9E-2874-AA4D-13D4-376D6F961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محمية الحيوانات : توظيف الفعل الكلامي </a:t>
            </a:r>
            <a:r>
              <a:rPr lang="ar-S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أحذر (أنهى وأنبه)» وأخذ الكلمة للتحدث والتشخيص.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100124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E0EFD-9697-9341-E09C-32A4AE3AC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A891BF-4B77-9DEE-2020-ED490C2A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ستواصلون التدرب على التحدث بلغة عربية فصيحة بهدف النهي أو التنبيه.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51CA4C9-59AE-0C99-8AA5-EAF14FC51C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E49D01-573A-20ED-8798-5BB1419C4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CC3D3-78E6-A9DB-ABDB-42620699A5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20B29C-E056-5927-7384-F5BE315A9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56970D9-E8B0-F515-DCBB-BD1CBEF10B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5723E-65AB-30F5-185C-E42F0737435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4CF90A-4332-CFE6-39BC-9EB297A66A7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16533-F2E1-F665-80B1-136E59C0331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5502EFF-4949-BD95-ADDF-91910B1DA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E6B530-A302-F87C-5A30-23DB0B791FA2}"/>
              </a:ext>
            </a:extLst>
          </p:cNvPr>
          <p:cNvSpPr/>
          <p:nvPr/>
        </p:nvSpPr>
        <p:spPr>
          <a:xfrm>
            <a:off x="2217919" y="282175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مَحْمِيَّةِ الْحَيَواناتِ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54412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6E15-FC87-7A8A-A420-F686E43A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85C84D-6AE2-3EDF-893F-977A6D24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مواقف عاشها استعمل فيها النهي أو التنبيه؟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EABC61-4AF1-A0B7-06A1-491F95D3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A212FC-D9FF-EE5A-3010-D8ECDB4F8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9CECB3-8FC4-DC0C-6015-4A2FE6045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2BD8F-2A0C-2047-B788-1771F98CD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A6B3CD-015A-FEBC-1695-F9493C4F4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50C1EE-08A0-239D-30FC-DBF44B93C45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A98CEA-957F-C8EE-F0FB-985FE105AF0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334B7B-FB85-BBB7-FE71-686F4A9BE02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B2C2E844-DF07-F6E4-C98E-5E108A4D88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7" y="1424579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27C6E8-27B7-1850-2B4D-903DAEE2326A}"/>
              </a:ext>
            </a:extLst>
          </p:cNvPr>
          <p:cNvSpPr txBox="1"/>
          <p:nvPr/>
        </p:nvSpPr>
        <p:spPr>
          <a:xfrm>
            <a:off x="2139318" y="3166844"/>
            <a:ext cx="5311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مواقِفُ عِشْتُها كانَ فيها نَهْيٌ أَوْ تَنْبيهٌ.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374AA4-3F33-2E54-868D-B0D2E50E5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513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93DC6-AC2B-6289-1295-A5DBCB18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4E61BFA-B66E-5BB7-9ED0-A067D504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بعض العبارات التي نستعملها للتنبيه أو النهي؟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B7A0E8-2B68-A6F9-B614-CCC2B8A31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BCA8F8-C8DC-C54F-BBE8-9323E5BEB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64ED3A-98B4-D75F-946D-8DDBCA4BA0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6279DF-C443-019D-7D83-19A9313858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D44E13-EEA5-A5E2-DD3E-E19DCA6405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1FA02E-B76E-79F3-4D37-708C5248F26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91F78C-20E5-AB22-3A10-83FA737D0F9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462818-7A3D-3132-0716-A95792FD7E1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0E26DA3-B8F4-E81A-1ABD-827CDD04E3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5F9718-DBAC-CAF1-422D-9039B7077E90}"/>
              </a:ext>
            </a:extLst>
          </p:cNvPr>
          <p:cNvSpPr txBox="1"/>
          <p:nvPr/>
        </p:nvSpPr>
        <p:spPr>
          <a:xfrm>
            <a:off x="610859" y="2678414"/>
            <a:ext cx="3657521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</a:t>
            </a:r>
            <a:r>
              <a:rPr lang="ar-MA" sz="28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اَلْأَمْرُ</a:t>
            </a:r>
            <a:r>
              <a:rPr lang="ar-MA" sz="28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(اِجْتَنِبْ/...) 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.............................</a:t>
            </a: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</a:t>
            </a:r>
            <a:r>
              <a:rPr lang="ar-MA" sz="28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الناهية </a:t>
            </a:r>
            <a:r>
              <a:rPr lang="ar-MA" sz="28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+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(</a:t>
            </a:r>
            <a:r>
              <a:rPr lang="ar-MA" sz="28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فِعْلٌ مُضارِعٌ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)....................</a:t>
            </a: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إِيّاك وَ 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.............................................</a:t>
            </a:r>
          </a:p>
          <a:p>
            <a:pPr lvl="0" algn="r" defTabSz="914400" rtl="1">
              <a:buClr>
                <a:srgbClr val="000000"/>
              </a:buClr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 لا تَنْسَ/يْ 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.......................................</a:t>
            </a:r>
          </a:p>
          <a:p>
            <a:pPr lvl="0" algn="r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 تَعْلَمُ/ينَ </a:t>
            </a:r>
            <a:r>
              <a:rPr lang="ar-MA" sz="2800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.....................................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811A5B-F8E0-B024-DA5B-FC0FC8F079B8}"/>
              </a:ext>
            </a:extLst>
          </p:cNvPr>
          <p:cNvSpPr txBox="1"/>
          <p:nvPr/>
        </p:nvSpPr>
        <p:spPr>
          <a:xfrm>
            <a:off x="4978389" y="3324746"/>
            <a:ext cx="383546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لِكَيْ أُحَذِّرَ شَخْصاً أَنْهاهُ أَوْ أُنَبِّهُهُ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بٱسْتِعْمالِ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عِباراتٍ مِثْلَ:</a:t>
            </a:r>
            <a:endParaRPr lang="ar-MA" sz="2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DFDBAB26-3C19-D659-9455-BF85FF54983F}"/>
              </a:ext>
            </a:extLst>
          </p:cNvPr>
          <p:cNvSpPr/>
          <p:nvPr/>
        </p:nvSpPr>
        <p:spPr>
          <a:xfrm>
            <a:off x="4493342" y="3637935"/>
            <a:ext cx="485047" cy="29496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6193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924E-D6D7-28E1-3BB4-ED8FE093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571616-B813-8A75-9391-5F4E0B4E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توظيف أسلوب التحذير. سأقدم حوارا رفقة التلميذ ...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EA9294D-7918-EB23-80DF-9DF24AA8F0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1D8357-1471-2425-EA9D-1338742B4B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F094E0-0D6C-E6F5-79DD-40C84CAD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E8EC99-33A3-67C6-EAB9-BD72B33E6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D46E7-6F9F-1F42-B3BE-C6C29FE0F8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7850BD-D720-0352-804A-9EBBE1BDA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15CDE-0C42-FBFE-8E5C-7478E31DD1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5C9A98-5800-6206-8014-75A7DA6D7CB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944AB-17FA-E19C-ABFA-AE87E3B20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351C9-2995-4A05-77A3-4503B19B6669}"/>
              </a:ext>
            </a:extLst>
          </p:cNvPr>
          <p:cNvSpPr txBox="1"/>
          <p:nvPr/>
        </p:nvSpPr>
        <p:spPr>
          <a:xfrm>
            <a:off x="2974791" y="2713703"/>
            <a:ext cx="36353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لِلْحِوارِ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24347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3944C-993E-16ED-8289-CDAB68955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315711E-E5C3-8085-B9A1-0DB646F7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رأت فاطِمَةُ أحمد يقذف قطة بالحجارة فدار بينهما الحوار التالي. أنصتوا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6D30A50-52D2-0090-5CB9-CCF8296F7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3E3752-C095-1158-4F52-47FE2115A9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6F4A9B6-EBBB-3693-272F-ECB5F02AA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1A1EAA-E220-3B95-A16D-3D5114C0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F657FF-44DA-34FD-9440-051F14013D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8DEF71-A47E-9100-CEBE-E77B5D13F14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A5D6B9-F524-9767-06C2-F78FBFE5047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593EAF-9E3A-0563-269A-79ECF44758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3C6D49-ABE2-8861-217C-7030BC2F80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ADEA5-8E8A-5047-53F8-7C693181AA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264" y="1997622"/>
            <a:ext cx="6721422" cy="392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9755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4167-F836-7252-D6EF-BDFE6EEE5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3E3EAC9-EECA-3DD0-0B1A-142680DB5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183" y="2905613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D51241-767E-D7B0-4A88-C1CD78BE0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8" y="2201151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EC1CA70F-E660-C9D7-AB88-0E8FA0C37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الحوار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60ED86D-95A7-28D0-CDB2-BA57270556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98C9C7-1788-91AC-BB96-6DCBDDEA4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F90569-5000-6052-0727-7A26ECFA37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1627D6-25D6-958A-B6E5-E3D8DFB0ED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7903385-EC9C-C358-8FC2-622B9D01204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928D07-6D95-ABA1-1187-3FE63A2B34C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3A80C0-9337-EDA1-39AA-0A490A2910A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4029F1-1991-EE20-9224-17691EE896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D6495D21-A0DB-CF98-0502-63239055F597}"/>
              </a:ext>
            </a:extLst>
          </p:cNvPr>
          <p:cNvSpPr/>
          <p:nvPr/>
        </p:nvSpPr>
        <p:spPr>
          <a:xfrm>
            <a:off x="6065935" y="2202349"/>
            <a:ext cx="2576620" cy="1052127"/>
          </a:xfrm>
          <a:prstGeom prst="wedgeRectCallout">
            <a:avLst>
              <a:gd name="adj1" fmla="val -92550"/>
              <a:gd name="adj2" fmla="val -311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تَقْذِفِ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ٱلْقِطَّةَ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بِٱلْحِجارَةِ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يا أَحْمَدُ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91AAC26E-A359-9993-18F3-A203573B0CD5}"/>
              </a:ext>
            </a:extLst>
          </p:cNvPr>
          <p:cNvSpPr/>
          <p:nvPr/>
        </p:nvSpPr>
        <p:spPr>
          <a:xfrm>
            <a:off x="681264" y="2955138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just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لكِنَّني أَتَدَرَّبُ عَلى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ٱلرَّمْيِ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بِدِقَّةٍ.</a:t>
            </a:r>
          </a:p>
        </p:txBody>
      </p:sp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A264DE49-B213-9E44-3A7F-DF626DBA4682}"/>
              </a:ext>
            </a:extLst>
          </p:cNvPr>
          <p:cNvSpPr/>
          <p:nvPr/>
        </p:nvSpPr>
        <p:spPr>
          <a:xfrm>
            <a:off x="5987467" y="3827651"/>
            <a:ext cx="2836782" cy="1265619"/>
          </a:xfrm>
          <a:prstGeom prst="wedgeRectCallout">
            <a:avLst>
              <a:gd name="adj1" fmla="val -78801"/>
              <a:gd name="adj2" fmla="val -3132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تَعْلَمُ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أَنَّهُ عَلَيْنا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ٱلرِّفْقُ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بِٱلْحَيَوانِ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كَما أَنَّ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مُهِمَّةٌ لِلْحِفاظِ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ٱلتَّوازُنِ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ٱلْبيئِيِّ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03B142D-3638-7016-21E9-FB12EDC7F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76" y="3643969"/>
            <a:ext cx="660257" cy="1389856"/>
          </a:xfrm>
          <a:prstGeom prst="rect">
            <a:avLst/>
          </a:prstGeom>
        </p:spPr>
      </p:pic>
      <p:sp>
        <p:nvSpPr>
          <p:cNvPr id="19" name="Bulle narrative : rectangle à coins arrondis 3">
            <a:extLst>
              <a:ext uri="{FF2B5EF4-FFF2-40B4-BE49-F238E27FC236}">
                <a16:creationId xmlns:a16="http://schemas.microsoft.com/office/drawing/2014/main" id="{F0DE5E27-E4B9-DF3A-60B5-B22167A8A67E}"/>
              </a:ext>
            </a:extLst>
          </p:cNvPr>
          <p:cNvSpPr/>
          <p:nvPr/>
        </p:nvSpPr>
        <p:spPr>
          <a:xfrm>
            <a:off x="698593" y="4686953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آسِفٌ يا فاطِمَةُ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!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أَعِدُكِ، سَأَتَوَقَّفُ عَنْ هذا الْفِعْلِ.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B6AC60F-7C4E-23E3-27BD-85451313C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65" y="4700939"/>
            <a:ext cx="559018" cy="1476712"/>
          </a:xfrm>
          <a:prstGeom prst="rect">
            <a:avLst/>
          </a:prstGeom>
        </p:spPr>
      </p:pic>
      <p:sp>
        <p:nvSpPr>
          <p:cNvPr id="23" name="Bulle narrative : rectangle à coins arrondis 2">
            <a:extLst>
              <a:ext uri="{FF2B5EF4-FFF2-40B4-BE49-F238E27FC236}">
                <a16:creationId xmlns:a16="http://schemas.microsoft.com/office/drawing/2014/main" id="{C05242D7-CDBC-D8BA-836D-839E3A2DFD30}"/>
              </a:ext>
            </a:extLst>
          </p:cNvPr>
          <p:cNvSpPr/>
          <p:nvPr/>
        </p:nvSpPr>
        <p:spPr>
          <a:xfrm>
            <a:off x="5987467" y="5257761"/>
            <a:ext cx="2457940" cy="1265619"/>
          </a:xfrm>
          <a:prstGeom prst="wedgeRectCallout">
            <a:avLst>
              <a:gd name="adj1" fmla="val -77600"/>
              <a:gd name="adj2" fmla="val -2666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 تَعْتَنِيَ بِها أَيْضاً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C44C8D-6724-F73B-FA58-31FB30511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43" y="5195642"/>
            <a:ext cx="660257" cy="1389856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E8A423E-1518-407D-68AF-A1E7F592BC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C0A3E5E-3478-F241-2283-83B392E1E7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264" y="1113909"/>
            <a:ext cx="2380297" cy="138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9263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73F4-DAD7-2389-8A5E-9A35875E6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AF6EAFB-B5E0-449F-9048-FC2655385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183" y="2905613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221889-AEF6-BADD-8F61-63F97F019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8" y="2201151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A3112D89-BC3F-739F-2A15-4B4B9847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الإنصات للحوار، ما السلوك الذي نبهت ونهت عنه فاطمة أحمد؟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76791D-9B49-52D5-EB1B-3CC4F5772F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4F127-F2A6-74CF-2F4F-6599B02B83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6A1ADB-83F1-852E-E9D6-EEA8BB90D1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30BF48-B27D-3489-409D-1DA9BFF7F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5879A93-A90A-3ED5-391F-6BF2068FEF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BB5A48-23F1-55D5-BF1E-BBB0C66388F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B2ACE9-41B4-B199-0BBA-8D6595F027B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844BAD-98D7-0561-EFA2-68AC602DD8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B42F885-80B7-C09B-5BCA-761D32BF8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76" y="3643969"/>
            <a:ext cx="660257" cy="13898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C7601C-E5A4-48CB-275C-AF043240D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65" y="4700939"/>
            <a:ext cx="559018" cy="147671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46B80AF-F455-B4B5-DF5A-2B2AD0D58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43" y="5195642"/>
            <a:ext cx="660257" cy="1389856"/>
          </a:xfrm>
          <a:prstGeom prst="rect">
            <a:avLst/>
          </a:prstGeom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03B35D06-0583-AE3F-0279-E9D395636B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279EA26D-BE97-F7CD-C43B-2764A289A627}"/>
              </a:ext>
            </a:extLst>
          </p:cNvPr>
          <p:cNvSpPr/>
          <p:nvPr/>
        </p:nvSpPr>
        <p:spPr>
          <a:xfrm>
            <a:off x="6065935" y="2202349"/>
            <a:ext cx="2576620" cy="1052127"/>
          </a:xfrm>
          <a:prstGeom prst="wedgeRectCallout">
            <a:avLst>
              <a:gd name="adj1" fmla="val -92550"/>
              <a:gd name="adj2" fmla="val -311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تَقْذِفِ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ٱلْقِطَّةَ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بِٱلْحِجارَةِ</a:t>
            </a:r>
            <a:r>
              <a:rPr lang="ar-MA" sz="2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يا أَحْمَدُ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Bulle narrative : rectangle à coins arrondis 3">
            <a:extLst>
              <a:ext uri="{FF2B5EF4-FFF2-40B4-BE49-F238E27FC236}">
                <a16:creationId xmlns:a16="http://schemas.microsoft.com/office/drawing/2014/main" id="{0B7C198E-EF7F-7D6C-008B-EF9D3AC3C977}"/>
              </a:ext>
            </a:extLst>
          </p:cNvPr>
          <p:cNvSpPr/>
          <p:nvPr/>
        </p:nvSpPr>
        <p:spPr>
          <a:xfrm>
            <a:off x="681264" y="2955138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لكِنَّني أَتَدَرَّبُ عَلى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ٱلرَّمْيِ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بِدِقَّةٍ.</a:t>
            </a:r>
          </a:p>
        </p:txBody>
      </p:sp>
      <p:sp>
        <p:nvSpPr>
          <p:cNvPr id="14" name="Bulle narrative : rectangle à coins arrondis 2">
            <a:extLst>
              <a:ext uri="{FF2B5EF4-FFF2-40B4-BE49-F238E27FC236}">
                <a16:creationId xmlns:a16="http://schemas.microsoft.com/office/drawing/2014/main" id="{500E0D34-9805-3508-F03A-85C6AF374AE5}"/>
              </a:ext>
            </a:extLst>
          </p:cNvPr>
          <p:cNvSpPr/>
          <p:nvPr/>
        </p:nvSpPr>
        <p:spPr>
          <a:xfrm>
            <a:off x="5987467" y="3827651"/>
            <a:ext cx="2836782" cy="1265619"/>
          </a:xfrm>
          <a:prstGeom prst="wedgeRectCallout">
            <a:avLst>
              <a:gd name="adj1" fmla="val -78801"/>
              <a:gd name="adj2" fmla="val -3132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تَعْلَمُ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أَنَّهُ عَلَيْنا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ٱلرِّفْقُ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بِٱلْحَيَوانِ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كَما أَنَّ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مُهِمَّةٌ لِلْحِفاظِ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ٱلتَّوازُنِ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ٱلْبيئِيِّ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Bulle narrative : rectangle à coins arrondis 3">
            <a:extLst>
              <a:ext uri="{FF2B5EF4-FFF2-40B4-BE49-F238E27FC236}">
                <a16:creationId xmlns:a16="http://schemas.microsoft.com/office/drawing/2014/main" id="{A0AB3E76-6349-E754-F899-AD55BA4F2DE7}"/>
              </a:ext>
            </a:extLst>
          </p:cNvPr>
          <p:cNvSpPr/>
          <p:nvPr/>
        </p:nvSpPr>
        <p:spPr>
          <a:xfrm>
            <a:off x="698593" y="4686953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آسِفٌ يا فاطِمَةُ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!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أَعِدُكِ، سَأَتَوَقَّفُ عَنْ هذا الْفِعْلِ.</a:t>
            </a:r>
          </a:p>
        </p:txBody>
      </p:sp>
      <p:sp>
        <p:nvSpPr>
          <p:cNvPr id="25" name="Bulle narrative : rectangle à coins arrondis 2">
            <a:extLst>
              <a:ext uri="{FF2B5EF4-FFF2-40B4-BE49-F238E27FC236}">
                <a16:creationId xmlns:a16="http://schemas.microsoft.com/office/drawing/2014/main" id="{49A9CD1B-430A-1CDF-82A0-9131F29110A0}"/>
              </a:ext>
            </a:extLst>
          </p:cNvPr>
          <p:cNvSpPr/>
          <p:nvPr/>
        </p:nvSpPr>
        <p:spPr>
          <a:xfrm>
            <a:off x="5987467" y="5257761"/>
            <a:ext cx="2457940" cy="1265619"/>
          </a:xfrm>
          <a:prstGeom prst="wedgeRectCallout">
            <a:avLst>
              <a:gd name="adj1" fmla="val -77600"/>
              <a:gd name="adj2" fmla="val -2666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 تَعْتَنِيَ بِها أَيْضاً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01092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EEE19-142A-B294-48B7-867B19EA7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8B0CE9-5053-1D36-142A-6BF0A17EC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183" y="2905613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1E1623-640A-168A-02E2-AC7269042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8" y="2201151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11019FD0-0A40-EFD6-2B75-9E3E5BF96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ستتحاورون باستعمال هذه العبارات.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57F06F-2FF0-1D43-2DEE-F6FCF1376C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CD387C-A68F-B0DB-ACF3-D86E17E9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42DD13-0856-6BFD-4A62-8247312B22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509B30-5434-73DD-52F9-D86253DB1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42F0FA-5BBA-7434-C5BD-AC3F7742BDD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F9F354-7C0A-74A5-ADA3-5008726A001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7705F3-E8DF-33B2-10A1-50C1645E6F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FFAAFB-92E7-B396-6D99-9D100B441E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38B16016-840B-F52E-E1D4-FDC454FDD4D8}"/>
              </a:ext>
            </a:extLst>
          </p:cNvPr>
          <p:cNvSpPr/>
          <p:nvPr/>
        </p:nvSpPr>
        <p:spPr>
          <a:xfrm>
            <a:off x="6065935" y="2202349"/>
            <a:ext cx="2576620" cy="1052127"/>
          </a:xfrm>
          <a:prstGeom prst="wedgeRectCallout">
            <a:avLst>
              <a:gd name="adj1" fmla="val -92550"/>
              <a:gd name="adj2" fmla="val -311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تَقْذِفِ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ٱلْقِطَّةَ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بِٱلْحِجارَةِ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يا أَحْمَدُ</a:t>
            </a:r>
            <a:r>
              <a:rPr lang="fr-FR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4E7E4DC6-3726-24E2-AC28-DC231E8A9CEE}"/>
              </a:ext>
            </a:extLst>
          </p:cNvPr>
          <p:cNvSpPr/>
          <p:nvPr/>
        </p:nvSpPr>
        <p:spPr>
          <a:xfrm>
            <a:off x="681264" y="2955138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just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لكِنَّني أَتَدَرَّبُ عَلى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ٱلرَّمْيِ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بِدِقَّةٍ.</a:t>
            </a:r>
          </a:p>
        </p:txBody>
      </p:sp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5386C8E4-DF95-DDE8-779E-66E6F26D464A}"/>
              </a:ext>
            </a:extLst>
          </p:cNvPr>
          <p:cNvSpPr/>
          <p:nvPr/>
        </p:nvSpPr>
        <p:spPr>
          <a:xfrm>
            <a:off x="5987467" y="3827651"/>
            <a:ext cx="2836782" cy="1265619"/>
          </a:xfrm>
          <a:prstGeom prst="wedgeRectCallout">
            <a:avLst>
              <a:gd name="adj1" fmla="val -78801"/>
              <a:gd name="adj2" fmla="val -3132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تَعْلَمُ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أَنَّهُ عَلَيْنا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ٱلرِّفْقُ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بِٱلْحَيَوانِ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كَما أَنَّ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مُهِمَّةٌ لِلْحِفاظِ عَلى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ٱلتَّوازُنِ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ٱلْبيئِيِّ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BE92CAB-391D-F41F-4852-5A66A6E24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76" y="3643969"/>
            <a:ext cx="660257" cy="1389856"/>
          </a:xfrm>
          <a:prstGeom prst="rect">
            <a:avLst/>
          </a:prstGeom>
        </p:spPr>
      </p:pic>
      <p:sp>
        <p:nvSpPr>
          <p:cNvPr id="19" name="Bulle narrative : rectangle à coins arrondis 3">
            <a:extLst>
              <a:ext uri="{FF2B5EF4-FFF2-40B4-BE49-F238E27FC236}">
                <a16:creationId xmlns:a16="http://schemas.microsoft.com/office/drawing/2014/main" id="{817A2518-9459-12B0-D1C3-309C4F80EC73}"/>
              </a:ext>
            </a:extLst>
          </p:cNvPr>
          <p:cNvSpPr/>
          <p:nvPr/>
        </p:nvSpPr>
        <p:spPr>
          <a:xfrm>
            <a:off x="698593" y="4686953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آسِفٌ يا فاطِمَةُ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أَعِدُكِ، سَأَتَوَقَّفُ عَنْ هذا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E95B510-1429-C0D4-D43B-CE9A4C0B3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65" y="4700939"/>
            <a:ext cx="559018" cy="1476712"/>
          </a:xfrm>
          <a:prstGeom prst="rect">
            <a:avLst/>
          </a:prstGeom>
        </p:spPr>
      </p:pic>
      <p:sp>
        <p:nvSpPr>
          <p:cNvPr id="23" name="Bulle narrative : rectangle à coins arrondis 2">
            <a:extLst>
              <a:ext uri="{FF2B5EF4-FFF2-40B4-BE49-F238E27FC236}">
                <a16:creationId xmlns:a16="http://schemas.microsoft.com/office/drawing/2014/main" id="{3FFB34B0-F5A5-4AA5-8A00-75473C8B4CEC}"/>
              </a:ext>
            </a:extLst>
          </p:cNvPr>
          <p:cNvSpPr/>
          <p:nvPr/>
        </p:nvSpPr>
        <p:spPr>
          <a:xfrm>
            <a:off x="5987467" y="5257761"/>
            <a:ext cx="2457940" cy="1265619"/>
          </a:xfrm>
          <a:prstGeom prst="wedgeRectCallout">
            <a:avLst>
              <a:gd name="adj1" fmla="val -77600"/>
              <a:gd name="adj2" fmla="val -2666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 تَعْتَنِيَ بِها أَيْضاً</a:t>
            </a:r>
            <a:r>
              <a:rPr lang="fr-FR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1BE3C54-FEB0-8F00-EAC4-352FB23EE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43" y="5195642"/>
            <a:ext cx="660257" cy="1389856"/>
          </a:xfrm>
          <a:prstGeom prst="rect">
            <a:avLst/>
          </a:prstGeom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EAD3949-E9F8-32DC-9D3E-9572806E4C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9390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67764"/>
            <a:ext cx="7051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موقف آخر. رأَيت أمك تقرب يدها من زجاج نافذة مكسر، فحذرتها. أنجزوا بشكل ثنائي.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الموقف قبل الإنجاز.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7915D0A4-D7C2-7050-1789-C7FEE857E1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51" y="1456642"/>
            <a:ext cx="782030" cy="90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C634457-BBAE-1251-3FDB-0805F16F2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5989" y="1512001"/>
            <a:ext cx="4426592" cy="237356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FB994AF-3C93-B0D8-8052-15A876406464}"/>
              </a:ext>
            </a:extLst>
          </p:cNvPr>
          <p:cNvSpPr txBox="1"/>
          <p:nvPr/>
        </p:nvSpPr>
        <p:spPr>
          <a:xfrm>
            <a:off x="782766" y="4017800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..............................................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-..................................................................................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................................................................................؟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كَلامُك صَحيحٌ، سَـ.......................................................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46109467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E6F00-03ED-2E81-E6BD-7C97FE73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FF373F7-178F-13AA-F007-81799AC0B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لتقديم الحوار أمام السبورة.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C78A79-60B0-2FE3-7338-84F1B44471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034231-8B90-C8C6-6E9F-A5118B8BB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BCAA0B-0EDB-8291-A17F-7293A4534F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7F54F1-B20C-67C8-B203-57B72375FD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6BA5CD-8CA5-2661-34B5-BCF310678FD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C5A340-62BE-AFBA-056C-E932409FCE1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12D9F4-E3FE-A343-A8A7-118F27B8850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71A46E-569F-6B79-36F9-824FCF489F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987185-F97F-451E-9BB0-BA3FE371A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989" y="1512001"/>
            <a:ext cx="4426592" cy="237356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C902B16-F4A2-CD16-74D8-06153E54CFE0}"/>
              </a:ext>
            </a:extLst>
          </p:cNvPr>
          <p:cNvSpPr txBox="1"/>
          <p:nvPr/>
        </p:nvSpPr>
        <p:spPr>
          <a:xfrm>
            <a:off x="782766" y="4017800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..............................................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-..................................................................................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................................................................................؟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كَلامُك صَحيحٌ، سَـ.......................................................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94D1B34-10B7-D0E1-89C1-F6706AEAC9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6378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CF975-D766-8499-450A-0B5F4FEB5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325FF20-5C28-46AD-4460-665A95DA9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جواب آخر من يقرأ؟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C9FC82-EF1C-40B3-7158-319D82C3FB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966816-2783-6353-0BD4-9EDBF2CC7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F7488B-2D83-C249-4B85-FF47CE5540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B9D216-01B2-BDB7-AE3C-82717022BA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B22C9F-4833-3EB3-915E-AAB807732F5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37345D-4D48-ED68-4B0F-30E6CF4F70E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90A0A0-A306-5C69-FAB1-75F295BD23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A788F4-66DC-5D3E-51CF-1E4850BCA4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02559F-9EA4-4749-5611-8E22BE06F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989" y="1512001"/>
            <a:ext cx="4426592" cy="237356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2C51A47-9DE9-48AC-7008-3DB589F533D2}"/>
              </a:ext>
            </a:extLst>
          </p:cNvPr>
          <p:cNvSpPr txBox="1"/>
          <p:nvPr/>
        </p:nvSpPr>
        <p:spPr>
          <a:xfrm>
            <a:off x="796993" y="4086626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تَلْمَسي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ٱلزُّجاجَ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ٱلْمُكَسَّرَ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يا أُمّي،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أَبْعِدي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يَدَكِ</a:t>
            </a: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!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fr-FR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في ذلِكَ يا ................................................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َلا تَعْلَمينَ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أَنَّ ذلِكَ قَدْ يَجْرَحُكِ؟ 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lang="ar-MA" sz="40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كَلامُك صَحيحٌ، سَـأُخْبِرُ والِدَكَ لِيُصْلِحَهُ.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FF35318-CE03-20EF-2DED-6DF61B099C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522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E865D-A934-5482-6E43-EE58C9A4A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68BC86C-8B7A-81AA-212C-406270BA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نمر إلى تشخيص مشاهد جديدة.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936B55-E392-2622-AFBF-E9976A7B2A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054DFF-A58C-A0B1-4C5D-2F0EA7B0E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FB1232-6942-D0EA-9A29-3199FBFDA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0FC0DD-4044-4E5B-F5D0-1B1913DE35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BC0D023-2ED4-831A-81B0-B609A73FD7F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7B5EC9-B4B2-FC74-A78E-14C68DC0D47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DEC7E3-C0D6-3E98-3770-AFD28E36F72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28E12A-0C09-1F19-4DC7-3A7714A1D2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705A8BE-5A65-87A0-A80C-B21B677D6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367DFA-F53B-1A0A-8441-EAC5D60C0CE2}"/>
              </a:ext>
            </a:extLst>
          </p:cNvPr>
          <p:cNvSpPr/>
          <p:nvPr/>
        </p:nvSpPr>
        <p:spPr>
          <a:xfrm>
            <a:off x="2114324" y="2971800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تَشْخيصُ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411778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الحكاية. سأعرض عليكم مشاهد وأنتم تتذكرون أحداثها. سأرى من استطاع تذكر كل الحكاية.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C7B782-A74F-9DBE-6A9D-1DF347A0C0A2}"/>
              </a:ext>
            </a:extLst>
          </p:cNvPr>
          <p:cNvSpPr/>
          <p:nvPr/>
        </p:nvSpPr>
        <p:spPr>
          <a:xfrm>
            <a:off x="2114325" y="355917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تَذَكُّرُ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39697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543E-265B-5888-7255-651FBB777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E7ED6C5-1301-FEE8-AEAF-F3698634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مشاهد الحكاية. من يسرد الحكاية؟ أمامكم دقيقة للتفكير.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5BAA99-3FCD-18DC-F83F-614FF8202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5E02FA-2AB4-3A58-D48B-A387D6174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ADEDA8-2C0B-1F55-ECE5-CA84B8BCF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8BE330-D677-D149-6CF2-B0D81C460D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8B5DE6-0401-5BA8-76D7-94CB40594B0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E5B98A-6D34-76CB-0EB7-CE3F1755A02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3C9A-64A4-B6B9-7E04-AE67B8DE3C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C983F4-BF97-70CE-822B-2959E56B7A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7467165-E1BC-25EC-C57B-A029B5DF9E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94C942E-3815-F717-D1B4-9537A42E7DF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C2694BD2-39C8-E107-041D-159B06920AF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02BDF15A-4E64-0AE6-04E8-1E83DFF4C0C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4F14E18-7FE2-ADC0-FF73-6E3ED4DC3BD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9A2A92-6B6D-5947-D57F-FF7E90150D3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7D5054C5-ABE4-157D-930B-9DCF15B6612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E8BB4DB-3352-5A58-1C98-9241D2EBE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01528" y="1952406"/>
            <a:ext cx="7389442" cy="441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57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9A133-5BFF-B943-9E48-F518EEA2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3D9CCB7-1C1F-FA25-BA53-77D05497E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62876"/>
            <a:ext cx="712009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،نمر الآن إلى تشخيص مقاطع  الحكاية.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97113086-1319-FAAC-7D1C-2933A32A76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715919-4045-24BF-A250-BD32F90CF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188392-12CF-9425-47F3-A6575AA9A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4941A6-7BF6-0D12-90C8-F30E7EE80A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23ACF3-6B0B-0AC2-9059-33C4A3C6E9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B87EDEF-8AF2-3ABB-1B00-D1F4BAF9864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3F4D79-8F86-BD45-11AE-09C4AF37805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39CD-BF7B-8BDE-53D2-BCDF9C62C7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A29712-C5B3-F9AC-F213-CAEB79FF3E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5A89F9-FD1C-3425-7422-1AC3B80AC4B6}"/>
              </a:ext>
            </a:extLst>
          </p:cNvPr>
          <p:cNvSpPr txBox="1"/>
          <p:nvPr/>
        </p:nvSpPr>
        <p:spPr>
          <a:xfrm>
            <a:off x="3298722" y="3187026"/>
            <a:ext cx="2546555" cy="108198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اَلْأدْوارُ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BCEDF7-543E-881A-D44D-158A3701D09B}"/>
              </a:ext>
            </a:extLst>
          </p:cNvPr>
          <p:cNvSpPr txBox="1"/>
          <p:nvPr/>
        </p:nvSpPr>
        <p:spPr>
          <a:xfrm>
            <a:off x="6463841" y="3370471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نهادُ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3CEDC6-8B01-AE11-5499-D7FCB9907C49}"/>
              </a:ext>
            </a:extLst>
          </p:cNvPr>
          <p:cNvSpPr txBox="1"/>
          <p:nvPr/>
        </p:nvSpPr>
        <p:spPr>
          <a:xfrm>
            <a:off x="1127476" y="3370470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أشْواقُ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1E7EA4-E03C-7967-4C80-6AAC538EDE1F}"/>
              </a:ext>
            </a:extLst>
          </p:cNvPr>
          <p:cNvSpPr txBox="1"/>
          <p:nvPr/>
        </p:nvSpPr>
        <p:spPr>
          <a:xfrm>
            <a:off x="3884557" y="4771567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اَلْمُرْشِدُ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946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من يشخص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 أشواق المناسب في هذا المشهد؟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7C6BF1B-41EB-94D6-E5F4-67C6242219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464" y="2090879"/>
            <a:ext cx="5643716" cy="343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901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B176-9190-A2E1-4CDD-A76491AE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5B8D922-49C5-E765-9614-FCEA2A57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من يشخص دور كل من نهاد وأشواق في هذا المشهد؟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FB9AACD3-05C0-59AB-5DDA-6DA6F3E0E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4AD25A-B38A-A85F-CE92-C752972B0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B8DE8C-BBC2-679E-34F7-AF6C16B16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8A5FA-B635-CC16-DFFA-61A586E205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1ADB7-C680-E49E-15FE-358A4191B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DE5CAD-9310-29A6-7E0F-097705489F4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BEDF12-A7D0-D669-0F05-B003B9F9D4F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EF83-0D3C-8691-EA58-655561267CE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BAC25-0E44-27A3-86BE-9F1F6EA21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D67397-5F50-386B-7E53-2AC60F68E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160" y="1993968"/>
            <a:ext cx="5911679" cy="344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712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26FFD-F3ED-D384-462F-4A325C6E7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AE4D6E-A76B-6D70-9AFF-67D7AFF8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مشهد آخر.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3DC03B2-217E-36B7-0812-A1C8E7A488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6E73C5-A75B-6AE8-059B-13694408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9AB9F0-1C5E-3FBC-34EB-B88B76209F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73A3E7-9BA0-DAE6-C069-A3460A168E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D6ABB54-5081-B944-7B44-1A9766305D5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B8A64F-78C8-7442-1362-E3CFFB7835F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353874-B806-A39B-1622-74AC53F3615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7CD2527E-1238-F900-B10D-92A5CD0C72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18BF5C-37A2-3557-6BF9-D3A1151D1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BFD3F07-B04F-B3A3-8A62-24587031DB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7822" y="2039507"/>
            <a:ext cx="6100344" cy="36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5405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يشخص الحوار الذي دار بين المرشد والفتاتين؟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EE59EDB-F846-DF43-6631-3F59D8DDB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9997" y="2078836"/>
            <a:ext cx="5858780" cy="34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9944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لُغز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4ECF-2363-E689-D23B-71BC47713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4B2D9-8CF9-A184-4DD8-5A96CBBD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التالي: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AB6892-2B64-85D6-EBE5-C9090CFFC9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26" name="Google Shape;677;p154">
            <a:extLst>
              <a:ext uri="{FF2B5EF4-FFF2-40B4-BE49-F238E27FC236}">
                <a16:creationId xmlns:a16="http://schemas.microsoft.com/office/drawing/2014/main" id="{A07AE4A6-A48C-2394-0F26-72EC73FCD365}"/>
              </a:ext>
            </a:extLst>
          </p:cNvPr>
          <p:cNvSpPr txBox="1"/>
          <p:nvPr/>
        </p:nvSpPr>
        <p:spPr>
          <a:xfrm>
            <a:off x="702539" y="1765523"/>
            <a:ext cx="7738921" cy="1569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3200"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أَنا أَجْعَلُ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ٱلْأَرْضَ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يابِسَةً، بِسَبَبي تَذْبُلُ ٱلنَّباتاتُ وَيَعْطَشُ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ٱلْإِنْسانُ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وَٱلْحَيَوانُ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48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مَنْ أَكونُ؟</a:t>
            </a:r>
            <a:endParaRPr kumimoji="0" lang="ar-MA" sz="4800" b="0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D7CECA-FFF7-FB88-41E5-D25CF4B9840E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F4F8AF4B-9005-B752-AD53-0B92A7A5C19A}"/>
              </a:ext>
            </a:extLst>
          </p:cNvPr>
          <p:cNvSpPr txBox="1"/>
          <p:nvPr/>
        </p:nvSpPr>
        <p:spPr>
          <a:xfrm>
            <a:off x="4572000" y="5156608"/>
            <a:ext cx="413417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32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تَذْبُلُ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: تَصْفَرُّ وَتَفْقِدُ نَضارَتَها.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5886ADC-F04F-13FC-5889-DF2C7509F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070" y="3732665"/>
            <a:ext cx="3333135" cy="249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0528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الحل هو: الجفاف.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26" name="Google Shape;677;p154">
            <a:extLst>
              <a:ext uri="{FF2B5EF4-FFF2-40B4-BE49-F238E27FC236}">
                <a16:creationId xmlns:a16="http://schemas.microsoft.com/office/drawing/2014/main" id="{AA1CBA21-05AC-40C1-465D-A6D6BC0D9102}"/>
              </a:ext>
            </a:extLst>
          </p:cNvPr>
          <p:cNvSpPr txBox="1"/>
          <p:nvPr/>
        </p:nvSpPr>
        <p:spPr>
          <a:xfrm>
            <a:off x="3220064" y="2068531"/>
            <a:ext cx="2703871" cy="9193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اَلْجَفافُ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FDE6F3-E892-2B31-2CEF-B9CD3843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73" y="3429000"/>
            <a:ext cx="3333135" cy="2499851"/>
          </a:xfrm>
          <a:prstGeom prst="rect">
            <a:avLst/>
          </a:prstGeom>
        </p:spPr>
      </p:pic>
      <p:sp>
        <p:nvSpPr>
          <p:cNvPr id="5" name="Google Shape;677;p154">
            <a:extLst>
              <a:ext uri="{FF2B5EF4-FFF2-40B4-BE49-F238E27FC236}">
                <a16:creationId xmlns:a16="http://schemas.microsoft.com/office/drawing/2014/main" id="{0B062332-C224-A50A-39E7-1B989F3DABB3}"/>
              </a:ext>
            </a:extLst>
          </p:cNvPr>
          <p:cNvSpPr txBox="1"/>
          <p:nvPr/>
        </p:nvSpPr>
        <p:spPr>
          <a:xfrm>
            <a:off x="4522838" y="3114096"/>
            <a:ext cx="413417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3200"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إِلامَ يُؤَدّي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ٱلْجَفافُ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6" name="Google Shape;677;p154">
            <a:extLst>
              <a:ext uri="{FF2B5EF4-FFF2-40B4-BE49-F238E27FC236}">
                <a16:creationId xmlns:a16="http://schemas.microsoft.com/office/drawing/2014/main" id="{FB6509B7-31B9-5401-DA9B-B0C94AF4078A}"/>
              </a:ext>
            </a:extLst>
          </p:cNvPr>
          <p:cNvSpPr txBox="1"/>
          <p:nvPr/>
        </p:nvSpPr>
        <p:spPr>
          <a:xfrm>
            <a:off x="4312493" y="3870114"/>
            <a:ext cx="322288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-يَقِلُّ الْماءُ وَالطَّعامُ؛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lang="ar-MA" sz="32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-تَجِفُّ الْأَنْهارُ وَالْوِدْيانُ؛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-تَذْبُلُ وَتَيْبَسُ الْأَشْجارُ؛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lang="ar-MA" sz="32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-يَعْطَشُ الْإِنْسانُ وَالْحَيوانُ؛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6342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321859" y="2675691"/>
            <a:ext cx="4806582" cy="192240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القراءات الفردية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الفهم العام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1631439" y="1685562"/>
            <a:ext cx="545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النص (أخي الإنسان)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FDCF56-C7B0-2084-B7D1-82376DEB8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5F4300-FD4A-4ABD-A6AF-BA573239AE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420885" y="1960021"/>
            <a:ext cx="538016" cy="68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12E88-BCE0-D7B1-78C3-346B4D3E7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309" y="1685562"/>
            <a:ext cx="561771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القراءة ستقرؤون نصا جديدا بعنوان "أخي الإنسان".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A5196D-6E58-1161-DA79-2316CD6AEF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D1185FB-DDFA-4E7F-4FE9-6B889FE1E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EDA3CE-C30C-A3EB-AA6F-ADDE1E10984F}"/>
              </a:ext>
            </a:extLst>
          </p:cNvPr>
          <p:cNvSpPr txBox="1"/>
          <p:nvPr/>
        </p:nvSpPr>
        <p:spPr>
          <a:xfrm>
            <a:off x="2495988" y="2743199"/>
            <a:ext cx="4504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أَخي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835669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49357-59F8-166C-4FBB-194C4395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33DF97-99C7-448C-B3CE-D736F369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بالواجب المنزلي. من يقرأ الكلمات؟ سأعين من يقرأ الجمل التي وجدها؟ نبدأ بـ (إعياء).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تشجيع المتعلمين الذين قرأوا النص واستخرجوا الجمل.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4800AA-2B22-4FC4-8D74-CABF1EE7A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1C2C2F-1D8B-2161-D2A1-0C87512B1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9968E7-FDBA-A803-8242-0B4FBA94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0525DD-DCCE-4400-8D5C-E341FA1E6E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401022-0665-87E9-62AF-488348E662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39C000-EA2C-B15B-C5F3-93D57CBADBC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1AD71-B060-7DBB-8F80-37DD59F655C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B6775-1B2C-8E18-A76A-5CC13D2B439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8F9D420B-2DDE-21B1-DC5C-8CD9BF84BC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4969" y="2088542"/>
            <a:ext cx="1517110" cy="1517110"/>
          </a:xfrm>
          <a:prstGeom prst="rect">
            <a:avLst/>
          </a:prstGeom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431505-7DBF-27DB-2DF1-600A207DC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3659CC-7F8F-B557-FAEA-9E60896B18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6081" y="1858827"/>
            <a:ext cx="2356462" cy="324411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E2E720-79F7-01C8-BC8E-C147E1D7A264}"/>
              </a:ext>
            </a:extLst>
          </p:cNvPr>
          <p:cNvSpPr/>
          <p:nvPr/>
        </p:nvSpPr>
        <p:spPr>
          <a:xfrm>
            <a:off x="3369913" y="3824749"/>
            <a:ext cx="2356462" cy="12781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9223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2CC3A9D-7BF8-5042-9F4E-F24C7184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النص الجديد، سنتعلم كلمات تساعدنا على فهمه.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75EAA43-42FB-090C-95F1-4DCB7422A6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90FED-2A1B-D70C-DBDD-B99AC2618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5FA91F-0FA7-BE3E-4AC1-97D59061C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C8FB44-09EE-9B88-41E0-173B2DA22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888F41-121C-C82A-35FB-C0B695CD1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705BB-CF82-6D7E-FABE-19650E6005E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53266C-70A2-8153-190F-499DCA6E837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F6A859A3-79C1-63EF-D60E-5D435CBA66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FF00DB-1192-EBE9-CBAD-BD4173C43C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6369440-BFCC-23FC-92FD-18B3D81AD185}"/>
              </a:ext>
            </a:extLst>
          </p:cNvPr>
          <p:cNvSpPr/>
          <p:nvPr/>
        </p:nvSpPr>
        <p:spPr>
          <a:xfrm>
            <a:off x="6558143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أَوْكارٌ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E8173C-14DB-AC23-372E-7FBFB39815B6}"/>
              </a:ext>
            </a:extLst>
          </p:cNvPr>
          <p:cNvSpPr/>
          <p:nvPr/>
        </p:nvSpPr>
        <p:spPr>
          <a:xfrm>
            <a:off x="3913413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اِنْتَثَرَ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8A11EB9-FCA9-98EF-273E-7FE1735F9910}"/>
              </a:ext>
            </a:extLst>
          </p:cNvPr>
          <p:cNvSpPr/>
          <p:nvPr/>
        </p:nvSpPr>
        <p:spPr>
          <a:xfrm>
            <a:off x="1150937" y="3386267"/>
            <a:ext cx="1552666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اِخْتَنَقَ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74557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أوكار»؟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5D7867-456A-600B-F626-E41CF5A12D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953840-92F2-46E9-C518-700A9F5342C7}"/>
              </a:ext>
            </a:extLst>
          </p:cNvPr>
          <p:cNvSpPr/>
          <p:nvPr/>
        </p:nvSpPr>
        <p:spPr>
          <a:xfrm>
            <a:off x="632374" y="1946786"/>
            <a:ext cx="7515878" cy="82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أَوْكارٌ: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أَعْشاشٌ (مُفْرَدُها عُشٌّ)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104842E-57B0-8E7E-2A8C-97D5C2024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0271" y="2857730"/>
            <a:ext cx="3184698" cy="24509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373A3F4-07FB-984D-1B71-3B145773031F}"/>
              </a:ext>
            </a:extLst>
          </p:cNvPr>
          <p:cNvSpPr/>
          <p:nvPr/>
        </p:nvSpPr>
        <p:spPr>
          <a:xfrm>
            <a:off x="854681" y="5391643"/>
            <a:ext cx="7515878" cy="82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تَأْوي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ٱلطُّيورُ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إلى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أَوْكارِها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مَساءً. </a:t>
            </a: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3426614" y="3045542"/>
            <a:ext cx="229077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rtl="1">
              <a:defRPr/>
            </a:pP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«اِنْتَثَرَ»؟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4BFC23A-C4A8-C208-D83B-2BF4368B7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19356-DDB7-ABFA-535D-BDFCBF713C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B2DFBB-DEE1-89C0-B1DD-AB5DEECF2074}"/>
              </a:ext>
            </a:extLst>
          </p:cNvPr>
          <p:cNvSpPr/>
          <p:nvPr/>
        </p:nvSpPr>
        <p:spPr>
          <a:xfrm>
            <a:off x="993058" y="1832853"/>
            <a:ext cx="7155194" cy="82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اِنْتَثَرَ: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تَفَرَّقَ وَتَبَعْثَرَ. 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6843E5-942D-13F4-5C6C-4F6AF6CFFCD5}"/>
              </a:ext>
            </a:extLst>
          </p:cNvPr>
          <p:cNvSpPr/>
          <p:nvPr/>
        </p:nvSpPr>
        <p:spPr>
          <a:xfrm>
            <a:off x="2945453" y="5338254"/>
            <a:ext cx="3250404" cy="595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اِنْتَثَرَتْ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ٱلصَّدَفاتُ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ٱلشّاطِئِ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047BD7-339A-A0F6-7449-50822AB07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700" y="2731695"/>
            <a:ext cx="3753087" cy="249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اختنق»؟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8FCAE8E5-A7B5-B2D5-A52B-4901AD1CE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92108-E390-66D2-4E0E-E7051BBB3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302DE-1B70-A55B-CBD7-24C9735671BC}"/>
              </a:ext>
            </a:extLst>
          </p:cNvPr>
          <p:cNvSpPr/>
          <p:nvPr/>
        </p:nvSpPr>
        <p:spPr>
          <a:xfrm>
            <a:off x="944391" y="2950991"/>
            <a:ext cx="7393858" cy="9560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اِخْتَنَقَ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وَجَدَ صُعوبَةً في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ٱلتَّنَفُّسِ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5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78564-8F9C-4DFE-8A44-66AB446D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5AA7D6-C84C-F6DD-D7B3-0B9AB8F53FED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F715813-B012-32A1-5B61-74455BDC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التي شرحناها؟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1205BA9-7732-D371-864F-4D66BF2DBE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D5E9C7-F45A-B99D-ABB7-DD880B01F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3E1D52-CB27-BAFD-C5AC-A0EC1A4A2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9EC522-44C9-BD6D-5E3F-BB2224525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1C1A6A-0598-CC9B-B11D-3E9C7509A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64A157-86A3-44AD-528D-8E63D17DBDE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FB365-1B8C-978B-B2F7-DFC5D289D24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57C361-2D96-54C8-6AD1-EA7A4AC8426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6BA8F-329B-2946-FC71-20F1650F1E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9270BE7-C856-0456-8E47-1CE83E248698}"/>
              </a:ext>
            </a:extLst>
          </p:cNvPr>
          <p:cNvSpPr/>
          <p:nvPr/>
        </p:nvSpPr>
        <p:spPr>
          <a:xfrm>
            <a:off x="6558143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أَوْكارٌ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87905A1-2335-7E7F-A3DD-09DED9BE7735}"/>
              </a:ext>
            </a:extLst>
          </p:cNvPr>
          <p:cNvSpPr/>
          <p:nvPr/>
        </p:nvSpPr>
        <p:spPr>
          <a:xfrm>
            <a:off x="3913413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اِنْتَثَرَ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EBC01EC-7894-A757-485D-3835E10A5B5A}"/>
              </a:ext>
            </a:extLst>
          </p:cNvPr>
          <p:cNvSpPr/>
          <p:nvPr/>
        </p:nvSpPr>
        <p:spPr>
          <a:xfrm>
            <a:off x="1150937" y="3386267"/>
            <a:ext cx="1552666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اِخْتَنَقَ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749454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D254-2DB5-01E7-76E4-7E45C28F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D29565A-02E6-77AB-C96D-EFB5EBA05E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D64C5-603E-99FB-F4F1-AAC87D1AE5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C394AD-83AE-BDEA-C107-312AE41C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AF0CCA-1459-6552-92B7-FA6E088D0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BD508C-6133-0E31-398F-EDD7F9FB44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4327FB-E7EE-7FEC-0A7F-CD942C2B011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4954D-A461-B2A6-DDFB-9B3CBB80547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CB4F166-4F66-00B2-5584-7573D50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صور مرفقة بالنص. ماذا تمثل كل صورة؟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B009C9D-9D12-293E-B4A1-FE4E690A89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72CF46-5F43-EB51-8841-E6513A268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395753-34C8-7633-A6E8-CD97C5D9F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034" y="2310579"/>
            <a:ext cx="2665446" cy="26865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96AE98-4C09-D1B7-8F6F-8F849D41A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8233" y="2310579"/>
            <a:ext cx="2747534" cy="26928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89B4BE-A977-A1F1-0A29-17A6B1A4D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3520" y="2310578"/>
            <a:ext cx="2691880" cy="268651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286F978-9BFD-3824-878A-E8BB467DA136}"/>
              </a:ext>
            </a:extLst>
          </p:cNvPr>
          <p:cNvSpPr txBox="1"/>
          <p:nvPr/>
        </p:nvSpPr>
        <p:spPr>
          <a:xfrm>
            <a:off x="2167822" y="1485346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endParaRPr lang="fr-FR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47207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BEA17-FF88-EADA-7A4F-8505EF8B1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78B61E2-B19C-D1B9-7E8E-52ABED3D1C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353F59-91E3-BF98-418E-1179EB8D9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BC08E-7C21-CD2F-9F3E-B5B624051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3A08A0-15AF-E837-3C9A-917E1FEF30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DEF119-F3B0-19A8-5A3F-5EB668C3808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41E06F-01BA-17C0-D6BF-14CB247ECE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E0BDF6-8049-AEAE-5D2C-4EE5C04272A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8510F2B-7717-2A3B-2233-5F4BCE7D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سيتحدث النص؟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يحتفظ بالتوقعات إلى حين التحقق منها.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1065493-1432-C030-11CC-4CBBC7F46C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F35361-9857-0E1A-1E41-68CB235938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BE8F0F-F8FC-981D-E12F-9B07C061449C}"/>
              </a:ext>
            </a:extLst>
          </p:cNvPr>
          <p:cNvSpPr txBox="1"/>
          <p:nvPr/>
        </p:nvSpPr>
        <p:spPr>
          <a:xfrm>
            <a:off x="2272961" y="5369730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يَتَحَدَّثَ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879881-C1C7-5CC1-9C48-9D567E950D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034" y="2310579"/>
            <a:ext cx="2665446" cy="26865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79FEB5-856F-310D-6810-7E7917ED47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8233" y="2310579"/>
            <a:ext cx="2747534" cy="26928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D2B479-9DA4-FD80-21F3-CB821C7ADC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3520" y="2310578"/>
            <a:ext cx="2691880" cy="268651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0895AF4-7A36-A874-156C-3FE2083B71D1}"/>
              </a:ext>
            </a:extLst>
          </p:cNvPr>
          <p:cNvSpPr txBox="1"/>
          <p:nvPr/>
        </p:nvSpPr>
        <p:spPr>
          <a:xfrm>
            <a:off x="2167822" y="1485346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endParaRPr lang="fr-FR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707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42E0F-DE42-DB52-E458-4C4BC84EB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5E242F-45D6-76DD-2DA8-E461A6C77D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016A65-0405-39E1-4FC4-76822E798B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222017-665D-AB8D-41E1-41EF4784A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33F4F8-2990-8A09-2145-6190606F0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3ABBEF9-40AB-B2C5-9C9B-74D30E41EA4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AE27B-C707-1D04-E802-8E96C8E8F95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D7C430-998C-CEFE-3480-898295CDF3F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C13715-CB55-133A-2EF3-072DBECA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165، سنقرأ النص. تابعوا معي جيدا.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26BA84-ECE3-60DA-12C6-39791A54A1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51542C-4464-570F-2071-0823FC206A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66AC395-6044-62AD-F5A6-0059710038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0112" y="1783993"/>
            <a:ext cx="2443775" cy="329001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10386009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108A-A7B5-31B5-FDB6-306B138D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79A302D-7552-5DF7-CB60-64DAF100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CD715D-3928-413E-766C-A06D442F89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0A273E-F5E5-D15A-9664-AE59511B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FB9A4B-2B13-1505-2975-E8402C0C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776224-6F67-2346-F13A-24F62BB07F0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409E81-3A77-5351-A379-64243C1865B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5C564C-AF80-24B6-55B6-605CA26949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8D7EAB-C999-4454-611D-14A4BEF1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ستقرؤون. من يقرأ الجزء الأول؟ من يقرأ المقطع الثاني؟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D9E11E6-BE93-58E4-4F35-38E1776B49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48BFFA-817E-3DEF-0C5D-E72F86E94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1C3A21-3ED6-29A5-4766-739A93FEAC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0112" y="1783993"/>
            <a:ext cx="2443775" cy="329001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5607696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A1DCF-F65C-8625-7988-796FC69C4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EC34116-6F40-7B9E-1109-6513E8CB4A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A5FC48-DC7D-2881-9F3C-C8C84C91DC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4F5C09-6EB9-27AC-2FF4-F0A6C077E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D02C6-4351-E775-8647-4CB6D07355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9E6FA7-63AA-4684-906B-8E574EC089B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0CFDEE-EEE5-9012-FF16-E431C0B05BE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27D39F-B194-7C87-C57E-63EF462F6D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215A16C-2D9F-5114-3162-C17793FC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من توقع أن يتحدث النص عن الأنهار وَالبحر ... وأن يحذر الإنسان من تدمير البيئة؟ 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99151C7-8390-A264-0E58-C571154A07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83ADB-C186-CA90-B982-ED214619C4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B816D2-C380-5D14-3155-4B27B4EA36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0112" y="1783993"/>
            <a:ext cx="2443775" cy="329001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78908804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875D-27F9-FED1-BA0F-4356E0A9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CF697DD-8B1D-73E8-B052-91B205CD55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FCBA75-D64D-5505-9840-6AE61AE719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5B277D-175D-BBCC-C44E-6AD884AC0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0AD8EB-6A0A-9165-9391-A933A9E6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BFF3C4-E046-2BE1-C947-C588ABFE70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D39322-E033-2CD6-DE16-403DCF6FFD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160C6A-612D-1642-EB19-278B1D1D05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5948AA-B271-A014-BC15-534B75D2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كلمةً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580850-799D-4C38-67A0-69D7E98F9D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0EE09A-C78C-89B1-6EB4-06BC3B7723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173577-92EB-2C86-B916-1C1402D1DE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0112" y="1783993"/>
            <a:ext cx="2443775" cy="329001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00565127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قراءة تعبيرية (بطلاقة وبشكل معبر)؟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BA71DC-2894-9AFB-A190-E69B505C26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122" y="2494231"/>
            <a:ext cx="8349127" cy="186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 من يجيب؟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998825" y="27968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يُخاطِبُ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ٱلشّاعِرُ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3652805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الجواب في جملة مفيدة؟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EEDED29-EEEC-8F26-3E6F-146C76BC195C}"/>
              </a:ext>
            </a:extLst>
          </p:cNvPr>
          <p:cNvSpPr txBox="1"/>
          <p:nvPr/>
        </p:nvSpPr>
        <p:spPr>
          <a:xfrm>
            <a:off x="658761" y="2540697"/>
            <a:ext cx="7826477" cy="132797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يُخاطِبُ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ٱلشّاعِرُ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ٱلْإِنْسانَ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F46-C2AB-2BD9-F4EF-F1DDFF23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A4E772-BF0E-8651-C499-CDBFF457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BC5360E-7BE4-9910-E22E-C63C71FC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F713C5-E512-1B20-EBC9-5C07A8A041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D5D90E-0D68-0016-3172-D6E3D5435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40DA25-D719-193C-4C78-ACFC69047F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0F1AD7-81AB-E241-51D2-4EC965BEC3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680FE6-22F1-AFBE-856C-74C5C54B30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3B0FB3-054E-D956-69E9-F267266F09C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E5791A-4529-94F7-96D0-6A8929A71F5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A793D9-1234-5021-87EF-908D14450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929316D-6728-3C53-559D-A287F2191504}"/>
              </a:ext>
            </a:extLst>
          </p:cNvPr>
          <p:cNvSpPr txBox="1"/>
          <p:nvPr/>
        </p:nvSpPr>
        <p:spPr>
          <a:xfrm>
            <a:off x="907822" y="2688832"/>
            <a:ext cx="7339424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ٱلسُّلوكاتُ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ٱلْمُضِرَّةُ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بِٱلْبَرِّ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وَٱلْبَحْرِ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يَقومُ</a:t>
            </a:r>
            <a:r>
              <a:rPr lang="fr-FR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بِها</a:t>
            </a:r>
            <a:r>
              <a:rPr lang="fr-FR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بَعْضُ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ٱلنّاسِ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2121845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                                                          - انتبهوا للتصحيح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A3C24F2-2234-D9C3-B0F5-4C2FE2B79C78}"/>
              </a:ext>
            </a:extLst>
          </p:cNvPr>
          <p:cNvSpPr txBox="1"/>
          <p:nvPr/>
        </p:nvSpPr>
        <p:spPr>
          <a:xfrm>
            <a:off x="907821" y="2688832"/>
            <a:ext cx="7597081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مِنَ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ٱلسُّلوكاتِ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تَضُرُّ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ٱلْبَرَّ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وَٱلْبَحْرَ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يَقومُ بِها  بَعْضُ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ٱلنّاسِ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: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يَرْمونَ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ٱلْأَزْبالَ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يَحْرِقونَ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ٱلْغاباتِ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يُلَوِّثونَ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ٱلْهَواءَ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... </a:t>
            </a:r>
          </a:p>
        </p:txBody>
      </p:sp>
    </p:spTree>
    <p:extLst>
      <p:ext uri="{BB962C8B-B14F-4D97-AF65-F5344CB8AC3E}">
        <p14:creationId xmlns:p14="http://schemas.microsoft.com/office/powerpoint/2010/main" val="1996646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B9C1-4AC1-8757-F430-280CFDEC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AE81E4F7-2E43-E10A-5C28-29224B05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تقويم التحدث والطلاقة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4D93580-0645-16E4-C261-570281C0E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FC997-22D3-EBDA-667B-4370FA9E613C}"/>
              </a:ext>
            </a:extLst>
          </p:cNvPr>
          <p:cNvSpPr txBox="1"/>
          <p:nvPr/>
        </p:nvSpPr>
        <p:spPr>
          <a:xfrm>
            <a:off x="4241970" y="1775154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E83D2-1A39-75A7-CBC1-DDB2A71F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C7283D-755D-1B72-24BF-74568A0DB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6" y="1775154"/>
            <a:ext cx="604837" cy="6962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7C90E0-ECEA-DDB2-373F-7A9D582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2795" y="1010492"/>
            <a:ext cx="499035" cy="49903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239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3853" y="1931365"/>
            <a:ext cx="726603" cy="72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B60AEBF-9583-848C-9985-B88741A29641}"/>
              </a:ext>
            </a:extLst>
          </p:cNvPr>
          <p:cNvSpPr txBox="1"/>
          <p:nvPr/>
        </p:nvSpPr>
        <p:spPr>
          <a:xfrm>
            <a:off x="1795394" y="1193182"/>
            <a:ext cx="5553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وضعية موازية يوجه الأستاذ المتعلمين إلى الاشتغال عليها قبل الشروع في تمرير رائِزَيْ التحدث والطلاقة.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114680-BE29-BD8C-D7A4-A9CE75CF2655}"/>
              </a:ext>
            </a:extLst>
          </p:cNvPr>
          <p:cNvSpPr txBox="1"/>
          <p:nvPr/>
        </p:nvSpPr>
        <p:spPr>
          <a:xfrm>
            <a:off x="1203816" y="2651365"/>
            <a:ext cx="3045258" cy="17697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أَنْجِزوا التَّمرينَيْنِ الخاصَّيْنِ بالْمُعْجَمِ (الصَّفْحَةِ )166.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CDAA96-1446-1FBD-77A6-9C5F028FA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710" y="2136305"/>
            <a:ext cx="2177871" cy="308374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41E7CA0-DCA3-FC20-1763-B22DD35D3BC0}"/>
              </a:ext>
            </a:extLst>
          </p:cNvPr>
          <p:cNvSpPr/>
          <p:nvPr/>
        </p:nvSpPr>
        <p:spPr>
          <a:xfrm>
            <a:off x="4704710" y="2379406"/>
            <a:ext cx="2177871" cy="8947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87399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20A9-B7BE-DE91-D6EF-AADBF56C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8723A3F-D6C2-1D94-9A92-BF8015A18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BA6F5C-A9D3-12C1-2179-1382E57C1C1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PO1-PO2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3699DD-9B48-2A8A-7A77-EE722EC1F5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82A196-FA3B-BDA8-261D-821839854CE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75745641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الكفاية: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إنتاج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نصوص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شفهية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وفق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أغراض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تواصلية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الممرر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إلى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PO2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PO1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أشارك في حوار بتوظيف الأفعال الكلامية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828569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89306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4672630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استعمل التنبيه أو النهي عن اللعب في الطريق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لا +فعل مضارع/الأمر/إياك و... </a:t>
                      </a:r>
                      <a:endParaRPr lang="ar-MA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مبررا مستعملا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ألا تعلم ...؟)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من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73165" y="1038743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7" name="Google Shape;1486;p58">
            <a:extLst>
              <a:ext uri="{FF2B5EF4-FFF2-40B4-BE49-F238E27FC236}">
                <a16:creationId xmlns:a16="http://schemas.microsoft.com/office/drawing/2014/main" id="{F213349E-A6F5-2073-BC9D-7FD3AE733DCF}"/>
              </a:ext>
            </a:extLst>
          </p:cNvPr>
          <p:cNvSpPr txBox="1"/>
          <p:nvPr/>
        </p:nvSpPr>
        <p:spPr>
          <a:xfrm>
            <a:off x="372538" y="1530875"/>
            <a:ext cx="7689294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رَأَيْتَ طِفْلاً يَقْتَلِعُ نَباتاتِ الْحَديقَةِ، فَقَرَّرْتَ أن تنهاه عَنْ هذا الفِعْلِ أو تنبهه، فَدارَ بَيْنَك وَبَيْنَه حوار.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فَكِّرْ(ي)، سأَلْعَبُ دَوْرَ الطفل.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A890C4-B36C-F6CA-5343-65A6B056FC05}"/>
              </a:ext>
            </a:extLst>
          </p:cNvPr>
          <p:cNvSpPr txBox="1"/>
          <p:nvPr/>
        </p:nvSpPr>
        <p:spPr>
          <a:xfrm>
            <a:off x="610859" y="3679768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..............................................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....؟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وَماذا في ذلِكَ يا ..........................................................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أَلا تَعْلَمُ/.../.../...........................................................؟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آسِفٌ يا .............. أَعِدُكَ، سـَ.................................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أُنْتِجُ نُصوصاً شَفَهِيَّةً بِغَرَضِ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407083"/>
              </p:ext>
            </p:extLst>
          </p:nvPr>
        </p:nvGraphicFramePr>
        <p:xfrm>
          <a:off x="467281" y="1375956"/>
          <a:ext cx="7968344" cy="463533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2075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713148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3739879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2144691009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dirty="0">
                          <a:effectLst/>
                        </a:rPr>
                        <a:t>التنقيط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تامة 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(الطفلان وأسرتهما، الأب واسرته/ الطفلان والأم والأب)</a:t>
                      </a:r>
                      <a:endParaRPr lang="fr-FR" sz="12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…/2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54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بجملة تامة عن الحدث الرئيسي من قبيل: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 قامت الاسرة برحلة إلى حديقة الحيوانات/ سافر الولدان رفقة والديهما إلى حديقة الحيوانات/ قضت الأسرة يومها في حديقة الحيوانات/ </a:t>
                      </a:r>
                      <a:r>
                        <a:rPr lang="ar-MA" sz="1200" dirty="0">
                          <a:solidFill>
                            <a:srgbClr val="C00000"/>
                          </a:solidFill>
                          <a:effectLst/>
                        </a:rPr>
                        <a:t>...</a:t>
                      </a:r>
                      <a:endParaRPr lang="fr-FR" sz="12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4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1,5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…/3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سرد القصة في جمل تامة ملائمة (جملة على الأقل عن كل مشهد.)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سلامة اللغة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4ن (1ن عن كل جملة)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…/5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565F6CB4-0122-6B96-2159-99A5B95F4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354" y="3350934"/>
            <a:ext cx="3241334" cy="1790811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4CE2BB84-226C-5A4E-BB5D-711D5E519FB6}"/>
              </a:ext>
            </a:extLst>
          </p:cNvPr>
          <p:cNvSpPr/>
          <p:nvPr/>
        </p:nvSpPr>
        <p:spPr>
          <a:xfrm>
            <a:off x="4431353" y="3367751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3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766916" y="5158562"/>
            <a:ext cx="6640351" cy="1128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الحدث الرئيس الذي تعبر عنه الصور؟</a:t>
            </a:r>
          </a:p>
          <a:p>
            <a:pPr marL="342900" marR="0" lvl="0" indent="-3429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اُسْرُدْ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هذه الحكاية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(جملة على الأقل عن كل مشهد)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(ذات يوم، ...)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196645" y="803531"/>
            <a:ext cx="7696298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لحكاية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لاحظها جيدا.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لسرد هذه الحكاية.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809861C-6BBC-1241-1223-ECED60496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889" y="3348412"/>
            <a:ext cx="3157444" cy="178077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06BB01D-7A04-8B44-8ACF-6C1954F20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960" y="1438081"/>
            <a:ext cx="3234728" cy="183839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19681ED-D9A5-476F-F9EB-8EB27B867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889" y="1438080"/>
            <a:ext cx="3106155" cy="1780771"/>
          </a:xfrm>
          <a:prstGeom prst="rect">
            <a:avLst/>
          </a:prstGeom>
        </p:spPr>
      </p:pic>
      <p:sp>
        <p:nvSpPr>
          <p:cNvPr id="39" name="Ellipse 38">
            <a:extLst>
              <a:ext uri="{FF2B5EF4-FFF2-40B4-BE49-F238E27FC236}">
                <a16:creationId xmlns:a16="http://schemas.microsoft.com/office/drawing/2014/main" id="{B87848BE-1406-BACF-453B-B9569821EC48}"/>
              </a:ext>
            </a:extLst>
          </p:cNvPr>
          <p:cNvSpPr/>
          <p:nvPr/>
        </p:nvSpPr>
        <p:spPr>
          <a:xfrm>
            <a:off x="1019029" y="3367752"/>
            <a:ext cx="452283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</a:rPr>
              <a:t>4</a:t>
            </a:r>
            <a:endParaRPr lang="fr-F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 diaporama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أو طبعها على ورقة؛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مباشرة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شبكة التفريغ.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توضيح: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يتوقف الرائز بمجرد استيفاء التلميذ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 ثانية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المخصصة له.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39570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D2B6A4-A95C-CBD2-CC8F-36B5D1E2391A}"/>
              </a:ext>
            </a:extLst>
          </p:cNvPr>
          <p:cNvSpPr/>
          <p:nvPr/>
        </p:nvSpPr>
        <p:spPr>
          <a:xfrm>
            <a:off x="448314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إِنَّ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ٱلْحَيَواناتِ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جُزْءٌ مُهِمٌّ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فَكُلُّ حَيَوانٍ لَهُ دَوْرٌ يُساهِمُ في حِمايَةِ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ٱلْكائِناتِ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وَٱلْمُحافَظَةِ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عَلَى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ٱلتَّوازُنِ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ٱلْبِيئِيِّ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لِذٰلِكَ يَنْبَغي عَلَيْنا أَنْ نَحْمِيَ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ٱلْحَيَواناتِ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خاصَّةً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ٱلْحَيَواناتِ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ٱلْمُهَدَّدَةَ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بٱلِانْقِراضِ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وَنُحافِظَ عَليْها، وَنَتَجَنَّبَ قَطْعَ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ٱلْغاباتِ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وَٱلصَّيْدَ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ٱلْجائِرَ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وَتَلْويثَ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إِنَّ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ٱلْحَيَواناتِ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ثَرْوَةٌ طَبيعِيَّةٌ غالِيَةٌ؛ فَهِيَ مَصْدَرٌ أَساسِيٌّ لِلْغِذاءِ كَما أَنَّ وُجودَها ضَرورِيٌّ لِتَسْتَمِرَّ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719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خلال هذه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BD5F2BD-4F0E-14AD-A5F7-220C382FE6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0CBC31-1AF0-B8C7-51DB-5373C75719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D6CB70-B75A-3480-A3A8-6CD704F90613}"/>
              </a:ext>
            </a:extLst>
          </p:cNvPr>
          <p:cNvSpPr/>
          <p:nvPr/>
        </p:nvSpPr>
        <p:spPr>
          <a:xfrm>
            <a:off x="3304337" y="2409016"/>
            <a:ext cx="3240000" cy="7062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قَرَأْنا نَصّاً بِعُنْوانِ ...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65CAD798-5F00-22AC-29CD-CC24F7729EC5}"/>
              </a:ext>
            </a:extLst>
          </p:cNvPr>
          <p:cNvSpPr txBox="1"/>
          <p:nvPr/>
        </p:nvSpPr>
        <p:spPr>
          <a:xfrm>
            <a:off x="2495988" y="3715324"/>
            <a:ext cx="4245298" cy="578837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مِنَ السُّلوكاتِ الَّي تَضُرُّ الْبيئَةَ ..................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27FABDC6-96EC-D71F-480D-FC1CEC5B60B4}"/>
              </a:ext>
            </a:extLst>
          </p:cNvPr>
          <p:cNvSpPr/>
          <p:nvPr/>
        </p:nvSpPr>
        <p:spPr>
          <a:xfrm>
            <a:off x="4572000" y="3222471"/>
            <a:ext cx="352337" cy="4130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بيوتكم مع تركيب المفردات في جمل.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D75FC8-75AC-CD28-AD42-7C9A252FF8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997100-5E15-8C03-ED63-8367070DE7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5">
            <a:extLst>
              <a:ext uri="{FF2B5EF4-FFF2-40B4-BE49-F238E27FC236}">
                <a16:creationId xmlns:a16="http://schemas.microsoft.com/office/drawing/2014/main" id="{2593F111-7AE5-8552-A6BB-979360F675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80786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D5FAF0-EE1D-B3CB-FFE8-0F97B5CF453C}"/>
              </a:ext>
            </a:extLst>
          </p:cNvPr>
          <p:cNvSpPr txBox="1"/>
          <p:nvPr/>
        </p:nvSpPr>
        <p:spPr>
          <a:xfrm>
            <a:off x="469783" y="2080786"/>
            <a:ext cx="4290120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في جُمْلَةٍ كُلَّ كَلِمَةٍ: </a:t>
            </a:r>
          </a:p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اِخْتَنَقَ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تَلَوُّثٌ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بَحْرٌ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C01F68-D091-C7C1-13A1-90198BF405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4047" y="2112691"/>
            <a:ext cx="2443775" cy="329001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53E0CE3-3728-EA4A-8D76-10903EA3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210914B-510F-4702-7B0F-101EB002E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5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41B99-4252-5CBF-0FF9-77FD4ECB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65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29204-8DBF-B1D5-2FC9-5F9AD4566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17B979-F35B-3B40-AF6E-1D8FD96D8C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EC7B73-7F6D-07EB-112D-1800E44F7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81B03D6-9DFF-A0FA-205B-B21AF61ED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0D14C7-6278-24E6-6ED9-5B2871EC059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2255E4-410A-B607-91A7-A8D9ACAB88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8DD0A-FDAD-DA72-EBA6-87D9AF08CDE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421A108-C8E3-9B6D-CBE2-BBDD29435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26924</TotalTime>
  <Words>2515</Words>
  <Application>Microsoft Office PowerPoint</Application>
  <PresentationFormat>Affichage à l'écran (4:3)</PresentationFormat>
  <Paragraphs>496</Paragraphs>
  <Slides>72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72</vt:i4>
      </vt:variant>
    </vt:vector>
  </HeadingPairs>
  <TitlesOfParts>
    <vt:vector size="95" baseType="lpstr">
      <vt:lpstr>Dosis Medium</vt:lpstr>
      <vt:lpstr>Segoe UI</vt:lpstr>
      <vt:lpstr>Microsoft Uighur</vt:lpstr>
      <vt:lpstr>Modern Love</vt:lpstr>
      <vt:lpstr>Arial</vt:lpstr>
      <vt:lpstr>Wingdings</vt:lpstr>
      <vt:lpstr>Air Strip Arabic</vt:lpstr>
      <vt:lpstr>Aptos</vt:lpstr>
      <vt:lpstr>Calibri Light</vt:lpstr>
      <vt:lpstr>Dosis ExtraBold</vt:lpstr>
      <vt:lpstr>Dosis</vt:lpstr>
      <vt:lpstr>Calibri</vt:lpstr>
      <vt:lpstr>Sakkal Majalla</vt:lpstr>
      <vt:lpstr>Dosis SemiBold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00_Env-Enseignant</vt:lpstr>
      <vt:lpstr>1_01- نشاط اعتيادي</vt:lpstr>
      <vt:lpstr>1_03- استماع وتحدث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 .</vt:lpstr>
      <vt:lpstr>قبل أن نبدأ حصة اليوم نتذكر شروط الحصول على نجمة التميز. </vt:lpstr>
      <vt:lpstr>ضعوا اللوحة والكراسة في القمطر.</vt:lpstr>
      <vt:lpstr>Présentation PowerPoint</vt:lpstr>
      <vt:lpstr>اليوم ستواصلون التدرب على التحدث بلغة عربية فصيحة بهدف النهي أو التنبيه.</vt:lpstr>
      <vt:lpstr>من يذكر مواقف عاشها استعمل فيها النهي أو التنبيه؟</vt:lpstr>
      <vt:lpstr>ما هي بعض العبارات التي نستعملها للتنبيه أو النهي؟</vt:lpstr>
      <vt:lpstr>ستواصلون التدرب على توظيف أسلوب التحذير. سأقدم حوارا رفقة التلميذ ...</vt:lpstr>
      <vt:lpstr>رأت فاطِمَةُ أحمد يقذف قطة بالحجارة فدار بينهما الحوار التالي. أنصتوا</vt:lpstr>
      <vt:lpstr>الحوار</vt:lpstr>
      <vt:lpstr>بعد الإنصات للحوار، ما السلوك الذي نبهت ونهت عنه فاطمة أحمد؟</vt:lpstr>
      <vt:lpstr>الآن دوركم، ستتحاورون باستعمال هذه العبارات. </vt:lpstr>
      <vt:lpstr>هذا موقف آخر. رأَيت أمك تقرب يدها من زجاج نافذة مكسر، فحذرتها. أنجزوا بشكل ثنائي. يشرح الأستاذ الموقف قبل الإنجاز. </vt:lpstr>
      <vt:lpstr>سأعين ثنائيا لتقديم الحوار أمام السبورة.</vt:lpstr>
      <vt:lpstr>هذا جواب آخر من يقرأ؟ </vt:lpstr>
      <vt:lpstr>أحسنتم. نمر إلى تشخيص مشاهد جديدة.</vt:lpstr>
      <vt:lpstr>لنتذكر الحكاية. سأعرض عليكم مشاهد وأنتم تتذكرون أحداثها. سأرى من استطاع تذكر كل الحكاية.</vt:lpstr>
      <vt:lpstr>هذه مشاهد الحكاية. من يسرد الحكاية؟ أمامكم دقيقة للتفكير.</vt:lpstr>
      <vt:lpstr>أحسنتم ،نمر الآن إلى تشخيص مقاطع  الحكاية. </vt:lpstr>
      <vt:lpstr>أحسنتم، من يشخص دور أشواق المناسب في هذا المشهد؟ يستعمل المتعلمون تعابير الوجه وحركات اليدين والجسد أثناء التشخيص ...</vt:lpstr>
      <vt:lpstr>أحسنتم ، من يشخص دور كل من نهاد وأشواق في هذا المشهد؟ يستعمل المتعلمون تعابير الوجه وحركات اليدين والجسد أثناء التشخيص ...</vt:lpstr>
      <vt:lpstr>هذا مشهد آخر. </vt:lpstr>
      <vt:lpstr>سأعين من يشخص الحوار الذي دار بين المرشد والفتاتين؟</vt:lpstr>
      <vt:lpstr>Présentation PowerPoint</vt:lpstr>
      <vt:lpstr>فسحة تربوية.</vt:lpstr>
      <vt:lpstr>فكروا في حل اللغز التالي: </vt:lpstr>
      <vt:lpstr>انتبهوا. الحل هو: الجفاف.</vt:lpstr>
      <vt:lpstr>قراءة</vt:lpstr>
      <vt:lpstr>في حصة القراءة ستقرؤون نصا جديدا بعنوان "أخي الإنسان".</vt:lpstr>
      <vt:lpstr>نبدأ بالواجب المنزلي. من يقرأ الكلمات؟ سأعين من يقرأ الجمل التي وجدها؟ نبدأ بـ (إعياء).  تشجيع المتعلمين الذين قرأوا النص واستخرجوا الجمل.</vt:lpstr>
      <vt:lpstr>قبل أن نقرأ النص الجديد، سنتعلم كلمات تساعدنا على فهمه. من يقرأ؟</vt:lpstr>
      <vt:lpstr>انتبهوا، من يقرأ معنى «أوكار»؟ (تلميذان).</vt:lpstr>
      <vt:lpstr>من يقرأ معنى «اِنْتَثَرَ»؟ (تلميذان)</vt:lpstr>
      <vt:lpstr>من يقرأ معنى «اختنق»؟ (تلميذان)</vt:lpstr>
      <vt:lpstr>من يقرأ المفردات التي شرحناها؟</vt:lpstr>
      <vt:lpstr>هذه صور مرفقة بالنص. ماذا تمثل كل صورة؟ </vt:lpstr>
      <vt:lpstr>في نظركم، عماذا سيتحدث النص؟ يحتفظ بالتوقعات إلى حين التحقق منها.</vt:lpstr>
      <vt:lpstr>خذوا الصفحة 165، سنقرأ النص. تابعوا معي جيدا.  </vt:lpstr>
      <vt:lpstr>ستقرؤون. من يقرأ الجزء الأول؟ من يقرأ المقطع الثاني؟ ...</vt:lpstr>
      <vt:lpstr>نعود إلى توقعاتنا، من توقع أن يتحدث النص عن الأنهار وَالبحر ... وأن يحذر الإنسان من تدمير البيئة؟ </vt:lpstr>
      <vt:lpstr>سأعين من يقرأ؟– تابع(ي). -ارفعوا أيديكم حين تسمعون كلمةً لا تفهمونها. (15 دقيقة)</vt:lpstr>
      <vt:lpstr>من يقرأ هذا المقطع قراءة تعبيرية (بطلاقة وبشكل معبر)؟ </vt:lpstr>
      <vt:lpstr>من يقرأ السؤال التالي؟ من يجيب؟</vt:lpstr>
      <vt:lpstr>من يعيد الجواب في جملة مفيدة؟</vt:lpstr>
      <vt:lpstr>من يقرأ السؤال الثاني؟ عودوا إلى النص وابحثوا عن الجواب.</vt:lpstr>
      <vt:lpstr>نصحح. من يتقاسم إجابته؟                                                           - انتبهوا للتصحيح</vt:lpstr>
      <vt:lpstr>تقويم التحدث والطلاقة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اختتام الحصة</vt:lpstr>
      <vt:lpstr>ماذا تعلمتم خلال هذه الحصة؟</vt:lpstr>
      <vt:lpstr>اقرؤوا النص في بيوتكم مع تركيب المفردات في جمل.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223</cp:revision>
  <dcterms:created xsi:type="dcterms:W3CDTF">2023-09-20T21:35:22Z</dcterms:created>
  <dcterms:modified xsi:type="dcterms:W3CDTF">2026-06-07T22:13:20Z</dcterms:modified>
</cp:coreProperties>
</file>